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66" r:id="rId3"/>
    <p:sldId id="257" r:id="rId4"/>
    <p:sldId id="271" r:id="rId5"/>
    <p:sldId id="268" r:id="rId6"/>
    <p:sldId id="303" r:id="rId7"/>
    <p:sldId id="269" r:id="rId8"/>
    <p:sldId id="290" r:id="rId9"/>
    <p:sldId id="304" r:id="rId10"/>
    <p:sldId id="270" r:id="rId11"/>
    <p:sldId id="264" r:id="rId12"/>
    <p:sldId id="299" r:id="rId13"/>
    <p:sldId id="296" r:id="rId14"/>
    <p:sldId id="297" r:id="rId15"/>
    <p:sldId id="298" r:id="rId16"/>
    <p:sldId id="265" r:id="rId17"/>
    <p:sldId id="286" r:id="rId18"/>
    <p:sldId id="287" r:id="rId19"/>
    <p:sldId id="259" r:id="rId20"/>
    <p:sldId id="300" r:id="rId21"/>
    <p:sldId id="308" r:id="rId22"/>
    <p:sldId id="309" r:id="rId23"/>
    <p:sldId id="272" r:id="rId24"/>
    <p:sldId id="288" r:id="rId25"/>
    <p:sldId id="302" r:id="rId26"/>
    <p:sldId id="273" r:id="rId27"/>
    <p:sldId id="262" r:id="rId28"/>
    <p:sldId id="274" r:id="rId29"/>
    <p:sldId id="275" r:id="rId30"/>
    <p:sldId id="263" r:id="rId31"/>
    <p:sldId id="294" r:id="rId32"/>
    <p:sldId id="295" r:id="rId33"/>
    <p:sldId id="291" r:id="rId34"/>
    <p:sldId id="282" r:id="rId35"/>
    <p:sldId id="283" r:id="rId36"/>
    <p:sldId id="284" r:id="rId37"/>
    <p:sldId id="289" r:id="rId38"/>
    <p:sldId id="292" r:id="rId39"/>
    <p:sldId id="29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8"/>
    <p:restoredTop sz="94649"/>
  </p:normalViewPr>
  <p:slideViewPr>
    <p:cSldViewPr snapToGrid="0" snapToObjects="1">
      <p:cViewPr>
        <p:scale>
          <a:sx n="93" d="100"/>
          <a:sy n="93" d="100"/>
        </p:scale>
        <p:origin x="976" y="392"/>
      </p:cViewPr>
      <p:guideLst/>
    </p:cSldViewPr>
  </p:slideViewPr>
  <p:outlineViewPr>
    <p:cViewPr>
      <p:scale>
        <a:sx n="33" d="100"/>
        <a:sy n="33" d="100"/>
      </p:scale>
      <p:origin x="0" y="-72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72814-8367-9A4A-90DC-6A5684F53895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2D8E-2CA8-C24E-A132-072C90940B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24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D8E-2CA8-C24E-A132-072C90940B7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22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D8E-2CA8-C24E-A132-072C90940B7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17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D8E-2CA8-C24E-A132-072C90940B7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922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D8E-2CA8-C24E-A132-072C90940B7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05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D8E-2CA8-C24E-A132-072C90940B7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86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D8E-2CA8-C24E-A132-072C90940B7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5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2D8E-2CA8-C24E-A132-072C90940B7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02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58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42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54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52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46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55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191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54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0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88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DA7E-1187-5F4A-BDEA-BC96B1DCDF37}" type="datetimeFigureOut">
              <a:rPr kumimoji="1" lang="zh-CN" altLang="en-US" smtClean="0"/>
              <a:t>2023/9/19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41B3-CFC6-6F4B-B952-E499424134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9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Recitation2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李磊</a:t>
            </a:r>
            <a:endParaRPr kumimoji="1" lang="en-US" altLang="zh-CN" dirty="0" smtClean="0"/>
          </a:p>
          <a:p>
            <a:r>
              <a:rPr kumimoji="1" lang="en-US" altLang="zh-CN" dirty="0" smtClean="0"/>
              <a:t>2023/09/20</a:t>
            </a:r>
          </a:p>
        </p:txBody>
      </p:sp>
    </p:spTree>
    <p:extLst>
      <p:ext uri="{BB962C8B-B14F-4D97-AF65-F5344CB8AC3E}">
        <p14:creationId xmlns:p14="http://schemas.microsoft.com/office/powerpoint/2010/main" val="147974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0" y="345989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Bitwise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operations</a:t>
            </a:r>
            <a:endParaRPr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" y="1671552"/>
            <a:ext cx="11494518" cy="494828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"&amp;”,"|" "~"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"^," bitwise operations have lower precedence than addition and subtraction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logical operators "&amp;&amp;" and "||," if the result of the first operand determines the outcome, the second operand may not be evaluated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Please note the difference between arithmetic right shift and logical right shift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484671" y="3916997"/>
            <a:ext cx="52110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*p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NULL;</a:t>
            </a:r>
          </a:p>
          <a:p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NULL||*p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{;}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//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306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Number representation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Please make sure to be familiar with the conversions between binary, octal, decimal, </a:t>
                </a:r>
                <a:r>
                  <a:rPr lang="en-US" altLang="zh-CN" dirty="0" smtClean="0">
                    <a:latin typeface="Arial" charset="0"/>
                    <a:ea typeface="Arial" charset="0"/>
                    <a:cs typeface="Arial" charset="0"/>
                  </a:rPr>
                  <a:t>and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hexadecimal</a:t>
                </a:r>
                <a:r>
                  <a:rPr lang="en-US" altLang="zh-CN" dirty="0" smtClean="0"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 lvl="1"/>
                <a:r>
                  <a:rPr lang="en-US" altLang="zh-CN" dirty="0" smtClean="0">
                    <a:latin typeface="Arial" charset="0"/>
                    <a:ea typeface="Arial" charset="0"/>
                    <a:cs typeface="Arial" charset="0"/>
                  </a:rPr>
                  <a:t>You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can remember that 0xC = 0b1100 and use 0xC to derive the rules for converting other hexadecimal values to </a:t>
                </a:r>
                <a:r>
                  <a:rPr lang="en-US" altLang="zh-CN" dirty="0" smtClean="0">
                    <a:latin typeface="Arial" charset="0"/>
                    <a:ea typeface="Arial" charset="0"/>
                    <a:cs typeface="Arial" charset="0"/>
                  </a:rPr>
                  <a:t>binary.</a:t>
                </a:r>
                <a:endParaRPr kumimoji="1" lang="en-US" altLang="zh-CN" dirty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en-US" altLang="zh-CN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zh-CN" dirty="0" smtClean="0">
                    <a:latin typeface="Arial" charset="0"/>
                    <a:ea typeface="Arial" charset="0"/>
                    <a:cs typeface="Arial" charset="0"/>
                  </a:rPr>
                  <a:t>Unsigned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endParaRPr kumimoji="1" lang="en-US" altLang="zh-CN" dirty="0" smtClean="0"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kumimoji="1" lang="en-US" altLang="zh-CN" dirty="0" smtClean="0">
                    <a:latin typeface="Arial" charset="0"/>
                    <a:ea typeface="Arial" charset="0"/>
                    <a:cs typeface="Arial" charset="0"/>
                  </a:rPr>
                  <a:t>Two</a:t>
                </a:r>
                <a:r>
                  <a:rPr kumimoji="1" lang="zh-CN" altLang="en-US" dirty="0" smtClean="0">
                    <a:latin typeface="Arial" charset="0"/>
                    <a:ea typeface="Arial" charset="0"/>
                    <a:cs typeface="Arial" charset="0"/>
                  </a:rPr>
                  <a:t>‘</a:t>
                </a:r>
                <a:r>
                  <a:rPr kumimoji="1" lang="en-US" altLang="zh-CN" dirty="0" smtClean="0">
                    <a:latin typeface="Arial" charset="0"/>
                    <a:ea typeface="Arial" charset="0"/>
                    <a:cs typeface="Arial" charset="0"/>
                  </a:rPr>
                  <a:t>s</a:t>
                </a:r>
                <a:r>
                  <a:rPr kumimoji="1" lang="zh-CN" altLang="en-US" dirty="0" smtClean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dirty="0" smtClean="0">
                    <a:latin typeface="Arial" charset="0"/>
                    <a:ea typeface="Arial" charset="0"/>
                    <a:cs typeface="Arial" charset="0"/>
                  </a:rPr>
                  <a:t>complement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−2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ea typeface="宋体" panose="02010600030101010101" pitchFamily="2" charset="-122"/>
                                <a:cs typeface="Cambria Math" panose="02040503050406030204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altLang="zh-CN" dirty="0"/>
              </a:p>
              <a:p>
                <a:endParaRPr kumimoji="1" lang="en-US" altLang="zh-CN" dirty="0" smtClean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b="-1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7471" y="1690688"/>
            <a:ext cx="9001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考虑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下面代码所示的变量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使用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"&gt;","&lt;","==","!="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之一填空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能够填写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或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"&lt;"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的请不要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填写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nt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x, y;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nsigned 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ux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= x;</a:t>
            </a:r>
            <a:endParaRPr lang="en-US" altLang="zh-CN" sz="2400" dirty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x&gt;y,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err="1" smtClean="0">
                <a:latin typeface="Calibri" charset="0"/>
                <a:ea typeface="Calibri" charset="0"/>
                <a:cs typeface="Calibri" charset="0"/>
              </a:rPr>
              <a:t>ux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y.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((x&lt;&lt;31)&gt;&gt;31)&lt;0,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x&amp;1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   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0.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.(!!x)-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sizeof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(short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CN" altLang="en-US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 0. (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考试时默认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short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为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2Bytes).</a:t>
            </a: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D.x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ˆy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ˆ(˜x)–</a:t>
            </a:r>
            <a:r>
              <a:rPr lang="es-ES" altLang="zh-CN" sz="2400" dirty="0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CN" altLang="en-US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ˆx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ˆ(˜y)–x.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520906" y="87144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673306" y="88668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</p:spTree>
    <p:extLst>
      <p:ext uri="{BB962C8B-B14F-4D97-AF65-F5344CB8AC3E}">
        <p14:creationId xmlns:p14="http://schemas.microsoft.com/office/powerpoint/2010/main" val="13398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7471" y="1690688"/>
            <a:ext cx="9001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考虑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下面代码所示的变量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使用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"&gt;","&lt;","==","!="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之一填空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能够填写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或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"&lt;"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的请不要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填写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nt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x, y;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nsigned 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ux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= x;</a:t>
            </a:r>
            <a:endParaRPr lang="en-US" altLang="zh-CN" sz="2400" dirty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x&gt;y,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err="1" smtClean="0">
                <a:latin typeface="Calibri" charset="0"/>
                <a:ea typeface="Calibri" charset="0"/>
                <a:cs typeface="Calibri" charset="0"/>
              </a:rPr>
              <a:t>ux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!= 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y.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((x&lt;&lt;31)&gt;&gt;31)&lt;0,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x&amp;1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    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0.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.(!!x)-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sizeof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(short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CN" altLang="en-US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 0. (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考试时默认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short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为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2Bytes).</a:t>
            </a: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D.x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ˆy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ˆ(˜x)–</a:t>
            </a:r>
            <a:r>
              <a:rPr lang="es-ES" altLang="zh-CN" sz="2400" dirty="0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ˆx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ˆ(˜y)–x.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520906" y="87144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673306" y="88668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</p:spTree>
    <p:extLst>
      <p:ext uri="{BB962C8B-B14F-4D97-AF65-F5344CB8AC3E}">
        <p14:creationId xmlns:p14="http://schemas.microsoft.com/office/powerpoint/2010/main" val="7589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7471" y="1690688"/>
            <a:ext cx="9001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考虑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下面代码所示的变量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使用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"&gt;","&lt;","==","!="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之一填空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能够填写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或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"&lt;"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的请不要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填写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nt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x, y;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nsigned 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ux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= x;</a:t>
            </a:r>
            <a:endParaRPr lang="en-US" altLang="zh-CN" sz="2400" dirty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x&gt;y,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err="1" smtClean="0">
                <a:latin typeface="Calibri" charset="0"/>
                <a:ea typeface="Calibri" charset="0"/>
                <a:cs typeface="Calibri" charset="0"/>
              </a:rPr>
              <a:t>ux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!= 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y.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((x&lt;&lt;31)&gt;&gt;31)&lt;0,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x&amp;1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&gt; 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0.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.(!!x)-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sizeof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(short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CN" altLang="en-US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 0. (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考试时默认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short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为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2Bytes).</a:t>
            </a: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D.x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ˆy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ˆ(˜x)–</a:t>
            </a:r>
            <a:r>
              <a:rPr lang="es-ES" altLang="zh-CN" sz="2400" dirty="0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CN" altLang="en-US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ˆx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ˆ(˜y)–x.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520906" y="87144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673306" y="88668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</p:spTree>
    <p:extLst>
      <p:ext uri="{BB962C8B-B14F-4D97-AF65-F5344CB8AC3E}">
        <p14:creationId xmlns:p14="http://schemas.microsoft.com/office/powerpoint/2010/main" val="89434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7471" y="1690688"/>
            <a:ext cx="9001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考虑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下面代码所示的变量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使用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"&gt;","&lt;","==","!="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之一填空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能够填写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或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"&lt;"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的请不要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填写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nt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x, y;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nsigned 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ux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= x;</a:t>
            </a:r>
            <a:endParaRPr lang="en-US" altLang="zh-CN" sz="2400" dirty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x&gt;y,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err="1" smtClean="0">
                <a:latin typeface="Calibri" charset="0"/>
                <a:ea typeface="Calibri" charset="0"/>
                <a:cs typeface="Calibri" charset="0"/>
              </a:rPr>
              <a:t>ux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!= 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y.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((x&lt;&lt;31)&gt;&gt;31)&lt;0,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x&amp;1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&gt;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0.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.(!!x)-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sizeof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(short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&gt;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 0. (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考试时默认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short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为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2Bytes).</a:t>
            </a: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D.x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ˆy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ˆ(˜x)–</a:t>
            </a:r>
            <a:r>
              <a:rPr lang="es-ES" altLang="zh-CN" sz="2400" dirty="0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zh-CN" altLang="en-US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   </a:t>
            </a:r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ˆx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ˆ(˜y)–x.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520906" y="87144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673306" y="88668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</p:spTree>
    <p:extLst>
      <p:ext uri="{BB962C8B-B14F-4D97-AF65-F5344CB8AC3E}">
        <p14:creationId xmlns:p14="http://schemas.microsoft.com/office/powerpoint/2010/main" val="8003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7471" y="1690688"/>
            <a:ext cx="9001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考虑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下面代码所示的变量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使用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"&gt;","&lt;","==","!="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之一填空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能够填写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"&gt;"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或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"&lt;"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的请不要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填写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endParaRPr lang="en-US" altLang="zh-CN" sz="2400" dirty="0" smtClean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zh-CN" sz="2400" dirty="0" err="1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nt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x, y;</a:t>
            </a:r>
          </a:p>
          <a:p>
            <a:r>
              <a:rPr lang="en-US" altLang="zh-CN" sz="2400" dirty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nsigned </a:t>
            </a:r>
            <a:r>
              <a:rPr lang="en-US" altLang="zh-CN" sz="2400" dirty="0" err="1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ux</a:t>
            </a:r>
            <a:r>
              <a:rPr lang="en-US" altLang="zh-CN" sz="2400" dirty="0" smtClean="0">
                <a:solidFill>
                  <a:srgbClr val="00B050"/>
                </a:solidFill>
                <a:latin typeface="Monaco" charset="0"/>
                <a:ea typeface="Monaco" charset="0"/>
                <a:cs typeface="Monaco" charset="0"/>
              </a:rPr>
              <a:t> = x;</a:t>
            </a:r>
            <a:endParaRPr lang="en-US" altLang="zh-CN" sz="2400" dirty="0">
              <a:solidFill>
                <a:srgbClr val="00B05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x&gt;y,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err="1" smtClean="0">
                <a:latin typeface="Calibri" charset="0"/>
                <a:ea typeface="Calibri" charset="0"/>
                <a:cs typeface="Calibri" charset="0"/>
              </a:rPr>
              <a:t>ux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!= 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y.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如果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((x&lt;&lt;31)&gt;&gt;31)&lt;0,</a:t>
            </a:r>
            <a:r>
              <a:rPr lang="zh-CN" altLang="en-US" sz="2400" dirty="0">
                <a:latin typeface="Calibri" charset="0"/>
                <a:ea typeface="Calibri" charset="0"/>
                <a:cs typeface="Calibri" charset="0"/>
              </a:rPr>
              <a:t>则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x&amp;1</a:t>
            </a:r>
            <a:r>
              <a:rPr lang="zh-CN" altLang="en-US" sz="2400" u="sng" dirty="0" smtClean="0">
                <a:latin typeface="Calibri" charset="0"/>
                <a:ea typeface="Calibri" charset="0"/>
                <a:cs typeface="Calibri" charset="0"/>
              </a:rPr>
              <a:t>     </a:t>
            </a:r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&gt;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0.</a:t>
            </a:r>
          </a:p>
          <a:p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.(!!x)-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sizeof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(short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u="sng" dirty="0" smtClean="0">
                <a:latin typeface="Calibri" charset="0"/>
                <a:ea typeface="Calibri" charset="0"/>
                <a:cs typeface="Calibri" charset="0"/>
              </a:rPr>
              <a:t>    &gt;    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 0. (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考试时默认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short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为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2Bytes).</a:t>
            </a: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D.x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ˆy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ˆ(˜x)–</a:t>
            </a:r>
            <a:r>
              <a:rPr lang="es-ES" altLang="zh-CN" sz="2400" dirty="0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u="sng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ES" altLang="zh-CN" sz="2400" u="sng" dirty="0" smtClean="0">
                <a:latin typeface="Calibri" charset="0"/>
                <a:ea typeface="Calibri" charset="0"/>
                <a:cs typeface="Calibri" charset="0"/>
              </a:rPr>
              <a:t>    ==    </a:t>
            </a:r>
            <a:r>
              <a:rPr lang="es-ES" altLang="zh-CN" sz="2400" dirty="0" err="1" smtClean="0">
                <a:latin typeface="Calibri" charset="0"/>
                <a:ea typeface="Calibri" charset="0"/>
                <a:cs typeface="Calibri" charset="0"/>
              </a:rPr>
              <a:t>y</a:t>
            </a:r>
            <a:r>
              <a:rPr lang="es-ES" altLang="zh-CN" sz="2400" dirty="0" err="1">
                <a:latin typeface="Calibri" charset="0"/>
                <a:ea typeface="Calibri" charset="0"/>
                <a:cs typeface="Calibri" charset="0"/>
              </a:rPr>
              <a:t>ˆx</a:t>
            </a:r>
            <a:r>
              <a:rPr lang="es-ES" altLang="zh-CN" sz="2400" dirty="0">
                <a:latin typeface="Calibri" charset="0"/>
                <a:ea typeface="Calibri" charset="0"/>
                <a:cs typeface="Calibri" charset="0"/>
              </a:rPr>
              <a:t>ˆ(˜y)–x.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520906" y="87144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52C46FB-D44A-44C7-B540-BD211769E381}"/>
              </a:ext>
            </a:extLst>
          </p:cNvPr>
          <p:cNvSpPr/>
          <p:nvPr/>
        </p:nvSpPr>
        <p:spPr>
          <a:xfrm>
            <a:off x="673306" y="8866841"/>
            <a:ext cx="1362233" cy="6001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unsigned 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ux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=x;</a:t>
            </a:r>
          </a:p>
          <a:p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double d;</a:t>
            </a:r>
          </a:p>
        </p:txBody>
      </p:sp>
    </p:spTree>
    <p:extLst>
      <p:ext uri="{BB962C8B-B14F-4D97-AF65-F5344CB8AC3E}">
        <p14:creationId xmlns:p14="http://schemas.microsoft.com/office/powerpoint/2010/main" val="10767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Floating point representation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325064"/>
            <a:ext cx="10515600" cy="932323"/>
          </a:xfrm>
        </p:spPr>
        <p:txBody>
          <a:bodyPr/>
          <a:lstStyle/>
          <a:p>
            <a:r>
              <a:rPr kumimoji="1" lang="en-US" altLang="zh-CN" dirty="0" smtClean="0"/>
              <a:t>32bits</a:t>
            </a:r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+ 8 </a:t>
            </a:r>
            <a:r>
              <a:rPr kumimoji="1" lang="en-US" altLang="zh-CN" dirty="0" err="1" smtClean="0"/>
              <a:t>exp</a:t>
            </a:r>
            <a:r>
              <a:rPr kumimoji="1" lang="en-US" altLang="zh-CN" dirty="0" smtClean="0"/>
              <a:t> bits + 23 </a:t>
            </a:r>
            <a:r>
              <a:rPr kumimoji="1" lang="en-US" altLang="zh-CN" dirty="0" err="1" smtClean="0"/>
              <a:t>frac</a:t>
            </a:r>
            <a:r>
              <a:rPr kumimoji="1" lang="en-US" altLang="zh-CN" dirty="0" smtClean="0"/>
              <a:t> bits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838200" y="3561802"/>
            <a:ext cx="10515600" cy="932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64bits</a:t>
            </a:r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+ 11 </a:t>
            </a:r>
            <a:r>
              <a:rPr kumimoji="1" lang="en-US" altLang="zh-CN" dirty="0" err="1" smtClean="0"/>
              <a:t>exp</a:t>
            </a:r>
            <a:r>
              <a:rPr kumimoji="1" lang="en-US" altLang="zh-CN" dirty="0" smtClean="0"/>
              <a:t> bits + 52 </a:t>
            </a:r>
            <a:r>
              <a:rPr kumimoji="1" lang="en-US" altLang="zh-CN" dirty="0" err="1" smtClean="0"/>
              <a:t>frac</a:t>
            </a:r>
            <a:r>
              <a:rPr kumimoji="1" lang="en-US" altLang="zh-CN" dirty="0" smtClean="0"/>
              <a:t> bits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34082"/>
              </p:ext>
            </p:extLst>
          </p:nvPr>
        </p:nvGraphicFramePr>
        <p:xfrm>
          <a:off x="838200" y="1660255"/>
          <a:ext cx="9396045" cy="396240"/>
        </p:xfrm>
        <a:graphic>
          <a:graphicData uri="http://schemas.openxmlformats.org/drawingml/2006/table">
            <a:tbl>
              <a:tblPr/>
              <a:tblGrid>
                <a:gridCol w="334108"/>
                <a:gridCol w="2063261"/>
                <a:gridCol w="6998676"/>
              </a:tblGrid>
              <a:tr h="377691">
                <a:tc>
                  <a:txBody>
                    <a:bodyPr/>
                    <a:lstStyle/>
                    <a:p>
                      <a:r>
                        <a:rPr lang="en-US" altLang="zh-CN" sz="2000" b="1">
                          <a:effectLst/>
                          <a:latin typeface="Arial" charset="0"/>
                        </a:rPr>
                        <a:t>s 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err="1" smtClean="0">
                          <a:effectLst/>
                          <a:latin typeface="Arial" charset="0"/>
                        </a:rPr>
                        <a:t>exp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frac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/>
              <p:cNvSpPr txBox="1">
                <a:spLocks/>
              </p:cNvSpPr>
              <p:nvPr/>
            </p:nvSpPr>
            <p:spPr>
              <a:xfrm>
                <a:off x="539262" y="4936577"/>
                <a:ext cx="10398370" cy="1546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/>
                  <a:t>The decimal value of an IEEE number is given by the formula (normalized): 	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(−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𝒔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𝒆𝒙𝒑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𝒃𝒊𝒂𝒔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x 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(1.F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) </a:t>
                </a:r>
              </a:p>
              <a:p>
                <a:pPr lvl="1"/>
                <a:r>
                  <a:rPr lang="en-US" altLang="zh-CN" dirty="0" smtClean="0"/>
                  <a:t>bias = 2 ^ 7 – 1 for 32 bits and 2 </a:t>
                </a:r>
                <a:r>
                  <a:rPr lang="en-US" altLang="zh-CN" dirty="0"/>
                  <a:t>^</a:t>
                </a:r>
                <a:r>
                  <a:rPr lang="en-US" altLang="zh-CN" dirty="0" smtClean="0"/>
                  <a:t> 10 – 1 for 64 bits.</a:t>
                </a:r>
                <a:endParaRPr lang="en-US" altLang="zh-CN" dirty="0"/>
              </a:p>
              <a:p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8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2" y="4936577"/>
                <a:ext cx="10398370" cy="1546285"/>
              </a:xfrm>
              <a:prstGeom prst="rect">
                <a:avLst/>
              </a:prstGeom>
              <a:blipFill rotWithShape="0">
                <a:blip r:embed="rId2"/>
                <a:stretch>
                  <a:fillRect l="-762" t="-5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>
                <a:latin typeface="Arial" charset="0"/>
              </a:rPr>
              <a:t>Special Values (single-precision) </a:t>
            </a:r>
            <a:br>
              <a:rPr lang="zh-CN" altLang="zh-CN" dirty="0">
                <a:latin typeface="Arial" charset="0"/>
              </a:rPr>
            </a:b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0431639"/>
                  </p:ext>
                </p:extLst>
              </p:nvPr>
            </p:nvGraphicFramePr>
            <p:xfrm>
              <a:off x="838200" y="1336433"/>
              <a:ext cx="10515600" cy="4794737"/>
            </p:xfrm>
            <a:graphic>
              <a:graphicData uri="http://schemas.openxmlformats.org/drawingml/2006/table">
                <a:tbl>
                  <a:tblPr/>
                  <a:tblGrid>
                    <a:gridCol w="2628900"/>
                    <a:gridCol w="2628900"/>
                    <a:gridCol w="2628900"/>
                    <a:gridCol w="2628900"/>
                  </a:tblGrid>
                  <a:tr h="856203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E </a:t>
                          </a:r>
                          <a:endParaRPr lang="zh-CN" altLang="en-US" dirty="0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F </a:t>
                          </a:r>
                          <a:endParaRPr lang="zh-CN" alt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meaning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Notes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856203">
                    <a:tc>
                      <a:txBody>
                        <a:bodyPr/>
                        <a:lstStyle/>
                        <a:p>
                          <a:r>
                            <a:rPr lang="is-I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00000000 </a:t>
                          </a:r>
                          <a:endParaRPr lang="is-IS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r-HR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0...0 </a:t>
                          </a:r>
                          <a:endParaRPr lang="hr-HR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 </a:t>
                          </a:r>
                          <a:endParaRPr lang="zh-CN" alt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+0.0 and -0.0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1369925">
                    <a:tc>
                      <a:txBody>
                        <a:bodyPr/>
                        <a:lstStyle/>
                        <a:p>
                          <a:r>
                            <a:rPr lang="is-I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00000000 </a:t>
                          </a:r>
                          <a:endParaRPr lang="is-IS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X...X </a:t>
                          </a:r>
                          <a:endParaRPr lang="da-DK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Valid number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denormalized </a:t>
                          </a:r>
                          <a:r>
                            <a:rPr lang="en-US" sz="1800" b="1" dirty="0" smtClean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b="1" i="1" smtClean="0">
                                      <a:solidFill>
                                        <a:srgbClr val="0000CC"/>
                                      </a:solidFill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0000CC"/>
                                      </a:solidFill>
                                      <a:effectLst/>
                                      <a:latin typeface="Cambria Math" charset="0"/>
                                    </a:rPr>
                                    <m:t>(−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0000CC"/>
                                      </a:solidFill>
                                      <a:effectLst/>
                                      <a:latin typeface="Cambria Math" charset="0"/>
                                    </a:rPr>
                                    <m:t>𝟏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0000CC"/>
                                      </a:solidFill>
                                      <a:effectLst/>
                                      <a:latin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800" b="1" i="1" smtClean="0">
                                      <a:solidFill>
                                        <a:srgbClr val="0000CC"/>
                                      </a:solidFill>
                                      <a:effectLst/>
                                      <a:latin typeface="Cambria Math" charset="0"/>
                                    </a:rPr>
                                    <m:t>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dirty="0" smtClean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b="1" i="1" smtClean="0">
                                      <a:solidFill>
                                        <a:srgbClr val="0000CC"/>
                                      </a:solidFill>
                                      <a:effectLst/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0000CC"/>
                                      </a:solidFill>
                                      <a:effectLst/>
                                      <a:latin typeface="Cambria Math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sz="1800" b="1" i="1" smtClean="0">
                                      <a:solidFill>
                                        <a:srgbClr val="0000CC"/>
                                      </a:solidFill>
                                      <a:effectLst/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0000CC"/>
                                      </a:solidFill>
                                      <a:effectLst/>
                                      <a:latin typeface="Cambria Math" charset="0"/>
                                    </a:rPr>
                                    <m:t>𝟏𝟐𝟔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b="1" dirty="0" smtClean="0">
                              <a:solidFill>
                                <a:srgbClr val="FF3300"/>
                              </a:solidFill>
                              <a:effectLst/>
                              <a:latin typeface="Arial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x (</a:t>
                          </a:r>
                          <a:r>
                            <a:rPr lang="en-US" sz="1800" b="1" dirty="0">
                              <a:solidFill>
                                <a:srgbClr val="FF3300"/>
                              </a:solidFill>
                              <a:effectLst/>
                              <a:latin typeface="Arial" charset="0"/>
                            </a:rPr>
                            <a:t>0</a:t>
                          </a:r>
                          <a:r>
                            <a:rPr lang="en-US" sz="1800" b="1" dirty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.F) 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856203">
                    <a:tc>
                      <a:txBody>
                        <a:bodyPr/>
                        <a:lstStyle/>
                        <a:p>
                          <a:r>
                            <a:rPr lang="cs-CZ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11111111 </a:t>
                          </a:r>
                          <a:endParaRPr lang="cs-CZ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r-HR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0...0 </a:t>
                          </a:r>
                          <a:endParaRPr lang="hr-HR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Infinity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effectLst/>
                            </a:rPr>
                            <a:t> </a:t>
                          </a:r>
                          <a:endParaRPr lang="zh-CN" altLang="en-US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856203">
                    <a:tc>
                      <a:txBody>
                        <a:bodyPr/>
                        <a:lstStyle/>
                        <a:p>
                          <a:r>
                            <a:rPr lang="cs-CZ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11111111 </a:t>
                          </a:r>
                          <a:endParaRPr lang="cs-CZ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sz="2400" b="1" dirty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X...X </a:t>
                          </a:r>
                          <a:endParaRPr lang="da-DK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Not a Number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00431639"/>
                  </p:ext>
                </p:extLst>
              </p:nvPr>
            </p:nvGraphicFramePr>
            <p:xfrm>
              <a:off x="838200" y="1336433"/>
              <a:ext cx="10515600" cy="4794737"/>
            </p:xfrm>
            <a:graphic>
              <a:graphicData uri="http://schemas.openxmlformats.org/drawingml/2006/table">
                <a:tbl>
                  <a:tblPr/>
                  <a:tblGrid>
                    <a:gridCol w="2628900"/>
                    <a:gridCol w="2628900"/>
                    <a:gridCol w="2628900"/>
                    <a:gridCol w="2628900"/>
                  </a:tblGrid>
                  <a:tr h="856203">
                    <a:tc>
                      <a:txBody>
                        <a:bodyPr/>
                        <a:lstStyle/>
                        <a:p>
                          <a:r>
                            <a:rPr lang="en-US" altLang="zh-CN" sz="2400" b="1" dirty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E </a:t>
                          </a:r>
                          <a:endParaRPr lang="zh-CN" altLang="en-US" dirty="0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F </a:t>
                          </a:r>
                          <a:endParaRPr lang="zh-CN" alt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meaning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Notes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856203">
                    <a:tc>
                      <a:txBody>
                        <a:bodyPr/>
                        <a:lstStyle/>
                        <a:p>
                          <a:r>
                            <a:rPr lang="is-I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00000000 </a:t>
                          </a:r>
                          <a:endParaRPr lang="is-IS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r-HR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0...0 </a:t>
                          </a:r>
                          <a:endParaRPr lang="hr-HR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 </a:t>
                          </a:r>
                          <a:endParaRPr lang="zh-CN" alt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+0.0 and -0.0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1369925">
                    <a:tc>
                      <a:txBody>
                        <a:bodyPr/>
                        <a:lstStyle/>
                        <a:p>
                          <a:r>
                            <a:rPr lang="is-I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00000000 </a:t>
                          </a:r>
                          <a:endParaRPr lang="is-IS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X...X </a:t>
                          </a:r>
                          <a:endParaRPr lang="da-DK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Valid number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928" t="-126222" r="-1160" b="-127111"/>
                          </a:stretch>
                        </a:blipFill>
                      </a:tcPr>
                    </a:tc>
                  </a:tr>
                  <a:tr h="856203">
                    <a:tc>
                      <a:txBody>
                        <a:bodyPr/>
                        <a:lstStyle/>
                        <a:p>
                          <a:r>
                            <a:rPr lang="cs-CZ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11111111 </a:t>
                          </a:r>
                          <a:endParaRPr lang="cs-CZ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r-HR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0...0 </a:t>
                          </a:r>
                          <a:endParaRPr lang="hr-HR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Infinity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effectLst/>
                            </a:rPr>
                            <a:t> </a:t>
                          </a:r>
                          <a:endParaRPr lang="zh-CN" altLang="en-US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  <a:tr h="856203">
                    <a:tc>
                      <a:txBody>
                        <a:bodyPr/>
                        <a:lstStyle/>
                        <a:p>
                          <a:r>
                            <a:rPr lang="cs-CZ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11111111 </a:t>
                          </a:r>
                          <a:endParaRPr lang="cs-CZ">
                            <a:effectLst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a-DK" sz="2400" b="1" dirty="0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X...X </a:t>
                          </a:r>
                          <a:endParaRPr lang="da-DK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>
                              <a:solidFill>
                                <a:srgbClr val="0000CC"/>
                              </a:solidFill>
                              <a:effectLst/>
                              <a:latin typeface="Arial" charset="0"/>
                            </a:rPr>
                            <a:t>Not a Number 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44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Floating point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814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Floating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 add associative, why?</a:t>
            </a:r>
          </a:p>
          <a:p>
            <a:pPr lvl="1"/>
            <a:r>
              <a:rPr kumimoji="1" lang="en-US" altLang="zh-CN" dirty="0" smtClean="0"/>
              <a:t>FP </a:t>
            </a:r>
            <a:r>
              <a:rPr kumimoji="1" lang="en-US" altLang="zh-CN" dirty="0"/>
              <a:t>result approximates real result</a:t>
            </a:r>
            <a:r>
              <a:rPr kumimoji="1" lang="en-US" altLang="zh-CN" dirty="0" smtClean="0"/>
              <a:t>!</a:t>
            </a:r>
          </a:p>
          <a:p>
            <a:pPr lvl="1"/>
            <a:r>
              <a:rPr kumimoji="1" lang="en-US" altLang="zh-CN" dirty="0" smtClean="0"/>
              <a:t>When you add a small number on to a big number, the floating point representation may not change!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Why is the </a:t>
            </a:r>
            <a:r>
              <a:rPr lang="en-US" altLang="zh-CN" dirty="0" err="1"/>
              <a:t>denormalized</a:t>
            </a:r>
            <a:r>
              <a:rPr lang="en-US" altLang="zh-CN" dirty="0"/>
              <a:t> representation using E = 1 - bias instead of E = -bias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represent numbers close to zero.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9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目前为止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 machine</a:t>
            </a:r>
            <a:r>
              <a:rPr kumimoji="1" lang="zh-CN" altLang="en-US" dirty="0" smtClean="0"/>
              <a:t>已经可以用了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但是</a:t>
            </a:r>
            <a:r>
              <a:rPr kumimoji="1" lang="en-US" altLang="zh-CN" dirty="0" err="1" smtClean="0"/>
              <a:t>autolab</a:t>
            </a:r>
            <a:r>
              <a:rPr kumimoji="1" lang="zh-CN" altLang="en-US" dirty="0" smtClean="0"/>
              <a:t>还不能用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第一个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也没有发布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请</a:t>
            </a:r>
            <a:r>
              <a:rPr kumimoji="1" lang="zh-CN" altLang="en-US" smtClean="0"/>
              <a:t>大家再耐心等</a:t>
            </a:r>
            <a:r>
              <a:rPr kumimoji="1" lang="zh-CN" altLang="en-US" dirty="0" smtClean="0"/>
              <a:t>一等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本周开始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小班人员确定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请大家之后尽量不要再调整座位了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方便大家互相</a:t>
            </a:r>
            <a:r>
              <a:rPr kumimoji="1" lang="zh-CN" altLang="en-US" dirty="0" smtClean="0"/>
              <a:t>认识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请当天回课的同学在回课完成之后把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整理一下发到群里供大家复习使用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谢谢各位同学的付出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58645" y="619431"/>
            <a:ext cx="749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+mj-lt"/>
              </a:rPr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41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下面关于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浮点数标准说法正确的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12-bit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长的浮点数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符号位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1-bit;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阶码字段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4-bit;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小数字段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frac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7-bit),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此浮点数遵循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浮点数格式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[1,2)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区间中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     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用上面规则精确表示的浮点数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0036" y="2330211"/>
            <a:ext cx="9850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在位数一定的情况下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不论怎么分配阶码位和小数部分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所能表示的数的个数不变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如果甲类浮点数有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乙类浮点数有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那么甲所能表示的最大数一定比乙小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如果甲类浮点数有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乙类浮点数有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那么甲所能表示的最小正数一定比乙小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."0111000"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可能是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位浮点数的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73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下面关于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浮点数标准说法正确的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12-bit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长的浮点数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符号位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1-bit;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阶码字段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4-bit;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小数字段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frac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7-bit),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此浮点数遵循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浮点数格式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[1,2)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区间中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     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用上面规则精确表示的浮点数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0036" y="2330211"/>
            <a:ext cx="9850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在位数一定的情况下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不论怎么分配阶码位和小数部分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所能表示的数的个数不变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如果甲类浮点数有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乙类浮点数有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那么甲所能表示的最大数一定比乙小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如果甲类浮点数有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乙类浮点数有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那么甲所能表示的最小正数一定比乙小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."0111000"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可能是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位浮点数的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下面关于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浮点数标准说法正确的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考虑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12-bit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长的浮点数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符号位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1-bit;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阶码字段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exp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4-bit;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小数字段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frac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7-bit),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此浮点数遵循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IEEE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浮点数格式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[1,2)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区间中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128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用上面规则精确表示的浮点数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0036" y="2330211"/>
            <a:ext cx="9850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在位数一定的情况下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不论怎么分配阶码位和小数部分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所能表示的数的个数不变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如果甲类浮点数有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乙类浮点数有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那么甲所能表示的最大数一定比乙小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如果甲类浮点数有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乙类浮点数有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那么甲所能表示的最小正数一定比乙小</a:t>
            </a:r>
          </a:p>
          <a:p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."0111000"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可能是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位浮点数的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NAN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Several modes of rounding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Round towards </a:t>
            </a:r>
            <a:r>
              <a:rPr kumimoji="1" lang="mr-IN" altLang="zh-CN" dirty="0">
                <a:latin typeface="Arial" charset="0"/>
                <a:ea typeface="Arial" charset="0"/>
                <a:cs typeface="Arial" charset="0"/>
              </a:rPr>
              <a:t>+ </a:t>
            </a:r>
            <a:r>
              <a:rPr kumimoji="1" lang="mr-IN" altLang="zh-CN" dirty="0" smtClean="0">
                <a:latin typeface="Arial" charset="0"/>
                <a:ea typeface="Arial" charset="0"/>
                <a:cs typeface="Arial" charset="0"/>
              </a:rPr>
              <a:t>∞</a:t>
            </a:r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Round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towards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kumimoji="1" lang="mr-IN" altLang="zh-CN" dirty="0" smtClean="0">
                <a:latin typeface="Arial" charset="0"/>
                <a:ea typeface="Arial" charset="0"/>
                <a:cs typeface="Arial" charset="0"/>
              </a:rPr>
              <a:t> ∞</a:t>
            </a:r>
            <a:endParaRPr kumimoji="1"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Truncate (drop the last bits)</a:t>
            </a: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Unbiased (default mode). Midway? Round to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even.</a:t>
            </a: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Round to nearest floating point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xcept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the value is right on the borderline, in which case we round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to the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nearest EVEN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number (zero in this case)</a:t>
            </a:r>
          </a:p>
          <a:p>
            <a:pPr lvl="1"/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This way, half the time we round up on tie, the other half time we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round down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. Tends to balance out inaccuracies</a:t>
            </a:r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8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571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Rounding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2369" y="1714134"/>
                <a:ext cx="10861431" cy="2182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3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3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num>
                      <m:den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小数点后两位取整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结果正确的是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</a:t>
                </a:r>
                <a:endParaRPr lang="en-US" altLang="zh-CN" sz="3200" dirty="0"/>
              </a:p>
              <a:p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B.1,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D.1,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1714134"/>
                <a:ext cx="10861431" cy="2182905"/>
              </a:xfrm>
              <a:prstGeom prst="rect">
                <a:avLst/>
              </a:prstGeom>
              <a:blipFill rotWithShape="0">
                <a:blip r:embed="rId2"/>
                <a:stretch>
                  <a:fillRect l="-1459" t="-559" b="-1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7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8571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Rounding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92369" y="1714134"/>
                <a:ext cx="10861431" cy="2182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en-US" altLang="zh-CN" sz="3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32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对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 dirty="0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num>
                      <m:den>
                        <m:r>
                          <a:rPr lang="en-US" altLang="zh-CN" sz="32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小数点后两位取整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结果正确的是</a:t>
                </a:r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____.</a:t>
                </a:r>
                <a:endParaRPr lang="en-US" altLang="zh-CN" sz="3200" dirty="0"/>
              </a:p>
              <a:p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A.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B.1,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C.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D.1,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f>
                      <m:fPr>
                        <m:ctrlPr>
                          <a:rPr lang="en-US" altLang="zh-CN" sz="3200" i="1">
                            <a:latin typeface="Cambria Math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1714134"/>
                <a:ext cx="10861431" cy="2182905"/>
              </a:xfrm>
              <a:prstGeom prst="rect">
                <a:avLst/>
              </a:prstGeom>
              <a:blipFill rotWithShape="0">
                <a:blip r:embed="rId2"/>
                <a:stretch>
                  <a:fillRect l="-1459" t="-559" b="-1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5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Precision and accuracy (</a:t>
            </a:r>
            <a:r>
              <a:rPr kumimoji="1" lang="zh-CN" altLang="en-US" dirty="0" smtClean="0"/>
              <a:t>精度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精确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Precision is a count of the number bits in used to represent a value</a:t>
            </a:r>
            <a:r>
              <a:rPr kumimoji="1" lang="en-US" altLang="zh-CN" dirty="0" smtClean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Accuracy is the difference between the actual value of a # and its computer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9711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Tricky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questions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6462" y="1925149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关于浮点数，以下说法正确的是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A. </a:t>
            </a:r>
            <a:r>
              <a:rPr lang="zh-CN" altLang="en-US" dirty="0"/>
              <a:t>给定任意浮点数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，如果</a:t>
            </a:r>
            <a:r>
              <a:rPr lang="en-US" altLang="zh-CN" dirty="0"/>
              <a:t>a&gt;b</a:t>
            </a:r>
            <a:r>
              <a:rPr lang="zh-CN" altLang="en-US" dirty="0"/>
              <a:t>成立（求值为</a:t>
            </a:r>
            <a:r>
              <a:rPr lang="en-US" altLang="zh-CN" dirty="0"/>
              <a:t>1</a:t>
            </a:r>
            <a:r>
              <a:rPr lang="zh-CN" altLang="en-US" dirty="0"/>
              <a:t>），则一定</a:t>
            </a:r>
            <a:r>
              <a:rPr lang="en-US" altLang="zh-CN" dirty="0" err="1"/>
              <a:t>a+x</a:t>
            </a:r>
            <a:r>
              <a:rPr lang="en-US" altLang="zh-CN" dirty="0"/>
              <a:t>&gt;</a:t>
            </a:r>
            <a:r>
              <a:rPr lang="en-US" altLang="zh-CN" dirty="0" err="1"/>
              <a:t>b+x</a:t>
            </a:r>
            <a:r>
              <a:rPr lang="zh-CN" altLang="en-US" dirty="0"/>
              <a:t>成立</a:t>
            </a:r>
          </a:p>
          <a:p>
            <a:r>
              <a:rPr lang="en-US" altLang="zh-CN" dirty="0"/>
              <a:t>B. </a:t>
            </a:r>
            <a:r>
              <a:rPr lang="zh-CN" altLang="en-US" dirty="0"/>
              <a:t>不考虑结果为</a:t>
            </a:r>
            <a:r>
              <a:rPr lang="en-US" altLang="zh-CN" dirty="0" err="1"/>
              <a:t>NaN</a:t>
            </a:r>
            <a:r>
              <a:rPr lang="zh-CN" altLang="en-US" dirty="0"/>
              <a:t>、</a:t>
            </a:r>
            <a:r>
              <a:rPr lang="en-US" altLang="zh-CN" dirty="0" err="1"/>
              <a:t>Inf</a:t>
            </a:r>
            <a:r>
              <a:rPr lang="zh-CN" altLang="en-US" dirty="0"/>
              <a:t>或运算过程发生溢出的情况，高精度浮点数一定得到比低精度浮点数更精确或相同的结果</a:t>
            </a:r>
          </a:p>
          <a:p>
            <a:r>
              <a:rPr lang="en-US" altLang="zh-CN" dirty="0"/>
              <a:t>C. </a:t>
            </a:r>
            <a:r>
              <a:rPr lang="zh-CN" altLang="en-US" dirty="0"/>
              <a:t>不考虑输入为</a:t>
            </a:r>
            <a:r>
              <a:rPr lang="en-US" altLang="zh-CN" dirty="0" err="1"/>
              <a:t>NaN</a:t>
            </a:r>
            <a:r>
              <a:rPr lang="zh-CN" altLang="en-US" dirty="0"/>
              <a:t>、</a:t>
            </a:r>
            <a:r>
              <a:rPr lang="en-US" altLang="zh-CN" dirty="0" err="1"/>
              <a:t>Inf</a:t>
            </a:r>
            <a:r>
              <a:rPr lang="zh-CN" altLang="en-US" dirty="0"/>
              <a:t>的情况，高精度浮点数一定得到比低精度浮点数更精确或相同的结果</a:t>
            </a:r>
          </a:p>
          <a:p>
            <a:r>
              <a:rPr lang="en-US" altLang="zh-CN" dirty="0"/>
              <a:t>D. </a:t>
            </a:r>
            <a:r>
              <a:rPr lang="zh-CN" altLang="en-US" dirty="0"/>
              <a:t>给定任意浮点数</a:t>
            </a:r>
            <a:r>
              <a:rPr lang="en-US" altLang="zh-CN" dirty="0"/>
              <a:t>a, b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，如果</a:t>
            </a:r>
            <a:r>
              <a:rPr lang="en-US" altLang="zh-CN" dirty="0"/>
              <a:t>a&gt;b</a:t>
            </a:r>
            <a:r>
              <a:rPr lang="zh-CN" altLang="en-US" dirty="0"/>
              <a:t>不成立（求值为</a:t>
            </a:r>
            <a:r>
              <a:rPr lang="en-US" altLang="zh-CN" dirty="0"/>
              <a:t>0</a:t>
            </a:r>
            <a:r>
              <a:rPr lang="zh-CN" altLang="en-US" dirty="0"/>
              <a:t>），则一定</a:t>
            </a:r>
            <a:r>
              <a:rPr lang="en-US" altLang="zh-CN" dirty="0" err="1"/>
              <a:t>a+x</a:t>
            </a:r>
            <a:r>
              <a:rPr lang="en-US" altLang="zh-CN" dirty="0"/>
              <a:t>&gt;</a:t>
            </a:r>
            <a:r>
              <a:rPr lang="en-US" altLang="zh-CN" dirty="0" err="1"/>
              <a:t>b+x</a:t>
            </a:r>
            <a:r>
              <a:rPr lang="zh-CN" altLang="en-US" dirty="0"/>
              <a:t>不成立。</a:t>
            </a:r>
          </a:p>
        </p:txBody>
      </p:sp>
      <p:sp>
        <p:nvSpPr>
          <p:cNvPr id="6" name="矩形 5"/>
          <p:cNvSpPr/>
          <p:nvPr/>
        </p:nvSpPr>
        <p:spPr>
          <a:xfrm>
            <a:off x="996462" y="4190935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答案：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SimSun" charset="-122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。如果不出现</a:t>
            </a:r>
            <a:r>
              <a:rPr lang="en-US" altLang="zh-CN" dirty="0" err="1">
                <a:solidFill>
                  <a:srgbClr val="FF0000"/>
                </a:solidFill>
                <a:latin typeface="Courier New" charset="0"/>
                <a:ea typeface="SimSun" charset="-122"/>
              </a:rPr>
              <a:t>NaN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latin typeface="Courier New" charset="0"/>
                <a:ea typeface="SimSun" charset="-122"/>
              </a:rPr>
              <a:t>Inf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，浮点数是满足单调性的，这时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SimSun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SimSun" charset="-122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都成立。如果出现</a:t>
            </a:r>
            <a:r>
              <a:rPr lang="en-US" altLang="zh-CN" dirty="0" err="1">
                <a:solidFill>
                  <a:srgbClr val="FF0000"/>
                </a:solidFill>
                <a:latin typeface="Courier New" charset="0"/>
                <a:ea typeface="SimSun" charset="-122"/>
              </a:rPr>
              <a:t>NaN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latin typeface="Courier New" charset="0"/>
                <a:ea typeface="SimSun" charset="-122"/>
              </a:rPr>
              <a:t>Inf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，那么任何时候比较运算的操作数有</a:t>
            </a:r>
            <a:r>
              <a:rPr lang="en-US" altLang="zh-CN" dirty="0" err="1">
                <a:solidFill>
                  <a:srgbClr val="FF0000"/>
                </a:solidFill>
                <a:latin typeface="Courier New" charset="0"/>
                <a:ea typeface="SimSun" charset="-122"/>
              </a:rPr>
              <a:t>NaN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和</a:t>
            </a:r>
            <a:r>
              <a:rPr lang="en-US" altLang="zh-CN" dirty="0" err="1">
                <a:solidFill>
                  <a:srgbClr val="FF0000"/>
                </a:solidFill>
                <a:latin typeface="Courier New" charset="0"/>
                <a:ea typeface="SimSun" charset="-122"/>
              </a:rPr>
              <a:t>Inf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就为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SimSun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，就只有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SimSun" charset="-122"/>
              </a:rPr>
              <a:t>d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成立。关于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SimSun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Courier New" charset="0"/>
                <a:ea typeface="SimSun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SimSun" charset="-122"/>
                <a:ea typeface="SimSun" charset="-122"/>
              </a:rPr>
              <a:t>，由于运算的偶然性，高精度不一定比低精度精确。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96462" y="5625725"/>
            <a:ext cx="9882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Try</a:t>
            </a:r>
            <a:r>
              <a:rPr kumimoji="1" lang="zh-CN" altLang="en-US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this: </a:t>
            </a:r>
            <a:r>
              <a:rPr kumimoji="1" lang="en-US" altLang="zh-CN" dirty="0" err="1" smtClean="0">
                <a:latin typeface="Monaco" charset="0"/>
                <a:ea typeface="Monaco" charset="0"/>
                <a:cs typeface="Monaco" charset="0"/>
              </a:rPr>
              <a:t>printf</a:t>
            </a:r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kumimoji="1" lang="zh-CN" altLang="en-US" dirty="0" smtClean="0">
                <a:latin typeface="Monaco" charset="0"/>
                <a:ea typeface="Monaco" charset="0"/>
                <a:cs typeface="Monaco" charset="0"/>
              </a:rPr>
              <a:t>“</a:t>
            </a:r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%d %d\n”, (float)0.1 + (float)0.2 == (float)0.3, </a:t>
            </a:r>
          </a:p>
          <a:p>
            <a:r>
              <a:rPr kumimoji="1" lang="en-US" altLang="zh-CN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kumimoji="1" lang="en-US" altLang="zh-CN" dirty="0" smtClean="0">
                <a:latin typeface="Monaco" charset="0"/>
                <a:ea typeface="Monaco" charset="0"/>
                <a:cs typeface="Monaco" charset="0"/>
              </a:rPr>
              <a:t>	(double)0.1 + (double)0.2 == (double)0.3); </a:t>
            </a:r>
            <a:endParaRPr kumimoji="1" lang="zh-CN" altLang="en-US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 smtClean="0"/>
              <a:t>discussion</a:t>
            </a:r>
            <a:endParaRPr kumimoji="1" lang="zh-CN" altLang="en-US" sz="4800" b="1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onaco" charset="0"/>
                <a:ea typeface="Monaco" charset="0"/>
                <a:cs typeface="Monaco" charset="0"/>
              </a:rPr>
              <a:t>uint32_t </a:t>
            </a:r>
            <a:r>
              <a:rPr lang="en-US" altLang="zh-CN" sz="2800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sz="2800" dirty="0" smtClean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r>
              <a:rPr lang="en-US" altLang="zh-CN" sz="2800" dirty="0" smtClean="0">
                <a:latin typeface="Monaco" charset="0"/>
                <a:ea typeface="Monaco" charset="0"/>
                <a:cs typeface="Monaco" charset="0"/>
              </a:rPr>
              <a:t>if </a:t>
            </a:r>
            <a:r>
              <a:rPr lang="en-US" altLang="zh-CN" sz="28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28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sz="2800" dirty="0">
                <a:latin typeface="Monaco" charset="0"/>
                <a:ea typeface="Monaco" charset="0"/>
                <a:cs typeface="Monaco" charset="0"/>
              </a:rPr>
              <a:t> == (</a:t>
            </a:r>
            <a:r>
              <a:rPr lang="en-US" altLang="zh-CN" sz="28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sz="2800" dirty="0">
                <a:latin typeface="Monaco" charset="0"/>
                <a:ea typeface="Monaco" charset="0"/>
                <a:cs typeface="Monaco" charset="0"/>
              </a:rPr>
              <a:t>)((float) </a:t>
            </a:r>
            <a:r>
              <a:rPr lang="en-US" altLang="zh-CN" sz="28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zh-CN" sz="2800" dirty="0">
                <a:latin typeface="Monaco" charset="0"/>
                <a:ea typeface="Monaco" charset="0"/>
                <a:cs typeface="Monaco" charset="0"/>
              </a:rPr>
              <a:t>)) {</a:t>
            </a:r>
          </a:p>
          <a:p>
            <a:r>
              <a:rPr lang="en-US" altLang="zh-CN" sz="28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8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altLang="zh-CN" sz="2800" dirty="0" err="1" smtClean="0">
                <a:latin typeface="Monaco" charset="0"/>
                <a:ea typeface="Monaco" charset="0"/>
                <a:cs typeface="Monaco" charset="0"/>
              </a:rPr>
              <a:t>printf</a:t>
            </a:r>
            <a:r>
              <a:rPr lang="en-US" altLang="zh-CN" sz="2800" dirty="0">
                <a:latin typeface="Monaco" charset="0"/>
                <a:ea typeface="Monaco" charset="0"/>
                <a:cs typeface="Monaco" charset="0"/>
              </a:rPr>
              <a:t>(“true”);</a:t>
            </a:r>
          </a:p>
          <a:p>
            <a:r>
              <a:rPr lang="en-US" altLang="zh-CN" sz="2800" dirty="0">
                <a:latin typeface="Monaco" charset="0"/>
                <a:ea typeface="Monaco" charset="0"/>
                <a:cs typeface="Monaco" charset="0"/>
              </a:rPr>
              <a:t>}</a:t>
            </a:r>
            <a:endParaRPr lang="zh-CN" altLang="en-US" sz="28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4042719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Will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not always print “true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”!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Most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large values of integers don’t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have exact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floating point representations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endParaRPr lang="en-US" altLang="zh-CN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What is the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smallest value of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for which </a:t>
            </a:r>
            <a:r>
              <a:rPr lang="en-US" altLang="zh-CN" sz="2400" dirty="0" err="1">
                <a:latin typeface="Arial" charset="0"/>
                <a:ea typeface="Arial" charset="0"/>
                <a:cs typeface="Arial" charset="0"/>
              </a:rPr>
              <a:t>printf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cannot print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“true”? </a:t>
            </a: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is-IS" altLang="zh-CN" sz="2400" dirty="0" smtClean="0">
                <a:latin typeface="Arial" charset="0"/>
                <a:ea typeface="Arial" charset="0"/>
                <a:cs typeface="Arial" charset="0"/>
              </a:rPr>
              <a:t>16777217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(= 2 ^ 24 + 1)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What </a:t>
            </a:r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about double?</a:t>
            </a:r>
          </a:p>
        </p:txBody>
      </p:sp>
    </p:spTree>
    <p:extLst>
      <p:ext uri="{BB962C8B-B14F-4D97-AF65-F5344CB8AC3E}">
        <p14:creationId xmlns:p14="http://schemas.microsoft.com/office/powerpoint/2010/main" val="24071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 smtClean="0"/>
              <a:t>discussion</a:t>
            </a:r>
            <a:endParaRPr kumimoji="1" lang="zh-CN" altLang="en-US" sz="4800" b="1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7538884" cy="264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marR="940435" indent="-292100">
              <a:lnSpc>
                <a:spcPct val="142600"/>
              </a:lnSpc>
              <a:spcBef>
                <a:spcPts val="100"/>
              </a:spcBef>
            </a:pPr>
            <a:r>
              <a:rPr lang="en-US" altLang="zh-CN" sz="2800" b="1" dirty="0">
                <a:latin typeface="Monaco" charset="0"/>
                <a:ea typeface="Monaco" charset="0"/>
                <a:cs typeface="Monaco" charset="0"/>
              </a:rPr>
              <a:t>f</a:t>
            </a:r>
            <a:r>
              <a:rPr lang="en-US" altLang="zh-CN" sz="2800" b="1" dirty="0" smtClean="0">
                <a:latin typeface="Monaco" charset="0"/>
                <a:ea typeface="Monaco" charset="0"/>
                <a:cs typeface="Monaco" charset="0"/>
              </a:rPr>
              <a:t>loat f;</a:t>
            </a:r>
          </a:p>
          <a:p>
            <a:pPr marL="381000" marR="940435" indent="-292100">
              <a:lnSpc>
                <a:spcPct val="142600"/>
              </a:lnSpc>
              <a:spcBef>
                <a:spcPts val="100"/>
              </a:spcBef>
            </a:pPr>
            <a:r>
              <a:rPr lang="en-US" altLang="zh-CN" sz="2800" b="1" dirty="0" smtClean="0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en-US" altLang="zh-CN" sz="2800" b="1" spc="85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800" b="1" dirty="0">
                <a:latin typeface="Monaco" charset="0"/>
                <a:ea typeface="Monaco" charset="0"/>
                <a:cs typeface="Monaco" charset="0"/>
              </a:rPr>
              <a:t>(f</a:t>
            </a:r>
            <a:r>
              <a:rPr lang="en-US" altLang="zh-CN" sz="2800" b="1" spc="85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800" b="1" dirty="0" smtClean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altLang="zh-CN" sz="2800" b="1" spc="85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800" b="1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2800" b="1" dirty="0">
                <a:latin typeface="Monaco" charset="0"/>
                <a:ea typeface="Monaco" charset="0"/>
                <a:cs typeface="Monaco" charset="0"/>
              </a:rPr>
              <a:t>float)((</a:t>
            </a:r>
            <a:r>
              <a:rPr lang="en-US" altLang="zh-CN" sz="2800" b="1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altLang="zh-CN" sz="2800" b="1" dirty="0" smtClean="0">
                <a:latin typeface="Monaco" charset="0"/>
                <a:ea typeface="Monaco" charset="0"/>
                <a:cs typeface="Monaco" charset="0"/>
              </a:rPr>
              <a:t>)f))</a:t>
            </a:r>
            <a:r>
              <a:rPr lang="en-US" altLang="zh-CN" sz="2800" b="1" spc="-50" dirty="0" smtClean="0">
                <a:latin typeface="Monaco" charset="0"/>
                <a:ea typeface="Monaco" charset="0"/>
                <a:cs typeface="Monaco" charset="0"/>
              </a:rPr>
              <a:t>{ </a:t>
            </a:r>
          </a:p>
          <a:p>
            <a:pPr marL="381000" marR="940435" indent="-292100">
              <a:lnSpc>
                <a:spcPct val="142600"/>
              </a:lnSpc>
              <a:spcBef>
                <a:spcPts val="100"/>
              </a:spcBef>
            </a:pPr>
            <a:r>
              <a:rPr lang="en-US" altLang="zh-CN" sz="2800" b="1" spc="-5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2800" b="1" spc="-50" dirty="0" smtClean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altLang="zh-CN" sz="2800" b="1" spc="-10" dirty="0" err="1" smtClean="0">
                <a:latin typeface="Monaco" charset="0"/>
                <a:ea typeface="Monaco" charset="0"/>
                <a:cs typeface="Monaco" charset="0"/>
              </a:rPr>
              <a:t>printf</a:t>
            </a:r>
            <a:r>
              <a:rPr lang="en-US" altLang="zh-CN" sz="2800" b="1" spc="-10" dirty="0">
                <a:latin typeface="Monaco" charset="0"/>
                <a:ea typeface="Monaco" charset="0"/>
                <a:cs typeface="Monaco" charset="0"/>
              </a:rPr>
              <a:t>(“true”);</a:t>
            </a:r>
            <a:endParaRPr lang="en-US" altLang="zh-CN" sz="2800" dirty="0">
              <a:latin typeface="Monaco" charset="0"/>
              <a:ea typeface="Monaco" charset="0"/>
              <a:cs typeface="Monaco" charset="0"/>
            </a:endParaRPr>
          </a:p>
          <a:p>
            <a:pPr marL="88900">
              <a:lnSpc>
                <a:spcPct val="100000"/>
              </a:lnSpc>
              <a:spcBef>
                <a:spcPts val="1850"/>
              </a:spcBef>
            </a:pPr>
            <a:r>
              <a:rPr lang="en-US" altLang="zh-CN" sz="2800" b="1" dirty="0">
                <a:latin typeface="Monaco" charset="0"/>
                <a:ea typeface="Monaco" charset="0"/>
                <a:cs typeface="Monaco" charset="0"/>
              </a:rPr>
              <a:t>}</a:t>
            </a:r>
            <a:endParaRPr lang="en-US" altLang="zh-CN" sz="28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552534"/>
            <a:ext cx="10685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Will not always print “true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”!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Small floating point numbers (&lt;1) don’t have integer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representations!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400" dirty="0">
                <a:latin typeface="Arial" charset="0"/>
                <a:ea typeface="Arial" charset="0"/>
                <a:cs typeface="Arial" charset="0"/>
              </a:rPr>
              <a:t>For other numbers, rounding </a:t>
            </a:r>
            <a:r>
              <a:rPr lang="en-US" altLang="zh-CN" sz="2400" dirty="0" smtClean="0">
                <a:latin typeface="Arial" charset="0"/>
                <a:ea typeface="Arial" charset="0"/>
                <a:cs typeface="Arial" charset="0"/>
              </a:rPr>
              <a:t>errors!</a:t>
            </a:r>
            <a:endParaRPr lang="en-US" altLang="zh-CN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7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Schedule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赵陆森同学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姚一伦同学做回课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助教讲述关于</a:t>
            </a:r>
            <a:r>
              <a:rPr kumimoji="1" lang="en-US" altLang="zh-CN" dirty="0" err="1" smtClean="0"/>
              <a:t>autolab</a:t>
            </a:r>
            <a:r>
              <a:rPr kumimoji="1" lang="en-US" altLang="zh-CN" dirty="0" smtClean="0"/>
              <a:t>, class machine</a:t>
            </a:r>
            <a:r>
              <a:rPr kumimoji="1" lang="zh-CN" altLang="en-US" smtClean="0"/>
              <a:t>等内容</a:t>
            </a:r>
            <a:endParaRPr kumimoji="1" lang="en-US" altLang="zh-CN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助教回顾课程重点内容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讲述相关往年题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Bit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representation</a:t>
            </a:r>
            <a:r>
              <a:rPr kumimoji="1" lang="zh-CN" altLang="en-US" dirty="0" smtClean="0"/>
              <a:t>相关有趣问题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如果有时间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20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discussion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有符号数和无符号数的比较</a:t>
            </a:r>
            <a:r>
              <a:rPr lang="en-US" altLang="zh-CN" dirty="0" smtClean="0"/>
              <a:t>,</a:t>
            </a:r>
            <a:r>
              <a:rPr lang="zh-CN" altLang="en-US" dirty="0" smtClean="0"/>
              <a:t> 转换规则</a:t>
            </a:r>
            <a:r>
              <a:rPr lang="en-US" altLang="zh-CN" dirty="0" smtClean="0"/>
              <a:t>?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如何判断有符号数加法溢出？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浮点数的加法与乘法如何实现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函数</a:t>
            </a:r>
            <a:r>
              <a:rPr kumimoji="1" lang="en-US" altLang="zh-CN" dirty="0" err="1" smtClean="0"/>
              <a:t>show_bytes</a:t>
            </a:r>
            <a:r>
              <a:rPr kumimoji="1" lang="zh-CN" altLang="en-US" dirty="0" smtClean="0"/>
              <a:t>里面的</a:t>
            </a:r>
            <a:r>
              <a:rPr kumimoji="1" lang="en-US" altLang="zh-CN" dirty="0" smtClean="0"/>
              <a:t>char</a:t>
            </a:r>
            <a:r>
              <a:rPr kumimoji="1" lang="zh-CN" altLang="en-US" dirty="0" smtClean="0"/>
              <a:t>必须是</a:t>
            </a:r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char,</a:t>
            </a:r>
            <a:r>
              <a:rPr kumimoji="1" lang="zh-CN" altLang="en-US" dirty="0" smtClean="0"/>
              <a:t> 不能是</a:t>
            </a:r>
            <a:r>
              <a:rPr kumimoji="1" lang="en-US" altLang="zh-CN" dirty="0" smtClean="0"/>
              <a:t>char,</a:t>
            </a:r>
            <a:r>
              <a:rPr kumimoji="1" lang="zh-CN" altLang="en-US" dirty="0" smtClean="0"/>
              <a:t> 为什么</a:t>
            </a:r>
            <a:r>
              <a:rPr kumimoji="1" lang="en-US" altLang="zh-CN" dirty="0" smtClean="0"/>
              <a:t>?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32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0"/>
            <a:ext cx="79458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0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7" y="9919"/>
            <a:ext cx="7247467" cy="6848081"/>
          </a:xfrm>
        </p:spPr>
      </p:pic>
    </p:spTree>
    <p:extLst>
      <p:ext uri="{BB962C8B-B14F-4D97-AF65-F5344CB8AC3E}">
        <p14:creationId xmlns:p14="http://schemas.microsoft.com/office/powerpoint/2010/main" val="19814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About </a:t>
            </a:r>
            <a:r>
              <a:rPr kumimoji="1" lang="en-US" altLang="zh-CN" dirty="0" err="1" smtClean="0"/>
              <a:t>datalab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err="1" smtClean="0">
                <a:latin typeface="Arial" charset="0"/>
                <a:ea typeface="Arial" charset="0"/>
                <a:cs typeface="Arial" charset="0"/>
              </a:rPr>
              <a:t>Datalab</a:t>
            </a:r>
            <a:r>
              <a:rPr kumimoji="1" lang="en-US" altLang="zh-CN" sz="2400" dirty="0" smtClean="0">
                <a:latin typeface="Arial" charset="0"/>
                <a:ea typeface="Arial" charset="0"/>
                <a:cs typeface="Arial" charset="0"/>
              </a:rPr>
              <a:t> is all about manipulating bits.</a:t>
            </a:r>
          </a:p>
          <a:p>
            <a:endParaRPr kumimoji="1" lang="en-US" altLang="zh-CN" dirty="0">
              <a:latin typeface="Arial" charset="0"/>
              <a:ea typeface="Arial" charset="0"/>
              <a:cs typeface="Arial" charset="0"/>
            </a:endParaRPr>
          </a:p>
          <a:p>
            <a:pPr marL="228600" lvl="1">
              <a:spcBef>
                <a:spcPts val="1000"/>
              </a:spcBef>
            </a:pP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You may only use the following operators. (</a:t>
            </a:r>
            <a:r>
              <a:rPr kumimoji="1" lang="hr-HR" altLang="zh-CN" dirty="0">
                <a:latin typeface="Arial" charset="0"/>
                <a:ea typeface="Arial" charset="0"/>
                <a:cs typeface="Arial" charset="0"/>
              </a:rPr>
              <a:t>! ˜ &amp; ˆ | + &lt;&lt; &gt;&gt; 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)</a:t>
            </a:r>
            <a:r>
              <a:rPr kumimoji="1"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(in the </a:t>
            </a:r>
            <a:r>
              <a:rPr kumimoji="1" lang="en-US" altLang="zh-CN" dirty="0" err="1" smtClean="0">
                <a:latin typeface="Arial" charset="0"/>
                <a:ea typeface="Arial" charset="0"/>
                <a:cs typeface="Arial" charset="0"/>
              </a:rPr>
              <a:t>interger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 part.)</a:t>
            </a:r>
            <a:endParaRPr kumimoji="1" lang="hr-HR" altLang="zh-CN" dirty="0" smtClean="0">
              <a:latin typeface="Arial" charset="0"/>
              <a:ea typeface="Arial" charset="0"/>
              <a:cs typeface="Arial" charset="0"/>
            </a:endParaRPr>
          </a:p>
          <a:p>
            <a:pPr marL="228600" lvl="1">
              <a:spcBef>
                <a:spcPts val="1000"/>
              </a:spcBef>
            </a:pPr>
            <a:endParaRPr kumimoji="1" lang="hr-HR" altLang="zh-CN" dirty="0">
              <a:latin typeface="Arial" charset="0"/>
              <a:ea typeface="Arial" charset="0"/>
              <a:cs typeface="Arial" charset="0"/>
            </a:endParaRPr>
          </a:p>
          <a:p>
            <a:pPr marL="228600" lvl="1">
              <a:spcBef>
                <a:spcPts val="1000"/>
              </a:spcBef>
            </a:pP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You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may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not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 use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, for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loop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while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loop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. (In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integer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part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.)</a:t>
            </a:r>
          </a:p>
          <a:p>
            <a:pPr marL="228600" lvl="1">
              <a:spcBef>
                <a:spcPts val="1000"/>
              </a:spcBef>
            </a:pPr>
            <a:endParaRPr kumimoji="1" lang="hr-HR" altLang="zh-CN" dirty="0">
              <a:latin typeface="Arial" charset="0"/>
              <a:ea typeface="Arial" charset="0"/>
              <a:cs typeface="Arial" charset="0"/>
            </a:endParaRPr>
          </a:p>
          <a:p>
            <a:pPr marL="228600" lvl="1">
              <a:spcBef>
                <a:spcPts val="1000"/>
              </a:spcBef>
            </a:pP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In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floating</a:t>
            </a:r>
            <a:r>
              <a:rPr kumimoji="1" lang="hr-HR" altLang="zh-CN" dirty="0" err="1">
                <a:latin typeface="Arial" charset="0"/>
                <a:ea typeface="Arial" charset="0"/>
                <a:cs typeface="Arial" charset="0"/>
              </a:rPr>
              <a:t>-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point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part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1" lang="hr-HR" altLang="zh-CN" dirty="0" err="1" smtClean="0">
                <a:latin typeface="Arial" charset="0"/>
                <a:ea typeface="Arial" charset="0"/>
                <a:cs typeface="Arial" charset="0"/>
              </a:rPr>
              <a:t>feel</a:t>
            </a:r>
            <a:r>
              <a:rPr kumimoji="1" lang="hr-HR" altLang="zh-CN" dirty="0" smtClean="0">
                <a:latin typeface="Arial" charset="0"/>
                <a:ea typeface="Arial" charset="0"/>
                <a:cs typeface="Arial" charset="0"/>
              </a:rPr>
              <a:t> free to </a:t>
            </a:r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use standard control </a:t>
            </a:r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structures, but there are also some limits. </a:t>
            </a:r>
            <a:r>
              <a:rPr kumimoji="1" lang="en-US" altLang="zh-CN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Read the handout carefully.</a:t>
            </a:r>
            <a:endParaRPr kumimoji="1" lang="hr-HR" altLang="zh-CN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lvl="1">
              <a:spcBef>
                <a:spcPts val="1000"/>
              </a:spcBef>
            </a:pPr>
            <a:endParaRPr kumimoji="1" lang="hr-HR" altLang="zh-CN" dirty="0"/>
          </a:p>
          <a:p>
            <a:pPr marL="228600" lvl="1">
              <a:spcBef>
                <a:spcPts val="1000"/>
              </a:spcBef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2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 the number of 1s in a number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bitcount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(unsigned </a:t>
            </a:r>
            <a:r>
              <a:rPr lang="en-US" altLang="zh-CN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count=0;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while(n != 0)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count += n&amp;1;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n &gt;&gt;= 1;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return count;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4981" y="3229896"/>
            <a:ext cx="4660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Can you think of a solution that doesn’t  use a for or a while?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 the number of 1s in a number (2</a:t>
            </a:r>
            <a:r>
              <a:rPr lang="en-US" altLang="zh-CN" dirty="0" smtClean="0"/>
              <a:t>)(*)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bitcount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(unsigned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n = (n &amp; 0x55555555) + ((n &gt;&gt; 1) &amp; 0x55555555);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n = (n &amp; 0x33333333) + ((n &gt;&gt; 2) &amp; 0x33333333);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n = (n &amp; 0x0f0f0f0f) + ((n &gt;&gt; 4) &amp; 0x0f0f0f0f);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n = (n &amp; 0x00ff00ff) + ((n &gt;&gt; 8) &amp; 0x00ff00ff);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n = (n &amp; 0x0000ffff) + ((n &gt;&gt; 16) &amp; 0x0000ffff);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return (n &amp; 0x0000003f);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zh-CN" alt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5653743"/>
            <a:ext cx="8512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Arial" charset="0"/>
                <a:ea typeface="Arial" charset="0"/>
                <a:cs typeface="Arial" charset="0"/>
              </a:rPr>
              <a:t>Is there a better (or, more efficient) solution?</a:t>
            </a:r>
            <a:endParaRPr kumimoji="1" lang="zh-CN" alt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Count the number of 1s in a number (3</a:t>
            </a:r>
            <a:r>
              <a:rPr lang="en-US" altLang="zh-CN" dirty="0" smtClean="0"/>
              <a:t>)(*)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907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bitcount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(unsigned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n)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n - ((n &gt;&gt; 1) &amp; 033333333333)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	- ((n &gt;&gt; 2) &amp; 011111111111);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return ((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+ (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&gt;&gt; 3)) &amp;</a:t>
            </a: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	030707070707)%63;</a:t>
            </a:r>
            <a:endParaRPr lang="zh-CN" altLang="zh-CN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zh-CN" sz="2000" dirty="0">
                <a:latin typeface="Arial" charset="0"/>
                <a:ea typeface="Arial" charset="0"/>
                <a:cs typeface="Arial" charset="0"/>
              </a:rPr>
              <a:t>In the C programming language, numbers that start with 0 are typically in octal notation</a:t>
            </a:r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buNone/>
            </a:pPr>
            <a:endParaRPr lang="en-US" altLang="zh-CN" sz="2000" b="1" dirty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buNone/>
            </a:pPr>
            <a:endParaRPr lang="en-US" altLang="zh-CN" sz="2000" b="1" dirty="0" smtClean="0">
              <a:solidFill>
                <a:srgbClr val="0070C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18362" y="5360022"/>
            <a:ext cx="321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看一眼就行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反正也看不明白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rial" charset="0"/>
                <a:ea typeface="Arial" charset="0"/>
                <a:cs typeface="Arial" charset="0"/>
              </a:rPr>
              <a:t>Other Floating-points representation(*)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Quad-Precision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?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“binary128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1 + 15 + 112</a:t>
            </a: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Oct-Precision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?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binary256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”</a:t>
            </a: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1 + 19 + 236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Half-Precision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?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binary16” or “fp16”</a:t>
            </a:r>
          </a:p>
          <a:p>
            <a:pPr lvl="1"/>
            <a:r>
              <a:rPr lang="fr-FR" altLang="zh-CN" dirty="0" smtClean="0">
                <a:latin typeface="Arial" charset="0"/>
                <a:ea typeface="Arial" charset="0"/>
                <a:cs typeface="Arial" charset="0"/>
              </a:rPr>
              <a:t>1 + 5 + 10</a:t>
            </a:r>
            <a:endParaRPr lang="fr-FR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fr-FR" altLang="zh-CN" dirty="0" smtClean="0">
                <a:latin typeface="Arial" charset="0"/>
                <a:ea typeface="Arial" charset="0"/>
                <a:cs typeface="Arial" charset="0"/>
              </a:rPr>
              <a:t>Half-</a:t>
            </a:r>
            <a:r>
              <a:rPr lang="fr-FR" altLang="zh-CN" dirty="0" err="1" smtClean="0">
                <a:latin typeface="Arial" charset="0"/>
                <a:ea typeface="Arial" charset="0"/>
                <a:cs typeface="Arial" charset="0"/>
              </a:rPr>
              <a:t>Precision</a:t>
            </a:r>
            <a:r>
              <a:rPr lang="fr-FR" altLang="zh-CN" dirty="0" smtClean="0">
                <a:latin typeface="Arial" charset="0"/>
                <a:ea typeface="Arial" charset="0"/>
                <a:cs typeface="Arial" charset="0"/>
              </a:rPr>
              <a:t>? “bfloat16”</a:t>
            </a:r>
          </a:p>
          <a:p>
            <a:pPr lvl="1"/>
            <a:r>
              <a:rPr lang="fr-FR" altLang="zh-CN" dirty="0" smtClean="0">
                <a:latin typeface="Arial" charset="0"/>
                <a:ea typeface="Arial" charset="0"/>
                <a:cs typeface="Arial" charset="0"/>
              </a:rPr>
              <a:t>1 + 8 + 7</a:t>
            </a:r>
          </a:p>
          <a:p>
            <a:pPr lvl="1"/>
            <a:r>
              <a:rPr lang="fr-FR" altLang="zh-CN" dirty="0" err="1" smtClean="0">
                <a:latin typeface="Arial" charset="0"/>
                <a:ea typeface="Arial" charset="0"/>
                <a:cs typeface="Arial" charset="0"/>
              </a:rPr>
              <a:t>Competing</a:t>
            </a:r>
            <a:r>
              <a:rPr lang="fr-FR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altLang="zh-CN" dirty="0" err="1">
                <a:latin typeface="Arial" charset="0"/>
                <a:ea typeface="Arial" charset="0"/>
                <a:cs typeface="Arial" charset="0"/>
              </a:rPr>
              <a:t>with</a:t>
            </a:r>
            <a:r>
              <a:rPr lang="fr-FR" altLang="zh-CN" dirty="0">
                <a:latin typeface="Arial" charset="0"/>
                <a:ea typeface="Arial" charset="0"/>
                <a:cs typeface="Arial" charset="0"/>
              </a:rPr>
              <a:t> fp16</a:t>
            </a:r>
          </a:p>
          <a:p>
            <a:pPr lvl="1"/>
            <a:r>
              <a:rPr lang="fr-FR" altLang="zh-CN" dirty="0" err="1" smtClean="0">
                <a:latin typeface="Arial" charset="0"/>
                <a:ea typeface="Arial" charset="0"/>
                <a:cs typeface="Arial" charset="0"/>
              </a:rPr>
              <a:t>Same</a:t>
            </a:r>
            <a:r>
              <a:rPr lang="fr-FR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altLang="zh-CN" dirty="0">
                <a:latin typeface="Arial" charset="0"/>
                <a:ea typeface="Arial" charset="0"/>
                <a:cs typeface="Arial" charset="0"/>
              </a:rPr>
              <a:t>range as fp32!</a:t>
            </a:r>
          </a:p>
          <a:p>
            <a:pPr lvl="1"/>
            <a:r>
              <a:rPr lang="fr-FR" altLang="zh-CN" dirty="0" err="1" smtClean="0">
                <a:latin typeface="Arial" charset="0"/>
                <a:ea typeface="Arial" charset="0"/>
                <a:cs typeface="Arial" charset="0"/>
              </a:rPr>
              <a:t>Used</a:t>
            </a:r>
            <a:r>
              <a:rPr lang="fr-FR" altLang="zh-CN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fr-FR" altLang="zh-CN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fr-FR" altLang="zh-CN" dirty="0" err="1">
                <a:latin typeface="Arial" charset="0"/>
                <a:ea typeface="Arial" charset="0"/>
                <a:cs typeface="Arial" charset="0"/>
              </a:rPr>
              <a:t>faster</a:t>
            </a:r>
            <a:r>
              <a:rPr lang="fr-FR" altLang="zh-CN" dirty="0">
                <a:latin typeface="Arial" charset="0"/>
                <a:ea typeface="Arial" charset="0"/>
                <a:cs typeface="Arial" charset="0"/>
              </a:rPr>
              <a:t> ML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26051" y="5807631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"/>
              </a:rPr>
              <a:t>en.wikipedia.org</a:t>
            </a:r>
            <a:r>
              <a:rPr lang="en-US" altLang="zh-CN" dirty="0">
                <a:latin typeface=""/>
              </a:rPr>
              <a:t>/wiki/</a:t>
            </a:r>
            <a:r>
              <a:rPr lang="en-US" altLang="zh-CN" dirty="0" err="1">
                <a:latin typeface=""/>
              </a:rPr>
              <a:t>Floating_point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0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Arial" charset="0"/>
                <a:ea typeface="Arial" charset="0"/>
                <a:cs typeface="Arial" charset="0"/>
              </a:rPr>
              <a:t>Other Floating-points representation(*)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90620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Everything so far has had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a fixed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set of bits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for Exponent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Significant</a:t>
            </a: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What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if they were variable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lvl="1"/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You can choose between range and precision.</a:t>
            </a:r>
          </a:p>
          <a:p>
            <a:pPr lvl="1"/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Add a “u-bit” to tell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whether number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is exact or range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36270" y="5612396"/>
            <a:ext cx="551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https://en.wikipedia.org/wiki/Unum_(number_format)</a:t>
            </a:r>
          </a:p>
        </p:txBody>
      </p:sp>
    </p:spTree>
    <p:extLst>
      <p:ext uri="{BB962C8B-B14F-4D97-AF65-F5344CB8AC3E}">
        <p14:creationId xmlns:p14="http://schemas.microsoft.com/office/powerpoint/2010/main" val="16413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6000" dirty="0" smtClean="0">
                <a:latin typeface="Arial" charset="0"/>
                <a:ea typeface="Arial" charset="0"/>
                <a:cs typeface="Arial" charset="0"/>
              </a:rPr>
              <a:t>Thanks for listening!</a:t>
            </a:r>
            <a:endParaRPr kumimoji="1" lang="zh-CN" altLang="en-US" sz="6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="" xmlns:a16="http://schemas.microsoft.com/office/drawing/2014/main" id="{12953483-D452-437F-B63F-227BBE2BA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800" y="2500058"/>
            <a:ext cx="5529567" cy="31156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ACBCFD6-D0DB-4359-ABF6-E635561658CC}"/>
              </a:ext>
            </a:extLst>
          </p:cNvPr>
          <p:cNvSpPr/>
          <p:nvPr/>
        </p:nvSpPr>
        <p:spPr>
          <a:xfrm>
            <a:off x="166970" y="2500058"/>
            <a:ext cx="6233830" cy="34512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The most significant difference between 32-bit and 64-bit machines lies in the size of pointers. </a:t>
            </a:r>
            <a:endParaRPr lang="en-US" altLang="zh-CN" sz="28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800" dirty="0" smtClean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C/C++ standards do not guarantee that 'char' is signed, and they also do not guarantee that 'long' is always 4 bytes or 8 bytes.</a:t>
            </a:r>
            <a:endParaRPr lang="en-US" altLang="zh-CN" sz="2800" dirty="0" smtClean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EFEBD50-DA74-4850-A48C-3567806897AA}"/>
              </a:ext>
            </a:extLst>
          </p:cNvPr>
          <p:cNvSpPr/>
          <p:nvPr/>
        </p:nvSpPr>
        <p:spPr>
          <a:xfrm>
            <a:off x="166970" y="997915"/>
            <a:ext cx="10647097" cy="8679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Memorize the number of bytes for types such as char, short,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, long long, float, double, </a:t>
            </a:r>
            <a:r>
              <a:rPr lang="en-US" altLang="zh-CN" sz="2800" dirty="0" smtClean="0"/>
              <a:t>pointer.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6058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BFC68D-002B-40EB-B2BA-7153AED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627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Little Endian &amp; Big Endian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="" xmlns:a16="http://schemas.microsoft.com/office/drawing/2014/main" id="{020B0500-29E5-412A-BEB3-E4FA77B1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95"/>
            <a:ext cx="10515600" cy="435133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默认小</a:t>
            </a:r>
            <a:r>
              <a:rPr lang="zh-CN" altLang="en-US" b="1" dirty="0">
                <a:solidFill>
                  <a:srgbClr val="FF0000"/>
                </a:solidFill>
              </a:rPr>
              <a:t>端</a:t>
            </a:r>
            <a:r>
              <a:rPr lang="zh-CN" altLang="en-US" b="1" dirty="0" smtClean="0">
                <a:solidFill>
                  <a:srgbClr val="FF0000"/>
                </a:solidFill>
              </a:rPr>
              <a:t>法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 低位低地址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zh-CN" altLang="en-US" b="1" dirty="0" smtClean="0">
                <a:solidFill>
                  <a:srgbClr val="FF0000"/>
                </a:solidFill>
              </a:rPr>
              <a:t> 高位高地址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看见</a:t>
            </a:r>
            <a:r>
              <a:rPr lang="zh-CN" altLang="en-US" b="1" dirty="0">
                <a:solidFill>
                  <a:srgbClr val="FF0000"/>
                </a:solidFill>
              </a:rPr>
              <a:t>往地址里填数字的问题要条件反射地考虑大小端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Typical big-endian architectures include </a:t>
            </a:r>
            <a:r>
              <a:rPr lang="en-US" altLang="zh-CN" dirty="0" smtClean="0"/>
              <a:t>Sun, </a:t>
            </a:r>
            <a:r>
              <a:rPr lang="en-US" altLang="zh-CN" dirty="0"/>
              <a:t>the Internet, most IBM systems, and many Oracle platforms.</a:t>
            </a:r>
          </a:p>
          <a:p>
            <a:r>
              <a:rPr lang="en-US" altLang="zh-CN" dirty="0"/>
              <a:t>Typical little-endian architectures include (Intel) x86, ARM processors running Android, iOS, and Windows.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0402081-C475-49AC-B825-458CF853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87" y="4238368"/>
            <a:ext cx="10636113" cy="23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4621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534198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x86-64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架构下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,0x100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0x103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的字节存储如下图所示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假设指针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一开始指向地址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0x100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类型为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“short 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”.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则当执行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“p++;”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的指令后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,p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所指向的短整型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(short)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的值变为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) </a:t>
            </a:r>
            <a:endParaRPr lang="en-US" altLang="zh-CN" sz="2800" dirty="0">
              <a:ln w="0"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A.0x2021	B.0x2120	C.0x2111	D.0x1121</a:t>
            </a:r>
          </a:p>
        </p:txBody>
      </p:sp>
      <p:grpSp>
        <p:nvGrpSpPr>
          <p:cNvPr id="5" name="组合 2">
            <a:extLst>
              <a:ext uri="{FF2B5EF4-FFF2-40B4-BE49-F238E27FC236}">
                <a16:creationId xmlns="" xmlns:a16="http://schemas.microsoft.com/office/drawing/2014/main" id="{5DE32D7B-F663-42D2-AC69-44781994842C}"/>
              </a:ext>
            </a:extLst>
          </p:cNvPr>
          <p:cNvGrpSpPr/>
          <p:nvPr/>
        </p:nvGrpSpPr>
        <p:grpSpPr>
          <a:xfrm>
            <a:off x="838200" y="3350080"/>
            <a:ext cx="10515600" cy="2855606"/>
            <a:chOff x="4227028" y="5326871"/>
            <a:chExt cx="5200913" cy="1118391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FF47DF1-19A0-4B75-B565-5D14D7F7537B}"/>
                </a:ext>
              </a:extLst>
            </p:cNvPr>
            <p:cNvSpPr/>
            <p:nvPr/>
          </p:nvSpPr>
          <p:spPr>
            <a:xfrm>
              <a:off x="7792556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0x08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EEA9F97D-98D6-4A07-BB07-D57A001F7994}"/>
                </a:ext>
              </a:extLst>
            </p:cNvPr>
            <p:cNvSpPr/>
            <p:nvPr/>
          </p:nvSpPr>
          <p:spPr>
            <a:xfrm>
              <a:off x="7031333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0x11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C9737AF0-DE1F-4DF5-B06E-BFCBBD49F2DA}"/>
                </a:ext>
              </a:extLst>
            </p:cNvPr>
            <p:cNvSpPr/>
            <p:nvPr/>
          </p:nvSpPr>
          <p:spPr>
            <a:xfrm>
              <a:off x="6270111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0x21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AE91088F-5951-46D8-B118-312FFBA8A603}"/>
                </a:ext>
              </a:extLst>
            </p:cNvPr>
            <p:cNvSpPr/>
            <p:nvPr/>
          </p:nvSpPr>
          <p:spPr>
            <a:xfrm>
              <a:off x="5508888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0x20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3421EE0-8224-4D12-9E28-70B7F6886517}"/>
                </a:ext>
              </a:extLst>
            </p:cNvPr>
            <p:cNvSpPr/>
            <p:nvPr/>
          </p:nvSpPr>
          <p:spPr>
            <a:xfrm>
              <a:off x="4747666" y="5833080"/>
              <a:ext cx="761223" cy="284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3D9F2DA7-91FC-4B89-A82E-9EB463FA21AA}"/>
                </a:ext>
              </a:extLst>
            </p:cNvPr>
            <p:cNvSpPr/>
            <p:nvPr/>
          </p:nvSpPr>
          <p:spPr>
            <a:xfrm>
              <a:off x="8553778" y="5833080"/>
              <a:ext cx="761223" cy="284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84768D5F-59ED-4E86-BB2F-65A1A4A4F67A}"/>
                </a:ext>
              </a:extLst>
            </p:cNvPr>
            <p:cNvSpPr/>
            <p:nvPr/>
          </p:nvSpPr>
          <p:spPr>
            <a:xfrm>
              <a:off x="4331357" y="6141322"/>
              <a:ext cx="273850" cy="1534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地址</a:t>
              </a:r>
              <a:endParaRPr lang="zh-CN" altLang="en-US" sz="1100" cap="none" spc="0" dirty="0">
                <a:ln w="0"/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0DBBCEEB-9B52-405B-BFFD-A3CD21D89CE3}"/>
                </a:ext>
              </a:extLst>
            </p:cNvPr>
            <p:cNvSpPr/>
            <p:nvPr/>
          </p:nvSpPr>
          <p:spPr>
            <a:xfrm>
              <a:off x="5508888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0x103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BFD7E2CF-17BA-4B8F-B97B-30211F439FAD}"/>
                </a:ext>
              </a:extLst>
            </p:cNvPr>
            <p:cNvSpPr/>
            <p:nvPr/>
          </p:nvSpPr>
          <p:spPr>
            <a:xfrm>
              <a:off x="6240925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0x102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F252B240-0F7E-48CD-B026-91DBCC0F0913}"/>
                </a:ext>
              </a:extLst>
            </p:cNvPr>
            <p:cNvSpPr/>
            <p:nvPr/>
          </p:nvSpPr>
          <p:spPr>
            <a:xfrm>
              <a:off x="7031333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0x101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D761586D-803E-4213-B010-D0C6BB188C04}"/>
                </a:ext>
              </a:extLst>
            </p:cNvPr>
            <p:cNvSpPr/>
            <p:nvPr/>
          </p:nvSpPr>
          <p:spPr>
            <a:xfrm>
              <a:off x="7821742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0x100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70">
              <a:extLst>
                <a:ext uri="{FF2B5EF4-FFF2-40B4-BE49-F238E27FC236}">
                  <a16:creationId xmlns="" xmlns:a16="http://schemas.microsoft.com/office/drawing/2014/main" id="{0C8D1D6F-BEFC-4D78-928D-B92969308DDE}"/>
                </a:ext>
              </a:extLst>
            </p:cNvPr>
            <p:cNvCxnSpPr>
              <a:cxnSpLocks/>
            </p:cNvCxnSpPr>
            <p:nvPr/>
          </p:nvCxnSpPr>
          <p:spPr>
            <a:xfrm>
              <a:off x="8173167" y="5492172"/>
              <a:ext cx="0" cy="2792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DD99637-1522-49FD-B104-A7B352744359}"/>
                </a:ext>
              </a:extLst>
            </p:cNvPr>
            <p:cNvSpPr/>
            <p:nvPr/>
          </p:nvSpPr>
          <p:spPr>
            <a:xfrm>
              <a:off x="7821742" y="532687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51B14C0-7DF3-4327-8FB8-090CAF8EA1F5}"/>
                </a:ext>
              </a:extLst>
            </p:cNvPr>
            <p:cNvSpPr/>
            <p:nvPr/>
          </p:nvSpPr>
          <p:spPr>
            <a:xfrm>
              <a:off x="4331357" y="5828722"/>
              <a:ext cx="273850" cy="1534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存储</a:t>
              </a:r>
              <a:endParaRPr lang="zh-CN" altLang="en-US" sz="1100" cap="none" spc="0" dirty="0">
                <a:ln w="0"/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0B1B1B25-3245-4E52-A6C8-435B36A84860}"/>
                </a:ext>
              </a:extLst>
            </p:cNvPr>
            <p:cNvSpPr/>
            <p:nvPr/>
          </p:nvSpPr>
          <p:spPr>
            <a:xfrm>
              <a:off x="8558152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低地址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FB8C7D14-8CBC-4D97-A66A-DBB069433A2C}"/>
                </a:ext>
              </a:extLst>
            </p:cNvPr>
            <p:cNvSpPr/>
            <p:nvPr/>
          </p:nvSpPr>
          <p:spPr>
            <a:xfrm>
              <a:off x="4776852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高地址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6FFC8BD6-4E76-4CED-B49A-D6E021729B9B}"/>
                </a:ext>
              </a:extLst>
            </p:cNvPr>
            <p:cNvSpPr/>
            <p:nvPr/>
          </p:nvSpPr>
          <p:spPr>
            <a:xfrm>
              <a:off x="4227028" y="5360676"/>
              <a:ext cx="5200913" cy="10845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372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4621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534198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已知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x86-64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架构下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,0x100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0x103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的字节存储如下图所示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假设指针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一开始指向地址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0x100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类型为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“short 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”.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则当执行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“p++;”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的指令后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,p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所指向的短整型</a:t>
            </a:r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(short)</a:t>
            </a:r>
            <a:r>
              <a:rPr lang="zh-CN" altLang="en-US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的值变为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) </a:t>
            </a:r>
            <a:endParaRPr lang="en-US" altLang="zh-CN" sz="2800" dirty="0">
              <a:ln w="0"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n w="0"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A.0x2021	B.0x2120	C.0x2111	D.0x1121</a:t>
            </a:r>
          </a:p>
        </p:txBody>
      </p:sp>
      <p:grpSp>
        <p:nvGrpSpPr>
          <p:cNvPr id="5" name="组合 2">
            <a:extLst>
              <a:ext uri="{FF2B5EF4-FFF2-40B4-BE49-F238E27FC236}">
                <a16:creationId xmlns="" xmlns:a16="http://schemas.microsoft.com/office/drawing/2014/main" id="{5DE32D7B-F663-42D2-AC69-44781994842C}"/>
              </a:ext>
            </a:extLst>
          </p:cNvPr>
          <p:cNvGrpSpPr/>
          <p:nvPr/>
        </p:nvGrpSpPr>
        <p:grpSpPr>
          <a:xfrm>
            <a:off x="838200" y="3350080"/>
            <a:ext cx="10515600" cy="2855606"/>
            <a:chOff x="4227028" y="5326871"/>
            <a:chExt cx="5200913" cy="1118391"/>
          </a:xfrm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2FF47DF1-19A0-4B75-B565-5D14D7F7537B}"/>
                </a:ext>
              </a:extLst>
            </p:cNvPr>
            <p:cNvSpPr/>
            <p:nvPr/>
          </p:nvSpPr>
          <p:spPr>
            <a:xfrm>
              <a:off x="7792556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0x08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="" xmlns:a16="http://schemas.microsoft.com/office/drawing/2014/main" id="{EEA9F97D-98D6-4A07-BB07-D57A001F7994}"/>
                </a:ext>
              </a:extLst>
            </p:cNvPr>
            <p:cNvSpPr/>
            <p:nvPr/>
          </p:nvSpPr>
          <p:spPr>
            <a:xfrm>
              <a:off x="7031333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0x11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C9737AF0-DE1F-4DF5-B06E-BFCBBD49F2DA}"/>
                </a:ext>
              </a:extLst>
            </p:cNvPr>
            <p:cNvSpPr/>
            <p:nvPr/>
          </p:nvSpPr>
          <p:spPr>
            <a:xfrm>
              <a:off x="6270111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0x21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AE91088F-5951-46D8-B118-312FFBA8A603}"/>
                </a:ext>
              </a:extLst>
            </p:cNvPr>
            <p:cNvSpPr/>
            <p:nvPr/>
          </p:nvSpPr>
          <p:spPr>
            <a:xfrm>
              <a:off x="5508888" y="5833080"/>
              <a:ext cx="761223" cy="28477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0x20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33421EE0-8224-4D12-9E28-70B7F6886517}"/>
                </a:ext>
              </a:extLst>
            </p:cNvPr>
            <p:cNvSpPr/>
            <p:nvPr/>
          </p:nvSpPr>
          <p:spPr>
            <a:xfrm>
              <a:off x="4747666" y="5833080"/>
              <a:ext cx="761223" cy="284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3D9F2DA7-91FC-4B89-A82E-9EB463FA21AA}"/>
                </a:ext>
              </a:extLst>
            </p:cNvPr>
            <p:cNvSpPr/>
            <p:nvPr/>
          </p:nvSpPr>
          <p:spPr>
            <a:xfrm>
              <a:off x="8553778" y="5833080"/>
              <a:ext cx="761223" cy="2847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84768D5F-59ED-4E86-BB2F-65A1A4A4F67A}"/>
                </a:ext>
              </a:extLst>
            </p:cNvPr>
            <p:cNvSpPr/>
            <p:nvPr/>
          </p:nvSpPr>
          <p:spPr>
            <a:xfrm>
              <a:off x="4331357" y="6141322"/>
              <a:ext cx="273850" cy="1534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地址</a:t>
              </a:r>
              <a:endParaRPr lang="zh-CN" altLang="en-US" sz="1100" cap="none" spc="0" dirty="0">
                <a:ln w="0"/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0DBBCEEB-9B52-405B-BFFD-A3CD21D89CE3}"/>
                </a:ext>
              </a:extLst>
            </p:cNvPr>
            <p:cNvSpPr/>
            <p:nvPr/>
          </p:nvSpPr>
          <p:spPr>
            <a:xfrm>
              <a:off x="5508888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0x103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BFD7E2CF-17BA-4B8F-B97B-30211F439FAD}"/>
                </a:ext>
              </a:extLst>
            </p:cNvPr>
            <p:cNvSpPr/>
            <p:nvPr/>
          </p:nvSpPr>
          <p:spPr>
            <a:xfrm>
              <a:off x="6240925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0x102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F252B240-0F7E-48CD-B026-91DBCC0F0913}"/>
                </a:ext>
              </a:extLst>
            </p:cNvPr>
            <p:cNvSpPr/>
            <p:nvPr/>
          </p:nvSpPr>
          <p:spPr>
            <a:xfrm>
              <a:off x="7031333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0x101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="" xmlns:a16="http://schemas.microsoft.com/office/drawing/2014/main" id="{D761586D-803E-4213-B010-D0C6BB188C04}"/>
                </a:ext>
              </a:extLst>
            </p:cNvPr>
            <p:cNvSpPr/>
            <p:nvPr/>
          </p:nvSpPr>
          <p:spPr>
            <a:xfrm>
              <a:off x="7821742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0x100</a:t>
              </a:r>
              <a:endParaRPr lang="zh-CN" altLang="en-US" sz="1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70">
              <a:extLst>
                <a:ext uri="{FF2B5EF4-FFF2-40B4-BE49-F238E27FC236}">
                  <a16:creationId xmlns="" xmlns:a16="http://schemas.microsoft.com/office/drawing/2014/main" id="{0C8D1D6F-BEFC-4D78-928D-B92969308DDE}"/>
                </a:ext>
              </a:extLst>
            </p:cNvPr>
            <p:cNvCxnSpPr>
              <a:cxnSpLocks/>
            </p:cNvCxnSpPr>
            <p:nvPr/>
          </p:nvCxnSpPr>
          <p:spPr>
            <a:xfrm>
              <a:off x="8173167" y="5492172"/>
              <a:ext cx="0" cy="2792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="" xmlns:a16="http://schemas.microsoft.com/office/drawing/2014/main" id="{BDD99637-1522-49FD-B104-A7B352744359}"/>
                </a:ext>
              </a:extLst>
            </p:cNvPr>
            <p:cNvSpPr/>
            <p:nvPr/>
          </p:nvSpPr>
          <p:spPr>
            <a:xfrm>
              <a:off x="7821742" y="532687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B51B14C0-7DF3-4327-8FB8-090CAF8EA1F5}"/>
                </a:ext>
              </a:extLst>
            </p:cNvPr>
            <p:cNvSpPr/>
            <p:nvPr/>
          </p:nvSpPr>
          <p:spPr>
            <a:xfrm>
              <a:off x="4331357" y="5828722"/>
              <a:ext cx="273850" cy="1534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100" dirty="0">
                  <a:ln w="0"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存储</a:t>
              </a:r>
              <a:endParaRPr lang="zh-CN" altLang="en-US" sz="1100" cap="none" spc="0" dirty="0">
                <a:ln w="0"/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0B1B1B25-3245-4E52-A6C8-435B36A84860}"/>
                </a:ext>
              </a:extLst>
            </p:cNvPr>
            <p:cNvSpPr/>
            <p:nvPr/>
          </p:nvSpPr>
          <p:spPr>
            <a:xfrm>
              <a:off x="8558152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低地址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FB8C7D14-8CBC-4D97-A66A-DBB069433A2C}"/>
                </a:ext>
              </a:extLst>
            </p:cNvPr>
            <p:cNvSpPr/>
            <p:nvPr/>
          </p:nvSpPr>
          <p:spPr>
            <a:xfrm>
              <a:off x="4776852" y="6137021"/>
              <a:ext cx="761223" cy="284774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高地址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6FFC8BD6-4E76-4CED-B49A-D6E021729B9B}"/>
                </a:ext>
              </a:extLst>
            </p:cNvPr>
            <p:cNvSpPr/>
            <p:nvPr/>
          </p:nvSpPr>
          <p:spPr>
            <a:xfrm>
              <a:off x="4227028" y="5360676"/>
              <a:ext cx="5200913" cy="10845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3293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4369" y="1859339"/>
            <a:ext cx="99411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采用小端法存储机器上运行下面的代码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输出的结果将会是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____.(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如无特别说明，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int,unsigned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位长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,short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位长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,0~9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码分别是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0x30~0x39,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之后题目同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A.0x00002303		B.0x00032303</a:t>
            </a: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C.0xffff8313		D.0x00008313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BD3846D-3BCD-402A-B2CE-C879B9D3639A}"/>
              </a:ext>
            </a:extLst>
          </p:cNvPr>
          <p:cNvSpPr/>
          <p:nvPr/>
        </p:nvSpPr>
        <p:spPr>
          <a:xfrm>
            <a:off x="1935702" y="3253189"/>
            <a:ext cx="8320596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52810"/>
            <a:r>
              <a:rPr lang="en-US" altLang="zh-CN" sz="3200" dirty="0">
                <a:latin typeface="Monaco" charset="0"/>
                <a:ea typeface="Monaco" charset="0"/>
                <a:cs typeface="Monaco" charset="0"/>
              </a:rPr>
              <a:t>char*s="2018";int* p1=(int*)s;</a:t>
            </a:r>
          </a:p>
          <a:p>
            <a:r>
              <a:rPr lang="en-US" altLang="zh-CN" sz="3200" dirty="0">
                <a:latin typeface="Monaco" charset="0"/>
                <a:ea typeface="Monaco" charset="0"/>
                <a:cs typeface="Monaco" charset="0"/>
              </a:rPr>
              <a:t>short s1=(*p1)&gt;&gt;12;</a:t>
            </a:r>
          </a:p>
          <a:p>
            <a:r>
              <a:rPr lang="en-US" altLang="zh-CN" sz="3200" dirty="0">
                <a:latin typeface="Monaco" charset="0"/>
                <a:ea typeface="Monaco" charset="0"/>
                <a:cs typeface="Monaco" charset="0"/>
              </a:rPr>
              <a:t>unsigned u1=(unsigned)s1;</a:t>
            </a:r>
          </a:p>
          <a:p>
            <a:r>
              <a:rPr lang="pt-BR" altLang="zh-CN" sz="3200" dirty="0">
                <a:latin typeface="Monaco" charset="0"/>
                <a:ea typeface="Monaco" charset="0"/>
                <a:cs typeface="Monaco" charset="0"/>
              </a:rPr>
              <a:t>printf("0x%x\n",u1);</a:t>
            </a:r>
          </a:p>
        </p:txBody>
      </p:sp>
    </p:spTree>
    <p:extLst>
      <p:ext uri="{BB962C8B-B14F-4D97-AF65-F5344CB8AC3E}">
        <p14:creationId xmlns:p14="http://schemas.microsoft.com/office/powerpoint/2010/main" val="50814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4369" y="1859339"/>
            <a:ext cx="99411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采用小端法存储机器上运行下面的代码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输出的结果将会是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____.(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如无特别说明，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int,unsigned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位长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,short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位长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,0~9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码分别是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0x30~0x39,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之后题目同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A.0x00002303		B.0x00032303</a:t>
            </a: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C.0xffff8313		D.0x00008313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BD3846D-3BCD-402A-B2CE-C879B9D3639A}"/>
              </a:ext>
            </a:extLst>
          </p:cNvPr>
          <p:cNvSpPr/>
          <p:nvPr/>
        </p:nvSpPr>
        <p:spPr>
          <a:xfrm>
            <a:off x="1935702" y="3253189"/>
            <a:ext cx="8320596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52810"/>
            <a:r>
              <a:rPr lang="en-US" altLang="zh-CN" sz="3200" dirty="0">
                <a:latin typeface="Monaco" charset="0"/>
                <a:ea typeface="Monaco" charset="0"/>
                <a:cs typeface="Monaco" charset="0"/>
              </a:rPr>
              <a:t>char*s="2018";int* p1=(int*)s;</a:t>
            </a:r>
          </a:p>
          <a:p>
            <a:r>
              <a:rPr lang="en-US" altLang="zh-CN" sz="3200" dirty="0">
                <a:latin typeface="Monaco" charset="0"/>
                <a:ea typeface="Monaco" charset="0"/>
                <a:cs typeface="Monaco" charset="0"/>
              </a:rPr>
              <a:t>short s1=(*p1)&gt;&gt;12;</a:t>
            </a:r>
          </a:p>
          <a:p>
            <a:r>
              <a:rPr lang="en-US" altLang="zh-CN" sz="3200" dirty="0">
                <a:latin typeface="Monaco" charset="0"/>
                <a:ea typeface="Monaco" charset="0"/>
                <a:cs typeface="Monaco" charset="0"/>
              </a:rPr>
              <a:t>unsigned u1=(unsigned)s1;</a:t>
            </a:r>
          </a:p>
          <a:p>
            <a:r>
              <a:rPr lang="pt-BR" altLang="zh-CN" sz="3200" dirty="0">
                <a:latin typeface="Monaco" charset="0"/>
                <a:ea typeface="Monaco" charset="0"/>
                <a:cs typeface="Monaco" charset="0"/>
              </a:rPr>
              <a:t>printf("0x%x\n",u1);</a:t>
            </a:r>
          </a:p>
        </p:txBody>
      </p:sp>
    </p:spTree>
    <p:extLst>
      <p:ext uri="{BB962C8B-B14F-4D97-AF65-F5344CB8AC3E}">
        <p14:creationId xmlns:p14="http://schemas.microsoft.com/office/powerpoint/2010/main" val="21099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3293</TotalTime>
  <Words>2761</Words>
  <Application>Microsoft Macintosh PowerPoint</Application>
  <PresentationFormat>宽屏</PresentationFormat>
  <Paragraphs>385</Paragraphs>
  <Slides>39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Calibri</vt:lpstr>
      <vt:lpstr>Cambria Math</vt:lpstr>
      <vt:lpstr>Courier New</vt:lpstr>
      <vt:lpstr>DengXian</vt:lpstr>
      <vt:lpstr>DengXian Light</vt:lpstr>
      <vt:lpstr>Monaco</vt:lpstr>
      <vt:lpstr>SimSun</vt:lpstr>
      <vt:lpstr>Times New Roman</vt:lpstr>
      <vt:lpstr>宋体</vt:lpstr>
      <vt:lpstr>Arial</vt:lpstr>
      <vt:lpstr>Office 主题</vt:lpstr>
      <vt:lpstr>Recitation2</vt:lpstr>
      <vt:lpstr>PowerPoint 演示文稿</vt:lpstr>
      <vt:lpstr>Schedule</vt:lpstr>
      <vt:lpstr>PowerPoint 演示文稿</vt:lpstr>
      <vt:lpstr>Little Endian &amp; Big Endian</vt:lpstr>
      <vt:lpstr>Examples</vt:lpstr>
      <vt:lpstr>Examples</vt:lpstr>
      <vt:lpstr>Examples</vt:lpstr>
      <vt:lpstr>Examples</vt:lpstr>
      <vt:lpstr>Bitwise operations</vt:lpstr>
      <vt:lpstr>Number representation</vt:lpstr>
      <vt:lpstr>Examples</vt:lpstr>
      <vt:lpstr>Examples</vt:lpstr>
      <vt:lpstr>Examples</vt:lpstr>
      <vt:lpstr>Examples</vt:lpstr>
      <vt:lpstr>Examples</vt:lpstr>
      <vt:lpstr>Floating point representation</vt:lpstr>
      <vt:lpstr>Special Values (single-precision)  </vt:lpstr>
      <vt:lpstr>Floating point representation</vt:lpstr>
      <vt:lpstr>Examples</vt:lpstr>
      <vt:lpstr>Examples</vt:lpstr>
      <vt:lpstr>Examples</vt:lpstr>
      <vt:lpstr>Several modes of rounding</vt:lpstr>
      <vt:lpstr>Rounding example</vt:lpstr>
      <vt:lpstr>Rounding example</vt:lpstr>
      <vt:lpstr>Precision and accuracy (精度, 精确)</vt:lpstr>
      <vt:lpstr>Tricky questions</vt:lpstr>
      <vt:lpstr>discussion</vt:lpstr>
      <vt:lpstr>discussion</vt:lpstr>
      <vt:lpstr>discussion</vt:lpstr>
      <vt:lpstr>PowerPoint 演示文稿</vt:lpstr>
      <vt:lpstr>PowerPoint 演示文稿</vt:lpstr>
      <vt:lpstr>About datalab</vt:lpstr>
      <vt:lpstr>Count the number of 1s in a number (1)</vt:lpstr>
      <vt:lpstr>Count the number of 1s in a number (2)(*)</vt:lpstr>
      <vt:lpstr>Count the number of 1s in a number (3)(*)</vt:lpstr>
      <vt:lpstr>Other Floating-points representation(*)</vt:lpstr>
      <vt:lpstr>Other Floating-points representation(*)</vt:lpstr>
      <vt:lpstr>Thanks for listening!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Recitation2</dc:title>
  <dc:creator>Microsoft Office User</dc:creator>
  <cp:lastModifiedBy>Microsoft Office User</cp:lastModifiedBy>
  <cp:revision>133</cp:revision>
  <dcterms:created xsi:type="dcterms:W3CDTF">2023-09-13T06:24:58Z</dcterms:created>
  <dcterms:modified xsi:type="dcterms:W3CDTF">2023-09-20T08:32:46Z</dcterms:modified>
</cp:coreProperties>
</file>