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2" r:id="rId7"/>
    <p:sldId id="279" r:id="rId8"/>
    <p:sldId id="261" r:id="rId9"/>
    <p:sldId id="278" r:id="rId10"/>
    <p:sldId id="271" r:id="rId11"/>
    <p:sldId id="263" r:id="rId12"/>
    <p:sldId id="305" r:id="rId13"/>
    <p:sldId id="280" r:id="rId14"/>
    <p:sldId id="281" r:id="rId15"/>
    <p:sldId id="282" r:id="rId16"/>
    <p:sldId id="285" r:id="rId17"/>
    <p:sldId id="283" r:id="rId18"/>
    <p:sldId id="287" r:id="rId19"/>
    <p:sldId id="288" r:id="rId20"/>
    <p:sldId id="289" r:id="rId21"/>
    <p:sldId id="265" r:id="rId22"/>
    <p:sldId id="275" r:id="rId23"/>
    <p:sldId id="266" r:id="rId24"/>
    <p:sldId id="306" r:id="rId25"/>
    <p:sldId id="291" r:id="rId26"/>
    <p:sldId id="292" r:id="rId27"/>
    <p:sldId id="293" r:id="rId28"/>
    <p:sldId id="295" r:id="rId29"/>
    <p:sldId id="297" r:id="rId30"/>
    <p:sldId id="290" r:id="rId31"/>
    <p:sldId id="299" r:id="rId32"/>
    <p:sldId id="300" r:id="rId33"/>
    <p:sldId id="304" r:id="rId34"/>
    <p:sldId id="302" r:id="rId35"/>
    <p:sldId id="30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2"/>
    <p:restoredTop sz="94728"/>
  </p:normalViewPr>
  <p:slideViewPr>
    <p:cSldViewPr snapToGrid="0" snapToObjects="1">
      <p:cViewPr>
        <p:scale>
          <a:sx n="110" d="100"/>
          <a:sy n="110" d="100"/>
        </p:scale>
        <p:origin x="1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D6CF-FA73-164D-9EB5-C54ECE39C7F7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052D3-FE89-474F-A3D9-E8429C97AD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05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52D3-FE89-474F-A3D9-E8429C97AD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36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52D3-FE89-474F-A3D9-E8429C97AD0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131D7-4697-4B12-B34A-E09181EA1B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052D3-FE89-474F-A3D9-E8429C97AD0E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5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56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97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88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0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096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8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57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2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5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05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AABC-AC07-1643-95ED-B30135987D6B}" type="datetimeFigureOut">
              <a:rPr kumimoji="1" lang="zh-CN" altLang="en-US" smtClean="0"/>
              <a:t>2023/10/11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C8BC-B11E-2545-AB51-D2DC773BFB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14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Recitation5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李磊</a:t>
            </a:r>
            <a:endParaRPr kumimoji="1" lang="en-US" altLang="zh-CN" dirty="0" smtClean="0"/>
          </a:p>
          <a:p>
            <a:r>
              <a:rPr kumimoji="1" lang="en-US" altLang="zh-CN" smtClean="0"/>
              <a:t>2023/10/11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9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To sum it up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……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30" y="0"/>
            <a:ext cx="4295670" cy="68580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376988" cy="4360863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You can see argument 7 through argument n and the return address.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Stack frame is not necessary for all procedures.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In saved registers, are these registers caller saved or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saved?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Both!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xample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507BB8F5-7280-FCAC-3507-C06C0334C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9670"/>
            <a:ext cx="10515600" cy="28950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0918" y="2043953"/>
            <a:ext cx="37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Example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大多数过程的栈帧是</a:t>
            </a:r>
            <a:r>
              <a:rPr lang="en-US" altLang="zh-CN" dirty="0"/>
              <a:t>____</a:t>
            </a:r>
            <a:r>
              <a:rPr lang="zh-CN" altLang="en-US" dirty="0"/>
              <a:t>的，其长度在</a:t>
            </a:r>
            <a:r>
              <a:rPr lang="en-US" altLang="zh-CN" dirty="0"/>
              <a:t>____</a:t>
            </a:r>
            <a:r>
              <a:rPr lang="zh-CN" altLang="en-US" dirty="0"/>
              <a:t>时确定。（注：此处的编译指从高级语言转化为汇编语言的过程） 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/>
              <a:t>. </a:t>
            </a:r>
            <a:r>
              <a:rPr lang="zh-CN" altLang="en-US" dirty="0"/>
              <a:t>定长，编译</a:t>
            </a:r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定长，汇编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可变长，汇编</a:t>
            </a:r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可变长，运行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72313" y="3400425"/>
            <a:ext cx="485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A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E6CB2F-FF51-F0FF-6248-53016FA5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8400" cy="108909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Array &amp; Multidimensional Array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199" y="1454221"/>
            <a:ext cx="104067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 a[N]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declaration of the form T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a[N];  declares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 a as an array object that consists of N contiguously allocated objects of type T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T a[x][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y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 two – dimensional array can be seen as a table with ‘x’ rows and ‘y’ columns where the row number ranges from 0 to (x-1) and the column number ranges from 0 to (y-1). 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Data are also stored contiguously in memory.</a:t>
            </a:r>
            <a:endParaRPr lang="zh-CN" alt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C47CD2-1898-4643-56FA-440A043D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Struct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51A54A-4965-0DA8-A651-FF38F8C6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7438" cy="4303713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Struct creates a data type that groups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objects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possibly different types into a single object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Different components of a structure are stored in a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contiguous memory.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 pointer to a structure is the address of its first byte.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C75C45-89DE-6C54-2718-1EBE646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Union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22DB9D-17FE-3C0C-9D47-A99A2432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Unions allow a single object to be referenced according to multiple types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Unlike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structs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, different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fields reference the same block in memory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 size of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union is the maximum size of any of its fields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Can only use one field at a time.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4998"/>
            <a:ext cx="10515600" cy="636361"/>
          </a:xfrm>
        </p:spPr>
        <p:txBody>
          <a:bodyPr>
            <a:noAutofit/>
          </a:bodyPr>
          <a:lstStyle/>
          <a:p>
            <a:r>
              <a:rPr kumimoji="1" lang="en-US" altLang="zh-CN" sz="4800" dirty="0" smtClean="0">
                <a:latin typeface="Arial" charset="0"/>
                <a:ea typeface="Arial" charset="0"/>
                <a:cs typeface="Arial" charset="0"/>
              </a:rPr>
              <a:t>Two simple examples</a:t>
            </a:r>
            <a:endParaRPr kumimoji="1" lang="zh-CN" alt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kumimoji="1" lang="en-US" altLang="zh-CN" dirty="0" err="1">
                <a:latin typeface="Monaco" charset="0"/>
                <a:ea typeface="Monaco" charset="0"/>
                <a:cs typeface="Monaco" charset="0"/>
              </a:rPr>
              <a:t>s</a:t>
            </a:r>
            <a:r>
              <a:rPr kumimoji="1" lang="en-US" altLang="zh-CN" dirty="0" err="1" smtClean="0">
                <a:latin typeface="Monaco" charset="0"/>
                <a:ea typeface="Monaco" charset="0"/>
                <a:cs typeface="Monaco" charset="0"/>
              </a:rPr>
              <a:t>truct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 S {char </a:t>
            </a:r>
            <a:r>
              <a:rPr kumimoji="1" lang="en-US" altLang="zh-CN" dirty="0" err="1" smtClean="0">
                <a:latin typeface="Monaco" charset="0"/>
                <a:ea typeface="Monaco" charset="0"/>
                <a:cs typeface="Monaco" charset="0"/>
              </a:rPr>
              <a:t>c;int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[3];char v;};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union S {char </a:t>
            </a:r>
            <a:r>
              <a:rPr kumimoji="1" lang="en-US" altLang="zh-CN" dirty="0" err="1" smtClean="0">
                <a:latin typeface="Monaco" charset="0"/>
                <a:ea typeface="Monaco" charset="0"/>
                <a:cs typeface="Monaco" charset="0"/>
              </a:rPr>
              <a:t>c;int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dirty="0" err="1" smtClean="0">
                <a:latin typeface="Monaco" charset="0"/>
                <a:ea typeface="Monaco" charset="0"/>
                <a:cs typeface="Monaco" charset="0"/>
              </a:rPr>
              <a:t>i;double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 v;};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32000" y="2562980"/>
          <a:ext cx="67945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6"/>
                <a:gridCol w="947057"/>
                <a:gridCol w="1317171"/>
                <a:gridCol w="1230086"/>
                <a:gridCol w="1132114"/>
                <a:gridCol w="455386"/>
                <a:gridCol w="121920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[0]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1771" y="3330638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Low address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176082" y="3359276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High address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66370" y="5731581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Low address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47325" y="5769934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High address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032000" y="4543011"/>
          <a:ext cx="3255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86"/>
                <a:gridCol w="1208314"/>
                <a:gridCol w="1629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altLang="zh-CN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86281" y="300479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0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2350407" y="3020814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3278414" y="3020814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4589241" y="3007525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 flipH="1">
            <a:off x="5717272" y="3004790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 flipH="1">
            <a:off x="6946677" y="3004790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16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 flipH="1">
            <a:off x="8596087" y="3004790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 flipH="1">
            <a:off x="7431998" y="3004790"/>
            <a:ext cx="46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631002-FFA4-7FA8-055D-BCB57C69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206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Alignment</a:t>
            </a:r>
            <a:endParaRPr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79ACF3A-FD1D-32D2-852B-001770CA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69"/>
            <a:ext cx="10515600" cy="506068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Why?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 CPU in modern computer hardware performs reads and writes to memory most efficiently when the data is naturally aligned, which generally means that the data's memory address is a multiple of the data size. 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How?    (On a x86-64 machine)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any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primitive object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 K bytes must have an address that is a multiple of K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Pointer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&amp;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arrays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Pointers are a central feature of the C programming language. They serve as a uniform way to generate references to elements within different data structures.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Pointers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are created with the ‘&amp;’ operator  and are dereferenced with the ‘*’ operator. 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Pointers can also point to functions.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9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714"/>
            <a:ext cx="10515600" cy="2628900"/>
          </a:xfrm>
        </p:spPr>
      </p:pic>
      <p:sp>
        <p:nvSpPr>
          <p:cNvPr id="5" name="矩形 4"/>
          <p:cNvSpPr/>
          <p:nvPr/>
        </p:nvSpPr>
        <p:spPr>
          <a:xfrm>
            <a:off x="943457" y="42270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In most cases, arrays can be converted into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pointers</a:t>
            </a:r>
          </a:p>
          <a:p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43457" y="4741505"/>
            <a:ext cx="96872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Typical examples : *A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can be interpreted as A[0] if A is an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array</a:t>
            </a: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If an array is a parameter of a function, it is implicitly converted to a pointer of the same type. 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95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Announcements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0644"/>
            <a:ext cx="10515600" cy="47463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err="1" smtClean="0">
                <a:latin typeface="STFangsong" charset="-122"/>
                <a:ea typeface="STFangsong" charset="-122"/>
                <a:cs typeface="STFangsong" charset="-122"/>
              </a:rPr>
              <a:t>bomblab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将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于今天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due,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后天</a:t>
            </a:r>
            <a:r>
              <a:rPr kumimoji="1" lang="en-US" altLang="zh-CN" dirty="0" err="1" smtClean="0">
                <a:latin typeface="STFangsong" charset="-122"/>
                <a:ea typeface="STFangsong" charset="-122"/>
                <a:cs typeface="STFangsong" charset="-122"/>
              </a:rPr>
              <a:t>ddl</a:t>
            </a:r>
            <a:endParaRPr kumimoji="1" lang="en-US" altLang="zh-CN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en-US" altLang="zh-CN" dirty="0" err="1" smtClean="0">
                <a:latin typeface="STFangsong" charset="-122"/>
                <a:ea typeface="STFangsong" charset="-122"/>
                <a:cs typeface="STFangsong" charset="-122"/>
              </a:rPr>
              <a:t>Attacklab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预计今晚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24:00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发布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10/24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due,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10/26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kumimoji="1" lang="en-US" altLang="zh-CN" dirty="0" err="1" smtClean="0">
                <a:latin typeface="STFangsong" charset="-122"/>
                <a:ea typeface="STFangsong" charset="-122"/>
                <a:cs typeface="STFangsong" charset="-122"/>
              </a:rPr>
              <a:t>ddl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请大家合理安排时间</a:t>
            </a:r>
            <a:endParaRPr kumimoji="1" lang="en-US" altLang="zh-CN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第三章汇编快要学完了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这一章占用了五节大课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时间拖得较长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希望大家能对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x86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汇编有充分的了解</a:t>
            </a:r>
            <a:endParaRPr kumimoji="1" lang="en-US" altLang="zh-CN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第四章将会是上半学期的重点与难点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也是整本书比较有难度的一章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建议大家尽早开始预习</a:t>
            </a:r>
            <a:endParaRPr kumimoji="1" lang="en-US" altLang="zh-CN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根据同学的建议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为了防止听回课的同学一头雾水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辛苦之后回课的同学将自己回课的课件提前发到群里</a:t>
            </a:r>
            <a:endParaRPr kumimoji="1"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Pointers arithmetic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Pointer addition (p +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Remember that when you add a number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to a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pointer,the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memory location is actually increased by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* L,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where L is the size of the data type associated with p. 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Pointer subtraction (p1 – p2)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You can only subtract two pointers of the same type, it returns (p1 – p2) /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sizeof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(*p1) 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95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Example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338"/>
            <a:ext cx="10515600" cy="4619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dirty="0">
                <a:latin typeface="STSong" charset="-122"/>
                <a:ea typeface="STSong" charset="-122"/>
                <a:cs typeface="STSong" charset="-122"/>
              </a:rPr>
              <a:t>1.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某</a:t>
            </a:r>
            <a:r>
              <a:rPr lang="en-US" altLang="zh-CN" dirty="0">
                <a:latin typeface="STSong" charset="-122"/>
                <a:ea typeface="STSong" charset="-122"/>
                <a:cs typeface="STSong" charset="-122"/>
              </a:rPr>
              <a:t>C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语言程序中对数组变量</a:t>
            </a:r>
            <a:r>
              <a:rPr lang="en-US" altLang="zh-CN" dirty="0">
                <a:latin typeface="STSong" charset="-122"/>
                <a:ea typeface="STSong" charset="-122"/>
                <a:cs typeface="STSong" charset="-122"/>
              </a:rPr>
              <a:t>a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的声明为</a:t>
            </a:r>
            <a:r>
              <a:rPr lang="en-US" altLang="zh-CN" dirty="0">
                <a:latin typeface="STSong" charset="-122"/>
                <a:ea typeface="STSong" charset="-122"/>
                <a:cs typeface="STSong" charset="-122"/>
              </a:rPr>
              <a:t>"long a[10][10];",</a:t>
            </a:r>
            <a:r>
              <a:rPr lang="zh-CN" altLang="en-US" dirty="0">
                <a:latin typeface="STSong" charset="-122"/>
                <a:ea typeface="STSong" charset="-122"/>
                <a:cs typeface="STSong" charset="-122"/>
              </a:rPr>
              <a:t>有如下一段代码：</a:t>
            </a:r>
          </a:p>
          <a:p>
            <a:pPr marL="0" indent="0">
              <a:buNone/>
            </a:pP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for (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=0;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&lt;10;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++)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	for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(j=0; j&lt;10;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j++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)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	sum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+= a[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][j]; </a:t>
            </a:r>
          </a:p>
          <a:p>
            <a:pPr marL="0" indent="0">
              <a:buNone/>
            </a:pPr>
            <a:endParaRPr lang="en-US" altLang="zh-CN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0" indent="0">
              <a:buNone/>
            </a:pPr>
            <a:r>
              <a:rPr lang="zh-CN" altLang="pt-BR" dirty="0" smtClean="0">
                <a:latin typeface="STSong" charset="-122"/>
                <a:ea typeface="STSong" charset="-122"/>
                <a:cs typeface="STSong" charset="-122"/>
              </a:rPr>
              <a:t>假设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执行</a:t>
            </a:r>
            <a:r>
              <a:rPr lang="zh-CN" altLang="pt-BR" dirty="0" smtClean="0">
                <a:latin typeface="STSong" charset="-122"/>
                <a:ea typeface="STSong" charset="-122"/>
                <a:cs typeface="STSong" charset="-122"/>
              </a:rPr>
              <a:t>到</a:t>
            </a:r>
            <a:r>
              <a:rPr lang="pt-BR" altLang="zh-CN" dirty="0" smtClean="0">
                <a:latin typeface="STSong" charset="-122"/>
                <a:ea typeface="STSong" charset="-122"/>
                <a:cs typeface="STSong" charset="-122"/>
              </a:rPr>
              <a:t>“sum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+= a[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][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j</a:t>
            </a:r>
            <a:r>
              <a:rPr lang="pt-BR" altLang="zh-CN" dirty="0" smtClean="0">
                <a:latin typeface="STSong" charset="-122"/>
                <a:ea typeface="STSong" charset="-122"/>
                <a:cs typeface="STSong" charset="-122"/>
              </a:rPr>
              <a:t>];”</a:t>
            </a:r>
            <a:r>
              <a:rPr lang="zh-CN" altLang="pt-BR" dirty="0" smtClean="0">
                <a:latin typeface="STSong" charset="-122"/>
                <a:ea typeface="STSong" charset="-122"/>
                <a:cs typeface="STSong" charset="-122"/>
              </a:rPr>
              <a:t>时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,sum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的值在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%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rax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,a[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][0]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所在的地址在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%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rdx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j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在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%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rsi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lang="zh-CN" altLang="pt-BR" dirty="0" smtClean="0">
                <a:latin typeface="STSong" charset="-122"/>
                <a:ea typeface="STSong" charset="-122"/>
                <a:cs typeface="STSong" charset="-122"/>
              </a:rPr>
              <a:t>则</a:t>
            </a:r>
            <a:r>
              <a:rPr lang="pt-BR" altLang="zh-CN" dirty="0" smtClean="0">
                <a:latin typeface="STSong" charset="-122"/>
                <a:ea typeface="STSong" charset="-122"/>
                <a:cs typeface="STSong" charset="-122"/>
              </a:rPr>
              <a:t>“sum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+= a[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i</a:t>
            </a:r>
            <a:r>
              <a:rPr lang="pt-BR" altLang="zh-CN" dirty="0">
                <a:latin typeface="STSong" charset="-122"/>
                <a:ea typeface="STSong" charset="-122"/>
                <a:cs typeface="STSong" charset="-122"/>
              </a:rPr>
              <a:t>][</a:t>
            </a:r>
            <a:r>
              <a:rPr lang="pt-BR" altLang="zh-CN" dirty="0" err="1">
                <a:latin typeface="STSong" charset="-122"/>
                <a:ea typeface="STSong" charset="-122"/>
                <a:cs typeface="STSong" charset="-122"/>
              </a:rPr>
              <a:t>j</a:t>
            </a:r>
            <a:r>
              <a:rPr lang="pt-BR" altLang="zh-CN" dirty="0" smtClean="0">
                <a:latin typeface="STSong" charset="-122"/>
                <a:ea typeface="STSong" charset="-122"/>
                <a:cs typeface="STSong" charset="-122"/>
              </a:rPr>
              <a:t>];”</a:t>
            </a:r>
            <a:r>
              <a:rPr lang="zh-CN" altLang="pt-BR" dirty="0" smtClean="0">
                <a:latin typeface="STSong" charset="-122"/>
                <a:ea typeface="STSong" charset="-122"/>
                <a:cs typeface="STSong" charset="-122"/>
              </a:rPr>
              <a:t>所</a:t>
            </a:r>
            <a:r>
              <a:rPr lang="zh-CN" altLang="pt-BR" dirty="0">
                <a:latin typeface="STSong" charset="-122"/>
                <a:ea typeface="STSong" charset="-122"/>
                <a:cs typeface="STSong" charset="-122"/>
              </a:rPr>
              <a:t>对应的指令是</a:t>
            </a:r>
            <a:r>
              <a:rPr lang="pt-BR" altLang="zh-CN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zh-CN" altLang="en-US" dirty="0" smtClean="0">
                <a:latin typeface="STSong" charset="-122"/>
                <a:ea typeface="STSong" charset="-122"/>
                <a:cs typeface="STSong" charset="-122"/>
              </a:rPr>
              <a:t>   </a:t>
            </a:r>
            <a:r>
              <a:rPr lang="pt-BR" altLang="zh-CN" dirty="0" smtClean="0">
                <a:latin typeface="STSong" charset="-122"/>
                <a:ea typeface="STSong" charset="-122"/>
                <a:cs typeface="STSong" charset="-122"/>
              </a:rPr>
              <a:t>).</a:t>
            </a:r>
            <a:endParaRPr lang="pt-BR" altLang="zh-CN" dirty="0">
              <a:latin typeface="STSong" charset="-122"/>
              <a:ea typeface="STSong" charset="-122"/>
              <a:cs typeface="STSong" charset="-122"/>
            </a:endParaRPr>
          </a:p>
          <a:p>
            <a:pPr marL="0" indent="0">
              <a:buNone/>
            </a:pP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A. 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a</a:t>
            </a:r>
            <a:r>
              <a:rPr lang="it-IT" altLang="zh-CN" dirty="0" err="1" smtClean="0">
                <a:latin typeface="Arial" charset="0"/>
                <a:ea typeface="Arial" charset="0"/>
                <a:cs typeface="Arial" charset="0"/>
              </a:rPr>
              <a:t>ddl</a:t>
            </a:r>
            <a:r>
              <a:rPr lang="it-IT" altLang="zh-CN" dirty="0" smtClean="0">
                <a:latin typeface="Arial" charset="0"/>
                <a:ea typeface="Arial" charset="0"/>
                <a:cs typeface="Arial" charset="0"/>
              </a:rPr>
              <a:t>   0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(%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rdx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rsi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8),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eax</a:t>
            </a:r>
            <a:endParaRPr lang="it-IT" altLang="zh-CN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B. 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a</a:t>
            </a:r>
            <a:r>
              <a:rPr lang="it-IT" altLang="zh-CN" dirty="0" err="1" smtClean="0">
                <a:latin typeface="Arial" charset="0"/>
                <a:ea typeface="Arial" charset="0"/>
                <a:cs typeface="Arial" charset="0"/>
              </a:rPr>
              <a:t>ddl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altLang="zh-CN" dirty="0" smtClean="0">
                <a:latin typeface="Arial" charset="0"/>
                <a:ea typeface="Arial" charset="0"/>
                <a:cs typeface="Arial" charset="0"/>
              </a:rPr>
              <a:t>  0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(%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rsi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rdx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8) 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eax</a:t>
            </a:r>
            <a:endParaRPr lang="it-IT" altLang="zh-CN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C. 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a</a:t>
            </a:r>
            <a:r>
              <a:rPr lang="it-IT" altLang="zh-CN" dirty="0" err="1" smtClean="0">
                <a:latin typeface="Arial" charset="0"/>
                <a:ea typeface="Arial" charset="0"/>
                <a:cs typeface="Arial" charset="0"/>
              </a:rPr>
              <a:t>ddl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altLang="zh-CN" dirty="0" smtClean="0">
                <a:latin typeface="Arial" charset="0"/>
                <a:ea typeface="Arial" charset="0"/>
                <a:cs typeface="Arial" charset="0"/>
              </a:rPr>
              <a:t>  0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(%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rdx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rsi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4) 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eax</a:t>
            </a:r>
            <a:endParaRPr lang="it-IT" altLang="zh-CN" dirty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D.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it-IT" altLang="zh-CN" dirty="0" err="1" smtClean="0">
                <a:latin typeface="Arial" charset="0"/>
                <a:ea typeface="Arial" charset="0"/>
                <a:cs typeface="Arial" charset="0"/>
              </a:rPr>
              <a:t>ddl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altLang="zh-CN" dirty="0" smtClean="0">
                <a:latin typeface="Arial" charset="0"/>
                <a:ea typeface="Arial" charset="0"/>
                <a:cs typeface="Arial" charset="0"/>
              </a:rPr>
              <a:t>  0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(%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rsi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rdx</a:t>
            </a:r>
            <a:r>
              <a:rPr lang="it-IT" altLang="zh-CN" dirty="0">
                <a:latin typeface="Arial" charset="0"/>
                <a:ea typeface="Arial" charset="0"/>
                <a:cs typeface="Arial" charset="0"/>
              </a:rPr>
              <a:t>, 4) , %</a:t>
            </a:r>
            <a:r>
              <a:rPr lang="it-IT" altLang="zh-CN" dirty="0" err="1">
                <a:latin typeface="Arial" charset="0"/>
                <a:ea typeface="Arial" charset="0"/>
                <a:cs typeface="Arial" charset="0"/>
              </a:rPr>
              <a:t>eax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58163" y="6986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86625" y="4629150"/>
            <a:ext cx="41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A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84D0A04-1CA8-4704-C90D-1367B7CF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0" y="689690"/>
            <a:ext cx="6774365" cy="5478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F975F00-9DDB-2245-C56F-350FB7E54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84" y="4182416"/>
            <a:ext cx="6995316" cy="26248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B6CD89C0-47C1-104D-CFC5-4945F331C6F1}"/>
              </a:ext>
            </a:extLst>
          </p:cNvPr>
          <p:cNvSpPr txBox="1"/>
          <p:nvPr/>
        </p:nvSpPr>
        <p:spPr>
          <a:xfrm>
            <a:off x="4210050" y="4781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13AD4C45-3C74-7D87-6E8A-0E98BA6D5C09}"/>
              </a:ext>
            </a:extLst>
          </p:cNvPr>
          <p:cNvSpPr txBox="1"/>
          <p:nvPr/>
        </p:nvSpPr>
        <p:spPr>
          <a:xfrm>
            <a:off x="2609850" y="52719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258370B6-9C1B-ACCE-E7EB-6B7C193CDF15}"/>
              </a:ext>
            </a:extLst>
          </p:cNvPr>
          <p:cNvSpPr txBox="1"/>
          <p:nvPr/>
        </p:nvSpPr>
        <p:spPr>
          <a:xfrm>
            <a:off x="3944593" y="5733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A8940AB-83E5-A75E-8EFA-A9F81597C650}"/>
              </a:ext>
            </a:extLst>
          </p:cNvPr>
          <p:cNvSpPr txBox="1"/>
          <p:nvPr/>
        </p:nvSpPr>
        <p:spPr>
          <a:xfrm>
            <a:off x="7824321" y="4171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030C63D2-4837-DEC2-1BFC-E0DC5E7C82A2}"/>
              </a:ext>
            </a:extLst>
          </p:cNvPr>
          <p:cNvSpPr txBox="1"/>
          <p:nvPr/>
        </p:nvSpPr>
        <p:spPr>
          <a:xfrm>
            <a:off x="10478692" y="46578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5CA78BB-53A7-9385-40CA-CD7D7D22CA19}"/>
              </a:ext>
            </a:extLst>
          </p:cNvPr>
          <p:cNvSpPr txBox="1"/>
          <p:nvPr/>
        </p:nvSpPr>
        <p:spPr>
          <a:xfrm>
            <a:off x="10224621" y="51744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864F293-A9A4-60F4-D74E-1E747BB906E6}"/>
              </a:ext>
            </a:extLst>
          </p:cNvPr>
          <p:cNvSpPr txBox="1"/>
          <p:nvPr/>
        </p:nvSpPr>
        <p:spPr>
          <a:xfrm>
            <a:off x="5512921" y="59497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ECE4022-88F2-DC3D-16A2-47BCCADB14D6}"/>
              </a:ext>
            </a:extLst>
          </p:cNvPr>
          <p:cNvSpPr txBox="1"/>
          <p:nvPr/>
        </p:nvSpPr>
        <p:spPr>
          <a:xfrm>
            <a:off x="8736349" y="59497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F1B0DF19-1954-9B05-F776-59EE1598F745}"/>
              </a:ext>
            </a:extLst>
          </p:cNvPr>
          <p:cNvSpPr txBox="1"/>
          <p:nvPr/>
        </p:nvSpPr>
        <p:spPr>
          <a:xfrm>
            <a:off x="10178610" y="64573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5ED96A36-44F2-D578-9E08-0D7F147B8F6C}"/>
              </a:ext>
            </a:extLst>
          </p:cNvPr>
          <p:cNvSpPr txBox="1"/>
          <p:nvPr/>
        </p:nvSpPr>
        <p:spPr>
          <a:xfrm>
            <a:off x="10625838" y="6442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ED4CF767-731A-731C-C2D1-78083827B03A}"/>
              </a:ext>
            </a:extLst>
          </p:cNvPr>
          <p:cNvSpPr txBox="1"/>
          <p:nvPr/>
        </p:nvSpPr>
        <p:spPr>
          <a:xfrm>
            <a:off x="11022266" y="6437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5AC9BF5C-CF49-23E7-D2A1-2BF55BD04928}"/>
              </a:ext>
            </a:extLst>
          </p:cNvPr>
          <p:cNvSpPr txBox="1"/>
          <p:nvPr/>
        </p:nvSpPr>
        <p:spPr>
          <a:xfrm>
            <a:off x="11469514" y="6437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3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Example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9874"/>
            <a:ext cx="5257800" cy="474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A{</a:t>
            </a:r>
          </a:p>
          <a:p>
            <a:pPr marL="457200" lvl="1" indent="0">
              <a:buNone/>
            </a:pP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char c;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;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double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d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nt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array[10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];</a:t>
            </a:r>
          </a:p>
          <a:p>
            <a:pPr marL="0" indent="0">
              <a:buNone/>
            </a:pPr>
            <a:r>
              <a:rPr lang="uk-UA" altLang="zh-CN" dirty="0" smtClean="0">
                <a:latin typeface="Monaco" charset="0"/>
                <a:ea typeface="Monaco" charset="0"/>
                <a:cs typeface="Monaco" charset="0"/>
              </a:rPr>
              <a:t>};</a:t>
            </a:r>
            <a:endParaRPr lang="zh-CN" altLang="en-US" dirty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B{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array[10];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double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d;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char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c;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 marL="0" indent="0">
              <a:buNone/>
            </a:pPr>
            <a:r>
              <a:rPr lang="uk-UA" altLang="zh-CN" dirty="0">
                <a:latin typeface="Monaco" charset="0"/>
                <a:ea typeface="Monaco" charset="0"/>
                <a:cs typeface="Monaco" charset="0"/>
              </a:rPr>
              <a:t>};</a:t>
            </a:r>
          </a:p>
          <a:p>
            <a:pPr marL="0" indent="0">
              <a:buNone/>
            </a:pP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void foo(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A *pa,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struct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B *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pb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index){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pb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= pa-&gt;array[index];</a:t>
            </a:r>
          </a:p>
          <a:p>
            <a:pPr marL="0" indent="0">
              <a:buNone/>
            </a:pP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altLang="zh-CN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1156494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/>
              <a:t>Linux </a:t>
            </a:r>
            <a:r>
              <a:rPr lang="zh-CN" altLang="en-US" sz="3200" dirty="0"/>
              <a:t>下使用</a:t>
            </a:r>
            <a:r>
              <a:rPr lang="en-US" altLang="zh-CN" sz="3200" dirty="0"/>
              <a:t>GCC </a:t>
            </a:r>
            <a:r>
              <a:rPr lang="zh-CN" altLang="en-US" sz="3200" dirty="0"/>
              <a:t>编译器</a:t>
            </a:r>
            <a:r>
              <a:rPr lang="en-US" altLang="zh-CN" sz="3200" dirty="0"/>
              <a:t>,</a:t>
            </a:r>
            <a:r>
              <a:rPr lang="zh-CN" altLang="en-US" sz="3200" dirty="0"/>
              <a:t>仅采用</a:t>
            </a:r>
            <a:r>
              <a:rPr lang="en-US" altLang="zh-CN" sz="3200" dirty="0"/>
              <a:t>-O2 </a:t>
            </a:r>
            <a:r>
              <a:rPr lang="zh-CN" altLang="en-US" sz="3200" dirty="0"/>
              <a:t>选项</a:t>
            </a:r>
            <a:r>
              <a:rPr lang="en-US" altLang="zh-CN" sz="3200" dirty="0"/>
              <a:t>,</a:t>
            </a:r>
            <a:r>
              <a:rPr lang="zh-CN" altLang="en-US" sz="3200" dirty="0"/>
              <a:t>上述代码对应的汇编语言是：</a:t>
            </a:r>
            <a:r>
              <a:rPr lang="en-US" altLang="zh-CN" sz="3200" dirty="0"/>
              <a:t>(</a:t>
            </a:r>
            <a:r>
              <a:rPr lang="zh-CN" altLang="en-US" sz="3200" dirty="0"/>
              <a:t>将选项内的数依次填入横线上</a:t>
            </a:r>
            <a:r>
              <a:rPr lang="en-US" altLang="zh-CN" sz="3200" dirty="0"/>
              <a:t>) </a:t>
            </a:r>
            <a:endParaRPr lang="en-US" altLang="zh-CN" sz="3200" dirty="0" smtClean="0"/>
          </a:p>
          <a:p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movslq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	 %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edx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, %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rdx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movl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	____(%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rdi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,%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rdx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,____), %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eax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movl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	%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eax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, ____(%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rsi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lphaUcPeriod"/>
            </a:pPr>
            <a:r>
              <a:rPr lang="is-IS" altLang="zh-CN" sz="3200" dirty="0" smtClean="0"/>
              <a:t>(</a:t>
            </a:r>
            <a:r>
              <a:rPr lang="is-IS" altLang="zh-CN" sz="3200" dirty="0"/>
              <a:t>16, 4, 52</a:t>
            </a:r>
            <a:r>
              <a:rPr lang="is-IS" altLang="zh-CN" sz="3200" dirty="0" smtClean="0"/>
              <a:t>) B</a:t>
            </a:r>
            <a:r>
              <a:rPr lang="is-IS" altLang="zh-CN" sz="3200" dirty="0"/>
              <a:t>. (24, 4, </a:t>
            </a:r>
            <a:r>
              <a:rPr lang="is-IS" altLang="zh-CN" sz="3200" dirty="0" smtClean="0"/>
              <a:t>52)</a:t>
            </a:r>
          </a:p>
          <a:p>
            <a:r>
              <a:rPr lang="is-IS" altLang="zh-CN" sz="3200" dirty="0" smtClean="0"/>
              <a:t>C.(</a:t>
            </a:r>
            <a:r>
              <a:rPr lang="is-IS" altLang="zh-CN" sz="3200" dirty="0"/>
              <a:t>16, 4, 49</a:t>
            </a:r>
            <a:r>
              <a:rPr lang="is-IS" altLang="zh-CN" sz="3200" dirty="0" smtClean="0"/>
              <a:t>) D</a:t>
            </a:r>
            <a:r>
              <a:rPr lang="is-IS" altLang="zh-CN" sz="3200" dirty="0"/>
              <a:t>. (24, 4, 49)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7800975" y="2657475"/>
            <a:ext cx="65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A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4856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smtClean="0">
                <a:latin typeface="Arial" charset="0"/>
                <a:ea typeface="Arial" charset="0"/>
                <a:cs typeface="Arial" charset="0"/>
              </a:rPr>
              <a:t>Questions?</a:t>
            </a:r>
            <a:endParaRPr kumimoji="1" lang="zh-CN" altLang="en-US" sz="6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1092540" cy="223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/>
                <a:gridCol w="979714"/>
                <a:gridCol w="925286"/>
                <a:gridCol w="1040676"/>
                <a:gridCol w="1109254"/>
                <a:gridCol w="1109254"/>
                <a:gridCol w="1109254"/>
                <a:gridCol w="1109254"/>
                <a:gridCol w="1109254"/>
                <a:gridCol w="1109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82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A1[3]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(*A4[3])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8200" y="460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Cmp</a:t>
            </a:r>
            <a:r>
              <a:rPr lang="en-US" altLang="zh-CN" dirty="0"/>
              <a:t>: Compiles (Y/N) </a:t>
            </a:r>
          </a:p>
          <a:p>
            <a:r>
              <a:rPr lang="en-US" altLang="zh-CN" dirty="0" smtClean="0"/>
              <a:t>Bad</a:t>
            </a:r>
            <a:r>
              <a:rPr lang="en-US" altLang="zh-CN" dirty="0"/>
              <a:t>: Possible bad </a:t>
            </a:r>
            <a:r>
              <a:rPr lang="en-US" altLang="zh-CN" dirty="0" smtClean="0"/>
              <a:t>pointer </a:t>
            </a:r>
            <a:r>
              <a:rPr lang="en-US" altLang="zh-CN" dirty="0"/>
              <a:t>reference (Y/N) 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r>
              <a:rPr lang="en-US" altLang="zh-CN" dirty="0"/>
              <a:t>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38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1092540" cy="223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/>
                <a:gridCol w="979714"/>
                <a:gridCol w="925286"/>
                <a:gridCol w="1040676"/>
                <a:gridCol w="1109254"/>
                <a:gridCol w="1109254"/>
                <a:gridCol w="1109254"/>
                <a:gridCol w="1109254"/>
                <a:gridCol w="1109254"/>
                <a:gridCol w="1109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82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A1[3]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(*A4[3])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8200" y="460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Cmp</a:t>
            </a:r>
            <a:r>
              <a:rPr lang="en-US" altLang="zh-CN" dirty="0"/>
              <a:t>: Compiles (Y/N) </a:t>
            </a:r>
          </a:p>
          <a:p>
            <a:r>
              <a:rPr lang="en-US" altLang="zh-CN" dirty="0" smtClean="0"/>
              <a:t>Bad</a:t>
            </a:r>
            <a:r>
              <a:rPr lang="en-US" altLang="zh-CN" dirty="0"/>
              <a:t>: Possible bad </a:t>
            </a:r>
            <a:r>
              <a:rPr lang="en-US" altLang="zh-CN" dirty="0" smtClean="0"/>
              <a:t>pointer </a:t>
            </a:r>
            <a:r>
              <a:rPr lang="en-US" altLang="zh-CN" dirty="0"/>
              <a:t>reference (Y/N) 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r>
              <a:rPr lang="en-US" altLang="zh-CN" dirty="0"/>
              <a:t>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7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1092540" cy="223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/>
                <a:gridCol w="979714"/>
                <a:gridCol w="925286"/>
                <a:gridCol w="1040676"/>
                <a:gridCol w="1109254"/>
                <a:gridCol w="1109254"/>
                <a:gridCol w="1109254"/>
                <a:gridCol w="1109254"/>
                <a:gridCol w="1109254"/>
                <a:gridCol w="1109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82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A1[3]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(*A4[3])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8200" y="460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Cmp</a:t>
            </a:r>
            <a:r>
              <a:rPr lang="en-US" altLang="zh-CN" dirty="0"/>
              <a:t>: Compiles (Y/N) </a:t>
            </a:r>
          </a:p>
          <a:p>
            <a:r>
              <a:rPr lang="en-US" altLang="zh-CN" dirty="0" smtClean="0"/>
              <a:t>Bad</a:t>
            </a:r>
            <a:r>
              <a:rPr lang="en-US" altLang="zh-CN" dirty="0"/>
              <a:t>: Possible bad </a:t>
            </a:r>
            <a:r>
              <a:rPr lang="en-US" altLang="zh-CN" dirty="0" smtClean="0"/>
              <a:t>pointer </a:t>
            </a:r>
            <a:r>
              <a:rPr lang="en-US" altLang="zh-CN" dirty="0"/>
              <a:t>reference (Y/N) 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r>
              <a:rPr lang="en-US" altLang="zh-CN" dirty="0"/>
              <a:t>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1092540" cy="223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/>
                <a:gridCol w="979714"/>
                <a:gridCol w="925286"/>
                <a:gridCol w="1040676"/>
                <a:gridCol w="1109254"/>
                <a:gridCol w="1109254"/>
                <a:gridCol w="1109254"/>
                <a:gridCol w="1109254"/>
                <a:gridCol w="1109254"/>
                <a:gridCol w="1109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82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A1[3]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(*A4[3])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8200" y="460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Cmp</a:t>
            </a:r>
            <a:r>
              <a:rPr lang="en-US" altLang="zh-CN" dirty="0"/>
              <a:t>: Compiles (Y/N) </a:t>
            </a:r>
          </a:p>
          <a:p>
            <a:r>
              <a:rPr lang="en-US" altLang="zh-CN" dirty="0" smtClean="0"/>
              <a:t>Bad</a:t>
            </a:r>
            <a:r>
              <a:rPr lang="en-US" altLang="zh-CN" dirty="0"/>
              <a:t>: Possible bad </a:t>
            </a:r>
            <a:r>
              <a:rPr lang="en-US" altLang="zh-CN" dirty="0" smtClean="0"/>
              <a:t>pointer </a:t>
            </a:r>
            <a:r>
              <a:rPr lang="en-US" altLang="zh-CN" dirty="0"/>
              <a:t>reference (Y/N) 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r>
              <a:rPr lang="en-US" altLang="zh-CN" dirty="0"/>
              <a:t>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8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1092540" cy="223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0"/>
                <a:gridCol w="979714"/>
                <a:gridCol w="925286"/>
                <a:gridCol w="1040676"/>
                <a:gridCol w="1109254"/>
                <a:gridCol w="1109254"/>
                <a:gridCol w="1109254"/>
                <a:gridCol w="1109254"/>
                <a:gridCol w="1109254"/>
                <a:gridCol w="11092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82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A1[3]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(*A4[3])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38200" y="460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Cmp</a:t>
            </a:r>
            <a:r>
              <a:rPr lang="en-US" altLang="zh-CN" dirty="0"/>
              <a:t>: Compiles (Y/N) </a:t>
            </a:r>
          </a:p>
          <a:p>
            <a:r>
              <a:rPr lang="en-US" altLang="zh-CN" dirty="0" smtClean="0"/>
              <a:t>Bad</a:t>
            </a:r>
            <a:r>
              <a:rPr lang="en-US" altLang="zh-CN" dirty="0"/>
              <a:t>: Possible bad </a:t>
            </a:r>
            <a:r>
              <a:rPr lang="en-US" altLang="zh-CN" dirty="0" smtClean="0"/>
              <a:t>pointer </a:t>
            </a:r>
            <a:r>
              <a:rPr lang="en-US" altLang="zh-CN" dirty="0"/>
              <a:t>reference (Y/N) </a:t>
            </a:r>
            <a:endParaRPr lang="en-US" altLang="zh-CN" dirty="0" smtClean="0"/>
          </a:p>
          <a:p>
            <a:r>
              <a:rPr lang="en-US" altLang="zh-CN" dirty="0" smtClean="0"/>
              <a:t>Size</a:t>
            </a:r>
            <a:r>
              <a:rPr lang="en-US" altLang="zh-CN" dirty="0"/>
              <a:t>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Schedule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柯宇斌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,</a:t>
            </a:r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 瞿睿两位同学回课</a:t>
            </a:r>
            <a:endParaRPr kumimoji="1" lang="en-US" altLang="zh-CN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助教回顾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procedure &amp; data</a:t>
            </a:r>
          </a:p>
          <a:p>
            <a:endParaRPr kumimoji="1" lang="en-US" altLang="zh-CN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kumimoji="1" lang="zh-CN" altLang="en-US" dirty="0" smtClean="0">
                <a:latin typeface="STFangsong" charset="-122"/>
                <a:ea typeface="STFangsong" charset="-122"/>
                <a:cs typeface="STFangsong" charset="-122"/>
              </a:rPr>
              <a:t>讲一点不太好看懂的</a:t>
            </a:r>
            <a:r>
              <a:rPr kumimoji="1" lang="en-US" altLang="zh-CN" dirty="0" smtClean="0">
                <a:latin typeface="STFangsong" charset="-122"/>
                <a:ea typeface="STFangsong" charset="-122"/>
                <a:cs typeface="STFangsong" charset="-122"/>
              </a:rPr>
              <a:t>c pointer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05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121229"/>
          </a:xfrm>
        </p:spPr>
        <p:txBody>
          <a:bodyPr/>
          <a:lstStyle/>
          <a:p>
            <a:r>
              <a:rPr kumimoji="1" lang="en-US" altLang="zh-CN" dirty="0" smtClean="0"/>
              <a:t>One example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550"/>
            <a:ext cx="5869273" cy="302066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3550"/>
            <a:ext cx="6136226" cy="30206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14061" y="5129939"/>
            <a:ext cx="362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Note:  *(p +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) is equal to p[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43"/>
                <a:gridCol w="381000"/>
                <a:gridCol w="381000"/>
                <a:gridCol w="1360714"/>
                <a:gridCol w="424543"/>
                <a:gridCol w="381000"/>
                <a:gridCol w="1317171"/>
                <a:gridCol w="402772"/>
                <a:gridCol w="381000"/>
                <a:gridCol w="1273628"/>
                <a:gridCol w="348343"/>
                <a:gridCol w="359229"/>
                <a:gridCol w="14042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A1[3][5] </a:t>
                      </a:r>
                      <a:endParaRPr lang="pt-BR" altLang="zh-CN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*A2[3][5]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(*A3)[3][5]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*(A4[3][5])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(*A5[3])[5]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8179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C: </a:t>
            </a:r>
            <a:r>
              <a:rPr lang="en-US" altLang="zh-CN" dirty="0"/>
              <a:t>Compiles (Y/N) </a:t>
            </a:r>
          </a:p>
          <a:p>
            <a:r>
              <a:rPr lang="en-US" altLang="zh-CN" dirty="0" smtClean="0"/>
              <a:t>B: </a:t>
            </a:r>
            <a:r>
              <a:rPr lang="en-US" altLang="zh-CN" dirty="0"/>
              <a:t>Possible bad pointer reference (Y/N) </a:t>
            </a:r>
          </a:p>
          <a:p>
            <a:r>
              <a:rPr lang="en-US" altLang="zh-CN" dirty="0"/>
              <a:t>Size: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29250" y="4725573"/>
            <a:ext cx="6343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smtClean="0"/>
              <a:t>Do it by yourself!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90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5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943"/>
                <a:gridCol w="381000"/>
                <a:gridCol w="381000"/>
                <a:gridCol w="1360714"/>
                <a:gridCol w="424543"/>
                <a:gridCol w="381000"/>
                <a:gridCol w="1317171"/>
                <a:gridCol w="402772"/>
                <a:gridCol w="381000"/>
                <a:gridCol w="1273628"/>
                <a:gridCol w="348343"/>
                <a:gridCol w="359229"/>
                <a:gridCol w="14042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Decl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An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***An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A1[3][5] </a:t>
                      </a:r>
                      <a:endParaRPr lang="pt-BR" altLang="zh-CN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*A2[3][5]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(*A3)[3][5]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*(A4[3][5])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(*A5[3])[5] </a:t>
                      </a:r>
                      <a:endParaRPr lang="pt-BR" altLang="zh-CN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38200" y="48179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C: </a:t>
            </a:r>
            <a:r>
              <a:rPr lang="en-US" altLang="zh-CN" dirty="0"/>
              <a:t>Compiles (Y/N) </a:t>
            </a:r>
          </a:p>
          <a:p>
            <a:r>
              <a:rPr lang="en-US" altLang="zh-CN" dirty="0" smtClean="0"/>
              <a:t>B: </a:t>
            </a:r>
            <a:r>
              <a:rPr lang="en-US" altLang="zh-CN" dirty="0"/>
              <a:t>Possible bad pointer reference (Y/N) </a:t>
            </a:r>
          </a:p>
          <a:p>
            <a:r>
              <a:rPr lang="en-US" altLang="zh-CN" dirty="0"/>
              <a:t>Size: Value returned by 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02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Function pointers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91163" cy="4351338"/>
          </a:xfrm>
        </p:spPr>
        <p:txBody>
          <a:bodyPr/>
          <a:lstStyle/>
          <a:p>
            <a:r>
              <a:rPr kumimoji="1" lang="en-US" altLang="zh-CN" sz="2400" dirty="0" err="1" smtClean="0">
                <a:latin typeface="Arial" charset="0"/>
                <a:ea typeface="Arial" charset="0"/>
                <a:cs typeface="Arial" charset="0"/>
              </a:rPr>
              <a:t>return_type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(*</a:t>
            </a:r>
            <a:r>
              <a:rPr kumimoji="1" lang="en-US" altLang="zh-CN" sz="2400" dirty="0" err="1">
                <a:latin typeface="Arial" charset="0"/>
                <a:ea typeface="Arial" charset="0"/>
                <a:cs typeface="Arial" charset="0"/>
              </a:rPr>
              <a:t>pointer_name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) (parameter_type1, parameter_type2</a:t>
            </a:r>
            <a:r>
              <a:rPr kumimoji="1" lang="en-US" altLang="zh-CN" sz="2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...);</a:t>
            </a:r>
          </a:p>
          <a:p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Notice the difference</a:t>
            </a:r>
          </a:p>
          <a:p>
            <a:pPr lvl="1"/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(*f)(</a:t>
            </a:r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*);</a:t>
            </a:r>
          </a:p>
          <a:p>
            <a:pPr lvl="1"/>
            <a:r>
              <a:rPr lang="mr-IN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mr-IN" altLang="zh-CN" dirty="0">
                <a:latin typeface="Arial" charset="0"/>
                <a:ea typeface="Arial" charset="0"/>
                <a:cs typeface="Arial" charset="0"/>
              </a:rPr>
              <a:t> *</a:t>
            </a:r>
            <a:r>
              <a:rPr lang="mr-IN" altLang="zh-CN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mr-IN" altLang="zh-CN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mr-IN" altLang="zh-CN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mr-IN" altLang="zh-CN" dirty="0" smtClean="0">
                <a:latin typeface="Arial" charset="0"/>
                <a:ea typeface="Arial" charset="0"/>
                <a:cs typeface="Arial" charset="0"/>
              </a:rPr>
              <a:t>*);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29363" y="2585581"/>
            <a:ext cx="5786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square(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x) {   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  return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x * x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endParaRPr lang="en-US" altLang="zh-CN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(*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funcPtr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)(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) = square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// Initialize the function 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pointer</a:t>
            </a:r>
          </a:p>
          <a:p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result = </a:t>
            </a:r>
            <a:r>
              <a:rPr lang="en-US" altLang="zh-CN" dirty="0" err="1">
                <a:latin typeface="Monaco" charset="0"/>
                <a:ea typeface="Monaco" charset="0"/>
                <a:cs typeface="Monaco" charset="0"/>
              </a:rPr>
              <a:t>funcPtr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(5);       </a:t>
            </a:r>
            <a:endParaRPr lang="en-US" altLang="zh-CN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dirty="0" smtClean="0">
                <a:latin typeface="Monaco" charset="0"/>
                <a:ea typeface="Monaco" charset="0"/>
                <a:cs typeface="Monaco" charset="0"/>
              </a:rPr>
              <a:t>// </a:t>
            </a:r>
            <a:r>
              <a:rPr lang="en-US" altLang="zh-CN" dirty="0">
                <a:latin typeface="Monaco" charset="0"/>
                <a:ea typeface="Monaco" charset="0"/>
                <a:cs typeface="Monaco" charset="0"/>
              </a:rPr>
              <a:t>Call the function through the pointer</a:t>
            </a:r>
            <a:endParaRPr lang="zh-CN" alt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Complicated examples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char (*(*x( ))[ ]) ( );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x is a function returning pointer to array[ ] of pointer to function returning char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char (*(*x[3])( ))[5];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x is an array[3] of pointer to function returning pointer to array[5] of char</a:t>
            </a:r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Do not write code like this!</a:t>
            </a: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More references on 《The C Programming Language》(Brian Kernighan  &amp;. Dennis M Ritchie) [Sec 5.12]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" y="1690688"/>
            <a:ext cx="8986203" cy="30114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28122" y="3819647"/>
            <a:ext cx="28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B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758" y="379412"/>
            <a:ext cx="10515600" cy="1325563"/>
          </a:xfrm>
        </p:spPr>
        <p:txBody>
          <a:bodyPr/>
          <a:lstStyle/>
          <a:p>
            <a:r>
              <a:rPr kumimoji="1" lang="en-US" altLang="zh-CN" sz="4800" dirty="0" smtClean="0">
                <a:latin typeface="Arial" charset="0"/>
                <a:ea typeface="Arial" charset="0"/>
                <a:cs typeface="Arial" charset="0"/>
              </a:rPr>
              <a:t>Calling</a:t>
            </a:r>
            <a:r>
              <a:rPr kumimoji="1"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convention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758" y="1825624"/>
            <a:ext cx="11196484" cy="5032375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How to transfer control?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When a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function(caller) calls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another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function(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), how to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tranfer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control?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When the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has done its job, how can it return to the caller?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How to transfer data?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How to transfer function arguments?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How to transfer return values?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09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613" y="350838"/>
            <a:ext cx="10515600" cy="1325563"/>
          </a:xfrm>
        </p:spPr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CALL &amp; RET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CALL</a:t>
            </a:r>
          </a:p>
          <a:p>
            <a:pPr lvl="1"/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Pushes the return address onto the stack</a:t>
            </a:r>
            <a:r>
              <a:rPr lang="en-US" altLang="zh-CN" sz="19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zh-CN" sz="1900" dirty="0" smtClean="0">
                <a:latin typeface="Arial" charset="0"/>
                <a:ea typeface="Arial" charset="0"/>
                <a:cs typeface="Arial" charset="0"/>
              </a:rPr>
              <a:t>Sets </a:t>
            </a:r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altLang="zh-CN" sz="1900" dirty="0" smtClean="0">
                <a:latin typeface="Arial" charset="0"/>
                <a:ea typeface="Arial" charset="0"/>
                <a:cs typeface="Arial" charset="0"/>
              </a:rPr>
              <a:t>PC </a:t>
            </a:r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to the address of the called function.</a:t>
            </a:r>
          </a:p>
          <a:p>
            <a:pPr lvl="1"/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Essentially, call saves the current execution context by pushing the return address onto the stack and then jumps to the specified function.</a:t>
            </a:r>
          </a:p>
          <a:p>
            <a:endParaRPr kumimoji="1" lang="en-US" altLang="zh-CN" sz="23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RET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Pops the return address from the stack.</a:t>
            </a:r>
          </a:p>
          <a:p>
            <a:pPr lvl="1"/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Sets the </a:t>
            </a:r>
            <a:r>
              <a:rPr lang="en-US" altLang="zh-CN" sz="1900" dirty="0" smtClean="0">
                <a:latin typeface="Arial" charset="0"/>
                <a:ea typeface="Arial" charset="0"/>
                <a:cs typeface="Arial" charset="0"/>
              </a:rPr>
              <a:t>PC to </a:t>
            </a:r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the popped return address.</a:t>
            </a:r>
          </a:p>
          <a:p>
            <a:pPr lvl="1"/>
            <a:r>
              <a:rPr lang="en-US" altLang="zh-CN" sz="1900" dirty="0">
                <a:latin typeface="Arial" charset="0"/>
                <a:ea typeface="Arial" charset="0"/>
                <a:cs typeface="Arial" charset="0"/>
              </a:rPr>
              <a:t>This allows the program to resume execution from the point immediately following the original call instruction</a:t>
            </a:r>
            <a:r>
              <a:rPr lang="en-US" altLang="zh-CN" sz="19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altLang="zh-CN" sz="19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Argument passing &amp; return value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up to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six arguments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can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be passed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via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registers.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specified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order and name</a:t>
            </a: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rounded up to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be multiples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of eight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ore arguments?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Stack!(later on)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732088"/>
            <a:ext cx="6311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Caller &amp;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saved registers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Why this restriction?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manage the state of registers across function calls and ensure that data is not unintentionally clobbered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general we want to avoid the model where we have to save every register we use. </a:t>
            </a: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saved registers(e.g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. %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rbx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%</a:t>
            </a:r>
            <a:r>
              <a:rPr kumimoji="1" lang="en-US" altLang="zh-CN" dirty="0" err="1">
                <a:latin typeface="Arial" charset="0"/>
                <a:ea typeface="Arial" charset="0"/>
                <a:cs typeface="Arial" charset="0"/>
              </a:rPr>
              <a:t>rbp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, and %r12–%r15)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should preserve the values of these registers</a:t>
            </a:r>
          </a:p>
          <a:p>
            <a:pPr lvl="1"/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Caller saved registers(other registers other than %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rsp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Caller should preserve the values of these registers if it makes a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815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>
                <a:latin typeface="Arial" charset="0"/>
                <a:ea typeface="Arial" charset="0"/>
                <a:cs typeface="Arial" charset="0"/>
              </a:rPr>
              <a:t>How to implement caller &amp; </a:t>
            </a:r>
            <a:r>
              <a:rPr kumimoji="1" lang="en-US" altLang="zh-CN" sz="4000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kumimoji="1" lang="en-US" altLang="zh-CN" sz="4000" dirty="0" smtClean="0">
                <a:latin typeface="Arial" charset="0"/>
                <a:ea typeface="Arial" charset="0"/>
                <a:cs typeface="Arial" charset="0"/>
              </a:rPr>
              <a:t> saved </a:t>
            </a:r>
            <a:r>
              <a:rPr kumimoji="1" lang="en-US" altLang="zh-CN" sz="4000" dirty="0" err="1" smtClean="0">
                <a:latin typeface="Arial" charset="0"/>
                <a:ea typeface="Arial" charset="0"/>
                <a:cs typeface="Arial" charset="0"/>
              </a:rPr>
              <a:t>regs</a:t>
            </a:r>
            <a:r>
              <a:rPr kumimoji="1" lang="en-US" altLang="zh-CN" sz="4000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kumimoji="1" lang="zh-CN" alt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Prologue &amp;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Epilogue</a:t>
            </a:r>
          </a:p>
          <a:p>
            <a:pPr lvl="1"/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prologue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():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Decrement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rsp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by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num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s registers + local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var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space Store any saved registers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used</a:t>
            </a:r>
          </a:p>
          <a:p>
            <a:pPr lvl="2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Store caller-saved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regs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if a function call is made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and if these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regs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are used later.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 epilogue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pPr lvl="2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Reload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any saved registers used </a:t>
            </a:r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altLang="zh-CN" sz="2400" dirty="0" err="1" smtClean="0">
                <a:latin typeface="Arial" charset="0"/>
                <a:ea typeface="Arial" charset="0"/>
                <a:cs typeface="Arial" charset="0"/>
              </a:rPr>
              <a:t>rsp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back to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previous value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So, why stack?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convenient and flexible way to pass function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ariable number of arguments(like </a:t>
            </a:r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printf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Nesting of function calls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caller’ s states(saved registers and return address) are all on the stack</a:t>
            </a: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Register preservation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Save the values of caller save or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callee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save registers</a:t>
            </a:r>
          </a:p>
          <a:p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Easy way to implement recursion</a:t>
            </a:r>
          </a:p>
          <a:p>
            <a:pPr lvl="1"/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Recursion is naturally stack-alike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1855</Words>
  <Application>Microsoft Macintosh PowerPoint</Application>
  <PresentationFormat>宽屏</PresentationFormat>
  <Paragraphs>556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DengXian</vt:lpstr>
      <vt:lpstr>DengXian Light</vt:lpstr>
      <vt:lpstr>Monaco</vt:lpstr>
      <vt:lpstr>STFangsong</vt:lpstr>
      <vt:lpstr>STSong</vt:lpstr>
      <vt:lpstr>Times New Roman</vt:lpstr>
      <vt:lpstr>黑体</vt:lpstr>
      <vt:lpstr>Arial</vt:lpstr>
      <vt:lpstr>Office 主题</vt:lpstr>
      <vt:lpstr>Recitation5</vt:lpstr>
      <vt:lpstr>Announcements</vt:lpstr>
      <vt:lpstr>Schedule</vt:lpstr>
      <vt:lpstr>Calling convention</vt:lpstr>
      <vt:lpstr>CALL &amp; RET</vt:lpstr>
      <vt:lpstr>Argument passing &amp; return value</vt:lpstr>
      <vt:lpstr>Caller &amp; callee saved registers</vt:lpstr>
      <vt:lpstr>How to implement caller &amp; callee saved regs?</vt:lpstr>
      <vt:lpstr>So, why stack?</vt:lpstr>
      <vt:lpstr>To sum it up……</vt:lpstr>
      <vt:lpstr>Example</vt:lpstr>
      <vt:lpstr>Example</vt:lpstr>
      <vt:lpstr>Array &amp; Multidimensional Array</vt:lpstr>
      <vt:lpstr>Struct</vt:lpstr>
      <vt:lpstr>Union</vt:lpstr>
      <vt:lpstr>Two simple examples</vt:lpstr>
      <vt:lpstr>Alignment</vt:lpstr>
      <vt:lpstr>Pointer &amp; arrays</vt:lpstr>
      <vt:lpstr>Pointer &amp; arrays</vt:lpstr>
      <vt:lpstr>Pointers arithmetic</vt:lpstr>
      <vt:lpstr>Example</vt:lpstr>
      <vt:lpstr>PowerPoint 演示文稿</vt:lpstr>
      <vt:lpstr>Example</vt:lpstr>
      <vt:lpstr>Questions?</vt:lpstr>
      <vt:lpstr>Pointer &amp; arrays</vt:lpstr>
      <vt:lpstr>Pointer &amp; arrays</vt:lpstr>
      <vt:lpstr>Pointer &amp; arrays</vt:lpstr>
      <vt:lpstr>Pointer &amp; arrays</vt:lpstr>
      <vt:lpstr>Pointer &amp; arrays</vt:lpstr>
      <vt:lpstr>One example</vt:lpstr>
      <vt:lpstr>Pointer &amp; arrays</vt:lpstr>
      <vt:lpstr>Pointer &amp; arrays</vt:lpstr>
      <vt:lpstr>Function pointers</vt:lpstr>
      <vt:lpstr>Complicated examples</vt:lpstr>
      <vt:lpstr>Examples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Recitation5</dc:title>
  <dc:creator>Microsoft Office User</dc:creator>
  <cp:lastModifiedBy>Microsoft Office User</cp:lastModifiedBy>
  <cp:revision>56</cp:revision>
  <dcterms:created xsi:type="dcterms:W3CDTF">2023-09-21T04:36:27Z</dcterms:created>
  <dcterms:modified xsi:type="dcterms:W3CDTF">2023-10-11T12:58:04Z</dcterms:modified>
</cp:coreProperties>
</file>