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87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2" r:id="rId17"/>
    <p:sldId id="276" r:id="rId18"/>
    <p:sldId id="273" r:id="rId19"/>
    <p:sldId id="274" r:id="rId20"/>
    <p:sldId id="277" r:id="rId21"/>
    <p:sldId id="275" r:id="rId22"/>
    <p:sldId id="278" r:id="rId23"/>
    <p:sldId id="279" r:id="rId24"/>
    <p:sldId id="281" r:id="rId25"/>
    <p:sldId id="286" r:id="rId26"/>
    <p:sldId id="288" r:id="rId27"/>
    <p:sldId id="289" r:id="rId28"/>
    <p:sldId id="290" r:id="rId29"/>
    <p:sldId id="291" r:id="rId30"/>
    <p:sldId id="292" r:id="rId31"/>
    <p:sldId id="295" r:id="rId32"/>
    <p:sldId id="299" r:id="rId33"/>
    <p:sldId id="297" r:id="rId34"/>
    <p:sldId id="293" r:id="rId35"/>
    <p:sldId id="298" r:id="rId36"/>
    <p:sldId id="294" r:id="rId37"/>
    <p:sldId id="296" r:id="rId38"/>
    <p:sldId id="283" r:id="rId39"/>
    <p:sldId id="284" r:id="rId40"/>
    <p:sldId id="28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49"/>
  </p:normalViewPr>
  <p:slideViewPr>
    <p:cSldViewPr snapToGrid="0">
      <p:cViewPr varScale="1">
        <p:scale>
          <a:sx n="87" d="100"/>
          <a:sy n="87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E6774D-9237-C547-7C15-64CFC9CD7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F908B12-704B-3C16-6F61-D5149A57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06C2C1-7E1C-25F7-657A-A84AC629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9455-EAE4-40F1-AF02-DB2F3DEF8F8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276F504-5A71-8FB9-FE6A-F0A21445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869A3AD-7FC4-CF5E-BDA3-D9F7AD16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B22C-ABD3-4630-8A8B-6C62E6B5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6D7F45-F104-A235-FE12-AC1AD8E9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125639D-51C3-32EE-A89E-AE65C3559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6195816-8614-A834-4F7B-C281DA98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9455-EAE4-40F1-AF02-DB2F3DEF8F8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F7666B3-BA6E-86D2-523E-32E3B01D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1A5B3F3-73B6-2528-D306-E39DBD3A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B22C-ABD3-4630-8A8B-6C62E6B5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8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96BDED6-DFB6-4A84-EC0C-B7692C0B5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569F641-E401-D373-1AA6-277B2C76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0A4C46B-1C1E-09DC-D94C-E2FFC9C5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9455-EAE4-40F1-AF02-DB2F3DEF8F8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16F0B43-BC63-8979-6FB3-20DC05A0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7704A4-84EB-EE14-4759-0E1BBE1E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B22C-ABD3-4630-8A8B-6C62E6B5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0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1338E4-086B-4E39-33E4-2ED2EDED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57D0C40-32B4-D461-EE36-773E0D60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57CA9B8-89D2-3A22-1263-BAC988E4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9455-EAE4-40F1-AF02-DB2F3DEF8F8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36CA595-C3B1-FE9C-CE2E-BA77628A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8E8FC9-AE91-33FD-31F5-CD358208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B22C-ABD3-4630-8A8B-6C62E6B5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7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F25103-9C74-C6C7-7085-CBFAE692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F9F26E-C7F6-7304-FFCD-3421F534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578EB8-E9E9-C218-CF06-A61853B6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9455-EAE4-40F1-AF02-DB2F3DEF8F8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B54C97-0664-66B4-9D9E-1EA5DC47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70179E0-0304-A984-65F3-643125C5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B22C-ABD3-4630-8A8B-6C62E6B5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4C5990-CE12-15C9-37FE-4CB3E5A5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13C569-2D9A-7F5D-70CC-14FAD0EE2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0702BAF-E24C-273E-D260-07B657540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1C30DD9-D400-58EB-D1E2-17747AD5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9455-EAE4-40F1-AF02-DB2F3DEF8F8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6C87C4E-3211-4BEB-8116-00345A9B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6F35E10-A8C9-9202-454C-F51F2BD9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B22C-ABD3-4630-8A8B-6C62E6B5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1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D6AEF8-0BB3-DEF3-7C66-385A1815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7AFFCDE-FE82-3F34-8C8D-2057F29B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48365E2-2FC4-F379-615D-C296F8321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98A58E7-D67C-1F2C-5202-1F13451EA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96C7D6A-2418-38AB-BBA5-CF8EC0865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AC60203D-1DEB-43DD-092F-4F005FB8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9455-EAE4-40F1-AF02-DB2F3DEF8F8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F0486C38-73C7-EDE1-17A1-FBB83EAE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7B48C95-018D-E70C-B204-639B8973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B22C-ABD3-4630-8A8B-6C62E6B5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95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41F33C-35F0-55E3-B150-BE8EFBDE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8ACD460-7744-12F0-8645-004806EB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9455-EAE4-40F1-AF02-DB2F3DEF8F8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52C11E6-0CF5-D17F-91E5-5FE38E98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AE7D65B-7308-3158-C830-D8311F8C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B22C-ABD3-4630-8A8B-6C62E6B5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3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8AC151C-B687-07BD-BD46-6612CBB8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9455-EAE4-40F1-AF02-DB2F3DEF8F8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9304702-1E18-018E-2B99-FC8AFECF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63EEE92-515D-91D1-681F-0659099C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B22C-ABD3-4630-8A8B-6C62E6B5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4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EEFCDE-1AC3-5067-B5DA-D2E1A7C9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DCA179-5C3E-9B21-1B89-2F035E49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9A73A72-7161-390B-D846-F970ACA7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286327C-93C5-5026-D6BE-116E8673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9455-EAE4-40F1-AF02-DB2F3DEF8F8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07F7E9E-F557-D475-532B-7E8A1000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4B795B7-D44F-967C-B824-85225A19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B22C-ABD3-4630-8A8B-6C62E6B5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3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F50188-E110-2260-21F4-A619CAED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DD08F60-F9E2-B47F-66A9-44F3DA0EF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55B7060-F326-3AD6-193C-FCD4FA9FF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26FC6AF-DF26-2604-DCB6-C137C760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9455-EAE4-40F1-AF02-DB2F3DEF8F8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5DCAF63-3C71-503B-8A2B-56B6089B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F635D33-1CD9-87C4-597B-E77FA0DC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B22C-ABD3-4630-8A8B-6C62E6B5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36E973C-7DC1-C468-D9B1-35AB6AB2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6B8812D-5921-46E4-254C-3FCD30905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49B1F39-E9F6-5D9D-AB4D-2D80303BD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F9455-EAE4-40F1-AF02-DB2F3DEF8F8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E1B92C4-E353-B1BE-9408-700A2F696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AFB7A2-CF4B-A4FB-3159-AB2B9341D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B22C-ABD3-4630-8A8B-6C62E6B5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3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zhihu.com/question/24903300/answer/2992898217?utm_id=0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21C20C-AF7A-F073-3255-773685006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ics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小班回课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C1930F5-68E8-F6B1-1B01-9282473AB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Week6 – 2023.10.18</a:t>
            </a:r>
          </a:p>
          <a:p>
            <a:r>
              <a:rPr lang="zh-CN" altLang="en-US" sz="1800" dirty="0"/>
              <a:t>梁科</a:t>
            </a:r>
          </a:p>
        </p:txBody>
      </p:sp>
    </p:spTree>
    <p:extLst>
      <p:ext uri="{BB962C8B-B14F-4D97-AF65-F5344CB8AC3E}">
        <p14:creationId xmlns:p14="http://schemas.microsoft.com/office/powerpoint/2010/main" val="406807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1"/>
            <a:ext cx="51334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JetBrains Mono ExtraBold" panose="020B0909030102050004" pitchFamily="49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495034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x86-64 Linux</a:t>
            </a:r>
            <a:r>
              <a:rPr lang="zh-CN" altLang="en-US" sz="2800" b="1" dirty="0"/>
              <a:t>内存布局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8C74044-6982-AE46-6F74-899DB0B7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857" y="356382"/>
            <a:ext cx="5723116" cy="57688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63238A4-5764-BD9B-6194-5E7FEF0ED180}"/>
              </a:ext>
            </a:extLst>
          </p:cNvPr>
          <p:cNvSpPr txBox="1"/>
          <p:nvPr/>
        </p:nvSpPr>
        <p:spPr>
          <a:xfrm>
            <a:off x="528332" y="1253331"/>
            <a:ext cx="595476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x86-64 Linux</a:t>
            </a:r>
            <a:r>
              <a:rPr lang="zh-CN" altLang="en-US" sz="2000" dirty="0"/>
              <a:t>进程的内存布局如图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dirty="0">
                <a:latin typeface="Fira Code" pitchFamily="1" charset="0"/>
                <a:ea typeface="Fira Code" pitchFamily="1" charset="0"/>
                <a:cs typeface="Fira Code" pitchFamily="1" charset="0"/>
              </a:rPr>
              <a:t>0x0~0x7fffffffffff </a:t>
            </a:r>
            <a:r>
              <a:rPr lang="zh-CN" altLang="en-US" dirty="0">
                <a:latin typeface="Arial" panose="020B0604020202020204" pitchFamily="34" charset="0"/>
                <a:ea typeface="Fira Code" pitchFamily="1" charset="0"/>
                <a:cs typeface="Arial" panose="020B0604020202020204" pitchFamily="34" charset="0"/>
              </a:rPr>
              <a:t>被划分为用户空间，</a:t>
            </a:r>
            <a:r>
              <a:rPr lang="en-US" altLang="zh-CN" dirty="0">
                <a:latin typeface="Arial" panose="020B0604020202020204" pitchFamily="34" charset="0"/>
                <a:ea typeface="Fira Code" pitchFamily="1" charset="0"/>
                <a:cs typeface="Arial" panose="020B0604020202020204" pitchFamily="34" charset="0"/>
              </a:rPr>
              <a:t>128TB</a:t>
            </a:r>
            <a:endParaRPr lang="en-US" altLang="zh-CN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altLang="zh-CN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r>
              <a:rPr lang="en-US" altLang="zh-CN" dirty="0">
                <a:latin typeface="Fira Code" pitchFamily="1" charset="0"/>
                <a:ea typeface="Fira Code" pitchFamily="1" charset="0"/>
                <a:cs typeface="Fira Code" pitchFamily="1" charset="0"/>
              </a:rPr>
              <a:t>0xffff800000000000~0xffffffffffffffff </a:t>
            </a:r>
            <a:r>
              <a:rPr lang="zh-CN" altLang="en-US" dirty="0">
                <a:latin typeface="Arial" panose="020B0604020202020204" pitchFamily="34" charset="0"/>
                <a:ea typeface="Fira Code" pitchFamily="1" charset="0"/>
                <a:cs typeface="Arial" panose="020B0604020202020204" pitchFamily="34" charset="0"/>
              </a:rPr>
              <a:t>被划分为内核空间，</a:t>
            </a:r>
            <a:r>
              <a:rPr lang="en-US" altLang="zh-CN" dirty="0">
                <a:latin typeface="Arial" panose="020B0604020202020204" pitchFamily="34" charset="0"/>
                <a:ea typeface="Fira Code" pitchFamily="1" charset="0"/>
                <a:cs typeface="Arial" panose="020B0604020202020204" pitchFamily="34" charset="0"/>
              </a:rPr>
              <a:t>128TB</a:t>
            </a:r>
            <a:endParaRPr lang="en-US" altLang="zh-CN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altLang="zh-CN" dirty="0">
              <a:latin typeface="Arial" panose="020B0604020202020204" pitchFamily="34" charset="0"/>
              <a:ea typeface="Fira Code" pitchFamily="1" charset="0"/>
              <a:cs typeface="Arial" panose="020B0604020202020204" pitchFamily="34" charset="0"/>
            </a:endParaRPr>
          </a:p>
          <a:p>
            <a:r>
              <a:rPr lang="en-US" altLang="zh-CN" sz="2000" dirty="0"/>
              <a:t>BSS</a:t>
            </a:r>
            <a:r>
              <a:rPr lang="zh-CN" altLang="en-US" sz="2000" dirty="0"/>
              <a:t>段，包括未初始化的全局变量和静态变量，</a:t>
            </a:r>
            <a:r>
              <a:rPr lang="en-US" altLang="zh-CN" sz="2000" dirty="0"/>
              <a:t>BSS</a:t>
            </a:r>
            <a:r>
              <a:rPr lang="zh-CN" altLang="en-US" sz="2000" dirty="0"/>
              <a:t>段中的数据均为</a:t>
            </a:r>
            <a:r>
              <a:rPr lang="en-US" altLang="zh-CN" sz="2000" dirty="0"/>
              <a:t>0</a:t>
            </a:r>
          </a:p>
          <a:p>
            <a:endParaRPr lang="en-US" altLang="zh-CN" sz="2000" dirty="0"/>
          </a:p>
          <a:p>
            <a:r>
              <a:rPr lang="zh-CN" altLang="en-US" sz="2000" dirty="0"/>
              <a:t>数据段，包括有初始值的全局变量和静态变量，字符串常量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保留区，保证程序的兼容能力而将代码段进行偏移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非</a:t>
            </a:r>
            <a:r>
              <a:rPr lang="en-US" altLang="zh-CN" sz="2000" dirty="0"/>
              <a:t>Canonical</a:t>
            </a:r>
            <a:r>
              <a:rPr lang="zh-CN" altLang="en-US" sz="2000" dirty="0"/>
              <a:t>空间与保留区均不可访问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0076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1"/>
            <a:ext cx="51334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JetBrains Mono ExtraBold" panose="020B0909030102050004" pitchFamily="49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495034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x86-64 Linux</a:t>
            </a:r>
            <a:r>
              <a:rPr lang="zh-CN" altLang="en-US" sz="2800" b="1" dirty="0"/>
              <a:t>内存布局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8C74044-6982-AE46-6F74-899DB0B7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857" y="356382"/>
            <a:ext cx="5723116" cy="57688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63238A4-5764-BD9B-6194-5E7FEF0ED180}"/>
              </a:ext>
            </a:extLst>
          </p:cNvPr>
          <p:cNvSpPr txBox="1"/>
          <p:nvPr/>
        </p:nvSpPr>
        <p:spPr>
          <a:xfrm>
            <a:off x="528332" y="1253331"/>
            <a:ext cx="59547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关于内核空间与非</a:t>
            </a:r>
            <a:r>
              <a:rPr lang="en-US" altLang="zh-CN" sz="2400" b="1" dirty="0"/>
              <a:t>Canonical</a:t>
            </a:r>
            <a:r>
              <a:rPr lang="zh-CN" altLang="en-US" sz="2400" b="1" dirty="0"/>
              <a:t>空间</a:t>
            </a:r>
            <a:endParaRPr lang="en-US" altLang="zh-CN" sz="2400" b="1" dirty="0"/>
          </a:p>
          <a:p>
            <a:endParaRPr lang="en-US" altLang="zh-CN" sz="2000" dirty="0"/>
          </a:p>
          <a:p>
            <a:r>
              <a:rPr lang="zh-CN" altLang="en-US" sz="2000" dirty="0"/>
              <a:t>内核空间具有最高权限，当程序代码处于内存内核空间时，此时被执行的代码不会受到检查，且可以执行更为危险的指令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非</a:t>
            </a:r>
            <a:r>
              <a:rPr lang="en-US" altLang="zh-CN" sz="2000" dirty="0"/>
              <a:t>Canonical</a:t>
            </a:r>
            <a:r>
              <a:rPr lang="zh-CN" altLang="en-US" sz="2000" dirty="0"/>
              <a:t>空间非常大，也算是保护内核空间的一项措施，当地址的高</a:t>
            </a:r>
            <a:r>
              <a:rPr lang="en-US" altLang="zh-CN" sz="2000" dirty="0"/>
              <a:t>16</a:t>
            </a:r>
            <a:r>
              <a:rPr lang="zh-CN" altLang="en-US" sz="2000" dirty="0"/>
              <a:t>位均等于</a:t>
            </a:r>
            <a:r>
              <a:rPr lang="en-US" altLang="zh-CN" sz="2000" dirty="0"/>
              <a:t>47</a:t>
            </a:r>
            <a:r>
              <a:rPr lang="zh-CN" altLang="en-US" sz="2000" dirty="0"/>
              <a:t>位时，才认为这个地址是</a:t>
            </a:r>
            <a:r>
              <a:rPr lang="en-US" altLang="zh-CN" sz="2000" dirty="0"/>
              <a:t>Canonical</a:t>
            </a:r>
            <a:r>
              <a:rPr lang="zh-CN" altLang="en-US" sz="2000" dirty="0"/>
              <a:t>的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IA32</a:t>
            </a:r>
            <a:r>
              <a:rPr lang="zh-CN" altLang="en-US" sz="2000" dirty="0"/>
              <a:t>中，内存虚拟地址的低</a:t>
            </a:r>
            <a:r>
              <a:rPr lang="en-US" altLang="zh-CN" sz="2000" dirty="0"/>
              <a:t>3GB</a:t>
            </a:r>
            <a:r>
              <a:rPr lang="zh-CN" altLang="en-US" sz="2000" dirty="0"/>
              <a:t>为用户空间，高</a:t>
            </a:r>
            <a:r>
              <a:rPr lang="en-US" altLang="zh-CN" sz="2000" dirty="0"/>
              <a:t>1GB</a:t>
            </a:r>
            <a:r>
              <a:rPr lang="zh-CN" altLang="en-US" sz="2000" dirty="0"/>
              <a:t>为内核空间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1735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1"/>
            <a:ext cx="51334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JetBrains Mono ExtraBold" panose="020B0909030102050004" pitchFamily="49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495034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x86-64 Linux</a:t>
            </a:r>
            <a:r>
              <a:rPr lang="zh-CN" altLang="en-US" sz="2800" b="1" dirty="0"/>
              <a:t>内存布局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8C74044-6982-AE46-6F74-899DB0B7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857" y="356382"/>
            <a:ext cx="5723116" cy="57688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63238A4-5764-BD9B-6194-5E7FEF0ED180}"/>
              </a:ext>
            </a:extLst>
          </p:cNvPr>
          <p:cNvSpPr txBox="1"/>
          <p:nvPr/>
        </p:nvSpPr>
        <p:spPr>
          <a:xfrm>
            <a:off x="497281" y="1477935"/>
            <a:ext cx="59547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关于共享库，文件映射，匿名映射区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000" dirty="0"/>
              <a:t>这些内存区域一般位于栈和堆之间，一般在使用共享（动态）库，文件读写，或是进行进程间通信时会存在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3183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1"/>
            <a:ext cx="92534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malloc(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t) 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在堆中开辟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个字节，返回所在地址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calloc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(int num,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t) 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在堆中开辟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num*t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个字节，返回所在地址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realloc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(void *p,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t) 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对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重新开辟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个字节，无返回值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运算符也可以在堆中开辟空间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堆开辟的空间需要使用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free()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和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进行释放，否则这段空间在进程中会一直被标记为已使用，即内存泄漏，直到程序结束后才会由操作系统释放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504178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内存动态分配</a:t>
            </a:r>
          </a:p>
        </p:txBody>
      </p:sp>
    </p:spTree>
    <p:extLst>
      <p:ext uri="{BB962C8B-B14F-4D97-AF65-F5344CB8AC3E}">
        <p14:creationId xmlns:p14="http://schemas.microsoft.com/office/powerpoint/2010/main" val="137383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0"/>
            <a:ext cx="6647459" cy="5412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当分配的内存小于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128KB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时，在下方的堆顶开辟空间。当这一块空间被释放时，若其处于堆顶，则堆顶会下降，否则会作一个已被释放的标记。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当需要在堆中开辟的新一块内存可以放入这片空间时，其会重新使用至此空间。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当堆顶下降至已被释放的空间时，其会继续下降。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当分配的内存大于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128KB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时，会在较高的地方开辟一段空间。被释放时就直接释放。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IA32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中，不允许在堆中分配大于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2G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的内存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504178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内存动态分配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EC7A8BB-EE8F-B9EC-B5FA-E7ADC018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336" y="504178"/>
            <a:ext cx="2667231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8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1"/>
            <a:ext cx="8741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原因：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C/C++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没有数组越界检查机制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常见的缓冲区溢出形式：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不被限定长度的字符串输入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gets()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fscanf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sscanf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与 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%s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504178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缓冲区溢出</a:t>
            </a:r>
          </a:p>
        </p:txBody>
      </p:sp>
    </p:spTree>
    <p:extLst>
      <p:ext uri="{BB962C8B-B14F-4D97-AF65-F5344CB8AC3E}">
        <p14:creationId xmlns:p14="http://schemas.microsoft.com/office/powerpoint/2010/main" val="414081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1"/>
            <a:ext cx="8741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栈溢出攻击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利用缓冲区溢出，修改栈中的返回地址，使程序计数器返回到指定的地址，从而控制程序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除了调用指定函数，还可以将机器代码写入栈中，完全控制程序，这称为代码注入攻击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504178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缓冲区溢出</a:t>
            </a:r>
          </a:p>
        </p:txBody>
      </p:sp>
    </p:spTree>
    <p:extLst>
      <p:ext uri="{BB962C8B-B14F-4D97-AF65-F5344CB8AC3E}">
        <p14:creationId xmlns:p14="http://schemas.microsoft.com/office/powerpoint/2010/main" val="1230816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1"/>
            <a:ext cx="8741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栈溢出攻击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504178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缓冲区溢出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D719B0E-C8EE-9157-4B59-4EDB6371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41" y="1824821"/>
            <a:ext cx="2598645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6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1"/>
            <a:ext cx="8741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防范栈溢出（与可能的应对方式）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随机栈地址：程序运行前，栈顶随机加一个正值（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0~n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之间），使每次运行的栈的位置都不一样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应对方法：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将返回地址重复多次并且在注入代码前加许多的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nop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（对于较大的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作用不太大）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ROP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攻击（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return-oriented programing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504178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缓冲区溢出</a:t>
            </a:r>
          </a:p>
        </p:txBody>
      </p:sp>
    </p:spTree>
    <p:extLst>
      <p:ext uri="{BB962C8B-B14F-4D97-AF65-F5344CB8AC3E}">
        <p14:creationId xmlns:p14="http://schemas.microsoft.com/office/powerpoint/2010/main" val="302995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1"/>
            <a:ext cx="69034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防范栈溢出（与可能的应对方式）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金丝雀：在栈帧内某位置加入一个随机值，该函数返回前，检测此随机值是否被改变，若被改变，则说明栈被修改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应对方法：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想办法获取其值，修改后在返回前将其恢复，或是避开它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504178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缓冲区溢出</a:t>
            </a:r>
          </a:p>
        </p:txBody>
      </p:sp>
    </p:spTree>
    <p:extLst>
      <p:ext uri="{BB962C8B-B14F-4D97-AF65-F5344CB8AC3E}">
        <p14:creationId xmlns:p14="http://schemas.microsoft.com/office/powerpoint/2010/main" val="56339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250EFB-A3C8-50C6-1BC5-9AC155C2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Machine‐Level  Programming: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Advanced  Topics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8FEEF63-27AF-5C3F-BC26-3CB74E17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Layout</a:t>
            </a:r>
          </a:p>
          <a:p>
            <a:pPr lvl="1"/>
            <a:r>
              <a:rPr lang="en-US" altLang="zh-CN" dirty="0"/>
              <a:t>Layout</a:t>
            </a:r>
          </a:p>
          <a:p>
            <a:pPr lvl="1"/>
            <a:r>
              <a:rPr lang="en-US" altLang="zh-CN" dirty="0"/>
              <a:t>Allocation </a:t>
            </a:r>
          </a:p>
          <a:p>
            <a:r>
              <a:rPr lang="en-US" altLang="zh-CN" dirty="0"/>
              <a:t>Buffer overflow</a:t>
            </a:r>
          </a:p>
          <a:p>
            <a:pPr lvl="1"/>
            <a:r>
              <a:rPr lang="en-US" altLang="zh-CN" dirty="0"/>
              <a:t>Vulnerability</a:t>
            </a:r>
          </a:p>
          <a:p>
            <a:pPr lvl="1"/>
            <a:r>
              <a:rPr lang="en-US" altLang="zh-CN" dirty="0"/>
              <a:t>Protection</a:t>
            </a:r>
          </a:p>
          <a:p>
            <a:r>
              <a:rPr lang="en-US" altLang="zh-CN" dirty="0"/>
              <a:t>Review</a:t>
            </a:r>
          </a:p>
          <a:p>
            <a:r>
              <a:rPr lang="en-US" altLang="zh-CN" dirty="0"/>
              <a:t>Heap Memory (Time</a:t>
            </a:r>
            <a:r>
              <a:rPr lang="zh-CN" altLang="en-US" dirty="0"/>
              <a:t> </a:t>
            </a:r>
            <a:r>
              <a:rPr lang="en-US" altLang="zh-CN" dirty="0"/>
              <a:t>permitting)</a:t>
            </a:r>
          </a:p>
        </p:txBody>
      </p:sp>
    </p:spTree>
    <p:extLst>
      <p:ext uri="{BB962C8B-B14F-4D97-AF65-F5344CB8AC3E}">
        <p14:creationId xmlns:p14="http://schemas.microsoft.com/office/powerpoint/2010/main" val="333023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1"/>
            <a:ext cx="67114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金丝雀：在栈帧内某位置加入一个随机值，该函数返回前，检测此随机值是否被改变，若被改变，则说明栈被修改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504178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缓冲区溢出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FF49220-361B-D14F-A61C-1D1A0806A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36" y="2452711"/>
            <a:ext cx="2537680" cy="37646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9547F21-70B9-144F-0AD0-6C6A7DF86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712" y="1991777"/>
            <a:ext cx="5753599" cy="20880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B030F35-ACCC-D6E6-9FA8-28D1417C53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5"/>
          <a:stretch/>
        </p:blipFill>
        <p:spPr>
          <a:xfrm>
            <a:off x="3886712" y="4428671"/>
            <a:ext cx="6266199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17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1"/>
            <a:ext cx="8741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防范栈溢出（与可能的应对方式）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可执行判断：为执行的代码地址进行检查，只允许一定地址范围内的代码可被执行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应对方法：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ROP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攻击（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return-oriented programing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504178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缓冲区溢出</a:t>
            </a:r>
          </a:p>
        </p:txBody>
      </p:sp>
    </p:spTree>
    <p:extLst>
      <p:ext uri="{BB962C8B-B14F-4D97-AF65-F5344CB8AC3E}">
        <p14:creationId xmlns:p14="http://schemas.microsoft.com/office/powerpoint/2010/main" val="1397999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1"/>
            <a:ext cx="8741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攻击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504178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缓冲区溢出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9CBFDAB-3859-689D-DF0C-AE7C69D9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7" y="1799273"/>
            <a:ext cx="7940728" cy="40313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5A53AC9-0B51-EE60-283E-1DF474F04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95" y="545674"/>
            <a:ext cx="5418290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09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F337A2-3752-CBFC-98E4-4884078F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75081BE-562D-EDA6-1CAC-69D2B77A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r>
              <a:rPr lang="zh-CN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、关于如何避免缓冲区溢出带来的程序风险，下述错误的做法为？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60020" indent="0">
              <a:buNone/>
            </a:pPr>
            <a:r>
              <a:rPr lang="en-US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lang="zh-CN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编程时定义大的缓冲区数组</a:t>
            </a:r>
            <a:r>
              <a:rPr lang="en-US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编程时避免使用</a:t>
            </a:r>
            <a:r>
              <a:rPr lang="en-US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，而采用</a:t>
            </a:r>
            <a:r>
              <a:rPr lang="en-US" altLang="zh-CN" sz="2400" kern="1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fgets</a:t>
            </a:r>
            <a:r>
              <a:rPr lang="en-US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lang="zh-CN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程序运行时随机化栈的偏移地址</a:t>
            </a:r>
            <a:r>
              <a:rPr lang="en-US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zh-CN" altLang="zh-CN" sz="24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在硬件级别引入不可执行代码段的机制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34248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5998FF-E3A2-C57F-461A-E0857A67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85538B9-6D66-150D-D7C2-43B3F6FAB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在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x86-64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机器上，有关栈的描述中，说法不正确的是：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通过栈传递参数时，所有的数据大小都向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的倍数对齐。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对一个局部变量使用地址运算符‘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&amp;’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，它的地址可以被放在栈上。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栈是向上增长（由低地址向高地址增长）的。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为了保护返回地址不被破坏，通常会在栈中设置金丝雀值（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stack canary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65425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1"/>
            <a:ext cx="8741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机器级编程：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数据转移与运算 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条件码与控制流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过程调用与栈帧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内存空间：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数据存储方式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内存布局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缓冲区溢出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504178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Machine-level Programing </a:t>
            </a:r>
            <a:r>
              <a:rPr lang="zh-CN" altLang="en-US" sz="2800" b="1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235313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8AD0789C-4D44-4329-944E-9B0A80830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563" y="2290475"/>
            <a:ext cx="4894273" cy="174202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78993" y="531610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数据转移与运算  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A46F4E8-6E91-F9B7-E176-B54CC302ACFD}"/>
              </a:ext>
            </a:extLst>
          </p:cNvPr>
          <p:cNvSpPr txBox="1"/>
          <p:nvPr/>
        </p:nvSpPr>
        <p:spPr>
          <a:xfrm>
            <a:off x="639563" y="1316736"/>
            <a:ext cx="1046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由上到下依次执行这些指令，指出每次执行后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rax</a:t>
            </a:r>
            <a:r>
              <a:rPr lang="zh-CN" altLang="en-US" sz="2400" dirty="0"/>
              <a:t>的值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DE8AACD-3BB3-2522-82EE-DB90FF10C3A4}"/>
              </a:ext>
            </a:extLst>
          </p:cNvPr>
          <p:cNvSpPr txBox="1"/>
          <p:nvPr/>
        </p:nvSpPr>
        <p:spPr>
          <a:xfrm>
            <a:off x="639562" y="4617935"/>
            <a:ext cx="10461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注意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movq</a:t>
            </a:r>
            <a:r>
              <a:rPr lang="zh-CN" altLang="en-US" sz="2400" dirty="0"/>
              <a:t>对于立即数的操作与</a:t>
            </a:r>
            <a:r>
              <a:rPr lang="en-US" altLang="zh-CN" sz="2400" dirty="0" err="1"/>
              <a:t>movslq</a:t>
            </a:r>
            <a:r>
              <a:rPr lang="zh-CN" altLang="en-US" sz="2400" dirty="0"/>
              <a:t>相同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不能将立即数直接传入存储器</a:t>
            </a:r>
          </a:p>
        </p:txBody>
      </p:sp>
    </p:spTree>
    <p:extLst>
      <p:ext uri="{BB962C8B-B14F-4D97-AF65-F5344CB8AC3E}">
        <p14:creationId xmlns:p14="http://schemas.microsoft.com/office/powerpoint/2010/main" val="50654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78993" y="531610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数据转移与运算  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AC6DAE9-E544-9AE0-01A4-8E327BBDD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92" y="14690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cltq</a:t>
            </a:r>
            <a:r>
              <a:rPr lang="zh-CN" altLang="en-US" dirty="0"/>
              <a:t>与</a:t>
            </a:r>
            <a:r>
              <a:rPr lang="en-US" altLang="zh-CN" dirty="0" err="1"/>
              <a:t>cqto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x86-64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1B812EF-E096-2195-903F-D77FB414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3" y="2274541"/>
            <a:ext cx="11121155" cy="8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36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78993" y="531610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数据转移与运算  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A46F4E8-6E91-F9B7-E176-B54CC302ACFD}"/>
              </a:ext>
            </a:extLst>
          </p:cNvPr>
          <p:cNvSpPr txBox="1"/>
          <p:nvPr/>
        </p:nvSpPr>
        <p:spPr>
          <a:xfrm>
            <a:off x="865373" y="1424457"/>
            <a:ext cx="1046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当移位运算只有一个操作数数（即</a:t>
            </a:r>
            <a:r>
              <a:rPr lang="en-US" altLang="zh-CN" sz="2400" dirty="0"/>
              <a:t>source</a:t>
            </a:r>
            <a:r>
              <a:rPr lang="zh-CN" altLang="en-US" sz="2400" dirty="0"/>
              <a:t>）时，默认移动一位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72544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78993" y="531610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数据转移与运算  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A46F4E8-6E91-F9B7-E176-B54CC302ACFD}"/>
              </a:ext>
            </a:extLst>
          </p:cNvPr>
          <p:cNvSpPr txBox="1"/>
          <p:nvPr/>
        </p:nvSpPr>
        <p:spPr>
          <a:xfrm>
            <a:off x="865373" y="1424457"/>
            <a:ext cx="1046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mulq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divq</a:t>
            </a:r>
            <a:r>
              <a:rPr lang="zh-CN" altLang="en-US" sz="2400" dirty="0"/>
              <a:t>为单元运算符时：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4296D6C-EF26-031D-3363-A1BAD3CE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73" y="2127836"/>
            <a:ext cx="9866853" cy="39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4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栈：存储运行时产生信息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默认大小为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8MB</a:t>
            </a:r>
          </a:p>
          <a:p>
            <a:pPr lvl="1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下 栈默认大小似乎为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1MB</a:t>
            </a:r>
            <a:endParaRPr lang="en-US" altLang="zh-CN" sz="1800" dirty="0">
              <a:latin typeface="JetBrains Mono ExtraBold" panose="020B09090301020500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JetBrains Mono ExtraBold" panose="020B0909030102050004" pitchFamily="49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AD3660E-9B24-896D-C999-DC661E28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816" y="202426"/>
            <a:ext cx="2301439" cy="61422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495034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x86-64 Linux</a:t>
            </a:r>
            <a:r>
              <a:rPr lang="zh-CN" altLang="en-US" sz="2800" b="1" dirty="0"/>
              <a:t>内存布局</a:t>
            </a:r>
          </a:p>
        </p:txBody>
      </p:sp>
    </p:spTree>
    <p:extLst>
      <p:ext uri="{BB962C8B-B14F-4D97-AF65-F5344CB8AC3E}">
        <p14:creationId xmlns:p14="http://schemas.microsoft.com/office/powerpoint/2010/main" val="3215789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78993" y="531610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条件码与控制流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A46F4E8-6E91-F9B7-E176-B54CC302ACFD}"/>
              </a:ext>
            </a:extLst>
          </p:cNvPr>
          <p:cNvSpPr txBox="1"/>
          <p:nvPr/>
        </p:nvSpPr>
        <p:spPr>
          <a:xfrm>
            <a:off x="865373" y="1424457"/>
            <a:ext cx="1046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不会改变条件码的指令：</a:t>
            </a:r>
            <a:r>
              <a:rPr lang="en-US" altLang="zh-CN" sz="2400" dirty="0"/>
              <a:t>lea</a:t>
            </a:r>
          </a:p>
          <a:p>
            <a:r>
              <a:rPr lang="en-US" altLang="zh-CN" sz="2400" dirty="0" err="1"/>
              <a:t>inc</a:t>
            </a:r>
            <a:r>
              <a:rPr lang="en-US" altLang="zh-CN" sz="2400" dirty="0"/>
              <a:t> dec</a:t>
            </a:r>
            <a:r>
              <a:rPr lang="zh-CN" altLang="en-US" sz="2400" dirty="0"/>
              <a:t>指令不改变</a:t>
            </a:r>
            <a:r>
              <a:rPr lang="en-US" altLang="zh-CN" sz="2400" dirty="0"/>
              <a:t>CF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D63E133-C7E2-A281-CCBA-F2E66C84434A}"/>
              </a:ext>
            </a:extLst>
          </p:cNvPr>
          <p:cNvSpPr txBox="1"/>
          <p:nvPr/>
        </p:nvSpPr>
        <p:spPr>
          <a:xfrm>
            <a:off x="865373" y="2366289"/>
            <a:ext cx="8872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cmovXX</a:t>
            </a:r>
            <a:r>
              <a:rPr lang="zh-CN" altLang="en-US" sz="2400" dirty="0"/>
              <a:t>：由于可以并行计算，因此在某些情况下效率较高，但可能会引发错误。不支持单字节传输。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D72E2CA-AA61-CFCB-58D1-77D23C72251D}"/>
              </a:ext>
            </a:extLst>
          </p:cNvPr>
          <p:cNvSpPr txBox="1"/>
          <p:nvPr/>
        </p:nvSpPr>
        <p:spPr>
          <a:xfrm>
            <a:off x="865372" y="3771417"/>
            <a:ext cx="8872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jXX</a:t>
            </a:r>
            <a:r>
              <a:rPr lang="en-US" altLang="zh-CN" sz="2400" dirty="0"/>
              <a:t> *Operand </a:t>
            </a:r>
            <a:r>
              <a:rPr lang="zh-CN" altLang="en-US" sz="2400" dirty="0"/>
              <a:t>间接跳转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jXX</a:t>
            </a:r>
            <a:r>
              <a:rPr lang="en-US" altLang="zh-CN" sz="2400" dirty="0"/>
              <a:t> </a:t>
            </a:r>
            <a:r>
              <a:rPr lang="zh-CN" altLang="en-US" sz="2400" dirty="0"/>
              <a:t>机器码参数的计算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96723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A46F4E8-6E91-F9B7-E176-B54CC302ACFD}"/>
              </a:ext>
            </a:extLst>
          </p:cNvPr>
          <p:cNvSpPr txBox="1"/>
          <p:nvPr/>
        </p:nvSpPr>
        <p:spPr>
          <a:xfrm>
            <a:off x="865373" y="1424457"/>
            <a:ext cx="104612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6.</a:t>
            </a:r>
            <a:r>
              <a:rPr lang="zh-CN" altLang="en-US" sz="2400" dirty="0">
                <a:latin typeface="Fira Code" pitchFamily="1" charset="0"/>
                <a:cs typeface="Fira Code" pitchFamily="1" charset="0"/>
              </a:rPr>
              <a:t>以下关于 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x86-64 </a:t>
            </a:r>
            <a:r>
              <a:rPr lang="zh-CN" altLang="en-US" sz="2400" dirty="0">
                <a:latin typeface="Fira Code" pitchFamily="1" charset="0"/>
                <a:cs typeface="Fira Code" pitchFamily="1" charset="0"/>
              </a:rPr>
              <a:t>指令的描述，说法正确的是：</a:t>
            </a:r>
            <a:endParaRPr lang="en-US" altLang="zh-CN" sz="2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A. </a:t>
            </a:r>
            <a:r>
              <a:rPr lang="zh-CN" altLang="en-US" sz="2400" dirty="0">
                <a:latin typeface="Fira Code" pitchFamily="1" charset="0"/>
                <a:cs typeface="Fira Code" pitchFamily="1" charset="0"/>
              </a:rPr>
              <a:t>数据传送指令 </a:t>
            </a:r>
            <a:r>
              <a:rPr lang="en-US" altLang="zh-CN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movabsq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$</a:t>
            </a:r>
            <a:r>
              <a:rPr lang="en-US" altLang="zh-CN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Imm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 (%</a:t>
            </a:r>
            <a:r>
              <a:rPr lang="en-US" altLang="zh-CN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rax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 </a:t>
            </a:r>
            <a:r>
              <a:rPr lang="zh-CN" altLang="en-US" sz="2400" dirty="0">
                <a:latin typeface="Fira Code" pitchFamily="1" charset="0"/>
                <a:cs typeface="Fira Code" pitchFamily="1" charset="0"/>
              </a:rPr>
              <a:t>将以 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64 </a:t>
            </a:r>
            <a:r>
              <a:rPr lang="zh-CN" altLang="en-US" sz="2400" dirty="0">
                <a:latin typeface="Fira Code" pitchFamily="1" charset="0"/>
                <a:cs typeface="Fira Code" pitchFamily="1" charset="0"/>
              </a:rPr>
              <a:t>位二进制补码表示的立即 数 </a:t>
            </a:r>
            <a:r>
              <a:rPr lang="en-US" altLang="zh-CN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Imm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zh-CN" altLang="en-US" sz="2400" dirty="0">
                <a:latin typeface="Fira Code" pitchFamily="1" charset="0"/>
                <a:cs typeface="Fira Code" pitchFamily="1" charset="0"/>
              </a:rPr>
              <a:t>放到目的地址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(%</a:t>
            </a:r>
            <a:r>
              <a:rPr lang="en-US" altLang="zh-CN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rax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  <a:r>
              <a:rPr lang="zh-CN" altLang="en-US" sz="2400" dirty="0">
                <a:latin typeface="Fira Code" pitchFamily="1" charset="0"/>
                <a:cs typeface="Fira Code" pitchFamily="1" charset="0"/>
              </a:rPr>
              <a:t>中。 </a:t>
            </a:r>
            <a:endParaRPr lang="en-US" altLang="zh-CN" sz="2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B. INC </a:t>
            </a:r>
            <a:r>
              <a:rPr lang="zh-CN" altLang="en-US" sz="2400" dirty="0">
                <a:latin typeface="Fira Code" pitchFamily="1" charset="0"/>
                <a:cs typeface="Fira Code" pitchFamily="1" charset="0"/>
              </a:rPr>
              <a:t>和 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DEC </a:t>
            </a:r>
            <a:r>
              <a:rPr lang="zh-CN" altLang="en-US" sz="2400" dirty="0">
                <a:latin typeface="Fira Code" pitchFamily="1" charset="0"/>
                <a:cs typeface="Fira Code" pitchFamily="1" charset="0"/>
              </a:rPr>
              <a:t>指令会设置溢出标志 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OF </a:t>
            </a:r>
            <a:r>
              <a:rPr lang="zh-CN" altLang="en-US" sz="2400" dirty="0">
                <a:latin typeface="Fira Code" pitchFamily="1" charset="0"/>
                <a:cs typeface="Fira Code" pitchFamily="1" charset="0"/>
              </a:rPr>
              <a:t>和零标志 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ZF</a:t>
            </a:r>
            <a:r>
              <a:rPr lang="zh-CN" altLang="en-US" sz="2400" dirty="0">
                <a:latin typeface="Fira Code" pitchFamily="1" charset="0"/>
                <a:cs typeface="Fira Code" pitchFamily="1" charset="0"/>
              </a:rPr>
              <a:t>，但不会改变进位标志 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CF</a:t>
            </a:r>
            <a:r>
              <a:rPr lang="zh-CN" altLang="en-US" sz="2400" dirty="0">
                <a:latin typeface="Fira Code" pitchFamily="1" charset="0"/>
                <a:cs typeface="Fira Code" pitchFamily="1" charset="0"/>
              </a:rPr>
              <a:t>。 </a:t>
            </a:r>
            <a:endParaRPr lang="en-US" altLang="zh-CN" sz="2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C. call *%</a:t>
            </a:r>
            <a:r>
              <a:rPr lang="en-US" altLang="zh-CN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rax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zh-CN" altLang="en-US" sz="2400" dirty="0">
                <a:latin typeface="Fira Code" pitchFamily="1" charset="0"/>
                <a:cs typeface="Fira Code" pitchFamily="1" charset="0"/>
              </a:rPr>
              <a:t>指令以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%</a:t>
            </a:r>
            <a:r>
              <a:rPr lang="en-US" altLang="zh-CN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rax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zh-CN" altLang="en-US" sz="2400" dirty="0">
                <a:latin typeface="Fira Code" pitchFamily="1" charset="0"/>
                <a:cs typeface="Fira Code" pitchFamily="1" charset="0"/>
              </a:rPr>
              <a:t>中的值作为读地址，从内存中读出调用目标。 </a:t>
            </a:r>
            <a:endParaRPr lang="en-US" altLang="zh-CN" sz="2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D. </a:t>
            </a:r>
            <a:r>
              <a:rPr lang="en-US" altLang="zh-CN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popq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%</a:t>
            </a:r>
            <a:r>
              <a:rPr lang="en-US" altLang="zh-CN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rax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zh-CN" altLang="en-US" sz="2400" dirty="0">
                <a:latin typeface="Fira Code" pitchFamily="1" charset="0"/>
                <a:cs typeface="Fira Code" pitchFamily="1" charset="0"/>
              </a:rPr>
              <a:t>指令的行为等效于 </a:t>
            </a:r>
            <a:r>
              <a:rPr lang="en-US" altLang="zh-CN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movq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%</a:t>
            </a:r>
            <a:r>
              <a:rPr lang="en-US" altLang="zh-CN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rsp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 %</a:t>
            </a:r>
            <a:r>
              <a:rPr lang="en-US" altLang="zh-CN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rax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; </a:t>
            </a:r>
            <a:r>
              <a:rPr lang="en-US" altLang="zh-CN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addq</a:t>
            </a:r>
            <a:r>
              <a:rPr lang="en-US" altLang="zh-CN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$8, %</a:t>
            </a:r>
            <a:r>
              <a:rPr lang="en-US" altLang="zh-CN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rsp</a:t>
            </a:r>
            <a:r>
              <a:rPr lang="zh-CN" altLang="en-US" sz="2400" dirty="0">
                <a:latin typeface="Fira Code" pitchFamily="1" charset="0"/>
                <a:cs typeface="Fira Code" pitchFamily="1" charset="0"/>
              </a:rPr>
              <a:t>。</a:t>
            </a:r>
            <a:endParaRPr lang="en-US" altLang="zh-CN" sz="2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7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2D570E3-899B-2D97-2A5A-B556FE11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20" y="1678630"/>
            <a:ext cx="10737009" cy="23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77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78993" y="531610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条件码与控制流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A46F4E8-6E91-F9B7-E176-B54CC302ACFD}"/>
              </a:ext>
            </a:extLst>
          </p:cNvPr>
          <p:cNvSpPr txBox="1"/>
          <p:nvPr/>
        </p:nvSpPr>
        <p:spPr>
          <a:xfrm>
            <a:off x="865373" y="1424457"/>
            <a:ext cx="1046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Switch</a:t>
            </a:r>
            <a:r>
              <a:rPr lang="zh-CN" altLang="en-US" sz="2400" dirty="0"/>
              <a:t>生成跳转表</a:t>
            </a:r>
            <a:endParaRPr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599F77A-49A3-20F2-AEBE-F5603799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49" y="793220"/>
            <a:ext cx="6879595" cy="38818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CE6F28D-BE19-C18B-119D-271E68352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407" y="4675059"/>
            <a:ext cx="5786049" cy="198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05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78993" y="531610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过程调用与栈帧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C4153C5-443F-3F9D-8B39-D4B5E18F50AC}"/>
              </a:ext>
            </a:extLst>
          </p:cNvPr>
          <p:cNvSpPr txBox="1"/>
          <p:nvPr/>
        </p:nvSpPr>
        <p:spPr>
          <a:xfrm>
            <a:off x="865373" y="1561617"/>
            <a:ext cx="1046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leave</a:t>
            </a:r>
            <a:r>
              <a:rPr lang="zh-CN" altLang="en-US" sz="2400" dirty="0"/>
              <a:t>指令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060008D-452D-6B84-680A-677BF521747E}"/>
              </a:ext>
            </a:extLst>
          </p:cNvPr>
          <p:cNvSpPr txBox="1"/>
          <p:nvPr/>
        </p:nvSpPr>
        <p:spPr>
          <a:xfrm>
            <a:off x="865373" y="2729001"/>
            <a:ext cx="10461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被调用者保存：</a:t>
            </a:r>
            <a:r>
              <a:rPr lang="en-US" altLang="zh-CN" sz="2400" dirty="0"/>
              <a:t>%rbp,%rbx,%r12,%r13,%r14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call *operand</a:t>
            </a:r>
          </a:p>
        </p:txBody>
      </p:sp>
    </p:spTree>
    <p:extLst>
      <p:ext uri="{BB962C8B-B14F-4D97-AF65-F5344CB8AC3E}">
        <p14:creationId xmlns:p14="http://schemas.microsoft.com/office/powerpoint/2010/main" val="1698708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AB1C21A-DD8D-CCA1-12F6-3E43D0F8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38" y="796188"/>
            <a:ext cx="7649874" cy="49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61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78993" y="531610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数据存储方式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C4153C5-443F-3F9D-8B39-D4B5E18F50AC}"/>
              </a:ext>
            </a:extLst>
          </p:cNvPr>
          <p:cNvSpPr txBox="1"/>
          <p:nvPr/>
        </p:nvSpPr>
        <p:spPr>
          <a:xfrm>
            <a:off x="865373" y="1561617"/>
            <a:ext cx="1046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数组连续存储，在函数传参中通常视为一个指针，对于高维数组则需要传递更多信息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060008D-452D-6B84-680A-677BF521747E}"/>
              </a:ext>
            </a:extLst>
          </p:cNvPr>
          <p:cNvSpPr txBox="1"/>
          <p:nvPr/>
        </p:nvSpPr>
        <p:spPr>
          <a:xfrm>
            <a:off x="865372" y="2820441"/>
            <a:ext cx="1046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数据对齐原则：以最大基本数据结构为基准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B6DD24A-558C-CF29-0A1B-C4F91221C7A3}"/>
              </a:ext>
            </a:extLst>
          </p:cNvPr>
          <p:cNvSpPr txBox="1"/>
          <p:nvPr/>
        </p:nvSpPr>
        <p:spPr>
          <a:xfrm>
            <a:off x="865372" y="3994578"/>
            <a:ext cx="1046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在内存中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1kB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为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1024Bytes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，硬盘中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1kB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为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1000Bytes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，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1KiB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总是为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1024Bytes</a:t>
            </a:r>
          </a:p>
        </p:txBody>
      </p:sp>
    </p:spTree>
    <p:extLst>
      <p:ext uri="{BB962C8B-B14F-4D97-AF65-F5344CB8AC3E}">
        <p14:creationId xmlns:p14="http://schemas.microsoft.com/office/powerpoint/2010/main" val="96619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78993" y="531610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C4153C5-443F-3F9D-8B39-D4B5E18F50AC}"/>
              </a:ext>
            </a:extLst>
          </p:cNvPr>
          <p:cNvSpPr txBox="1"/>
          <p:nvPr/>
        </p:nvSpPr>
        <p:spPr>
          <a:xfrm>
            <a:off x="1688078" y="1166842"/>
            <a:ext cx="104612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union ELE { </a:t>
            </a:r>
          </a:p>
          <a:p>
            <a:r>
              <a:rPr lang="en-US" altLang="zh-CN" sz="2400" dirty="0"/>
              <a:t>	struct { </a:t>
            </a:r>
          </a:p>
          <a:p>
            <a:r>
              <a:rPr lang="en-US" altLang="zh-CN" sz="2400" dirty="0"/>
              <a:t>		int x; </a:t>
            </a:r>
          </a:p>
          <a:p>
            <a:r>
              <a:rPr lang="en-US" altLang="zh-CN" sz="2400" dirty="0"/>
              <a:t>		int *p;</a:t>
            </a:r>
          </a:p>
          <a:p>
            <a:r>
              <a:rPr lang="en-US" altLang="zh-CN" sz="2400" dirty="0"/>
              <a:t>	}e1; 	</a:t>
            </a:r>
          </a:p>
          <a:p>
            <a:r>
              <a:rPr lang="en-US" altLang="zh-CN" sz="2400" dirty="0"/>
              <a:t>	struct { </a:t>
            </a:r>
          </a:p>
          <a:p>
            <a:r>
              <a:rPr lang="en-US" altLang="zh-CN" sz="2400" dirty="0"/>
              <a:t>		union ELE * next; </a:t>
            </a:r>
          </a:p>
          <a:p>
            <a:r>
              <a:rPr lang="en-US" altLang="zh-CN" sz="2400" dirty="0"/>
              <a:t>		int y; </a:t>
            </a:r>
          </a:p>
          <a:p>
            <a:r>
              <a:rPr lang="en-US" altLang="zh-CN" sz="2400" dirty="0"/>
              <a:t>	}e2; </a:t>
            </a:r>
          </a:p>
          <a:p>
            <a:r>
              <a:rPr lang="en-US" altLang="zh-CN" sz="2400" dirty="0"/>
              <a:t>}; (</a:t>
            </a:r>
            <a:r>
              <a:rPr lang="zh-CN" altLang="en-US" sz="2400" dirty="0"/>
              <a:t>注：</a:t>
            </a:r>
            <a:r>
              <a:rPr lang="en-US" altLang="zh-CN" sz="2400" dirty="0"/>
              <a:t>32</a:t>
            </a:r>
            <a:r>
              <a:rPr lang="zh-CN" altLang="en-US" sz="2400" dirty="0"/>
              <a:t>位机器</a:t>
            </a:r>
            <a:r>
              <a:rPr lang="en-US" altLang="zh-CN" sz="2400" dirty="0"/>
              <a:t>) </a:t>
            </a:r>
          </a:p>
          <a:p>
            <a:r>
              <a:rPr lang="zh-CN" altLang="en-US" sz="2400" dirty="0"/>
              <a:t>这个</a:t>
            </a:r>
            <a:r>
              <a:rPr lang="en-US" altLang="zh-CN" sz="2400" dirty="0"/>
              <a:t>union</a:t>
            </a:r>
            <a:r>
              <a:rPr lang="zh-CN" altLang="en-US" sz="2400" dirty="0"/>
              <a:t>总共大小为多少字节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64</a:t>
            </a:r>
            <a:r>
              <a:rPr lang="zh-CN" altLang="en-US" sz="2400" dirty="0"/>
              <a:t>位机器中为多少字节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94618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0"/>
            <a:ext cx="8741435" cy="525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链式堆（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200" dirty="0">
              <a:hlinkClick r:id="rId2"/>
            </a:endParaRPr>
          </a:p>
          <a:p>
            <a:pPr marL="0" indent="0">
              <a:buNone/>
            </a:pPr>
            <a:r>
              <a:rPr lang="zh-CN" altLang="en-US" sz="1200" dirty="0">
                <a:hlinkClick r:id="rId2"/>
              </a:rPr>
              <a:t>关于</a:t>
            </a:r>
            <a:r>
              <a:rPr lang="en-US" altLang="zh-CN" sz="1200" dirty="0" err="1">
                <a:hlinkClick r:id="rId2"/>
              </a:rPr>
              <a:t>c++</a:t>
            </a:r>
            <a:r>
              <a:rPr lang="zh-CN" altLang="en-US" sz="1200" dirty="0">
                <a:hlinkClick r:id="rId2"/>
              </a:rPr>
              <a:t>内存分配</a:t>
            </a:r>
            <a:r>
              <a:rPr lang="en-US" altLang="zh-CN" sz="1200" dirty="0">
                <a:hlinkClick r:id="rId2"/>
              </a:rPr>
              <a:t>(</a:t>
            </a:r>
            <a:r>
              <a:rPr lang="zh-CN" altLang="en-US" sz="1200" dirty="0">
                <a:hlinkClick r:id="rId2"/>
              </a:rPr>
              <a:t>内存池</a:t>
            </a:r>
            <a:r>
              <a:rPr lang="en-US" altLang="zh-CN" sz="1200" dirty="0">
                <a:hlinkClick r:id="rId2"/>
              </a:rPr>
              <a:t>)? - </a:t>
            </a:r>
            <a:r>
              <a:rPr lang="zh-CN" altLang="en-US" sz="1200" dirty="0">
                <a:hlinkClick r:id="rId2"/>
              </a:rPr>
              <a:t>知乎 </a:t>
            </a:r>
            <a:r>
              <a:rPr lang="en-US" altLang="zh-CN" sz="1200" dirty="0">
                <a:hlinkClick r:id="rId2"/>
              </a:rPr>
              <a:t>(zhihu.com)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504178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扩展：堆内存分配（有时间就讲）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841920E-5B06-0208-8887-6E5FC54B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03" y="1687038"/>
            <a:ext cx="5491249" cy="6858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621521E-9924-CCD0-B606-894969D32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226" y="683323"/>
            <a:ext cx="5101150" cy="40578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F5F9A25-59A1-7BED-FA42-108DBB0C3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03" y="2804134"/>
            <a:ext cx="6454699" cy="9068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B1E52A9-6FD0-8A72-ED6C-C391758F6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103" y="3795526"/>
            <a:ext cx="6462320" cy="86113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20C0804-E3CD-D0B5-A400-C8DE2611D065}"/>
              </a:ext>
            </a:extLst>
          </p:cNvPr>
          <p:cNvSpPr txBox="1"/>
          <p:nvPr/>
        </p:nvSpPr>
        <p:spPr>
          <a:xfrm>
            <a:off x="822960" y="4866905"/>
            <a:ext cx="587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为了提高效率，一般实现为双向队列</a:t>
            </a:r>
          </a:p>
        </p:txBody>
      </p:sp>
    </p:spTree>
    <p:extLst>
      <p:ext uri="{BB962C8B-B14F-4D97-AF65-F5344CB8AC3E}">
        <p14:creationId xmlns:p14="http://schemas.microsoft.com/office/powerpoint/2010/main" val="2247157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0"/>
            <a:ext cx="8741435" cy="525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堆溢出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504178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扩展：堆内存分配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621521E-9924-CCD0-B606-894969D3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6" y="2039919"/>
            <a:ext cx="5101150" cy="40578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FC221D7-1FAA-FE57-589B-3BDE6EC80102}"/>
              </a:ext>
            </a:extLst>
          </p:cNvPr>
          <p:cNvSpPr txBox="1"/>
          <p:nvPr/>
        </p:nvSpPr>
        <p:spPr>
          <a:xfrm>
            <a:off x="6702552" y="765788"/>
            <a:ext cx="48217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pre</a:t>
            </a:r>
            <a:r>
              <a:rPr lang="zh-CN" altLang="en-US" sz="2000" dirty="0"/>
              <a:t>和</a:t>
            </a:r>
            <a:r>
              <a:rPr lang="en-US" altLang="zh-CN" sz="2000" dirty="0"/>
              <a:t>next</a:t>
            </a:r>
            <a:r>
              <a:rPr lang="zh-CN" altLang="en-US" sz="2000" dirty="0"/>
              <a:t>很容易因缓冲区溢出而被修改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思考一下空间释放时发生了什么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node-&gt;pre-&gt;next = node-&gt;next</a:t>
            </a:r>
          </a:p>
          <a:p>
            <a:r>
              <a:rPr lang="en-US" altLang="zh-CN" sz="2000" dirty="0"/>
              <a:t>node-&gt;next-&gt;pre = node-&gt;pre</a:t>
            </a:r>
          </a:p>
          <a:p>
            <a:endParaRPr lang="en-US" altLang="zh-CN" sz="2000" dirty="0"/>
          </a:p>
          <a:p>
            <a:r>
              <a:rPr lang="zh-CN" altLang="en-US" sz="2000" dirty="0"/>
              <a:t>将</a:t>
            </a:r>
            <a:r>
              <a:rPr lang="en-US" altLang="zh-CN" sz="2000" dirty="0"/>
              <a:t>pre</a:t>
            </a:r>
            <a:r>
              <a:rPr lang="zh-CN" altLang="en-US" sz="2000" dirty="0"/>
              <a:t>修改为目标地址，</a:t>
            </a:r>
            <a:r>
              <a:rPr lang="en-US" altLang="zh-CN" sz="2000" dirty="0"/>
              <a:t>next</a:t>
            </a:r>
            <a:r>
              <a:rPr lang="zh-CN" altLang="en-US" sz="2000" dirty="0"/>
              <a:t>修改为恶意数据，可以实现定点修改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62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栈：存储运行时产生信息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默认大小为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8MB</a:t>
            </a:r>
          </a:p>
          <a:p>
            <a:pPr lvl="1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下 栈默认大小似乎为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1MB</a:t>
            </a:r>
            <a:endParaRPr lang="en-US" altLang="zh-CN" sz="1800" dirty="0">
              <a:latin typeface="JetBrains Mono ExtraBold" panose="020B09090301020500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Heap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堆：存储动态分配的空间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malloc,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calloc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new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时，堆会向上生长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free, delete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释放空间时，堆向下恢复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JetBrains Mono ExtraBold" panose="020B0909030102050004" pitchFamily="49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AD3660E-9B24-896D-C999-DC661E28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816" y="202426"/>
            <a:ext cx="2301439" cy="61422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495034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x86-64 Linux</a:t>
            </a:r>
            <a:r>
              <a:rPr lang="zh-CN" altLang="en-US" sz="2800" b="1" dirty="0"/>
              <a:t>内存布局</a:t>
            </a:r>
          </a:p>
        </p:txBody>
      </p:sp>
    </p:spTree>
    <p:extLst>
      <p:ext uri="{BB962C8B-B14F-4D97-AF65-F5344CB8AC3E}">
        <p14:creationId xmlns:p14="http://schemas.microsoft.com/office/powerpoint/2010/main" val="3567414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1" y="1253330"/>
            <a:ext cx="8741435" cy="525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更加安全高效的内存池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即先向操作系统申请一块大小适当的内存，然后自己进行管理。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管理的方式多种多样，一个例子：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将申请的内存分为不同的大小内存块，</a:t>
            </a:r>
            <a:r>
              <a:rPr lang="zh-CN" altLang="en-US" sz="1800">
                <a:latin typeface="Arial" panose="020B0604020202020204" pitchFamily="34" charset="0"/>
                <a:cs typeface="Arial" panose="020B0604020202020204" pitchFamily="34" charset="0"/>
              </a:rPr>
              <a:t>并且将空闲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内存块组合成一个链表。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对于被使用的内存块，使用一个链表进行记录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内存池与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等语言的垃圾回收机制有着很大的联系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504178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扩展：堆内存分配</a:t>
            </a:r>
          </a:p>
        </p:txBody>
      </p:sp>
    </p:spTree>
    <p:extLst>
      <p:ext uri="{BB962C8B-B14F-4D97-AF65-F5344CB8AC3E}">
        <p14:creationId xmlns:p14="http://schemas.microsoft.com/office/powerpoint/2010/main" val="99617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栈：存储运行时产生信息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默认大小为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8MB</a:t>
            </a:r>
            <a:endParaRPr lang="en-US" altLang="zh-CN" sz="1800" dirty="0">
              <a:latin typeface="JetBrains Mono ExtraBold" panose="020B0909030102050004" pitchFamily="49" charset="0"/>
              <a:cs typeface="Arial" panose="020B0604020202020204" pitchFamily="34" charset="0"/>
            </a:endParaRPr>
          </a:p>
          <a:p>
            <a:pPr lvl="1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下 栈默认大小似乎为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1MB</a:t>
            </a:r>
            <a:endParaRPr lang="en-US" altLang="zh-CN" sz="1800" dirty="0">
              <a:latin typeface="JetBrains Mono ExtraBold" panose="020B09090301020500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Heap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堆：存储动态分配的空间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malloc,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calloc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new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时，堆会向上生长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free, delete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释放空间时，堆向下恢复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数据段：存储静态与全局变量，字符串常量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一般分为常量段与变量段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JetBrains Mono ExtraBold" panose="020B0909030102050004" pitchFamily="49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AD3660E-9B24-896D-C999-DC661E28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816" y="202426"/>
            <a:ext cx="2301439" cy="61422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495034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x86-64 Linux</a:t>
            </a:r>
            <a:r>
              <a:rPr lang="zh-CN" altLang="en-US" sz="2800" b="1" dirty="0"/>
              <a:t>内存布局</a:t>
            </a:r>
          </a:p>
        </p:txBody>
      </p:sp>
    </p:spTree>
    <p:extLst>
      <p:ext uri="{BB962C8B-B14F-4D97-AF65-F5344CB8AC3E}">
        <p14:creationId xmlns:p14="http://schemas.microsoft.com/office/powerpoint/2010/main" val="371095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54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栈：存储运行时产生信息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默认大小为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8MB</a:t>
            </a:r>
            <a:endParaRPr lang="en-US" altLang="zh-CN" sz="1800" dirty="0">
              <a:latin typeface="JetBrains Mono ExtraBold" panose="020B0909030102050004" pitchFamily="49" charset="0"/>
              <a:cs typeface="Arial" panose="020B0604020202020204" pitchFamily="34" charset="0"/>
            </a:endParaRPr>
          </a:p>
          <a:p>
            <a:pPr lvl="1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下 栈默认大小似乎为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1MB</a:t>
            </a:r>
            <a:endParaRPr lang="en-US" altLang="zh-CN" sz="1800" dirty="0">
              <a:latin typeface="JetBrains Mono ExtraBold" panose="020B09090301020500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Heap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堆：存储动态分配的空间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malloc,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calloc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new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时，堆会向上生长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free, delete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释放空间时，堆向下恢复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数据段：存储静态与全局变量，字符串常量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一般分为常量段与变量段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Text/Shared Libraries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代码段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共享库：存储可执行代码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只读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JetBrains Mono ExtraBold" panose="020B0909030102050004" pitchFamily="49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AD3660E-9B24-896D-C999-DC661E28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52" y="220714"/>
            <a:ext cx="2301439" cy="61422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495034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x86-64 Linux</a:t>
            </a:r>
            <a:r>
              <a:rPr lang="zh-CN" altLang="en-US" sz="2800" b="1" dirty="0"/>
              <a:t>内存布局</a:t>
            </a:r>
          </a:p>
        </p:txBody>
      </p:sp>
    </p:spTree>
    <p:extLst>
      <p:ext uri="{BB962C8B-B14F-4D97-AF65-F5344CB8AC3E}">
        <p14:creationId xmlns:p14="http://schemas.microsoft.com/office/powerpoint/2010/main" val="338895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495034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x86-64 Linux</a:t>
            </a:r>
            <a:r>
              <a:rPr lang="zh-CN" altLang="en-US" sz="2800" b="1" dirty="0"/>
              <a:t>内存布局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A821F63-9962-F7AE-68C1-2E4F1A37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54" y="1368663"/>
            <a:ext cx="6775006" cy="45047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3F434E0-A999-C1EA-1FE4-A57F7033B404}"/>
              </a:ext>
            </a:extLst>
          </p:cNvPr>
          <p:cNvSpPr txBox="1"/>
          <p:nvPr/>
        </p:nvSpPr>
        <p:spPr>
          <a:xfrm>
            <a:off x="7754112" y="1161288"/>
            <a:ext cx="383323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下列数据应该处于内存中的哪些位置？</a:t>
            </a:r>
            <a:endParaRPr lang="en-US" altLang="zh-CN" sz="2400" dirty="0"/>
          </a:p>
          <a:p>
            <a:r>
              <a:rPr lang="en-US" altLang="zh-CN" sz="2400" dirty="0" err="1"/>
              <a:t>A.Stack</a:t>
            </a:r>
            <a:r>
              <a:rPr lang="zh-CN" altLang="en-US" sz="2400" dirty="0"/>
              <a:t> </a:t>
            </a:r>
            <a:r>
              <a:rPr lang="en-US" altLang="zh-CN" sz="2400" dirty="0" err="1"/>
              <a:t>B.Heap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 err="1"/>
              <a:t>C.Data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D.Text</a:t>
            </a:r>
            <a:endParaRPr lang="en-US" altLang="zh-CN" sz="2400" dirty="0"/>
          </a:p>
          <a:p>
            <a:r>
              <a:rPr lang="en-US" altLang="zh-CN" sz="2400" dirty="0" err="1"/>
              <a:t>globalVar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err="1"/>
              <a:t>staticglobalVar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err="1"/>
              <a:t>staticVar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num1[1]:</a:t>
            </a:r>
          </a:p>
          <a:p>
            <a:r>
              <a:rPr lang="en-US" altLang="zh-CN" sz="2400" dirty="0"/>
              <a:t>char2[2]:</a:t>
            </a:r>
          </a:p>
          <a:p>
            <a:r>
              <a:rPr lang="en-US" altLang="zh-CN" sz="2400" dirty="0"/>
              <a:t>pChar3:</a:t>
            </a:r>
          </a:p>
          <a:p>
            <a:r>
              <a:rPr lang="en-US" altLang="zh-CN" sz="2400" dirty="0"/>
              <a:t>ptr1[3]:</a:t>
            </a:r>
          </a:p>
          <a:p>
            <a:r>
              <a:rPr lang="en-US" altLang="zh-CN" sz="2400" dirty="0"/>
              <a:t>ptr2:</a:t>
            </a:r>
          </a:p>
          <a:p>
            <a:r>
              <a:rPr lang="en-US" altLang="zh-CN" sz="2400" dirty="0"/>
              <a:t>*ptr3:</a:t>
            </a:r>
          </a:p>
          <a:p>
            <a:r>
              <a:rPr lang="en-US" altLang="zh-CN" sz="2400" dirty="0"/>
              <a:t>test: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07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495034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x86-64 Linux</a:t>
            </a:r>
            <a:r>
              <a:rPr lang="zh-CN" altLang="en-US" sz="2800" b="1" dirty="0"/>
              <a:t>内存布局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3F434E0-A999-C1EA-1FE4-A57F7033B404}"/>
              </a:ext>
            </a:extLst>
          </p:cNvPr>
          <p:cNvSpPr txBox="1"/>
          <p:nvPr/>
        </p:nvSpPr>
        <p:spPr>
          <a:xfrm>
            <a:off x="777240" y="1286404"/>
            <a:ext cx="83301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一些奇怪的疑问：全局常量  局部常量 字符串常量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全局常量可能在数据区（只读），也可能在代码区？</a:t>
            </a:r>
            <a:endParaRPr lang="en-US" altLang="zh-CN" sz="2400" dirty="0"/>
          </a:p>
          <a:p>
            <a:r>
              <a:rPr lang="zh-CN" altLang="en-US" sz="2400" dirty="0"/>
              <a:t>（可以联系枚举数据结构思考）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局部常量如何防止其被修改？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字符串常量为什么不分为全局与局部？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963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4A127-CD23-6507-E6A1-6B10BC9A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x86-64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系统理论寻址范围为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2^64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目前的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Intel 64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处理器支持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位寻址，对应空间大小为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256TB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，远大于一条内存的空间大小，栈所处的位置最高为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0x7fffffffffff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，对应空间大小为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128TB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，实际的内存空间也绝不会有这么大。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此处的地址，并不是内存中的实际地址，而是虚拟的内存地址，通过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MMU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（内存处理单元）翻译后才能得到实际的物理地址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JetBrains Mono ExtraBold" panose="020B0909030102050004" pitchFamily="49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DDD0A69-0CF9-4216-7F68-F2D425F35DA5}"/>
              </a:ext>
            </a:extLst>
          </p:cNvPr>
          <p:cNvSpPr txBox="1"/>
          <p:nvPr/>
        </p:nvSpPr>
        <p:spPr>
          <a:xfrm>
            <a:off x="497281" y="495034"/>
            <a:ext cx="643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x86-64 Linux</a:t>
            </a:r>
            <a:r>
              <a:rPr lang="zh-CN" altLang="en-US" sz="2800" b="1" dirty="0"/>
              <a:t>内存布局</a:t>
            </a:r>
          </a:p>
        </p:txBody>
      </p:sp>
    </p:spTree>
    <p:extLst>
      <p:ext uri="{BB962C8B-B14F-4D97-AF65-F5344CB8AC3E}">
        <p14:creationId xmlns:p14="http://schemas.microsoft.com/office/powerpoint/2010/main" val="344353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1998</Words>
  <Application>Microsoft Macintosh PowerPoint</Application>
  <PresentationFormat>宽屏</PresentationFormat>
  <Paragraphs>271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Calibri</vt:lpstr>
      <vt:lpstr>Courier New</vt:lpstr>
      <vt:lpstr>Fira Code</vt:lpstr>
      <vt:lpstr>JetBrains Mono</vt:lpstr>
      <vt:lpstr>JetBrains Mono ExtraBold</vt:lpstr>
      <vt:lpstr>Times New Roman</vt:lpstr>
      <vt:lpstr>等线</vt:lpstr>
      <vt:lpstr>等线 Light</vt:lpstr>
      <vt:lpstr>宋体</vt:lpstr>
      <vt:lpstr>Arial</vt:lpstr>
      <vt:lpstr>Office 主题​​</vt:lpstr>
      <vt:lpstr>ics小班回课</vt:lpstr>
      <vt:lpstr>Machine‐Level  Programming:  Advanced  Topics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ics小班回课</dc:title>
  <dc:creator>科 梁</dc:creator>
  <cp:lastModifiedBy>Microsoft Office User</cp:lastModifiedBy>
  <cp:revision>74</cp:revision>
  <dcterms:created xsi:type="dcterms:W3CDTF">2023-10-16T02:14:49Z</dcterms:created>
  <dcterms:modified xsi:type="dcterms:W3CDTF">2023-10-18T04:53:26Z</dcterms:modified>
</cp:coreProperties>
</file>