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57" r:id="rId19"/>
    <p:sldId id="258" r:id="rId20"/>
    <p:sldId id="27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0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9.png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10.png"/><Relationship Id="rId1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1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12.png"/><Relationship Id="rId1" Type="http://schemas.openxmlformats.org/officeDocument/2006/relationships/tags" Target="../tags/tag9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13.png"/><Relationship Id="rId1" Type="http://schemas.openxmlformats.org/officeDocument/2006/relationships/tags" Target="../tags/tag9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18.png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4.png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5.png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6.png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image" Target="../media/image8.png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pipelined </a:t>
            </a:r>
            <a:r>
              <a:rPr lang="zh-CN" altLang="en-US"/>
              <a:t>回课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宋子青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Bypass Paths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Execute</a:t>
            </a:r>
            <a:r>
              <a:rPr lang="en-US" altLang="zh-CN" sz="2400"/>
              <a:t>:e_valE</a:t>
            </a:r>
            <a:endParaRPr lang="en-US" altLang="zh-CN" sz="2400"/>
          </a:p>
          <a:p>
            <a:r>
              <a:rPr lang="en-US" altLang="zh-CN" sz="2400"/>
              <a:t>Memory:M_valE,m_valM</a:t>
            </a:r>
            <a:endParaRPr lang="en-US" altLang="zh-CN" sz="2400"/>
          </a:p>
          <a:p>
            <a:r>
              <a:rPr lang="en-US" altLang="zh-CN" sz="2400"/>
              <a:t>Write back:W_valE,W_valM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Limitation of Forwarding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2195" y="1313815"/>
            <a:ext cx="7152640" cy="511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Control for Load/Use Hazard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480820"/>
            <a:ext cx="6816090" cy="305689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007110" y="48152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stall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stall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bubble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Control for Misprediction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30885" y="51485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bubble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bubble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0260" y="1644650"/>
            <a:ext cx="7864475" cy="2807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Control for Return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5480" y="1446530"/>
            <a:ext cx="8011795" cy="3378835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30885" y="51485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stall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bubble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Control Combinations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9500" y="1723390"/>
            <a:ext cx="5076190" cy="2430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7140" y="4563110"/>
            <a:ext cx="8601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stall/bubble+normal=stall/bubble</a:t>
            </a:r>
            <a:endParaRPr lang="en-US" altLang="zh-CN" sz="2400"/>
          </a:p>
          <a:p>
            <a:r>
              <a:rPr lang="en-US" altLang="zh-CN" sz="2400"/>
              <a:t>stall+bubble=stall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78485"/>
            <a:ext cx="10968990" cy="564261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如下图所示，①~④为四个组合逻辑单元，对应的延迟已在图上标出，REG0 为一寄存器，延迟为 20ps。通过插入额外的 2 个流水线寄存器 REG1、REG2（延迟均为 20ps），可以对其进行流水化改造。改造后的流水线的吞吐率最大为______GIPS。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A. 7.69 B. 8.33 C. 10.00 D. 11.11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2385060"/>
            <a:ext cx="3990975" cy="1823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35" y="2375535"/>
            <a:ext cx="5404485" cy="1898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66370"/>
            <a:ext cx="10968990" cy="10991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A-G 为 7 个基本逻辑单元，下图中标出了每个单元的延迟，以及用箭头标出了单元之间所有的依赖关系。寄存器的延迟均为 20ps，在图中以 REG 符号表示。假设流水线寄存器只能添加在有直接依赖关系的基本逻辑单元之间，而不能在 C 或G 与 REG 之间。以下说法正确的是：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1287780"/>
            <a:ext cx="4914900" cy="2735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90" y="1344930"/>
            <a:ext cx="4831080" cy="2567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330" y="4045585"/>
            <a:ext cx="10745470" cy="2219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A. 原电路的吞吐量(throughput)舍入后大约是 1000/150=6.667 GIPS。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B. 将该电路改造成 2 级流水线有 8 种方法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C. 如果将该电路改造成 3 级流水线，延迟最小可以到 80 ps。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D. 不论实现该电路时遇到怎样的数据冒险和控制冒险，一定可以对流水线寄存器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使用暂停(stalling)解决。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17220"/>
            <a:ext cx="10968990" cy="5632450"/>
          </a:xfrm>
        </p:spPr>
        <p:txBody>
          <a:bodyPr/>
          <a:p>
            <a:pPr marL="0" indent="0">
              <a:buNone/>
            </a:pPr>
            <a:r>
              <a:rPr lang="zh-CN" altLang="en-US"/>
              <a:t>在课本 Y86-64 的 PIPE 上执行以下的代码片段，一共使用到了（ </a:t>
            </a:r>
            <a:r>
              <a:rPr lang="en-US" altLang="zh-CN"/>
              <a:t> </a:t>
            </a:r>
            <a:r>
              <a:rPr lang="zh-CN" altLang="en-US"/>
              <a:t> ）次数据转发。假设在该段代码执行前和执行后 PIPE 都执行了足够多的 nop 指令。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mrmovq 0(%rdx), %rax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addq </a:t>
            </a:r>
            <a:r>
              <a:rPr lang="en-US" altLang="zh-CN"/>
              <a:t>    </a:t>
            </a:r>
            <a:r>
              <a:rPr lang="zh-CN" altLang="en-US"/>
              <a:t>%rbx, %rax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mrmovq 8(%rdx), %rcx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addq </a:t>
            </a:r>
            <a:r>
              <a:rPr lang="en-US" altLang="zh-CN"/>
              <a:t>    </a:t>
            </a:r>
            <a:r>
              <a:rPr lang="zh-CN" altLang="en-US"/>
              <a:t>%rcx, %rax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irmovq </a:t>
            </a:r>
            <a:r>
              <a:rPr lang="en-US" altLang="zh-CN"/>
              <a:t>  </a:t>
            </a:r>
            <a:r>
              <a:rPr lang="zh-CN" altLang="en-US"/>
              <a:t>$10, %rcx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addq </a:t>
            </a:r>
            <a:r>
              <a:rPr lang="en-US" altLang="zh-CN"/>
              <a:t>    </a:t>
            </a:r>
            <a:r>
              <a:rPr lang="zh-CN" altLang="en-US"/>
              <a:t>%rcx, %rax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rmmovq %rax, 16(%rdx)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0405" y="638175"/>
            <a:ext cx="11058525" cy="5102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Goal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035" y="1679575"/>
            <a:ext cx="4053840" cy="2392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1785" y="1529080"/>
            <a:ext cx="6682740" cy="25831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6500" y="4250690"/>
            <a:ext cx="3782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Delay = 320 ps</a:t>
            </a:r>
            <a:endParaRPr lang="en-US" altLang="zh-CN" sz="2400"/>
          </a:p>
          <a:p>
            <a:r>
              <a:rPr lang="en-US" altLang="zh-CN" sz="2400"/>
              <a:t>Throughput = 3.12 GIPS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6754495" y="4327525"/>
            <a:ext cx="5121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Delay = 360 ps</a:t>
            </a:r>
            <a:endParaRPr lang="en-US" altLang="zh-CN" sz="2400"/>
          </a:p>
          <a:p>
            <a:r>
              <a:rPr lang="en-US" altLang="zh-CN" sz="2400"/>
              <a:t>Throughput = 8.33 GIPS</a:t>
            </a:r>
            <a:endParaRPr lang="en-US" altLang="zh-CN" sz="2400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Limitations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84775"/>
          </a:xfrm>
        </p:spPr>
        <p:txBody>
          <a:bodyPr>
            <a:normAutofit lnSpcReduction="10000"/>
          </a:bodyPr>
          <a:p>
            <a:r>
              <a:rPr lang="zh-CN" altLang="en-US" sz="2400"/>
              <a:t>Nonuniform Delays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Register Overhead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Data Hazards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7790" y="1661795"/>
            <a:ext cx="5859780" cy="1539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6760" y="3662045"/>
            <a:ext cx="8509635" cy="24872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Pipeline Stages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Fetch </a:t>
            </a:r>
            <a:r>
              <a:rPr lang="zh-CN" altLang="en-US" sz="2800"/>
              <a:t>取指</a:t>
            </a:r>
            <a:endParaRPr lang="zh-CN" altLang="en-US" sz="2800"/>
          </a:p>
          <a:p>
            <a:r>
              <a:rPr lang="en-US" altLang="zh-CN" sz="2800"/>
              <a:t>Decode </a:t>
            </a:r>
            <a:r>
              <a:rPr lang="zh-CN" altLang="en-US" sz="2800"/>
              <a:t>译码</a:t>
            </a:r>
            <a:endParaRPr lang="zh-CN" altLang="en-US" sz="2800"/>
          </a:p>
          <a:p>
            <a:r>
              <a:rPr lang="zh-CN" altLang="en-US" sz="2800"/>
              <a:t>Execute</a:t>
            </a:r>
            <a:r>
              <a:rPr lang="en-US" altLang="zh-CN" sz="2800"/>
              <a:t> </a:t>
            </a:r>
            <a:r>
              <a:rPr lang="zh-CN" altLang="en-US" sz="2800"/>
              <a:t>执行</a:t>
            </a:r>
            <a:endParaRPr lang="zh-CN" altLang="en-US" sz="2800"/>
          </a:p>
          <a:p>
            <a:r>
              <a:rPr lang="zh-CN" altLang="en-US" sz="2800"/>
              <a:t>Memory</a:t>
            </a:r>
            <a:r>
              <a:rPr lang="en-US" altLang="zh-CN" sz="2800"/>
              <a:t> </a:t>
            </a:r>
            <a:r>
              <a:rPr lang="zh-CN" altLang="en-US" sz="2800"/>
              <a:t>访存</a:t>
            </a:r>
            <a:endParaRPr lang="zh-CN" altLang="en-US" sz="2800"/>
          </a:p>
          <a:p>
            <a:r>
              <a:rPr lang="zh-CN" altLang="en-US" sz="2800"/>
              <a:t>Write Back</a:t>
            </a:r>
            <a:r>
              <a:rPr lang="en-US" altLang="zh-CN" sz="2800"/>
              <a:t> </a:t>
            </a:r>
            <a:r>
              <a:rPr lang="zh-CN" altLang="en-US" sz="2800"/>
              <a:t>写回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Pipeline </a:t>
            </a:r>
            <a:r>
              <a:rPr lang="en-US" altLang="zh-CN">
                <a:sym typeface="+mn-ea"/>
              </a:rPr>
              <a:t>registers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F</a:t>
            </a:r>
            <a:r>
              <a:rPr lang="zh-CN" altLang="en-US" sz="2400"/>
              <a:t>，</a:t>
            </a:r>
            <a:r>
              <a:rPr lang="en-US" altLang="zh-CN" sz="2400"/>
              <a:t>D</a:t>
            </a:r>
            <a:r>
              <a:rPr lang="zh-CN" altLang="en-US" sz="2400"/>
              <a:t>，</a:t>
            </a:r>
            <a:r>
              <a:rPr lang="en-US" altLang="zh-CN" sz="2400"/>
              <a:t>E</a:t>
            </a:r>
            <a:r>
              <a:rPr lang="zh-CN" altLang="en-US" sz="2400"/>
              <a:t>，</a:t>
            </a:r>
            <a:r>
              <a:rPr lang="en-US" altLang="zh-CN" sz="2400"/>
              <a:t>M</a:t>
            </a:r>
            <a:r>
              <a:rPr lang="zh-CN" altLang="en-US" sz="2400"/>
              <a:t>，</a:t>
            </a:r>
            <a:r>
              <a:rPr lang="en-US" altLang="zh-CN" sz="2400"/>
              <a:t>W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S_Field</a:t>
            </a:r>
            <a:r>
              <a:rPr lang="zh-CN" altLang="en-US" sz="2400"/>
              <a:t>，</a:t>
            </a:r>
            <a:r>
              <a:rPr lang="en-US" altLang="zh-CN" sz="2400"/>
              <a:t>s_Field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大写指流水线寄存器，小写指流水线阶段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Feedback Paths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Predicted PC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Branch information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Return point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Register updates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4795" y="128270"/>
            <a:ext cx="4685030" cy="6606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Prediction Strategy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Instructions that Don’t Transfer Control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Call and Unconditional Jumps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Conditional Jumps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Return Instruction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Stalling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135" y="1687830"/>
            <a:ext cx="11084560" cy="3034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 Forwarding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820" y="1313815"/>
            <a:ext cx="5914390" cy="4178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26810" y="1313815"/>
            <a:ext cx="5732780" cy="4438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COMMONDATA" val="eyJoZGlkIjoiNDMyYmY0MDAxMjRiZGVlOTFiM2E0MzYzOTcwYTI0M2Q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  <p:tag name="KSO_WM_UNIT_PLACING_PICTURE_USER_VIEWPORT" val="{&quot;height&quot;:3768,&quot;width&quot;:6384}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UNIT_TABLE_BEAUTIFY" val="smartTable{a61a0789-0bb5-4d1c-a176-b0c2b31a9f26}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UNIT_TABLE_BEAUTIFY" val="smartTable{a61a0789-0bb5-4d1c-a176-b0c2b31a9f26}"/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UNIT_TABLE_BEAUTIFY" val="smartTable{a61a0789-0bb5-4d1c-a176-b0c2b31a9f26}"/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演示</Application>
  <PresentationFormat>宽屏</PresentationFormat>
  <Paragraphs>183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WPS_1636376693</cp:lastModifiedBy>
  <cp:revision>155</cp:revision>
  <dcterms:created xsi:type="dcterms:W3CDTF">2019-06-19T02:08:00Z</dcterms:created>
  <dcterms:modified xsi:type="dcterms:W3CDTF">2023-10-24T19:51:31Z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0CE448BD713E4DD18FC388DE56F94B57_11</vt:lpwstr>
  </property>
</Properties>
</file>