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CDE2CA-1C8F-4A32-977D-250572E20BF5}" v="180" dt="2022-04-07T15:31:49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an Cheng" userId="85f134d9dbb33a9b" providerId="LiveId" clId="{601E1F26-E487-439E-A746-CD0C44A3F5C0}"/>
  </pc:docChgLst>
  <pc:docChgLst>
    <pc:chgData userId="85f134d9dbb33a9b" providerId="LiveId" clId="{6ECDE2CA-1C8F-4A32-977D-250572E20BF5}"/>
    <pc:docChg chg="custSel modSld">
      <pc:chgData name="" userId="85f134d9dbb33a9b" providerId="LiveId" clId="{6ECDE2CA-1C8F-4A32-977D-250572E20BF5}" dt="2022-04-07T15:31:49.263" v="51" actId="478"/>
      <pc:docMkLst>
        <pc:docMk/>
      </pc:docMkLst>
      <pc:sldChg chg="delSp modSp">
        <pc:chgData name="" userId="85f134d9dbb33a9b" providerId="LiveId" clId="{6ECDE2CA-1C8F-4A32-977D-250572E20BF5}" dt="2022-04-07T15:25:19.615" v="11" actId="478"/>
        <pc:sldMkLst>
          <pc:docMk/>
          <pc:sldMk cId="3226143329" sldId="269"/>
        </pc:sldMkLst>
        <pc:picChg chg="mod ord">
          <ac:chgData name="" userId="85f134d9dbb33a9b" providerId="LiveId" clId="{6ECDE2CA-1C8F-4A32-977D-250572E20BF5}" dt="2022-04-07T15:25:19.615" v="10" actId="108"/>
          <ac:picMkLst>
            <pc:docMk/>
            <pc:sldMk cId="3226143329" sldId="269"/>
            <ac:picMk id="4" creationId="{116B2FDA-92A8-46E9-8851-79DD0FAD23D1}"/>
          </ac:picMkLst>
        </pc:picChg>
        <pc:picChg chg="del mod">
          <ac:chgData name="" userId="85f134d9dbb33a9b" providerId="LiveId" clId="{6ECDE2CA-1C8F-4A32-977D-250572E20BF5}" dt="2022-04-07T15:25:19.615" v="11" actId="478"/>
          <ac:picMkLst>
            <pc:docMk/>
            <pc:sldMk cId="3226143329" sldId="269"/>
            <ac:picMk id="15" creationId="{DE95DC3C-83E1-4A6C-A8DA-62D4C9246507}"/>
          </ac:picMkLst>
        </pc:picChg>
      </pc:sldChg>
      <pc:sldChg chg="delSp modSp">
        <pc:chgData name="" userId="85f134d9dbb33a9b" providerId="LiveId" clId="{6ECDE2CA-1C8F-4A32-977D-250572E20BF5}" dt="2022-04-07T15:29:30.361" v="23" actId="478"/>
        <pc:sldMkLst>
          <pc:docMk/>
          <pc:sldMk cId="1957023476" sldId="271"/>
        </pc:sldMkLst>
        <pc:picChg chg="mod ord">
          <ac:chgData name="" userId="85f134d9dbb33a9b" providerId="LiveId" clId="{6ECDE2CA-1C8F-4A32-977D-250572E20BF5}" dt="2022-04-07T15:29:30.361" v="22" actId="108"/>
          <ac:picMkLst>
            <pc:docMk/>
            <pc:sldMk cId="1957023476" sldId="271"/>
            <ac:picMk id="4" creationId="{9F03882C-54F5-4FB3-A89F-C67186FBB95E}"/>
          </ac:picMkLst>
        </pc:picChg>
        <pc:picChg chg="del mod">
          <ac:chgData name="" userId="85f134d9dbb33a9b" providerId="LiveId" clId="{6ECDE2CA-1C8F-4A32-977D-250572E20BF5}" dt="2022-04-07T15:29:30.361" v="23" actId="478"/>
          <ac:picMkLst>
            <pc:docMk/>
            <pc:sldMk cId="1957023476" sldId="271"/>
            <ac:picMk id="10" creationId="{426A1D9B-24C7-4F49-BD42-33C3653BB2DD}"/>
          </ac:picMkLst>
        </pc:picChg>
      </pc:sldChg>
      <pc:sldChg chg="delSp modSp">
        <pc:chgData name="" userId="85f134d9dbb33a9b" providerId="LiveId" clId="{6ECDE2CA-1C8F-4A32-977D-250572E20BF5}" dt="2022-04-07T15:30:07.889" v="38" actId="478"/>
        <pc:sldMkLst>
          <pc:docMk/>
          <pc:sldMk cId="1656428723" sldId="273"/>
        </pc:sldMkLst>
        <pc:picChg chg="mod ord">
          <ac:chgData name="" userId="85f134d9dbb33a9b" providerId="LiveId" clId="{6ECDE2CA-1C8F-4A32-977D-250572E20BF5}" dt="2022-04-07T15:30:07.889" v="37" actId="108"/>
          <ac:picMkLst>
            <pc:docMk/>
            <pc:sldMk cId="1656428723" sldId="273"/>
            <ac:picMk id="4" creationId="{9AF34FF1-7690-4E2A-A4C4-D086A1BB56EB}"/>
          </ac:picMkLst>
        </pc:picChg>
        <pc:picChg chg="del mod">
          <ac:chgData name="" userId="85f134d9dbb33a9b" providerId="LiveId" clId="{6ECDE2CA-1C8F-4A32-977D-250572E20BF5}" dt="2022-04-07T15:30:07.889" v="38" actId="478"/>
          <ac:picMkLst>
            <pc:docMk/>
            <pc:sldMk cId="1656428723" sldId="273"/>
            <ac:picMk id="21" creationId="{7A8486D5-AE3C-47A4-8F78-9C48A51E06B0}"/>
          </ac:picMkLst>
        </pc:picChg>
      </pc:sldChg>
      <pc:sldChg chg="delSp modSp">
        <pc:chgData name="" userId="85f134d9dbb33a9b" providerId="LiveId" clId="{6ECDE2CA-1C8F-4A32-977D-250572E20BF5}" dt="2022-04-07T15:31:49.263" v="51" actId="478"/>
        <pc:sldMkLst>
          <pc:docMk/>
          <pc:sldMk cId="4006805552" sldId="274"/>
        </pc:sldMkLst>
        <pc:picChg chg="mod ord">
          <ac:chgData name="" userId="85f134d9dbb33a9b" providerId="LiveId" clId="{6ECDE2CA-1C8F-4A32-977D-250572E20BF5}" dt="2022-04-07T15:31:49.263" v="50" actId="108"/>
          <ac:picMkLst>
            <pc:docMk/>
            <pc:sldMk cId="4006805552" sldId="274"/>
            <ac:picMk id="4" creationId="{634373DA-EC5E-4417-9E85-0F7ADD602709}"/>
          </ac:picMkLst>
        </pc:picChg>
        <pc:picChg chg="del mod">
          <ac:chgData name="" userId="85f134d9dbb33a9b" providerId="LiveId" clId="{6ECDE2CA-1C8F-4A32-977D-250572E20BF5}" dt="2022-04-07T15:31:49.263" v="51" actId="478"/>
          <ac:picMkLst>
            <pc:docMk/>
            <pc:sldMk cId="4006805552" sldId="274"/>
            <ac:picMk id="16" creationId="{8B30698E-F7D4-4B9B-955E-850C2C551861}"/>
          </ac:picMkLst>
        </pc:picChg>
      </pc:sldChg>
    </pc:docChg>
  </pc:docChgLst>
  <pc:docChgLst>
    <pc:chgData name="Kuan Cheng" userId="85f134d9dbb33a9b" providerId="LiveId" clId="{729086B7-2660-4B88-A277-6E2C4D042EA6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AEAA5-EF0C-4638-B412-AC86B27A0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FECE09-91AA-4895-B222-520778AB8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FDE40-839E-4799-9894-E2372948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B35-CA53-4905-8143-C82B2E21F4A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25E5A-186E-4654-AA41-8E129D31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2C2A0-7CBB-49B0-82E4-E9CFE823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30C-4A38-4C70-84CF-C2344571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07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E4ADC-94D7-4700-99F9-0FBF3449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6EE3D3-4531-4F3D-A387-D366B1ED8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C980F9-81B9-46FB-81AF-400378ED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B35-CA53-4905-8143-C82B2E21F4A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8F456-6E02-4737-B7AD-C8FFC909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858BF-F27A-4D3B-8602-78674BA0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30C-4A38-4C70-84CF-C2344571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5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285DEC-67C1-402B-8527-57069AE81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F5702E-9E4A-46AE-82A0-0AFCACB21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30ED9-D063-4595-AF12-7DE6D524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B35-CA53-4905-8143-C82B2E21F4A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F02EBE-55A7-43A0-9A3A-6CD10D61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9687A-30E8-4DB6-9055-B2161EDB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30C-4A38-4C70-84CF-C2344571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58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A9C3B-E719-46C8-9FB0-05A66D95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085F2-819D-4EAD-B816-2D62F493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689EE9-5C36-4CC0-AA20-3A017090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B35-CA53-4905-8143-C82B2E21F4A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8016F-E429-4D4D-B78A-5C6FF1DD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4F1BF-CA41-4FEC-9F99-3CD0B1EB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30C-4A38-4C70-84CF-C2344571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9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730AA-11B4-4A65-AF12-6BEA5A7F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70BEA1-C57E-48BE-9A02-9A74D3C9F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A925BD-E5B1-4DE8-9DA2-816E2FAC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B35-CA53-4905-8143-C82B2E21F4A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EC0AE-505A-4AA0-8809-9CA9FF1D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F52C8-CCF3-4398-9D55-AF6E7CD3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30C-4A38-4C70-84CF-C2344571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46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D1E0F-F336-45FC-A89E-49A61C46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724EA-01A0-4CFC-B565-51D59156C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D6CC72-AD0F-4F80-815C-D9092AEBE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264A53-D783-4272-B7D3-C13A6C27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B35-CA53-4905-8143-C82B2E21F4A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6BFD6C-639C-4A88-8B4D-476C2048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6B9B1D-CFD9-4D9B-9C4E-EF5D0097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30C-4A38-4C70-84CF-C2344571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52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354EB-832F-4F43-82DC-5F56D2A2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7F7951-AC91-4868-AEDB-B73749AAA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D512A-C7E0-48F0-83A5-287C3B766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737D8E-8388-4ED2-BAFC-720176685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8A1184-07C4-4A68-98B6-AA52A9FCD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D38B0D-EFC9-433C-ADE3-560E7FC4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B35-CA53-4905-8143-C82B2E21F4A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1C9CC4-D7DF-43D7-BA47-F94B92B6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542A7E-934A-439C-B3AB-362320A2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30C-4A38-4C70-84CF-C2344571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58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5F318-1846-4B50-8441-546D479D5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57E05D-FFB9-46DA-A1C7-A465181E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B35-CA53-4905-8143-C82B2E21F4A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462A6A-88F2-4B8C-9316-FE53DA98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BA9FB7-BFE7-482E-A974-227B79D1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30C-4A38-4C70-84CF-C2344571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98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17F711-4A2D-4C1E-BF79-2D26C8EB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B35-CA53-4905-8143-C82B2E21F4A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2DB319-683B-422F-BF2F-36E76C6B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7D085F-B867-4CD7-B7BA-EA485E05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30C-4A38-4C70-84CF-C2344571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09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B2AA7-37E3-4D6A-9AE3-09A17756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5062F-0837-49A6-BE6C-F9F2772B1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F1E368-281B-4676-A123-6935AAB33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A4FD76-3DB0-41FC-A3CE-F14D2E60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B35-CA53-4905-8143-C82B2E21F4A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474F9A-143A-4DFA-8AD1-70B7F443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032CB7-4888-4A76-921A-340B2F4B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30C-4A38-4C70-84CF-C2344571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75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F5476-EECC-453C-B4D8-2C02B427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8724D3-ADE7-4F14-B48C-96E416E8A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E54D39-05F9-4160-84A2-385642670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12EB83-02A7-41DD-AB4C-839F9DEA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1B35-CA53-4905-8143-C82B2E21F4A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068A63-E4EE-4C3E-BC53-93C8C40C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FC110-BCF4-4DC3-88B5-E984597B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F30C-4A38-4C70-84CF-C2344571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62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9BA539-E68E-4BE3-8B80-7D92CBAC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2118DF-7B47-4C14-AA43-F913ACC72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D1238F-1074-4785-9EBD-9B27BB86C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F1B35-CA53-4905-8143-C82B2E21F4A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8C9B-2C1B-42CB-84B4-4811AFE89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94654-9E41-4988-A8C7-418708788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BF30C-4A38-4C70-84CF-C234457157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35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1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27.xml"/><Relationship Id="rId7" Type="http://schemas.openxmlformats.org/officeDocument/2006/relationships/image" Target="../media/image26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31.xml"/><Relationship Id="rId7" Type="http://schemas.openxmlformats.org/officeDocument/2006/relationships/image" Target="../media/image30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35.xml"/><Relationship Id="rId7" Type="http://schemas.openxmlformats.org/officeDocument/2006/relationships/image" Target="../media/image33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7.png"/><Relationship Id="rId5" Type="http://schemas.openxmlformats.org/officeDocument/2006/relationships/tags" Target="../tags/tag37.xml"/><Relationship Id="rId10" Type="http://schemas.openxmlformats.org/officeDocument/2006/relationships/image" Target="../media/image36.png"/><Relationship Id="rId4" Type="http://schemas.openxmlformats.org/officeDocument/2006/relationships/tags" Target="../tags/tag36.xml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36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42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46.xml"/><Relationship Id="rId7" Type="http://schemas.openxmlformats.org/officeDocument/2006/relationships/image" Target="../media/image44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4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7.xml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50.xml"/><Relationship Id="rId7" Type="http://schemas.openxmlformats.org/officeDocument/2006/relationships/image" Target="../media/image48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4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1.xml"/><Relationship Id="rId9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9.xml"/><Relationship Id="rId7" Type="http://schemas.openxmlformats.org/officeDocument/2006/relationships/image" Target="../media/image9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4.png"/><Relationship Id="rId5" Type="http://schemas.openxmlformats.org/officeDocument/2006/relationships/tags" Target="../tags/tag15.xml"/><Relationship Id="rId10" Type="http://schemas.openxmlformats.org/officeDocument/2006/relationships/image" Target="../media/image13.png"/><Relationship Id="rId4" Type="http://schemas.openxmlformats.org/officeDocument/2006/relationships/tags" Target="../tags/tag14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11403-6D6E-4C0E-88A5-ECE5C9A89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687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Space Hierarchy Theorem and PSPACE-completeness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4F0E17-1E23-4E70-9887-4AD7FE0B2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Instructor: Kuan Cheng</a:t>
            </a:r>
            <a:endParaRPr lang="zh-CN" altLang="en-US" dirty="0"/>
          </a:p>
        </p:txBody>
      </p:sp>
      <p:pic>
        <p:nvPicPr>
          <p:cNvPr id="4" name="Picture 2" descr="Postgraduates Program of Chinese Government Scholarship 2020">
            <a:extLst>
              <a:ext uri="{FF2B5EF4-FFF2-40B4-BE49-F238E27FC236}">
                <a16:creationId xmlns:a16="http://schemas.microsoft.com/office/drawing/2014/main" id="{54DB8DC2-899F-4BA2-8263-B7138E54B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963" y="4574505"/>
            <a:ext cx="3545477" cy="186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38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7ABED-72EF-48A2-ACDD-77ADE60D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Quantified Boolean Formula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FE10C-C5FA-461F-B17F-935DAA9D8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the language TQBF to be the set of all quantified Boolean formulas that are true</a:t>
            </a:r>
          </a:p>
          <a:p>
            <a:endParaRPr lang="en-US" altLang="zh-CN" dirty="0"/>
          </a:p>
          <a:p>
            <a:r>
              <a:rPr lang="en-US" altLang="zh-CN" dirty="0"/>
              <a:t>Equivalently, given a QBF ψ, decide if ψ is TRUE.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Thm</a:t>
            </a:r>
            <a:r>
              <a:rPr lang="en-US" altLang="zh-CN" dirty="0"/>
              <a:t>: TQBF is PSPACE-complete.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97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807A0-7095-41D8-BDDD-5EAAD73D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TQBF is PSPACE-complete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F284F-089B-4E30-A988-F8E769929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Proof: Need to show two things</a:t>
            </a:r>
          </a:p>
          <a:p>
            <a:endParaRPr lang="en-US" altLang="zh-CN" sz="2400" dirty="0"/>
          </a:p>
          <a:p>
            <a:r>
              <a:rPr lang="en-US" altLang="zh-CN" sz="2400" dirty="0"/>
              <a:t>1) TQBF∈ PSPACE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2) ∀ L∈ PSPACE, </a:t>
            </a:r>
            <a:r>
              <a:rPr lang="en-US" altLang="zh-CN" sz="2400" dirty="0" err="1"/>
              <a:t>L≤p</a:t>
            </a:r>
            <a:r>
              <a:rPr lang="en-US" altLang="zh-CN" sz="2400" dirty="0"/>
              <a:t> TQBF.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218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72110-8B19-4B15-8CDB-24AB280D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TQBF is in PSPACE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0F1936-5A9B-4368-AC0D-3ADA9A2E9E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1" y="2156543"/>
            <a:ext cx="9998629" cy="6564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1E6436-2F31-4332-B980-1C33E72888C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1" y="3743287"/>
            <a:ext cx="9448228" cy="3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5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F038E-10B9-4244-8224-5EF600D47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Recursive algorithm for TQBF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90C3F3-D5DC-4C68-8FE5-6325C8C9641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33" y="2186039"/>
            <a:ext cx="9998629" cy="6564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1B981C6-253F-495F-917F-AC2D569F163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32" y="3739536"/>
            <a:ext cx="9737143" cy="3035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16B2FDA-92A8-46E9-8851-79DD0FAD23D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30" y="4891344"/>
            <a:ext cx="8722285" cy="54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4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906ED-2D04-4705-9FA5-BF6721E1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Recursive algorithm for TQBF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E3C813-BAC7-4B55-AABB-C309AE6AE4E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90" y="2176204"/>
            <a:ext cx="3117714" cy="2834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53E472-0935-451E-BE1B-5FEB3089620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90" y="3169264"/>
            <a:ext cx="10002286" cy="10313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B53649B-F14C-4EF9-9A94-1DAC25EF166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05" y="5007897"/>
            <a:ext cx="9994971" cy="59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9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C9172-894D-4A6A-BF97-F3ED7C1E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Recursive algorithm for TQBF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053DF1-FEDC-4415-B5C9-B041345D0B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58" y="1891071"/>
            <a:ext cx="9982173" cy="12525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A83D1D-3BD1-49B3-AB20-BCDA77F846D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57" y="3611959"/>
            <a:ext cx="9985829" cy="6473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1F375D6-4074-46A8-B2BB-0AAFA4D8ADC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57" y="4948847"/>
            <a:ext cx="9984000" cy="3145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F03882C-54F5-4FB3-A89F-C67186FBB95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28" y="5836419"/>
            <a:ext cx="9985829" cy="65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2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CA933-D96B-44D7-AA9A-D1224B7E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TQBF is PSPACE-hard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C8BDDD-99E6-4061-8345-F985AC3629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81" y="2136877"/>
            <a:ext cx="3801600" cy="2980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C6A3A6-DC20-4952-9AFB-8CD5AFF0A83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81" y="3041446"/>
            <a:ext cx="8087771" cy="9581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54932CB-E594-4B17-95A8-7747CEF1AB2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81" y="4606129"/>
            <a:ext cx="5818514" cy="3017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A84E614-99E0-4282-BDF5-F6329A99075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81" y="5514355"/>
            <a:ext cx="7158857" cy="32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6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74F9C-D1F6-429E-A905-BB555AAC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TQBF is PSPACE-hard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C1CC23-5EED-43BE-85EB-D884F53A6C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12" y="2557911"/>
            <a:ext cx="9982171" cy="3017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AF34FF1-7690-4E2A-A4C4-D086A1BB56E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32" y="3299107"/>
            <a:ext cx="9987656" cy="114285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05E47805-B84B-4E43-A215-79CDF9878B5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42" y="4839773"/>
            <a:ext cx="8687549" cy="29805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90C072E5-8394-4637-9869-459439F62B7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238" y="5378324"/>
            <a:ext cx="8673524" cy="81980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8319EE2-73B6-4D0E-9B7E-3CEA142D745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12" y="1850013"/>
            <a:ext cx="4971886" cy="27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2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80440-2DCB-4B79-93C0-E039EA59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TQBF is PSPACE-hard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07729B9-B787-4742-AF20-18E410327E3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71" y="3112657"/>
            <a:ext cx="8477256" cy="3163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34373DA-EC5E-4417-9E85-0F7ADD60270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73" y="4222775"/>
            <a:ext cx="9994971" cy="1164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B982668-CF43-4DB3-A556-47047CC342A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09" y="1690688"/>
            <a:ext cx="8673524" cy="81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0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80440-2DCB-4B79-93C0-E039EA59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TQBF is PSPACE-hard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6D2EAD9-E5A7-4985-8B1C-1804C8C58B8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6" y="1981020"/>
            <a:ext cx="9994971" cy="65828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E0FE539-18BE-42B9-9010-C497F093C5A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87" y="3429000"/>
            <a:ext cx="9996802" cy="102217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F4314B6-3817-40A1-98C5-6ADF2F79BC6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86" y="5240865"/>
            <a:ext cx="6917486" cy="30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6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FCE81-98CC-410D-8F43-9679CA0E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32A5A-C211-4A9F-994C-8ED99C442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Space Hierarchy Theorem </a:t>
            </a:r>
          </a:p>
          <a:p>
            <a:endParaRPr lang="en-US" altLang="zh-CN" dirty="0"/>
          </a:p>
          <a:p>
            <a:r>
              <a:rPr lang="en-US" altLang="zh-CN" dirty="0"/>
              <a:t>PSPACE-Completeness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59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CAF48-2A5F-41BB-ADA6-9732DF63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TQBF is PSPACE-hard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243F81C-3F23-4930-BDDE-B617F1A0D2F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6" y="1878233"/>
            <a:ext cx="6158628" cy="303543"/>
          </a:xfrm>
          <a:prstGeom prst="rect">
            <a:avLst/>
          </a:prstGeom>
        </p:spPr>
      </p:pic>
      <p:pic>
        <p:nvPicPr>
          <p:cNvPr id="4" name="图片 3" descr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However, the size of $\psi_i(C, C') $ doubles each time, so the final size could be $2^m$.&#10;&#10;&#10;\end{itemize}&#10;&#10;&#10;\end{document}&#10;" title="IguanaTex Bitmap Display">
            <a:extLst>
              <a:ext uri="{FF2B5EF4-FFF2-40B4-BE49-F238E27FC236}">
                <a16:creationId xmlns:a16="http://schemas.microsoft.com/office/drawing/2014/main" id="{6C851215-DEF6-491A-BA55-16A585D8579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6" y="2887086"/>
            <a:ext cx="9941944" cy="3053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3799764-B898-428C-8273-5913CA8B70E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6" y="3895943"/>
            <a:ext cx="9994971" cy="576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AF2B6D2-340B-4138-AE77-F3DF52914EB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81" y="5177257"/>
            <a:ext cx="9971199" cy="30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7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C75F8-7DDB-445F-93C4-9EEBAFBE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TQBF is PSPACE-hard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441F0FA-BDDB-4C09-A867-22A7A3BCCB6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0" y="2146712"/>
            <a:ext cx="9993142" cy="3035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DB4B72F-49D3-4FF0-BAF3-4D9481DE03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0" y="3035857"/>
            <a:ext cx="4533029" cy="78628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0EB6D64-F501-49BF-9C73-AA0B5242BD6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00" y="4407744"/>
            <a:ext cx="5008457" cy="27245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563A8FE-D759-416C-B63B-28D3817D56A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00" y="5265803"/>
            <a:ext cx="9991314" cy="66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3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AC0EE-EB3E-43F5-A60C-C87A7D7A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closer look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07EC9-B864-4DE0-91FE-F7D8B26B8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The proof only uses the properties of the configuration graph.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So does it still work if the TM is non-deterministic? </a:t>
            </a:r>
          </a:p>
          <a:p>
            <a:endParaRPr lang="en-US" altLang="zh-CN" dirty="0"/>
          </a:p>
          <a:p>
            <a:r>
              <a:rPr lang="en-US" altLang="zh-CN" dirty="0"/>
              <a:t>Answer: Yes! </a:t>
            </a:r>
          </a:p>
          <a:p>
            <a:endParaRPr lang="en-US" altLang="zh-CN" dirty="0"/>
          </a:p>
          <a:p>
            <a:r>
              <a:rPr lang="en-US" altLang="zh-CN" dirty="0"/>
              <a:t>Implication: TQBF is also NPSPACE-hard. </a:t>
            </a:r>
          </a:p>
          <a:p>
            <a:endParaRPr lang="en-US" altLang="zh-CN" dirty="0"/>
          </a:p>
          <a:p>
            <a:r>
              <a:rPr lang="en-US" altLang="zh-CN" dirty="0"/>
              <a:t>However TQBF∈ PSPACE, this implies PSPACE=NPSPACE.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89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0C527-C391-4548-BFA0-857F740F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Space Hierarchy Theorem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7E9BD9-33A6-47DA-9D67-F522C7A5CD8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71" y="2156541"/>
            <a:ext cx="9987657" cy="10294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923AC4-52CB-4584-9C13-FAFD4CDE53D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98" y="3651880"/>
            <a:ext cx="9998630" cy="10020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072652-1F2B-4EF7-9EB9-6457E433F4F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71" y="5119790"/>
            <a:ext cx="9994971" cy="64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6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90920-2E3E-4519-986A-CB386FAD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Complete Problems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91DC7-C8B1-4A20-B150-7D4B9218C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know that </a:t>
            </a:r>
          </a:p>
          <a:p>
            <a:pPr marL="0" indent="0">
              <a:buNone/>
            </a:pPr>
            <a:r>
              <a:rPr lang="en-US" altLang="zh-CN" dirty="0"/>
              <a:t>	L ⊆ NL ⊆ P ⊆ NP ⊆ PSPACE ⊆NPSPACE ⊆ EXP ⊆NEXP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Let’s look at some of the relations closely</a:t>
            </a:r>
          </a:p>
          <a:p>
            <a:endParaRPr lang="en-US" altLang="zh-CN" dirty="0"/>
          </a:p>
          <a:p>
            <a:r>
              <a:rPr lang="en-US" altLang="zh-CN" dirty="0"/>
              <a:t>P ⊆ PSPACE.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16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4ADE1-FE37-4793-8C74-8A2DCDB9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PSPACE-Completeness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F11F1-3C60-4888-89D4-149FA4A73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don’t know if P = PSPACE, but notice that P ⊆ NP ⊆ PSPACE. </a:t>
            </a:r>
          </a:p>
          <a:p>
            <a:endParaRPr lang="en-US" altLang="zh-CN" dirty="0"/>
          </a:p>
          <a:p>
            <a:r>
              <a:rPr lang="en-US" altLang="zh-CN" dirty="0"/>
              <a:t>P = PSPACE implies P=NP. </a:t>
            </a:r>
          </a:p>
          <a:p>
            <a:endParaRPr lang="en-US" altLang="zh-CN" dirty="0"/>
          </a:p>
          <a:p>
            <a:r>
              <a:rPr lang="en-US" altLang="zh-CN" dirty="0"/>
              <a:t>Similar to NP-completeness, we can define PSPACE-completeness (the hardest language in PSPACE).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30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95133-9518-4E5A-AE8E-F0611A997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PSPACE-Completeness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8D8C2B-A686-4A8A-ADFC-EC6DA00E7C6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84" y="2146709"/>
            <a:ext cx="7113143" cy="3163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867F8C-5EC7-44DC-A6AC-132A014C8A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84" y="3257755"/>
            <a:ext cx="9996800" cy="6582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E9D51E-A42B-45FE-B314-2E0F544C78D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84" y="4710744"/>
            <a:ext cx="7844571" cy="27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6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6D411-AE59-47C5-9DCF-EF1708A1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PSPACE-Completeness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1D293-3560-4B63-9A55-ACBAC7D0C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Question: does there exist a PSPACE-complete language? </a:t>
            </a:r>
          </a:p>
          <a:p>
            <a:endParaRPr lang="en-US" altLang="zh-CN" dirty="0"/>
          </a:p>
          <a:p>
            <a:r>
              <a:rPr lang="en-US" altLang="zh-CN" dirty="0"/>
              <a:t>Answer: Yes! </a:t>
            </a:r>
          </a:p>
          <a:p>
            <a:endParaRPr lang="en-US" altLang="zh-CN" dirty="0"/>
          </a:p>
          <a:p>
            <a:r>
              <a:rPr lang="en-US" altLang="zh-CN" dirty="0"/>
              <a:t>Quantified Boolean Formula.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3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8F304-D58F-43B4-B2AA-55820ACC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Quantified Boolean Formula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2800501-DA60-4C1D-AB5C-71CBF83BB51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01" y="2731610"/>
            <a:ext cx="5465599" cy="30171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591DA0C-5746-479F-80AF-8F0DC1E4E7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71" y="3715195"/>
            <a:ext cx="10000457" cy="64365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2AD95801-3B06-41A7-B17E-E254FA2188F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58" y="5057831"/>
            <a:ext cx="10002285" cy="94171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3C61877-A065-4771-93A6-B94057FDABC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58" y="2224863"/>
            <a:ext cx="9003886" cy="27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8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F1F5A-9C87-4E27-A946-81551F75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Quantified Boolean Formula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74E243-73EE-4104-97F7-1D7779AB66C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68" y="3051279"/>
            <a:ext cx="10002286" cy="5778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47ABB9-374C-4179-8767-4F098214BC0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291" y="1918412"/>
            <a:ext cx="5465599" cy="3017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ABCE815-7258-4D4C-9BC9-7ABA4B7D3B8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43" y="4687985"/>
            <a:ext cx="4823771" cy="30171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03BCB68-7C27-47E0-AF54-C2066F8E751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549" y="4737356"/>
            <a:ext cx="554057" cy="20297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BECFF2B-287D-4D25-A780-2466D68387A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655" y="5539496"/>
            <a:ext cx="3280459" cy="30171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104B63C-DD57-4638-9FAF-61C831DE020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549" y="5587739"/>
            <a:ext cx="630857" cy="21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9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2.1972"/>
  <p:tag name="ORIGINALWIDTH" val="4095.9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m: If $f$ and $g$ are space constructible functions satisfying $f(n)=o(g(n))$, then&#10;$$ \mbox{SPACE}(f(n)) \subsetneq  \mbox{ SPACE}(g(n)) $$&#10;&#10;\end{itemize}&#10;&#10;&#10;\end{document}&#10;"/>
  <p:tag name="IGUANATEXSIZE" val="24"/>
  <p:tag name="IGUANATEXCURSOR" val="159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3692.53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A quantified Boolean formula (QBF) is a formula of the following form&#10;&#10;&#10;\end{itemize}&#10;&#10;&#10;\end{document}&#10;"/>
  <p:tag name="IGUANATEXSIZE" val="24"/>
  <p:tag name="IGUANATEXCURSOR" val="151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6.9704"/>
  <p:tag name="ORIGINALWIDTH" val="4101.98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Since all the variables of $\psi$ are quantified (no free variable), $\psi$ is always either&#10;True of False.&#10;&#10;\end{itemize}&#10;&#10;&#10;\end{document}&#10;"/>
  <p:tag name="IGUANATEXSIZE" val="24"/>
  <p:tag name="IGUANATEXCURSOR" val="152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241.4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  $ \psi = Q_1 x_1 Q_2 x_2  \cdots Q_n x_n, \phi(x_1, x_2, \ldots, x_n)$&#10; &#10;&#10;\end{document}&#10;"/>
  <p:tag name="IGUANATEXSIZE" val="24"/>
  <p:tag name="IGUANATEXCURSOR" val="149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978.25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Example: $\forall x \exists y \; (x \wedge y) \vee (\neg x \wedge \neg y)  $&#10; &#10; &#10;&#10;\end{itemize}&#10;&#10;&#10;\end{document}&#10;"/>
  <p:tag name="IGUANATEXSIZE" val="24"/>
  <p:tag name="IGUANATEXCURSOR" val="147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227.221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  True&#10; &#10;&#10;&#10;\end{document}&#10;"/>
  <p:tag name="IGUANATEXSIZE" val="24"/>
  <p:tag name="IGUANATEXCURSOR" val="143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345.33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 $\forall x \forall y \; (x \wedge y) \vee (\neg x \wedge  \neg y)$&#10;&#10; &#10;&#10;&#10;\end{document}&#10;"/>
  <p:tag name="IGUANATEXSIZE" val="24"/>
  <p:tag name="IGUANATEXCURSOR" val="144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58.717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False&#10;&#10;&#10;\end{document}&#10;"/>
  <p:tag name="IGUANATEXSIZE" val="24"/>
  <p:tag name="IGUANATEXCURSOR" val="142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2164"/>
  <p:tag name="ORIGINALWIDTH" val="4100.4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 Given a QBF $\psi = Q_1 x_1 Q_2 x_2, \ldots,  Q_n x_n \phi(x_1, x_2, \ldots, x_n)$ with $n$ variables and size $m$&#10;(length of description as a binary string).&#10;&#10;\end{itemize}&#10;&#10;&#10;\end{document}&#10;"/>
  <p:tag name="IGUANATEXSIZE" val="24"/>
  <p:tag name="IGUANATEXCURSOR" val="157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874.76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Show a simple recursive algorithm that decides if $\psi$ is true in $O(mn)$ space&#10;&#10;\end{itemize}&#10;&#10;&#10;\end{document}&#10;"/>
  <p:tag name="IGUANATEXSIZE" val="24"/>
  <p:tag name="IGUANATEXCURSOR" val="152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2164"/>
  <p:tag name="ORIGINALWIDTH" val="4100.4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Base case: given a QBF $\psi$, if $n=0$, then $\psi$ can be computed in $O(m)$ time and space.&#10;\end{itemize}&#10;&#10;&#10;\end{document}&#10;"/>
  <p:tag name="IGUANATEXSIZE" val="24"/>
  <p:tag name="IGUANATEXCURSOR" val="154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0.9487"/>
  <p:tag name="ORIGINALWIDTH" val="4100.4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&#10; Proof: almost identical to the time hierarchy theorem (diagonalization). Using&#10;the universal TM to simulate $M_x(x)$ using space $g(|x|)$ for time $2^{O(g(|x|))}$, and flip&#10;the output if halt (otherwise reject).&#10; &#10;&#10;&#10;\end{itemize}&#10;&#10;&#10;\end{document}&#10;"/>
  <p:tag name="IGUANATEXSIZE" val="24"/>
  <p:tag name="IGUANATEXCURSOR" val="161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993.251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Recursive step: If $n&gt;0$, then consider $\psi \mid x_1=b$ for both cases $b=0$ and $1$,&#10; &#10;&#10;&#10;&#10;\end{itemize}&#10;&#10;&#10;\end{document}&#10;"/>
  <p:tag name="IGUANATEXSIZE" val="24"/>
  <p:tag name="IGUANATEXCURSOR" val="153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9662"/>
  <p:tag name="ORIGINALWIDTH" val="4292.46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 where $\psi \mid x_1=b$ is the&#10;modification of $\psi$ where  all occurrences of $x_1$ are replaced with $b$ (dropping the first quantifier $Q_1$)&#10;\end{document}&#10;"/>
  <p:tag name="IGUANATEXSIZE" val="20"/>
  <p:tag name="IGUANATEXCURSOR" val="156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1278.5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Let the algorithm be $A$.&#10;&#10;\end{itemize}&#10;&#10;&#10;\end{document}&#10;"/>
  <p:tag name="IGUANATEXSIZE" val="24"/>
  <p:tag name="IGUANATEXCURSOR" val="146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2.9472"/>
  <p:tag name="ORIGINALWIDTH" val="4101.98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Recursive step: If $Q_1 = \forall$, then $A$ outputs $1$ if both $A(\psi \mid x_1=1)$ and $A(\psi \mid x_1=0)$ output $1$.&#10;If $Q_1 = \exists$, then $A$ outputs $1$ if either $A(\psi \mid x_1=1)$ or $A(\psi \mid x_1=0)$ outputs $1$.&#10;&#10;\end{itemize}&#10;&#10;&#10;\end{document}&#10;"/>
  <p:tag name="IGUANATEXSIZE" val="24"/>
  <p:tag name="IGUANATEXCURSOR" val="167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4.4695"/>
  <p:tag name="ORIGINALWIDTH" val="4098.9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Crucial point: the space of computing $A(\psi \mid x_1=1)$ and $A(\psi \mid x_1=0)$ can be reused.&#10;&#10;\end{itemize}&#10;&#10;&#10;\end{document}&#10;"/>
  <p:tag name="IGUANATEXSIZE" val="24"/>
  <p:tag name="IGUANATEXCURSOR" val="153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13.6857"/>
  <p:tag name="ORIGINALWIDTH" val="4093.73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Recursive step: &#10;&#10;If $Q_1 = \forall$, then $A$ outputs $1$ if both $A(\psi \mid x_1=1)$ and $A(\psi \mid x_1=0)$ output $1$.&#10;&#10;If $Q_1 = \exists$, then $A$ outputs $1$ if either $A(\psi \mid x_1=1)$ or $A(\psi \mid x_1=0)$ outputs $1$.&#10;&#10;\end{itemize}&#10;&#10;&#10;\end{document}&#10;"/>
  <p:tag name="IGUANATEXSIZE" val="24"/>
  <p:tag name="IGUANATEXCURSOR" val="157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5.4669"/>
  <p:tag name="ORIGINALWIDTH" val="4095.23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For each recursion, needs $1$ bit to record the current assignment to the variable, $1$ bit to&#10;record the output of $A$, and $O(m)$ bits to write the modified formula. &#10;&#10;\end{itemize}&#10;&#10;&#10;\end{document}&#10;"/>
  <p:tag name="IGUANATEXSIZE" val="24"/>
  <p:tag name="IGUANATEXCURSOR" val="157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4094.4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Let $S_{n,m}$ be the space used. Then $S_{n,m} = S_{n-1,m } + O(m) \Rightarrow  S_{n,m} = O(mn)$. &#10;&#10;\end{itemize}&#10;&#10;&#10;\end{document}&#10;"/>
  <p:tag name="IGUANATEXSIZE" val="24"/>
  <p:tag name="IGUANATEXCURSOR" val="151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2164"/>
  <p:tag name="ORIGINALWIDTH" val="4095.23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Can be improved to $O(m+n)$ if instead of writing the new formula each step, but just record the value of variables.&#10;&#10;\end{itemize}&#10;&#10;&#10;\end{document}&#10;"/>
  <p:tag name="IGUANATEXSIZE" val="24"/>
  <p:tag name="IGUANATEXCURSOR" val="156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1559.05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\forall L \in $ PSPACE, $L\leq_p$ TQBF. &#10;&#10;\end{itemize}&#10;&#10;&#10;\end{document}&#10;"/>
  <p:tag name="IGUANATEXSIZE" val="24"/>
  <p:tag name="IGUANATEXCURSOR" val="147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5.4669"/>
  <p:tag name="ORIGINALWIDTH" val="4098.9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 Note the universal TM only has constant space overhead, so can show the&#10;above language $\in $ SPACE$(g(n)) $ but $\notin$ SPACE$(f(n))$&#10;&#10;\end{itemize}&#10;&#10;&#10;\end{document}&#10;"/>
  <p:tag name="IGUANATEXSIZE" val="24"/>
  <p:tag name="IGUANATEXCURSOR" val="158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2.9509"/>
  <p:tag name="ORIGINALWIDTH" val="3316.83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A poly time computable function $f: x \in \{0, 1\}^* \mapsto \mbox{ QBF } \psi$ s.t.&#10;$$ x \in L \quad \mbox{ iff } \quad \psi \in \mbox{ TQBF }$$&#10;&#10;\end{itemize}&#10;&#10;&#10;\end{document}&#10;"/>
  <p:tag name="IGUANATEXSIZE" val="24"/>
  <p:tag name="IGUANATEXCURSOR" val="159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386.202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 Let $M$ be a TM that decides $L$ in $S(n)$ space.&#10;&#10;&#10;\end{itemize}&#10;&#10;&#10;\end{document}&#10;"/>
  <p:tag name="IGUANATEXSIZE" val="24"/>
  <p:tag name="IGUANATEXCURSOR" val="144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935.88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Show how to construct $\psi$ of size $O(S(n)^2)$ in poly-time.&#10;&#10;\end{itemize}&#10;&#10;&#10;\end{document}&#10;"/>
  <p:tag name="IGUANATEXSIZE" val="24"/>
  <p:tag name="IGUANATEXCURSOR" val="144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093.73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Let $m=O(S(n))$ be the number of bits needed to encode a configuration of $M$.&#10;&#10;\end{itemize}&#10;&#10;&#10;\end{document}&#10;"/>
  <p:tag name="IGUANATEXSIZE" val="24"/>
  <p:tag name="IGUANATEXCURSOR" val="147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8.6914"/>
  <p:tag name="ORIGINALWIDTH" val="4095.9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There is an $O(m)$ size   formula $\phi_{M, x}$ s.t.&#10;&#10; $\forall$ two strings $C, C' \in \{0,1\}^m &#10;, \phi_{M,&#10;x}(C, C')=1 $ iff $C, C'$ encode two configurations s.t. $C'$ can be reached from $C$ in one step.&#10;&#10;\end{itemize}&#10;&#10;&#10;\end{document}&#10;"/>
  <p:tag name="IGUANATEXSIZE" val="24"/>
  <p:tag name="IGUANATEXCURSOR" val="144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3562.80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Generalize: we will use $\phi_{M, x}$ to come up with a poly-size QBF $\psi$ s.t.&#10;&#10;&#10;&#10;&#10;\end{itemize}&#10;&#10;&#10;\end{document}&#10;"/>
  <p:tag name="IGUANATEXSIZE" val="24"/>
  <p:tag name="IGUANATEXCURSOR" val="1528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3.4495"/>
  <p:tag name="ORIGINALWIDTH" val="4268.46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  $ \forall C, C' \in \{0,1\}^m$,&#10; $$   \psi(C, C')=1 \quad \mbox{ iff } \quad \exists \mbox{ a directed path from } C \mbox{ to } C' \mbox{ in the configuration graph } G_{M, x}   $$&#10; &#10;&#10;&#10;\end{document}&#10;"/>
  <p:tag name="IGUANATEXSIZE" val="20"/>
  <p:tag name="IGUANATEXCURSOR" val="142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038.99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Think of the configuration graph of $M$&#10;&#10;\end{itemize}&#10;&#10;&#10;\end{document}&#10;"/>
  <p:tag name="IGUANATEXSIZE" val="24"/>
  <p:tag name="IGUANATEXCURSOR" val="148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3476.56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Plug in $C= C_{start}$ and $C'=C_{accept}$, we get $x \in L $ iff $\psi \in $ TQBF.&#10;&#10;\end{itemize}&#10;&#10;&#10;\end{document}&#10;"/>
  <p:tag name="IGUANATEXSIZE" val="24"/>
  <p:tag name="IGUANATEXCURSOR" val="152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77.6903"/>
  <p:tag name="ORIGINALWIDTH" val="4098.9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Define ψ recursively: let $\psi_i(C, C')=1$ iff $\exists$ a directed path from $C$ to $C'$ in the&#10;configuration graph with length at most $2^i$. &#10;&#10;Then $\psi=\psi_m$ and $\psi_0= \phi_{M, x}$, i.e. one step transition validity check.&#10;&#10;&#10;&#10;\end{itemize}&#10;&#10;&#10;\end{document}&#10;"/>
  <p:tag name="IGUANATEXSIZE" val="24"/>
  <p:tag name="IGUANATEXCURSOR" val="168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2917.135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Recall we say $L' \leq_p L$ if $L'$ is poly-time reducible to $L$.&#10;&#10;\end{itemize}&#10;&#10;&#10;\end{document}&#10;"/>
  <p:tag name="IGUANATEXSIZE" val="24"/>
  <p:tag name="IGUANATEXCURSOR" val="151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3.4495"/>
  <p:tag name="ORIGINALWIDTH" val="4268.46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  $ \forall C, C' \in \{0,1\}^m$,&#10; $$   \psi(C, C')=1 \quad \mbox{ iff } \quad \exists \mbox{ a directed path from } C \mbox{ to } C' \mbox{ in the configuration graph } G_{M, x}   $$&#10; &#10;&#10;&#10;\end{document}&#10;"/>
  <p:tag name="IGUANATEXSIZE" val="20"/>
  <p:tag name="IGUANATEXCURSOR" val="142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9662"/>
  <p:tag name="ORIGINALWIDTH" val="4098.9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Define ψ recursively: let $\psi_i(C, C')=1$ iff $\exists$ a directed path from $C$ to $C'$ in the&#10;configuration graph with length at most $2^i$. &#10;&#10; &#10;&#10;&#10;&#10;\end{itemize}&#10;&#10;&#10;\end{document}&#10;"/>
  <p:tag name="IGUANATEXSIZE" val="24"/>
  <p:tag name="IGUANATEXCURSOR" val="158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9.1976"/>
  <p:tag name="ORIGINALWIDTH" val="4099.73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Crucial observation: $\exists$ a path from $C$ to $C'$ in the configuration graph with length at&#10;most $2^i$ iff $\exists$ a configuration $C''$ with a path of length at most $2^{i-1}$ from $C$ to $C''$ and a&#10;path of length at most $2^{i-1}$ from $C''$ to $C'$. &#10;&#10;\end{itemize}&#10;&#10;&#10;\end{document}&#10;"/>
  <p:tag name="IGUANATEXSIZE" val="24"/>
  <p:tag name="IGUANATEXCURSOR" val="168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836.896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 &#10;\item Thus, $\psi_i(C, C') = \exists C'' \; \psi_{i-1}(C, C'') \wedge \psi_{i-1}(C'', C’)$. &#10;&#10;\end{itemize}&#10;&#10;&#10;\end{document}&#10;"/>
  <p:tag name="IGUANATEXSIZE" val="24"/>
  <p:tag name="IGUANATEXCURSOR" val="148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525.68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  $\psi_i(C, C') = \exists C'' \psi_{i-1}(C, C'') \wedge \psi_{i-1}(C'', C')$. &#10;&#10;\end{itemize}&#10;&#10;&#10;\end{document}&#10;"/>
  <p:tag name="IGUANATEXSIZE" val="24"/>
  <p:tag name="IGUANATEXCURSOR" val="1522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77.24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However, the size of $\psi_i(C, C') $ doubles each time, so the final size could be $2^m$.&#10;&#10;&#10;\end{itemize}&#10;&#10;&#10;\end{document}&#10;"/>
  <p:tag name="IGUANATEXSIZE" val="24"/>
  <p:tag name="IGUANATEXCURSOR" val="1534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6.2205"/>
  <p:tag name="ORIGINALWIDTH" val="4098.9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Use additional quantified variables to save on the size, and rewrite the above&#10;formula as follows:&#10;&#10;&#10;\end{itemize}&#10;&#10;&#10;\end{document}&#10;"/>
  <p:tag name="IGUANATEXSIZE" val="24"/>
  <p:tag name="IGUANATEXCURSOR" val="154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089.239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  $\exists  C'' \forall D_1 \forall D_2 ((D_1 = C \wedge D_2=C'' ) \vee (D_1 =C''  \wedge D_2=C'))\Rightarrow  \psi_{i-1}(D_1, D_2)$&#10;&#10; &#10;&#10;&#10;\end{document}&#10;"/>
  <p:tag name="IGUANATEXSIZE" val="24"/>
  <p:tag name="IGUANATEXCURSOR" val="1526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098.23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\exists C'' \forall D_1 \forall D_2((D_1 =C \wedge D_2=C'') \vee (D_1 =C'' \wedge D_2=C')) \Rightarrow  \psi_{i-1}(D_1, D_2)$ &#10;&#10;\end{itemize}&#10;&#10;&#10;\end{document}&#10;"/>
  <p:tag name="IGUANATEXSIZE" val="24"/>
  <p:tag name="IGUANATEXCURSOR" val="1571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2.4597"/>
  <p:tag name="ORIGINALWIDTH" val="1859.01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A=B \Leftrightarrow (A \wedge B) \vee (\neg A \wedge \neg B)$, &#10;&#10;$A\Rightarrow B \Leftrightarrow \neg A \vee (A \wedge B)$&#10;&#10;\end{itemize}&#10;&#10;&#10;\end{document}&#10;"/>
  <p:tag name="IGUANATEXSIZE" val="24"/>
  <p:tag name="IGUANATEXCURSOR" val="154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9662"/>
  <p:tag name="ORIGINALWIDTH" val="4099.73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Definition: A language $L $ is PSPACE-hard if $\forall L' \in $ PSPACE, $L' \leq_p L$. If in addition $L\in $ PSPACE, say $L$ is PSPACE-complete.&#10;&#10;\end{itemize}&#10;&#10;&#10;\end{document}&#10;"/>
  <p:tag name="IGUANATEXSIZE" val="24"/>
  <p:tag name="IGUANATEXCURSOR" val="157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053.993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Can be converted into the prenex form.&#10;&#10;\end{itemize}&#10;&#10;&#10;\end{document}&#10;"/>
  <p:tag name="IGUANATEXSIZE" val="24"/>
  <p:tag name="IGUANATEXCURSOR" val="1485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4097.48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Size(\psi_i) \leq Size(\psi_{i-1}) + O(m)$ since $C$, $C'$, $C''$, $D_1$&#10;, $D_2$ all have size $m$. So&#10;$Size(\psi)= O(m_2)= O(S(n)^2)$ and the reduction runs in poly-time.&#10;&#10;\end{itemize}&#10;&#10;&#10;\end{document}&#10;"/>
  <p:tag name="IGUANATEXSIZE" val="24"/>
  <p:tag name="IGUANATEXCURSOR" val="1610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3217.098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P $=$ PSPACE? $\Leftrightarrow$ Whether a PSPACE-complete language $\in$ P.&#10;&#10;\end{itemize}&#10;&#10;&#10;\end{document}&#10;"/>
  <p:tag name="IGUANATEXSIZE" val="24"/>
  <p:tag name="IGUANATEXCURSOR" val="1519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241.4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  $ \psi = Q_1 x_1 Q_2 x_2  \cdots Q_n x_n, \phi(x_1, x_2, \ldots, x_n)$&#10; &#10;&#10;\end{document}&#10;"/>
  <p:tag name="IGUANATEXSIZE" val="24"/>
  <p:tag name="IGUANATEXCURSOR" val="1497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.967"/>
  <p:tag name="ORIGINALWIDTH" val="4101.23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 &#10;\begin{itemize}&#10;\item&#10; where each $Q_i$ is either $\forall$ or $\exists$. $x_1, x_2, \ldots, x_n$ are Boolean variables and $\phi$ is a plain (unquantified) Boolean formula. &#10;\end{itemize}&#10;&#10; &#10;&#10;&#10;\end{document}&#10;"/>
  <p:tag name="IGUANATEXSIZE" val="24"/>
  <p:tag name="IGUANATEXCURSOR" val="1614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6.2017"/>
  <p:tag name="ORIGINALWIDTH" val="4101.987"/>
  <p:tag name="LATEXADDIN" val="\documentclass{article}&#10;\usepackage{amsmath}&#10;\usepackage{xcolor}&#10;\usepackage{amssymb}&#10;\usepackage{times}&#10;&#10;\usepackage{amsmath,amsfonts,amsthm}&#10;&#10;\newcommand{\supp}{\mathsf{supp}}&#10;\newcommand{\SD}{\mathsf{SD}}&#10;\newcommand{\Ext}{\mathsf{Ext}}&#10;\newcommand{\size}{\mathsf{size}}&#10;\newcommand{\depth}{\mathsf{depth}}&#10;\newcommand{\weight}{\mathsf{weight}}&#10;\newcommand{\myd}{2}&#10;\newcommand{\poly}{\mathsf{poly}}&#10;\newcommand{\Samp}{\mathsf{Samp}}&#10;\newcommand{\coll}{\mathsf{coll}}&#10;\newcommand{\Cond}{\mathsf{Cond}}&#10;\newcommand{\AC}{\mathsf{AC}}&#10;\newcommand{\NC}{\mathsf{NC}}&#10;\newcommand{\NOT}{\mathsf{NOT}}&#10;\newcommand{\AND}{\mathsf{AND}}&#10;\newcommand{\OR}{\mathsf{OR}}&#10;\newcommand{\MAJ}{\mathsf{MAJ}}&#10;\newcommand{\NW}{\mathsf{NW}}&#10;\newcommand{\IW}{\mathsf{IW}}&#10;\newcommand{\eps}{\epsilon}&#10;\newcommand{\bit}{\{0, 1\}}&#10;&#10;\newcommand{\maj}{\mathsf{maj}}&#10;\newcommand{\Match}{\mathsf{Match}}&#10;\newcommand{\dist}{\mathsf{dist}}&#10;\newcommand{\negl}{\mathsf{neg}}&#10;\newcommand{\F}{\mathsf{F}}&#10;&#10;&#10;\newcommand{\Share}{\mathsf{Share}}&#10;\newcommand{\Rec}{\mathsf{Rec}}&#10;\newcommand{\w}{\mathsf{w}}&#10;&#10;\newcommand{\RShare}{\mathsf{RShare}}&#10;\newcommand{\RRec}{\mathsf{RRec}}&#10;&#10;\newcommand{\Enc}{\mathsf{Enc}}&#10;\newcommand{\Dec}{\mathsf{Dec}}&#10;&#10;\newcommand{\mynull}{\mathsf{null}}&#10;&#10;\newtheorem*{lemma*}{Lemma}&#10;\newtheorem*{theorem*}{Theorem}&#10;\newtheorem*{construction*}{Construction}&#10;\newtheorem*{definition*}{Definition}&#10;&#10;&#10;\pagestyle{empty}&#10;\begin{document}&#10;&#10;&#10;\begin{itemize}&#10;&#10;\item $\psi$ is said to be in the prenex form (i.e. all quantifiers to the left. Can transform any QBF into this form). Unlike&#10;in SAT/3SAT, don’t require $\phi$ to be a CNF or 3CNF&#10;&#10;\end{itemize}&#10;&#10;&#10;\end{document}&#10;"/>
  <p:tag name="IGUANATEXSIZE" val="24"/>
  <p:tag name="IGUANATEXCURSOR" val="1523"/>
  <p:tag name="TRANSPARENCY" val="True"/>
  <p:tag name="FILENAME" val=""/>
  <p:tag name="LATEXENGINEID" val="0"/>
  <p:tag name="TEMPFOLDER" val="F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262</Words>
  <Application>Microsoft Office PowerPoint</Application>
  <PresentationFormat>宽屏</PresentationFormat>
  <Paragraphs>64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Space Hierarchy Theorem and PSPACE-completeness</vt:lpstr>
      <vt:lpstr>Topics</vt:lpstr>
      <vt:lpstr>Space Hierarchy Theorem</vt:lpstr>
      <vt:lpstr>Complete Problems</vt:lpstr>
      <vt:lpstr>PSPACE-Completeness</vt:lpstr>
      <vt:lpstr>PSPACE-Completeness</vt:lpstr>
      <vt:lpstr>PSPACE-Completeness</vt:lpstr>
      <vt:lpstr>Quantified Boolean Formula</vt:lpstr>
      <vt:lpstr>Quantified Boolean Formula</vt:lpstr>
      <vt:lpstr>Quantified Boolean Formula</vt:lpstr>
      <vt:lpstr>TQBF is PSPACE-complete</vt:lpstr>
      <vt:lpstr>TQBF is in PSPACE</vt:lpstr>
      <vt:lpstr>Recursive algorithm for TQBF </vt:lpstr>
      <vt:lpstr>Recursive algorithm for TQBF </vt:lpstr>
      <vt:lpstr>Recursive algorithm for TQBF</vt:lpstr>
      <vt:lpstr>TQBF is PSPACE-hard</vt:lpstr>
      <vt:lpstr>TQBF is PSPACE-hard</vt:lpstr>
      <vt:lpstr>TQBF is PSPACE-hard</vt:lpstr>
      <vt:lpstr>TQBF is PSPACE-hard</vt:lpstr>
      <vt:lpstr>TQBF is PSPACE-hard</vt:lpstr>
      <vt:lpstr>TQBF is PSPACE-hard </vt:lpstr>
      <vt:lpstr>A closer 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Hierarchy Theorem and PSPACE-completeness</dc:title>
  <dc:creator>Kuan Cheng</dc:creator>
  <cp:lastModifiedBy>ckk</cp:lastModifiedBy>
  <cp:revision>1</cp:revision>
  <dcterms:created xsi:type="dcterms:W3CDTF">2021-05-13T07:15:43Z</dcterms:created>
  <dcterms:modified xsi:type="dcterms:W3CDTF">2022-04-07T15:31:58Z</dcterms:modified>
</cp:coreProperties>
</file>