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3" r:id="rId9"/>
    <p:sldId id="262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867A1-8827-4BC4-A81E-7C16F5033134}" v="300" dt="2023-03-17T04:50:00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 Cheng" userId="85f134d9dbb33a9b" providerId="LiveId" clId="{97FB2EB6-C87D-4EE5-B19A-C244FDA9DAE1}"/>
  </pc:docChgLst>
  <pc:docChgLst>
    <pc:chgData userId="85f134d9dbb33a9b" providerId="LiveId" clId="{573867A1-8827-4BC4-A81E-7C16F5033134}"/>
    <pc:docChg chg="custSel modSld">
      <pc:chgData name="" userId="85f134d9dbb33a9b" providerId="LiveId" clId="{573867A1-8827-4BC4-A81E-7C16F5033134}" dt="2023-03-17T04:50:00.370" v="133"/>
      <pc:docMkLst>
        <pc:docMk/>
      </pc:docMkLst>
      <pc:sldChg chg="modAnim">
        <pc:chgData name="" userId="85f134d9dbb33a9b" providerId="LiveId" clId="{573867A1-8827-4BC4-A81E-7C16F5033134}" dt="2023-03-17T04:46:21.091" v="110"/>
        <pc:sldMkLst>
          <pc:docMk/>
          <pc:sldMk cId="1949195274" sldId="258"/>
        </pc:sldMkLst>
      </pc:sldChg>
      <pc:sldChg chg="delSp modSp">
        <pc:chgData name="" userId="85f134d9dbb33a9b" providerId="LiveId" clId="{573867A1-8827-4BC4-A81E-7C16F5033134}" dt="2023-03-17T04:24:31.509" v="52" actId="478"/>
        <pc:sldMkLst>
          <pc:docMk/>
          <pc:sldMk cId="2042571962" sldId="259"/>
        </pc:sldMkLst>
        <pc:picChg chg="del mod ord">
          <ac:chgData name="" userId="85f134d9dbb33a9b" providerId="LiveId" clId="{573867A1-8827-4BC4-A81E-7C16F5033134}" dt="2023-03-17T04:24:18.833" v="35" actId="478"/>
          <ac:picMkLst>
            <pc:docMk/>
            <pc:sldMk cId="2042571962" sldId="259"/>
            <ac:picMk id="4" creationId="{430E3AF8-5D65-44C5-BB7A-06F245BB1E55}"/>
          </ac:picMkLst>
        </pc:picChg>
        <pc:picChg chg="mod ord">
          <ac:chgData name="" userId="85f134d9dbb33a9b" providerId="LiveId" clId="{573867A1-8827-4BC4-A81E-7C16F5033134}" dt="2023-03-17T04:24:18.833" v="34" actId="108"/>
          <ac:picMkLst>
            <pc:docMk/>
            <pc:sldMk cId="2042571962" sldId="259"/>
            <ac:picMk id="7" creationId="{D04EC243-52F1-4184-B558-CD32B06058BB}"/>
          </ac:picMkLst>
        </pc:picChg>
        <pc:picChg chg="mod ord">
          <ac:chgData name="" userId="85f134d9dbb33a9b" providerId="LiveId" clId="{573867A1-8827-4BC4-A81E-7C16F5033134}" dt="2023-03-17T04:24:31.508" v="51" actId="108"/>
          <ac:picMkLst>
            <pc:docMk/>
            <pc:sldMk cId="2042571962" sldId="259"/>
            <ac:picMk id="10" creationId="{FA5B5DE4-1EBC-48E8-BBAF-D297D0FD0FBA}"/>
          </ac:picMkLst>
        </pc:picChg>
        <pc:picChg chg="del mod">
          <ac:chgData name="" userId="85f134d9dbb33a9b" providerId="LiveId" clId="{573867A1-8827-4BC4-A81E-7C16F5033134}" dt="2023-03-17T04:24:31.509" v="52" actId="478"/>
          <ac:picMkLst>
            <pc:docMk/>
            <pc:sldMk cId="2042571962" sldId="259"/>
            <ac:picMk id="11" creationId="{267EC5C8-94BE-46EC-B5F9-31E6C6C466A2}"/>
          </ac:picMkLst>
        </pc:picChg>
        <pc:picChg chg="del mod">
          <ac:chgData name="" userId="85f134d9dbb33a9b" providerId="LiveId" clId="{573867A1-8827-4BC4-A81E-7C16F5033134}" dt="2023-03-17T04:24:03.606" v="17" actId="478"/>
          <ac:picMkLst>
            <pc:docMk/>
            <pc:sldMk cId="2042571962" sldId="259"/>
            <ac:picMk id="17" creationId="{7F45E8FD-C1D5-4ED9-A0F5-DBC50B2284FE}"/>
          </ac:picMkLst>
        </pc:picChg>
      </pc:sldChg>
      <pc:sldChg chg="modSp modAnim">
        <pc:chgData name="" userId="85f134d9dbb33a9b" providerId="LiveId" clId="{573867A1-8827-4BC4-A81E-7C16F5033134}" dt="2023-03-17T04:46:50.281" v="111"/>
        <pc:sldMkLst>
          <pc:docMk/>
          <pc:sldMk cId="1701801475" sldId="266"/>
        </pc:sldMkLst>
        <pc:picChg chg="mod">
          <ac:chgData name="" userId="85f134d9dbb33a9b" providerId="LiveId" clId="{573867A1-8827-4BC4-A81E-7C16F5033134}" dt="2023-03-17T04:33:26.060" v="57" actId="1076"/>
          <ac:picMkLst>
            <pc:docMk/>
            <pc:sldMk cId="1701801475" sldId="266"/>
            <ac:picMk id="8" creationId="{EB206C33-63F1-413F-9A1F-BA31B10CD35C}"/>
          </ac:picMkLst>
        </pc:picChg>
        <pc:picChg chg="mod">
          <ac:chgData name="" userId="85f134d9dbb33a9b" providerId="LiveId" clId="{573867A1-8827-4BC4-A81E-7C16F5033134}" dt="2023-03-17T04:33:24.580" v="56" actId="1076"/>
          <ac:picMkLst>
            <pc:docMk/>
            <pc:sldMk cId="1701801475" sldId="266"/>
            <ac:picMk id="10" creationId="{FA8EC234-E0A5-4064-8345-089C765B5AC7}"/>
          </ac:picMkLst>
        </pc:picChg>
      </pc:sldChg>
      <pc:sldChg chg="delSp modSp delAnim">
        <pc:chgData name="" userId="85f134d9dbb33a9b" providerId="LiveId" clId="{573867A1-8827-4BC4-A81E-7C16F5033134}" dt="2023-03-17T04:37:42.510" v="72" actId="478"/>
        <pc:sldMkLst>
          <pc:docMk/>
          <pc:sldMk cId="3494709388" sldId="268"/>
        </pc:sldMkLst>
        <pc:picChg chg="mod ord">
          <ac:chgData name="" userId="85f134d9dbb33a9b" providerId="LiveId" clId="{573867A1-8827-4BC4-A81E-7C16F5033134}" dt="2023-03-17T04:37:37.513" v="70" actId="108"/>
          <ac:picMkLst>
            <pc:docMk/>
            <pc:sldMk cId="3494709388" sldId="268"/>
            <ac:picMk id="5" creationId="{67CCF9CD-4660-4F7A-9884-CB82E263038C}"/>
          </ac:picMkLst>
        </pc:picChg>
        <pc:picChg chg="del mod">
          <ac:chgData name="" userId="85f134d9dbb33a9b" providerId="LiveId" clId="{573867A1-8827-4BC4-A81E-7C16F5033134}" dt="2023-03-17T04:37:37.513" v="71" actId="478"/>
          <ac:picMkLst>
            <pc:docMk/>
            <pc:sldMk cId="3494709388" sldId="268"/>
            <ac:picMk id="15" creationId="{433B6939-9F31-4A98-AC69-F8E80606EDAE}"/>
          </ac:picMkLst>
        </pc:picChg>
        <pc:picChg chg="del">
          <ac:chgData name="" userId="85f134d9dbb33a9b" providerId="LiveId" clId="{573867A1-8827-4BC4-A81E-7C16F5033134}" dt="2023-03-17T04:37:42.510" v="72" actId="478"/>
          <ac:picMkLst>
            <pc:docMk/>
            <pc:sldMk cId="3494709388" sldId="268"/>
            <ac:picMk id="19" creationId="{53A956E1-AD4F-48DA-A958-63401F437BB3}"/>
          </ac:picMkLst>
        </pc:picChg>
      </pc:sldChg>
      <pc:sldChg chg="modSp">
        <pc:chgData name="" userId="85f134d9dbb33a9b" providerId="LiveId" clId="{573867A1-8827-4BC4-A81E-7C16F5033134}" dt="2023-03-17T04:38:55.413" v="103" actId="20577"/>
        <pc:sldMkLst>
          <pc:docMk/>
          <pc:sldMk cId="1824545870" sldId="269"/>
        </pc:sldMkLst>
        <pc:spChg chg="mod">
          <ac:chgData name="" userId="85f134d9dbb33a9b" providerId="LiveId" clId="{573867A1-8827-4BC4-A81E-7C16F5033134}" dt="2023-03-17T04:38:55.413" v="103" actId="20577"/>
          <ac:spMkLst>
            <pc:docMk/>
            <pc:sldMk cId="1824545870" sldId="269"/>
            <ac:spMk id="2" creationId="{42C68BDC-282C-47C2-97D0-BE568D979378}"/>
          </ac:spMkLst>
        </pc:spChg>
      </pc:sldChg>
      <pc:sldChg chg="modSp modAnim">
        <pc:chgData name="" userId="85f134d9dbb33a9b" providerId="LiveId" clId="{573867A1-8827-4BC4-A81E-7C16F5033134}" dt="2023-03-17T04:49:05.858" v="132"/>
        <pc:sldMkLst>
          <pc:docMk/>
          <pc:sldMk cId="2013881439" sldId="272"/>
        </pc:sldMkLst>
        <pc:spChg chg="mod">
          <ac:chgData name="" userId="85f134d9dbb33a9b" providerId="LiveId" clId="{573867A1-8827-4BC4-A81E-7C16F5033134}" dt="2023-03-17T04:45:27.251" v="105" actId="20577"/>
          <ac:spMkLst>
            <pc:docMk/>
            <pc:sldMk cId="2013881439" sldId="272"/>
            <ac:spMk id="3" creationId="{974C8E5E-2793-43B1-8215-F32B9D7F38A5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9" creationId="{C992CE2F-96F5-4AE1-9D2D-33AC0D5F31C1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10" creationId="{BB25E8D3-6F01-4D49-8F5B-BD3DF37BBF16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11" creationId="{B8F1C080-47FB-4999-9CE8-238C3EEAEBC5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12" creationId="{33115349-9C30-4125-B007-386848529F84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13" creationId="{3737CCF1-CC74-413B-91EC-625132EE29AD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14" creationId="{18FD8529-8400-4F5E-8221-4069F7FEE19F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15" creationId="{15C012EA-FBE4-422F-8F8C-A880EDA5DE0D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16" creationId="{878D5CE5-70B2-47CB-A299-DBADA2108E99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17" creationId="{13A01C0E-88CA-4E6C-8370-FF64B3FC4036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18" creationId="{82C80AC0-5CC1-497E-891B-A7A5482D1AA5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19" creationId="{18AE05D2-B809-47F7-9A24-168729BEA0C1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20" creationId="{3953DC82-1E84-42A2-B257-94DA83C0738C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21" creationId="{CEE7B03C-F6BF-43D7-8053-38F74D3FC2DD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22" creationId="{DE3FDB77-A4B5-4409-8645-B9399D82E80E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23" creationId="{7FF6BBE9-623D-4C95-88BD-945765B6A3D6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24" creationId="{2F2706C1-C228-4CC6-BB55-CF0472409090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25" creationId="{B34241B7-FF54-4D50-B672-800FB1C6A03E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26" creationId="{A8946DB2-5DEA-4440-AAC5-600FE0EABC7B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27" creationId="{20DF3DBE-D9E2-450A-B876-81EB1B435A02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28" creationId="{8334C748-0352-4054-A2AB-81C59A6E1F61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29" creationId="{F14E6256-7F79-4D14-9981-A0FCCF41C1A3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30" creationId="{84A19FE9-565B-4EBE-82D1-0374F9A805BE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31" creationId="{4CDC4B0D-BC11-4F83-8A61-810EC91F9550}"/>
          </ac:spMkLst>
        </pc:spChg>
        <pc:spChg chg="mod">
          <ac:chgData name="" userId="85f134d9dbb33a9b" providerId="LiveId" clId="{573867A1-8827-4BC4-A81E-7C16F5033134}" dt="2023-03-17T04:45:32.138" v="106" actId="1076"/>
          <ac:spMkLst>
            <pc:docMk/>
            <pc:sldMk cId="2013881439" sldId="272"/>
            <ac:spMk id="32" creationId="{7B94C750-2BF0-447A-958E-000042A8600B}"/>
          </ac:spMkLst>
        </pc:spChg>
        <pc:picChg chg="mod">
          <ac:chgData name="" userId="85f134d9dbb33a9b" providerId="LiveId" clId="{573867A1-8827-4BC4-A81E-7C16F5033134}" dt="2023-03-17T04:48:16.561" v="119" actId="1076"/>
          <ac:picMkLst>
            <pc:docMk/>
            <pc:sldMk cId="2013881439" sldId="272"/>
            <ac:picMk id="8" creationId="{AAB0EFA9-CA66-4804-8504-6406F905D660}"/>
          </ac:picMkLst>
        </pc:picChg>
        <pc:picChg chg="mod">
          <ac:chgData name="" userId="85f134d9dbb33a9b" providerId="LiveId" clId="{573867A1-8827-4BC4-A81E-7C16F5033134}" dt="2023-03-17T04:45:35.865" v="107" actId="1076"/>
          <ac:picMkLst>
            <pc:docMk/>
            <pc:sldMk cId="2013881439" sldId="272"/>
            <ac:picMk id="36" creationId="{632F0DB3-568F-4CAE-BBA4-EC022E8C6040}"/>
          </ac:picMkLst>
        </pc:picChg>
      </pc:sldChg>
      <pc:sldChg chg="modAnim">
        <pc:chgData name="" userId="85f134d9dbb33a9b" providerId="LiveId" clId="{573867A1-8827-4BC4-A81E-7C16F5033134}" dt="2023-03-17T04:50:00.370" v="133"/>
        <pc:sldMkLst>
          <pc:docMk/>
          <pc:sldMk cId="2352454607" sldId="278"/>
        </pc:sldMkLst>
      </pc:sldChg>
    </pc:docChg>
  </pc:docChgLst>
  <pc:docChgLst>
    <pc:chgData name="Kuan Cheng" userId="85f134d9dbb33a9b" providerId="LiveId" clId="{791DAED4-9BCE-4B02-B5B2-1F0FD86FA2C2}"/>
  </pc:docChgLst>
  <pc:docChgLst>
    <pc:chgData userId="85f134d9dbb33a9b" providerId="LiveId" clId="{480CC49B-ACA0-4DDD-A6C5-3FF4328FC920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58D41-6742-478F-985F-D54603F5D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70F5B-67D3-4CE4-B1F3-52566CFF9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E75B9-853F-43C4-89A4-3B6594E7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FC7D6-F9FB-44CE-901A-36A55C50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E1140-18F9-4DBA-AFD2-C849CA4A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5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AA440-36C6-40D2-8FEC-B8413DFB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6A7118-CF86-4BC0-B2B3-18A875BB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1D902-42FA-4F1F-9724-77CDB67B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832E5-E618-4104-A8A1-50CE2751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894B0-A925-4DA8-B67E-0EF23F24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8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8D58FF-8129-402C-BAF5-65A130C24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9713D-1D96-42AE-82A4-EA05265DB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E5E3F-EEFA-45DC-B444-6269DBE5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9682-F41F-4614-94C7-9DD591E6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68854-7746-4812-98F9-B946655A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92F82-9420-4C7F-B4FC-8BF98B90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A8B66-287C-4445-8017-D46A22ED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41D81-268D-409D-9A71-B214D3CF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0DC06-B67D-42B6-99D0-BD14A233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B64A9-F1B0-4F31-B5F7-D974FFC6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0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D4412-5819-45B8-8FE1-BE87EE05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2E4A6-6D9E-4EE2-9140-A2FF3B8EC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F2932-6732-4134-BCB8-ADA0BC6E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56196-2B66-4C7E-9ECD-4C2A6349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AA0B1-FABC-49F4-A26B-1C11295B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CE3B4-84AC-494E-B3CA-D401AA02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10AF8-9059-4D5D-AB7E-69E979193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6A45D-5D57-49AD-8A79-A55E24AEB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F93BC-3DF2-4646-AF29-DE18DEA6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2B3FD-F37A-4147-8DF8-44B75903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52AA3-A6AB-4C62-A2DA-7A962E34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4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7A8BF-FA05-4B5C-98D7-ACAC568F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034F8-F5E4-4740-93A3-5446EEF15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A43DE-6438-4003-A2C4-23A091E5B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54F6C5-3CE0-4606-8807-AC7B869AB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61BCC1-1ED4-47D0-AD36-C0EC5B45C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537528-E1E8-4F23-8E21-8536CBD9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770C5F-0561-4409-A0FE-84994E5E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D53CB6-9719-4300-8D3E-8B9AE321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5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3428F-2B15-44F1-95CF-6C7B7C0D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1C90E6-9EDA-4DCE-B5E1-A11915A2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CB697A-89CA-4541-B8DA-0F565AC9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BDC007-6E83-4591-A7E9-F648F1DD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0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6D64F6-2780-4226-BF01-C3396841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25C97-5D1A-4859-BBCF-CF1159F8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B6E0F-F799-4A35-909B-A9D0EE9A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5A51F-E626-4439-B7F0-A0BF5DE5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AEA7B-4483-4077-9191-6E3F12C6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D1CC46-6A55-44DE-BF27-77B76B35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2729A-A630-4742-B2FF-30A679CD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CB2C1-90E5-4347-BB80-E9D17D8E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5380D-6313-4155-8912-6904EC22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0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704C1-AE31-47D5-BAD8-A1898EEA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CF1F77-D757-4A57-9B25-0218895A0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CD1FE-FCB5-4346-BC08-99512D818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6DFCE-C937-410E-80D4-A396EA97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D96A28-60EA-4D5B-80A1-E5759A40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A68EF-BD40-47A0-A08F-4AAF945A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0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3ADD36-663B-4994-A59C-3CC80DA8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4CE3D-4CEE-4E31-A07B-33AE73B37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6143B-3536-448A-8418-1540D463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EA5E-E55D-444B-BC3A-7C0B828743A2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953D3-82DF-46F0-9FA9-40ED2233D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F80A8-2D8A-49D9-AC6F-DBD1926B8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2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39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4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4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2.png"/><Relationship Id="rId5" Type="http://schemas.openxmlformats.org/officeDocument/2006/relationships/tags" Target="../tags/tag46.xml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tags" Target="../tags/tag45.xml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49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4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53.png"/><Relationship Id="rId5" Type="http://schemas.openxmlformats.org/officeDocument/2006/relationships/tags" Target="../tags/tag56.xml"/><Relationship Id="rId10" Type="http://schemas.openxmlformats.org/officeDocument/2006/relationships/image" Target="../media/image52.png"/><Relationship Id="rId4" Type="http://schemas.openxmlformats.org/officeDocument/2006/relationships/tags" Target="../tags/tag55.xml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61.xml"/><Relationship Id="rId7" Type="http://schemas.openxmlformats.org/officeDocument/2006/relationships/image" Target="../media/image58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5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7.png"/><Relationship Id="rId18" Type="http://schemas.openxmlformats.org/officeDocument/2006/relationships/image" Target="../media/image69.png"/><Relationship Id="rId3" Type="http://schemas.openxmlformats.org/officeDocument/2006/relationships/tags" Target="../tags/tag67.xml"/><Relationship Id="rId21" Type="http://schemas.openxmlformats.org/officeDocument/2006/relationships/image" Target="../media/image72.png"/><Relationship Id="rId7" Type="http://schemas.openxmlformats.org/officeDocument/2006/relationships/tags" Target="../tags/tag71.xml"/><Relationship Id="rId12" Type="http://schemas.openxmlformats.org/officeDocument/2006/relationships/image" Target="../media/image66.jpeg"/><Relationship Id="rId17" Type="http://schemas.openxmlformats.org/officeDocument/2006/relationships/image" Target="../media/image68.jpg"/><Relationship Id="rId2" Type="http://schemas.openxmlformats.org/officeDocument/2006/relationships/tags" Target="../tags/tag66.xml"/><Relationship Id="rId16" Type="http://schemas.openxmlformats.org/officeDocument/2006/relationships/image" Target="../media/image12.png"/><Relationship Id="rId20" Type="http://schemas.openxmlformats.org/officeDocument/2006/relationships/image" Target="../media/image71.gif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65.jpeg"/><Relationship Id="rId5" Type="http://schemas.openxmlformats.org/officeDocument/2006/relationships/tags" Target="../tags/tag69.xml"/><Relationship Id="rId15" Type="http://schemas.openxmlformats.org/officeDocument/2006/relationships/image" Target="../media/image8.png"/><Relationship Id="rId10" Type="http://schemas.openxmlformats.org/officeDocument/2006/relationships/image" Target="../media/image64.jpeg"/><Relationship Id="rId19" Type="http://schemas.openxmlformats.org/officeDocument/2006/relationships/image" Target="../media/image70.png"/><Relationship Id="rId4" Type="http://schemas.openxmlformats.org/officeDocument/2006/relationships/tags" Target="../tags/tag68.xml"/><Relationship Id="rId9" Type="http://schemas.openxmlformats.org/officeDocument/2006/relationships/image" Target="../media/image63.jpeg"/><Relationship Id="rId1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eg"/><Relationship Id="rId3" Type="http://schemas.openxmlformats.org/officeDocument/2006/relationships/tags" Target="../tags/tag74.xml"/><Relationship Id="rId7" Type="http://schemas.openxmlformats.org/officeDocument/2006/relationships/image" Target="../media/image74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70.png"/><Relationship Id="rId5" Type="http://schemas.openxmlformats.org/officeDocument/2006/relationships/image" Target="../media/image7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tags" Target="../tags/tag77.xml"/><Relationship Id="rId7" Type="http://schemas.openxmlformats.org/officeDocument/2006/relationships/image" Target="../media/image79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7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9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image" Target="../media/image85.png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tags" Target="../tags/tag80.xml"/><Relationship Id="rId16" Type="http://schemas.openxmlformats.org/officeDocument/2006/relationships/image" Target="../media/image88.png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image" Target="../media/image83.png"/><Relationship Id="rId5" Type="http://schemas.openxmlformats.org/officeDocument/2006/relationships/tags" Target="../tags/tag83.xml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tags" Target="../tags/tag8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0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9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8.png"/><Relationship Id="rId5" Type="http://schemas.openxmlformats.org/officeDocument/2006/relationships/tags" Target="../tags/tag21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20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9.xml"/><Relationship Id="rId7" Type="http://schemas.openxmlformats.org/officeDocument/2006/relationships/image" Target="../media/image26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3.xml"/><Relationship Id="rId7" Type="http://schemas.openxmlformats.org/officeDocument/2006/relationships/image" Target="../media/image3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37.xml"/><Relationship Id="rId7" Type="http://schemas.openxmlformats.org/officeDocument/2006/relationships/image" Target="../media/image34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Turing Machine and Its Variants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D4BA6-DBDC-43E2-92FD-FF993DFA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Time</a:t>
            </a:r>
            <a:endParaRPr lang="zh-CN" altLang="en-US" dirty="0"/>
          </a:p>
        </p:txBody>
      </p:sp>
      <p:pic>
        <p:nvPicPr>
          <p:cNvPr id="7" name="图片 6" descr="\documentclass{article}&#10;\usepackage{amsmath, amsfonts}&#10;\pagestyle{empty}&#10;\begin{document}&#10;&#10;\begin{itemize}&#10;&#10;\item  For each symbol it moves from left to right, do the matching and crossing off, taking time $O(n)$&#10;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8E1D077-8691-499C-BC92-B3CE797FA7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4" y="2210462"/>
            <a:ext cx="9994971" cy="654627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Total number of symbols to check $O(n)$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E5A8F6A-9B0A-46F9-B3E0-A68DB56D524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4" y="3627782"/>
            <a:ext cx="5516800" cy="305371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Total time: $O(n^2)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0A6ED16-21F3-4C0D-B89A-F00EF020370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4" y="4695846"/>
            <a:ext cx="2662400" cy="3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6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47FD4-B89C-4589-BC20-16F3331B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6" name="图片 5" descr="\documentclass{article}&#10;\usepackage{amsmath, amsfonts}&#10;\pagestyle{empty}&#10;\begin{document}&#10;&#10;  A two-tape TM recognizes $B =  \{ww\mid w\in \{0, 1\}^*\}$&#10;&#10;  &#10;&#10;&#10;\end{document}" title="IguanaTex Bitmap Display">
            <a:extLst>
              <a:ext uri="{FF2B5EF4-FFF2-40B4-BE49-F238E27FC236}">
                <a16:creationId xmlns:a16="http://schemas.microsoft.com/office/drawing/2014/main" id="{DA5D59A8-DD48-47D7-AE1D-5066F5BD8F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13279"/>
            <a:ext cx="6725484" cy="305371"/>
          </a:xfrm>
          <a:prstGeom prst="rect">
            <a:avLst/>
          </a:prstGeom>
        </p:spPr>
      </p:pic>
      <p:pic>
        <p:nvPicPr>
          <p:cNvPr id="8" name="图片 7" descr="\documentclass{article}&#10;\usepackage{amsmath, amsfonts}&#10;\pagestyle{empty}&#10;\begin{document}&#10;&#10;\begin{itemize}&#10;&#10;\item Copy the string to the 2nd tape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EB206C33-63F1-413F-9A1F-BA31B10CD3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521436"/>
            <a:ext cx="4522058" cy="276114"/>
          </a:xfrm>
          <a:prstGeom prst="rect">
            <a:avLst/>
          </a:prstGeom>
        </p:spPr>
      </p:pic>
      <p:pic>
        <p:nvPicPr>
          <p:cNvPr id="10" name="图片 9" descr="\documentclass{article}&#10;\usepackage{amsmath, amsfonts}&#10;\pagestyle{empty}&#10;\begin{document}&#10;&#10;\begin{itemize}&#10;&#10;\item Compute the parity of the length, if odd then reject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FA8EC234-E0A5-4064-8345-089C765B5A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04222"/>
            <a:ext cx="7189943" cy="276114"/>
          </a:xfrm>
          <a:prstGeom prst="rect">
            <a:avLst/>
          </a:prstGeom>
        </p:spPr>
      </p:pic>
      <p:pic>
        <p:nvPicPr>
          <p:cNvPr id="14" name="图片 13" descr="\documentclass{article}&#10;\usepackage{amsmath, amsfonts}&#10;\pagestyle{empty}&#10;\begin{document}&#10;&#10;\begin{itemize}&#10;&#10;\item Put 1st pointer at the middle of the input, the other at the beginning of the copy&#10;&#10;\item Compare symbols one by one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2669F94-2D6A-4AC3-BE73-1FD4A7AFE2B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38651"/>
            <a:ext cx="10016914" cy="12470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515CC9-93CE-4ADB-B447-48C67D0CDBE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270" y="4823832"/>
            <a:ext cx="589714" cy="181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F1CF77-28F0-459E-806B-3CA4A378C1C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588" y="4823832"/>
            <a:ext cx="6284190" cy="2270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8E9017-D3A0-4927-9CFF-98C68965069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67" y="5908328"/>
            <a:ext cx="1784686" cy="2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643A6-8B58-4DB1-BC95-5B82713E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Variants of 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F8E13-BDBA-4FD2-8183-03EF69F5A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B5BF7C-A1B6-4495-BFC5-F0D9030D7C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5677"/>
            <a:ext cx="5988571" cy="3035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CCF9CD-4660-4F7A-9884-CB82E263038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163"/>
            <a:ext cx="4536687" cy="7588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A263614-4CA9-4FAF-A452-33BBBAEE706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62" y="4945949"/>
            <a:ext cx="4730209" cy="2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68BDC-282C-47C2-97D0-BE568D97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 alphabet (but still constant sizes)</a:t>
            </a:r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034FBCDD-ECE0-4C0F-A674-13A3C003EE4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58" y="1910735"/>
            <a:ext cx="10453944" cy="10313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156BCDF-C988-427B-AFFA-C21D45E1C1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93" y="3255153"/>
            <a:ext cx="4531200" cy="27428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0D64AB8-55E3-4F7F-8C62-23AE05F2D4A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70" y="4429999"/>
            <a:ext cx="10002285" cy="30354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3C11C42-66A9-4DC2-A498-84A1211D33F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42609"/>
            <a:ext cx="2393600" cy="27428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10AA8AD-EAB8-4FAB-B4E9-5511D1C20DA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70" y="4956827"/>
            <a:ext cx="9943771" cy="27428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5A25FD7-F82E-43FB-8FDC-971E8CE8F66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70" y="5453073"/>
            <a:ext cx="6827886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3BE25-A1D1-40DA-A4A8-4DF08A5F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Tapes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AA6CE-5347-4228-BFF3-AAFB162D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k-tapes vs 1 tape</a:t>
            </a:r>
          </a:p>
          <a:p>
            <a:pPr marL="0" indent="0">
              <a:buNone/>
            </a:pPr>
            <a:r>
              <a:rPr lang="en-US" altLang="zh-CN" dirty="0"/>
              <a:t>	Any advantage? Or can we do simulation?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6ED76A-262E-4CCB-B442-AF3F9224D4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3" y="3906683"/>
            <a:ext cx="10463086" cy="6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F29C5-8C8A-4A0E-8A56-A8FAFFC6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Tapes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FB113B-4E0A-4670-8CB4-45D45BF20F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36" y="2107381"/>
            <a:ext cx="4917029" cy="27611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25E06A-19CE-4EA7-8C12-DF4CA1FEA6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37" y="3031614"/>
            <a:ext cx="5546058" cy="2761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1D3C4EC-09D2-4795-82AA-862A4381CC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40" y="3722095"/>
            <a:ext cx="6974172" cy="27611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D0EFDE3-9D79-45B4-8043-E7B83AB6F75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37" y="4474506"/>
            <a:ext cx="6098287" cy="2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6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71D97-CDCD-4FC7-B74B-1C704FA9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Tapes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C8E5E-2793-43B1-8215-F32B9D7F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Sequential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Parallel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99D5E0-ACAF-4F82-931A-4733FDCC5E43}"/>
              </a:ext>
            </a:extLst>
          </p:cNvPr>
          <p:cNvSpPr/>
          <p:nvPr/>
        </p:nvSpPr>
        <p:spPr>
          <a:xfrm>
            <a:off x="1438254" y="2749408"/>
            <a:ext cx="2366830" cy="219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75C1F9-B925-4E8B-86D1-A9099C488970}"/>
              </a:ext>
            </a:extLst>
          </p:cNvPr>
          <p:cNvSpPr/>
          <p:nvPr/>
        </p:nvSpPr>
        <p:spPr>
          <a:xfrm>
            <a:off x="3941721" y="2749408"/>
            <a:ext cx="2366830" cy="21993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69859D-A64C-42B4-9704-39FF07D09451}"/>
              </a:ext>
            </a:extLst>
          </p:cNvPr>
          <p:cNvSpPr/>
          <p:nvPr/>
        </p:nvSpPr>
        <p:spPr>
          <a:xfrm>
            <a:off x="6445188" y="2749408"/>
            <a:ext cx="2366830" cy="2199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92CE2F-96F5-4AE1-9D2D-33AC0D5F31C1}"/>
              </a:ext>
            </a:extLst>
          </p:cNvPr>
          <p:cNvSpPr/>
          <p:nvPr/>
        </p:nvSpPr>
        <p:spPr>
          <a:xfrm>
            <a:off x="1316722" y="4353218"/>
            <a:ext cx="243062" cy="219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25E8D3-6F01-4D49-8F5B-BD3DF37BBF16}"/>
              </a:ext>
            </a:extLst>
          </p:cNvPr>
          <p:cNvSpPr/>
          <p:nvPr/>
        </p:nvSpPr>
        <p:spPr>
          <a:xfrm>
            <a:off x="1637427" y="4353218"/>
            <a:ext cx="243062" cy="21993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F1C080-47FB-4999-9CE8-238C3EEAEBC5}"/>
              </a:ext>
            </a:extLst>
          </p:cNvPr>
          <p:cNvSpPr/>
          <p:nvPr/>
        </p:nvSpPr>
        <p:spPr>
          <a:xfrm>
            <a:off x="1958132" y="4353218"/>
            <a:ext cx="243062" cy="2199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115349-9C30-4125-B007-386848529F84}"/>
              </a:ext>
            </a:extLst>
          </p:cNvPr>
          <p:cNvSpPr/>
          <p:nvPr/>
        </p:nvSpPr>
        <p:spPr>
          <a:xfrm>
            <a:off x="2413018" y="4353218"/>
            <a:ext cx="243062" cy="219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37CCF1-CC74-413B-91EC-625132EE29AD}"/>
              </a:ext>
            </a:extLst>
          </p:cNvPr>
          <p:cNvSpPr/>
          <p:nvPr/>
        </p:nvSpPr>
        <p:spPr>
          <a:xfrm>
            <a:off x="2733723" y="4353218"/>
            <a:ext cx="243062" cy="21993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FD8529-8400-4F5E-8221-4069F7FEE19F}"/>
              </a:ext>
            </a:extLst>
          </p:cNvPr>
          <p:cNvSpPr/>
          <p:nvPr/>
        </p:nvSpPr>
        <p:spPr>
          <a:xfrm>
            <a:off x="3054428" y="4353218"/>
            <a:ext cx="243062" cy="2199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5C012EA-FBE4-422F-8F8C-A880EDA5DE0D}"/>
              </a:ext>
            </a:extLst>
          </p:cNvPr>
          <p:cNvSpPr/>
          <p:nvPr/>
        </p:nvSpPr>
        <p:spPr>
          <a:xfrm>
            <a:off x="3562020" y="4353218"/>
            <a:ext cx="243062" cy="219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8D5CE5-70B2-47CB-A299-DBADA2108E99}"/>
              </a:ext>
            </a:extLst>
          </p:cNvPr>
          <p:cNvSpPr/>
          <p:nvPr/>
        </p:nvSpPr>
        <p:spPr>
          <a:xfrm>
            <a:off x="3882725" y="4353218"/>
            <a:ext cx="243062" cy="21993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A01C0E-88CA-4E6C-8370-FF64B3FC4036}"/>
              </a:ext>
            </a:extLst>
          </p:cNvPr>
          <p:cNvSpPr/>
          <p:nvPr/>
        </p:nvSpPr>
        <p:spPr>
          <a:xfrm>
            <a:off x="4203430" y="4353218"/>
            <a:ext cx="243062" cy="2199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2C80AC0-5CC1-497E-891B-A7A5482D1AA5}"/>
              </a:ext>
            </a:extLst>
          </p:cNvPr>
          <p:cNvSpPr/>
          <p:nvPr/>
        </p:nvSpPr>
        <p:spPr>
          <a:xfrm>
            <a:off x="4658316" y="4353218"/>
            <a:ext cx="243062" cy="219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8AE05D2-B809-47F7-9A24-168729BEA0C1}"/>
              </a:ext>
            </a:extLst>
          </p:cNvPr>
          <p:cNvSpPr/>
          <p:nvPr/>
        </p:nvSpPr>
        <p:spPr>
          <a:xfrm>
            <a:off x="4979021" y="4353218"/>
            <a:ext cx="243062" cy="21993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53DC82-1E84-42A2-B257-94DA83C0738C}"/>
              </a:ext>
            </a:extLst>
          </p:cNvPr>
          <p:cNvSpPr/>
          <p:nvPr/>
        </p:nvSpPr>
        <p:spPr>
          <a:xfrm>
            <a:off x="5299726" y="4353218"/>
            <a:ext cx="243062" cy="2199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E7B03C-F6BF-43D7-8053-38F74D3FC2DD}"/>
              </a:ext>
            </a:extLst>
          </p:cNvPr>
          <p:cNvSpPr/>
          <p:nvPr/>
        </p:nvSpPr>
        <p:spPr>
          <a:xfrm>
            <a:off x="5710727" y="4353218"/>
            <a:ext cx="243062" cy="219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3FDB77-A4B5-4409-8645-B9399D82E80E}"/>
              </a:ext>
            </a:extLst>
          </p:cNvPr>
          <p:cNvSpPr/>
          <p:nvPr/>
        </p:nvSpPr>
        <p:spPr>
          <a:xfrm>
            <a:off x="6031432" y="4353218"/>
            <a:ext cx="243062" cy="21993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FF6BBE9-623D-4C95-88BD-945765B6A3D6}"/>
              </a:ext>
            </a:extLst>
          </p:cNvPr>
          <p:cNvSpPr/>
          <p:nvPr/>
        </p:nvSpPr>
        <p:spPr>
          <a:xfrm>
            <a:off x="6352137" y="4353218"/>
            <a:ext cx="243062" cy="2199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2706C1-C228-4CC6-BB55-CF0472409090}"/>
              </a:ext>
            </a:extLst>
          </p:cNvPr>
          <p:cNvSpPr/>
          <p:nvPr/>
        </p:nvSpPr>
        <p:spPr>
          <a:xfrm>
            <a:off x="6807023" y="4353218"/>
            <a:ext cx="243062" cy="219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4241B7-FF54-4D50-B672-800FB1C6A03E}"/>
              </a:ext>
            </a:extLst>
          </p:cNvPr>
          <p:cNvSpPr/>
          <p:nvPr/>
        </p:nvSpPr>
        <p:spPr>
          <a:xfrm>
            <a:off x="7127728" y="4353218"/>
            <a:ext cx="243062" cy="21993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8946DB2-5DEA-4440-AAC5-600FE0EABC7B}"/>
              </a:ext>
            </a:extLst>
          </p:cNvPr>
          <p:cNvSpPr/>
          <p:nvPr/>
        </p:nvSpPr>
        <p:spPr>
          <a:xfrm>
            <a:off x="7448433" y="4353218"/>
            <a:ext cx="243062" cy="2199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0DF3DBE-D9E2-450A-B876-81EB1B435A02}"/>
              </a:ext>
            </a:extLst>
          </p:cNvPr>
          <p:cNvSpPr/>
          <p:nvPr/>
        </p:nvSpPr>
        <p:spPr>
          <a:xfrm>
            <a:off x="7956025" y="4353218"/>
            <a:ext cx="243062" cy="219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34C748-0352-4054-A2AB-81C59A6E1F61}"/>
              </a:ext>
            </a:extLst>
          </p:cNvPr>
          <p:cNvSpPr/>
          <p:nvPr/>
        </p:nvSpPr>
        <p:spPr>
          <a:xfrm>
            <a:off x="8276730" y="4353218"/>
            <a:ext cx="243062" cy="21993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4E6256-7F79-4D14-9981-A0FCCF41C1A3}"/>
              </a:ext>
            </a:extLst>
          </p:cNvPr>
          <p:cNvSpPr/>
          <p:nvPr/>
        </p:nvSpPr>
        <p:spPr>
          <a:xfrm>
            <a:off x="8597435" y="4353218"/>
            <a:ext cx="243062" cy="2199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4A19FE9-565B-4EBE-82D1-0374F9A805BE}"/>
              </a:ext>
            </a:extLst>
          </p:cNvPr>
          <p:cNvSpPr/>
          <p:nvPr/>
        </p:nvSpPr>
        <p:spPr>
          <a:xfrm>
            <a:off x="9052321" y="4353218"/>
            <a:ext cx="243062" cy="219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CDC4B0D-BC11-4F83-8A61-810EC91F9550}"/>
              </a:ext>
            </a:extLst>
          </p:cNvPr>
          <p:cNvSpPr/>
          <p:nvPr/>
        </p:nvSpPr>
        <p:spPr>
          <a:xfrm>
            <a:off x="9373026" y="4353218"/>
            <a:ext cx="243062" cy="21993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B94C750-2BF0-447A-958E-000042A8600B}"/>
              </a:ext>
            </a:extLst>
          </p:cNvPr>
          <p:cNvSpPr/>
          <p:nvPr/>
        </p:nvSpPr>
        <p:spPr>
          <a:xfrm>
            <a:off x="9693731" y="4353218"/>
            <a:ext cx="243062" cy="2199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32F0DB3-568F-4CAE-BBA4-EC022E8C604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80" y="5842742"/>
            <a:ext cx="5383619" cy="2285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B0EFA9-CA66-4804-8504-6406F905D66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026" y="5842742"/>
            <a:ext cx="1902476" cy="2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D57FB-4019-4E51-9740-27BD90CF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Church Turing Thesis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C566B-5CB3-412A-8C4F-2D8F7E0C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 variants: bidirectional tapes, oblivious TMs, but turned out to be roughly equivalent in power </a:t>
            </a:r>
          </a:p>
          <a:p>
            <a:endParaRPr lang="en-US" altLang="zh-CN" dirty="0"/>
          </a:p>
          <a:p>
            <a:r>
              <a:rPr lang="en-US" altLang="zh-CN" dirty="0"/>
              <a:t>In fact, there are many other proposed computational models of computation, and they all turn out to be equivalent to TMs</a:t>
            </a:r>
          </a:p>
          <a:p>
            <a:r>
              <a:rPr lang="en-US" altLang="zh-CN" dirty="0"/>
              <a:t>Church-Turing Thesis:</a:t>
            </a:r>
          </a:p>
          <a:p>
            <a:pPr marL="457200" lvl="1" indent="0">
              <a:buNone/>
            </a:pPr>
            <a:r>
              <a:rPr lang="en-US" altLang="zh-CN" dirty="0"/>
              <a:t>Intuitive notion of algorithms are equivalent to TM computations</a:t>
            </a:r>
          </a:p>
          <a:p>
            <a:r>
              <a:rPr lang="en-US" altLang="zh-CN" dirty="0"/>
              <a:t>No physically realizable algorithms are found to be not realizable by TMs yet.</a:t>
            </a:r>
          </a:p>
        </p:txBody>
      </p:sp>
    </p:spTree>
    <p:extLst>
      <p:ext uri="{BB962C8B-B14F-4D97-AF65-F5344CB8AC3E}">
        <p14:creationId xmlns:p14="http://schemas.microsoft.com/office/powerpoint/2010/main" val="30144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ic Keyboard - US English - Apple">
            <a:extLst>
              <a:ext uri="{FF2B5EF4-FFF2-40B4-BE49-F238E27FC236}">
                <a16:creationId xmlns:a16="http://schemas.microsoft.com/office/drawing/2014/main" id="{131FF287-6E85-4219-B1A4-8D9CBDD1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9" y="1537742"/>
            <a:ext cx="1557130" cy="155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771DFC9-A64F-4C9E-B8AF-FE1A8461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altLang="zh-CN" dirty="0"/>
              <a:t>Computer vs TM</a:t>
            </a:r>
            <a:endParaRPr lang="zh-CN" altLang="en-US" dirty="0"/>
          </a:p>
        </p:txBody>
      </p:sp>
      <p:pic>
        <p:nvPicPr>
          <p:cNvPr id="1028" name="Picture 4" descr="Amazon.in: Buy HP 22 inch(54.61 cm) Ultra-Slim Anti Glare Full HD LED  Monitor - 3 Side Micro Bezel, IPS Panel with VGA, HDMI Ports - HP 22m  Display - 3WL45AA (Black) Online">
            <a:extLst>
              <a:ext uri="{FF2B5EF4-FFF2-40B4-BE49-F238E27FC236}">
                <a16:creationId xmlns:a16="http://schemas.microsoft.com/office/drawing/2014/main" id="{F24FD64A-02BD-494B-8131-44324E256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45" y="1408606"/>
            <a:ext cx="1557130" cy="16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com: Rechargeable Wireless Mouse for Laptop, Cimetech 2.4G Computer  Mouse Cordless Optical Mice, Slim Quiet Wireless Mouse with USB Nano  Receiver, 5 Adjustable DPI 2400/2000/1600/1200/800 (Black): Computers &amp;  Accessories">
            <a:extLst>
              <a:ext uri="{FF2B5EF4-FFF2-40B4-BE49-F238E27FC236}">
                <a16:creationId xmlns:a16="http://schemas.microsoft.com/office/drawing/2014/main" id="{0537DF7C-815E-471F-B00C-5070F2CE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74" y="2907063"/>
            <a:ext cx="715391" cy="4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puter Memory Basics | HowStuffWorks">
            <a:extLst>
              <a:ext uri="{FF2B5EF4-FFF2-40B4-BE49-F238E27FC236}">
                <a16:creationId xmlns:a16="http://schemas.microsoft.com/office/drawing/2014/main" id="{06625E8D-69A0-4DA4-BB7C-D9B985FA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81" y="2023215"/>
            <a:ext cx="1107047" cy="110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3263B1-2E70-4D19-B68B-E5AD3473C8D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66" y="1429228"/>
            <a:ext cx="685714" cy="26514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96F6201-149A-4BFD-9011-18E28C84042B}"/>
              </a:ext>
            </a:extLst>
          </p:cNvPr>
          <p:cNvSpPr/>
          <p:nvPr/>
        </p:nvSpPr>
        <p:spPr>
          <a:xfrm>
            <a:off x="7345018" y="1980841"/>
            <a:ext cx="4300178" cy="2651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5ED3A9-E0FC-444D-9AFE-51A8A52DA8DB}"/>
              </a:ext>
            </a:extLst>
          </p:cNvPr>
          <p:cNvSpPr/>
          <p:nvPr/>
        </p:nvSpPr>
        <p:spPr>
          <a:xfrm>
            <a:off x="11615342" y="1980841"/>
            <a:ext cx="231873" cy="26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F6ED1E-BE41-4930-BD53-5FF3FFF113AB}"/>
              </a:ext>
            </a:extLst>
          </p:cNvPr>
          <p:cNvSpPr/>
          <p:nvPr/>
        </p:nvSpPr>
        <p:spPr>
          <a:xfrm>
            <a:off x="8367816" y="4075217"/>
            <a:ext cx="769915" cy="988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33D0A7-19F1-40C7-8A6F-BB63B7A3B9B9}"/>
              </a:ext>
            </a:extLst>
          </p:cNvPr>
          <p:cNvSpPr/>
          <p:nvPr/>
        </p:nvSpPr>
        <p:spPr>
          <a:xfrm>
            <a:off x="9477720" y="4075219"/>
            <a:ext cx="769915" cy="988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7EAA83F-31C9-4902-9939-DB7B34DF5329}"/>
              </a:ext>
            </a:extLst>
          </p:cNvPr>
          <p:cNvSpPr/>
          <p:nvPr/>
        </p:nvSpPr>
        <p:spPr>
          <a:xfrm>
            <a:off x="8367816" y="3357876"/>
            <a:ext cx="1880191" cy="1706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 descr="\documentclass{article}&#10;\usepackage{amsmath}&#10;\pagestyle{empty}&#10;\begin{document}&#10;&#10;$q$&#10;&#10;&#10;\end{document}" title="IguanaTex Bitmap Display">
            <a:extLst>
              <a:ext uri="{FF2B5EF4-FFF2-40B4-BE49-F238E27FC236}">
                <a16:creationId xmlns:a16="http://schemas.microsoft.com/office/drawing/2014/main" id="{9B41C248-5DD2-4837-99EF-6562AF3E077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963" y="3565481"/>
            <a:ext cx="105143" cy="160000"/>
          </a:xfrm>
          <a:prstGeom prst="rect">
            <a:avLst/>
          </a:prstGeom>
        </p:spPr>
      </p:pic>
      <p:pic>
        <p:nvPicPr>
          <p:cNvPr id="22" name="图片 21" descr="\documentclass{article}&#10;\usepackage{amsmath}&#10;\pagestyle{empty}&#10;\begin{document}&#10;&#10;$\delta(q, a, b, \ldots, c)$&#10;&#10;&#10;\end{document}" title="IguanaTex Bitmap Display">
            <a:extLst>
              <a:ext uri="{FF2B5EF4-FFF2-40B4-BE49-F238E27FC236}">
                <a16:creationId xmlns:a16="http://schemas.microsoft.com/office/drawing/2014/main" id="{AFA026AA-6E46-4AD1-9ADD-0F051684447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58" y="4187916"/>
            <a:ext cx="1545143" cy="25447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2CCA68B-07EA-48FD-82C1-F100EF6FA75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58" y="2973719"/>
            <a:ext cx="914286" cy="212114"/>
          </a:xfrm>
          <a:prstGeom prst="rect">
            <a:avLst/>
          </a:prstGeom>
        </p:spPr>
      </p:pic>
      <p:pic>
        <p:nvPicPr>
          <p:cNvPr id="24" name="图片 23" descr="图片包含 游戏机, 电子, 电路&#10;&#10;描述已自动生成">
            <a:extLst>
              <a:ext uri="{FF2B5EF4-FFF2-40B4-BE49-F238E27FC236}">
                <a16:creationId xmlns:a16="http://schemas.microsoft.com/office/drawing/2014/main" id="{C93649A3-3FD3-43D1-BFEF-F236810B0E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232" y="3333979"/>
            <a:ext cx="2812830" cy="140641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DB3614E-BEBB-4628-B5F4-318DBDEEB17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35" y="3792187"/>
            <a:ext cx="577829" cy="20845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43AA8FC-F1D3-4C64-BA55-3608AAE542E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44" y="5715321"/>
            <a:ext cx="2444800" cy="219429"/>
          </a:xfrm>
          <a:prstGeom prst="rect">
            <a:avLst/>
          </a:prstGeom>
        </p:spPr>
      </p:pic>
      <p:pic>
        <p:nvPicPr>
          <p:cNvPr id="1040" name="Picture 16" descr="Building a 4-Bit Computer: The Instruction Set">
            <a:extLst>
              <a:ext uri="{FF2B5EF4-FFF2-40B4-BE49-F238E27FC236}">
                <a16:creationId xmlns:a16="http://schemas.microsoft.com/office/drawing/2014/main" id="{D099CE86-D879-4693-9682-E844F7457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4" y="4580611"/>
            <a:ext cx="3049141" cy="213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AF9F25E-98B4-4E30-8F82-81BCA7701C2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57" y="5705695"/>
            <a:ext cx="1728000" cy="2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4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3DF09-81D1-4798-B804-AB9D5746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TM vs algorithms</a:t>
            </a:r>
            <a:endParaRPr lang="zh-CN" altLang="en-US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88C4DCD9-60BA-43DB-8B7C-F01424CDF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48" y="1700626"/>
            <a:ext cx="3792103" cy="28440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5F8914-58CD-4C04-8E15-D711D2D128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444" y="3348718"/>
            <a:ext cx="2444800" cy="2194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98ABB8-A932-4503-B641-1151BC622F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65" y="5601254"/>
            <a:ext cx="747886" cy="270629"/>
          </a:xfrm>
          <a:prstGeom prst="rect">
            <a:avLst/>
          </a:prstGeom>
        </p:spPr>
      </p:pic>
      <p:pic>
        <p:nvPicPr>
          <p:cNvPr id="2054" name="Picture 6" descr="Functions Of An Operating System | Savvy Tower">
            <a:extLst>
              <a:ext uri="{FF2B5EF4-FFF2-40B4-BE49-F238E27FC236}">
                <a16:creationId xmlns:a16="http://schemas.microsoft.com/office/drawing/2014/main" id="{D3D03374-0EFA-4F44-BD45-0B465455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85" y="4965907"/>
            <a:ext cx="2405248" cy="147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02150F-B0FC-4B55-9022-2E7B337010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96" y="5601254"/>
            <a:ext cx="1742628" cy="2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8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F88D7B52-C50F-4A8C-BA33-148EA4B49379}"/>
              </a:ext>
            </a:extLst>
          </p:cNvPr>
          <p:cNvSpPr/>
          <p:nvPr/>
        </p:nvSpPr>
        <p:spPr>
          <a:xfrm>
            <a:off x="1212112" y="6258958"/>
            <a:ext cx="1584251" cy="239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6924C8D-E09C-401A-B065-1576D5418109}"/>
              </a:ext>
            </a:extLst>
          </p:cNvPr>
          <p:cNvSpPr/>
          <p:nvPr/>
        </p:nvSpPr>
        <p:spPr>
          <a:xfrm>
            <a:off x="9189129" y="3257341"/>
            <a:ext cx="769915" cy="988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E27F5AC-2D19-4855-921E-32ECE7DEF28C}"/>
              </a:ext>
            </a:extLst>
          </p:cNvPr>
          <p:cNvSpPr/>
          <p:nvPr/>
        </p:nvSpPr>
        <p:spPr>
          <a:xfrm>
            <a:off x="10299033" y="3257343"/>
            <a:ext cx="769915" cy="988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BFF0F6A-9092-49E9-BCC7-81152A873EB8}"/>
              </a:ext>
            </a:extLst>
          </p:cNvPr>
          <p:cNvSpPr/>
          <p:nvPr/>
        </p:nvSpPr>
        <p:spPr>
          <a:xfrm>
            <a:off x="9189129" y="2540000"/>
            <a:ext cx="1880191" cy="1706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5D83FBF-F55A-4F14-A5C5-DF28F9F56417}"/>
              </a:ext>
            </a:extLst>
          </p:cNvPr>
          <p:cNvSpPr/>
          <p:nvPr/>
        </p:nvSpPr>
        <p:spPr>
          <a:xfrm>
            <a:off x="1212111" y="5472828"/>
            <a:ext cx="4238846" cy="23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A0788D-3807-443D-837F-0994091D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(Deterministic) Turing Machine (TM)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4B848F-B605-4F8B-8250-452E75590B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1" y="1957716"/>
            <a:ext cx="7555656" cy="31634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42C2D87-81B1-442F-8CA8-5CE102E8AE86}"/>
              </a:ext>
            </a:extLst>
          </p:cNvPr>
          <p:cNvSpPr/>
          <p:nvPr/>
        </p:nvSpPr>
        <p:spPr>
          <a:xfrm>
            <a:off x="1212112" y="4951834"/>
            <a:ext cx="6507126" cy="23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BB9307-039B-49D4-9500-29D374914EBE}"/>
              </a:ext>
            </a:extLst>
          </p:cNvPr>
          <p:cNvSpPr/>
          <p:nvPr/>
        </p:nvSpPr>
        <p:spPr>
          <a:xfrm>
            <a:off x="7570382" y="4951834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F47B13-A536-417D-BD9B-402641A0FDB0}"/>
              </a:ext>
            </a:extLst>
          </p:cNvPr>
          <p:cNvSpPr/>
          <p:nvPr/>
        </p:nvSpPr>
        <p:spPr>
          <a:xfrm>
            <a:off x="1212112" y="5472829"/>
            <a:ext cx="6507126" cy="23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177109B-2438-4FC0-8FF6-702903E2B900}"/>
              </a:ext>
            </a:extLst>
          </p:cNvPr>
          <p:cNvSpPr/>
          <p:nvPr/>
        </p:nvSpPr>
        <p:spPr>
          <a:xfrm>
            <a:off x="7570382" y="5472829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\documentclass{article}&#10;\usepackage{amsmath}&#10;\pagestyle{empty}&#10;\begin{document}&#10;&#10;&#10;&#10;$\cdots$&#10;&#10;\end{document}" title="IguanaTex Bitmap Display">
            <a:extLst>
              <a:ext uri="{FF2B5EF4-FFF2-40B4-BE49-F238E27FC236}">
                <a16:creationId xmlns:a16="http://schemas.microsoft.com/office/drawing/2014/main" id="{A04B6310-06DC-49E9-B6AD-08CEDF1A45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13" y="5966395"/>
            <a:ext cx="303543" cy="32914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E65C5D0-62A8-4DA8-B8A7-6E756503FDD6}"/>
              </a:ext>
            </a:extLst>
          </p:cNvPr>
          <p:cNvSpPr/>
          <p:nvPr/>
        </p:nvSpPr>
        <p:spPr>
          <a:xfrm>
            <a:off x="1212112" y="6258959"/>
            <a:ext cx="6507126" cy="23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AF2B07-C5C0-42CB-BD56-D4FB0E01029C}"/>
              </a:ext>
            </a:extLst>
          </p:cNvPr>
          <p:cNvSpPr/>
          <p:nvPr/>
        </p:nvSpPr>
        <p:spPr>
          <a:xfrm>
            <a:off x="7570382" y="6258959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5C962EB-7C1E-4504-8E81-83E4FA65FCCB}"/>
              </a:ext>
            </a:extLst>
          </p:cNvPr>
          <p:cNvCxnSpPr>
            <a:cxnSpLocks/>
            <a:stCxn id="77" idx="2"/>
            <a:endCxn id="14" idx="0"/>
          </p:cNvCxnSpPr>
          <p:nvPr/>
        </p:nvCxnSpPr>
        <p:spPr>
          <a:xfrm rot="5400000">
            <a:off x="6667049" y="2044795"/>
            <a:ext cx="705665" cy="5108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53F1A62-FD77-48A2-9864-C092697ECD17}"/>
              </a:ext>
            </a:extLst>
          </p:cNvPr>
          <p:cNvCxnSpPr>
            <a:cxnSpLocks/>
            <a:stCxn id="24" idx="2"/>
            <a:endCxn id="68" idx="0"/>
          </p:cNvCxnSpPr>
          <p:nvPr/>
        </p:nvCxnSpPr>
        <p:spPr>
          <a:xfrm rot="5400000">
            <a:off x="6117052" y="1460654"/>
            <a:ext cx="1226657" cy="6797691"/>
          </a:xfrm>
          <a:prstGeom prst="bentConnector3">
            <a:avLst>
              <a:gd name="adj1" fmla="val 85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FFFFF38E-7B2E-49BE-91F1-E1E89509FB1A}"/>
              </a:ext>
            </a:extLst>
          </p:cNvPr>
          <p:cNvCxnSpPr>
            <a:cxnSpLocks/>
            <a:stCxn id="71" idx="2"/>
            <a:endCxn id="86" idx="0"/>
          </p:cNvCxnSpPr>
          <p:nvPr/>
        </p:nvCxnSpPr>
        <p:spPr>
          <a:xfrm rot="5400000">
            <a:off x="5337722" y="912688"/>
            <a:ext cx="2012787" cy="8679753"/>
          </a:xfrm>
          <a:prstGeom prst="bentConnector3">
            <a:avLst>
              <a:gd name="adj1" fmla="val 86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图片 93" descr="\documentclass{article}&#10;\usepackage{amsmath}&#10;\pagestyle{empty}&#10;\begin{document}&#10;&#10;$q$&#10;&#10;&#10;\end{document}" title="IguanaTex Bitmap Display">
            <a:extLst>
              <a:ext uri="{FF2B5EF4-FFF2-40B4-BE49-F238E27FC236}">
                <a16:creationId xmlns:a16="http://schemas.microsoft.com/office/drawing/2014/main" id="{59993484-7116-432D-82AC-19DA5B1BF3B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276" y="2747605"/>
            <a:ext cx="105143" cy="160000"/>
          </a:xfrm>
          <a:prstGeom prst="rect">
            <a:avLst/>
          </a:prstGeom>
        </p:spPr>
      </p:pic>
      <p:pic>
        <p:nvPicPr>
          <p:cNvPr id="100" name="图片 99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AA449DB5-A959-499A-B4B7-E28DB02789A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875" y="5060415"/>
            <a:ext cx="105600" cy="102857"/>
          </a:xfrm>
          <a:prstGeom prst="rect">
            <a:avLst/>
          </a:prstGeom>
        </p:spPr>
      </p:pic>
      <p:pic>
        <p:nvPicPr>
          <p:cNvPr id="103" name="图片 102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5360EE1E-E08D-4235-9B80-7F2567F92CE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19" y="5508250"/>
            <a:ext cx="85029" cy="160457"/>
          </a:xfrm>
          <a:prstGeom prst="rect">
            <a:avLst/>
          </a:prstGeom>
        </p:spPr>
      </p:pic>
      <p:pic>
        <p:nvPicPr>
          <p:cNvPr id="106" name="图片 105" descr="\documentclass{article}&#10;\usepackage{amsmath}&#10;\pagestyle{empty}&#10;\begin{document}&#10;&#10;&#10;$c$&#10;&#10;\end{document}" title="IguanaTex Bitmap Display">
            <a:extLst>
              <a:ext uri="{FF2B5EF4-FFF2-40B4-BE49-F238E27FC236}">
                <a16:creationId xmlns:a16="http://schemas.microsoft.com/office/drawing/2014/main" id="{2ADEAC95-444E-41A9-90C5-072FDF7B0F0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2" y="6322270"/>
            <a:ext cx="90515" cy="102857"/>
          </a:xfrm>
          <a:prstGeom prst="rect">
            <a:avLst/>
          </a:prstGeom>
        </p:spPr>
      </p:pic>
      <p:pic>
        <p:nvPicPr>
          <p:cNvPr id="110" name="图片 109" descr="\documentclass{article}&#10;\usepackage{amsmath}&#10;\pagestyle{empty}&#10;\begin{document}&#10;&#10;$\delta(q, a, b, \ldots, c)$&#10;&#10;&#10;\end{document}" title="IguanaTex Bitmap Display">
            <a:extLst>
              <a:ext uri="{FF2B5EF4-FFF2-40B4-BE49-F238E27FC236}">
                <a16:creationId xmlns:a16="http://schemas.microsoft.com/office/drawing/2014/main" id="{39AE4A0B-A519-4A83-8F04-B67E0EBA121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771" y="3370040"/>
            <a:ext cx="1545143" cy="254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06886A-293D-47B0-84F6-FDD391D9F1A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1" y="2527238"/>
            <a:ext cx="6282971" cy="2797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261CB7-437A-40AC-8DCD-5AAE8268C4F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1" y="3066659"/>
            <a:ext cx="4838400" cy="33097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D3E202C-8C0D-4E02-8255-FA03A871EC3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1" y="3653616"/>
            <a:ext cx="6661486" cy="29622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6957962-15B4-4B85-95F0-1ADB3CF623A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771" y="2155843"/>
            <a:ext cx="914286" cy="2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77" grpId="0" animBg="1"/>
      <p:bldP spid="71" grpId="0" animBg="1"/>
      <p:bldP spid="24" grpId="0" animBg="1"/>
      <p:bldP spid="68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84B0A-750C-401B-A64A-4B3FDC99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2D081-CE98-4161-A777-096990F3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modern computer is quite general and can run different algorithms (apps)</a:t>
            </a:r>
          </a:p>
          <a:p>
            <a:endParaRPr lang="en-US" altLang="zh-CN" dirty="0"/>
          </a:p>
          <a:p>
            <a:r>
              <a:rPr lang="en-US" altLang="zh-CN" dirty="0"/>
              <a:t>How about TMs? A TM which can run other TMs?</a:t>
            </a:r>
          </a:p>
          <a:p>
            <a:endParaRPr lang="en-US" altLang="zh-CN" dirty="0"/>
          </a:p>
          <a:p>
            <a:r>
              <a:rPr lang="en-US" altLang="zh-CN" dirty="0"/>
              <a:t>Universal TM.</a:t>
            </a:r>
            <a:endParaRPr lang="zh-CN" altLang="en-US" dirty="0"/>
          </a:p>
        </p:txBody>
      </p:sp>
      <p:pic>
        <p:nvPicPr>
          <p:cNvPr id="4" name="Picture 6" descr="Functions Of An Operating System | Savvy Tower">
            <a:extLst>
              <a:ext uri="{FF2B5EF4-FFF2-40B4-BE49-F238E27FC236}">
                <a16:creationId xmlns:a16="http://schemas.microsoft.com/office/drawing/2014/main" id="{C9154995-04D3-4E22-89EB-8CD752BFA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552" y="365125"/>
            <a:ext cx="2405248" cy="147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3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0C4C6-7910-4E5C-8CEB-50D2931B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30370-6537-4906-87D3-48399F36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TM can also be represented by a (binary) string. </a:t>
            </a:r>
          </a:p>
          <a:p>
            <a:endParaRPr lang="en-US" altLang="zh-CN" dirty="0"/>
          </a:p>
          <a:p>
            <a:r>
              <a:rPr lang="en-US" altLang="zh-CN" dirty="0"/>
              <a:t>Thus a TM can also be used as an input/data to another TM. </a:t>
            </a:r>
          </a:p>
          <a:p>
            <a:endParaRPr lang="en-US" altLang="zh-CN" dirty="0"/>
          </a:p>
          <a:p>
            <a:r>
              <a:rPr lang="en-US" altLang="zh-CN" dirty="0"/>
              <a:t>This blurs the distinction between software, hardware and data. </a:t>
            </a:r>
          </a:p>
          <a:p>
            <a:endParaRPr lang="en-US" altLang="zh-CN" dirty="0"/>
          </a:p>
          <a:p>
            <a:r>
              <a:rPr lang="en-US" altLang="zh-CN" dirty="0"/>
              <a:t>Brings up the idea of a universal TM (first observed by Turing himself)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45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80295-0BCF-4A54-8333-E9F2ABC0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TMs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2A5CF-E744-4978-A82F-5508173F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exists one universal TM that can simulate any other TM.</a:t>
            </a:r>
            <a:endParaRPr lang="zh-CN" altLang="en-US" dirty="0"/>
          </a:p>
        </p:txBody>
      </p:sp>
      <p:pic>
        <p:nvPicPr>
          <p:cNvPr id="4" name="Picture 6" descr="Functions Of An Operating System | Savvy Tower">
            <a:extLst>
              <a:ext uri="{FF2B5EF4-FFF2-40B4-BE49-F238E27FC236}">
                <a16:creationId xmlns:a16="http://schemas.microsoft.com/office/drawing/2014/main" id="{00291425-E3A3-4455-B518-5CFF2AB5B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102" y="3263796"/>
            <a:ext cx="2405248" cy="147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B59AC1DF-0D72-490C-B971-C05032626C83}"/>
              </a:ext>
            </a:extLst>
          </p:cNvPr>
          <p:cNvSpPr/>
          <p:nvPr/>
        </p:nvSpPr>
        <p:spPr>
          <a:xfrm rot="10800000">
            <a:off x="5695122" y="3747052"/>
            <a:ext cx="1918252" cy="4870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FCFC6C4-861D-4792-9E3B-BEDD4972A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731" y="2662170"/>
            <a:ext cx="1995570" cy="332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0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88DE8-E310-41D0-A3ED-316F62B5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TMs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DE2378-8D81-4B52-B107-FB0E054219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32" y="2068506"/>
            <a:ext cx="10461257" cy="10185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3C9DD8-829E-40BC-85FB-497532BE79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931" y="3770981"/>
            <a:ext cx="2858057" cy="2596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2AFFB02-913E-4241-8CF2-D5359854767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932" y="4562827"/>
            <a:ext cx="9689599" cy="3035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38F1CFB-BDAA-45E8-B125-8E0B7A01B31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81" y="5342787"/>
            <a:ext cx="5915429" cy="3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D9656-F335-4FB2-8C26-84976BBB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TMs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294303-B783-4C9C-9701-99DD2E0199CE}"/>
              </a:ext>
            </a:extLst>
          </p:cNvPr>
          <p:cNvSpPr/>
          <p:nvPr/>
        </p:nvSpPr>
        <p:spPr>
          <a:xfrm>
            <a:off x="5857691" y="1039318"/>
            <a:ext cx="4548655" cy="23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116C71-CCE4-48CC-BDAE-6F173CE314AE}"/>
              </a:ext>
            </a:extLst>
          </p:cNvPr>
          <p:cNvSpPr/>
          <p:nvPr/>
        </p:nvSpPr>
        <p:spPr>
          <a:xfrm>
            <a:off x="10257491" y="1039318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8F7991-149D-421C-8EC0-E0B7178905EA}"/>
              </a:ext>
            </a:extLst>
          </p:cNvPr>
          <p:cNvSpPr/>
          <p:nvPr/>
        </p:nvSpPr>
        <p:spPr>
          <a:xfrm>
            <a:off x="5857691" y="1554827"/>
            <a:ext cx="4548656" cy="239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F53AAD-27CF-41D1-9D00-A066DD3ECFD8}"/>
              </a:ext>
            </a:extLst>
          </p:cNvPr>
          <p:cNvSpPr/>
          <p:nvPr/>
        </p:nvSpPr>
        <p:spPr>
          <a:xfrm>
            <a:off x="10257491" y="1560313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424E73-F677-40F4-B5F8-A5ACAE2F7490}"/>
              </a:ext>
            </a:extLst>
          </p:cNvPr>
          <p:cNvSpPr/>
          <p:nvPr/>
        </p:nvSpPr>
        <p:spPr>
          <a:xfrm>
            <a:off x="5857690" y="2104083"/>
            <a:ext cx="4548656" cy="239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4E2D4C-E447-4E5F-B294-45EF1D5DE19B}"/>
              </a:ext>
            </a:extLst>
          </p:cNvPr>
          <p:cNvSpPr/>
          <p:nvPr/>
        </p:nvSpPr>
        <p:spPr>
          <a:xfrm>
            <a:off x="10257490" y="2109570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D60E822-F875-47B8-958F-DD713FFB8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777" y="1045038"/>
            <a:ext cx="531809" cy="2224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E2926FA-23F9-4874-B786-121841C8F68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26" y="1587193"/>
            <a:ext cx="1779809" cy="22704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8072485-0A84-40A1-9F66-4BBA6723F48E}"/>
              </a:ext>
            </a:extLst>
          </p:cNvPr>
          <p:cNvSpPr/>
          <p:nvPr/>
        </p:nvSpPr>
        <p:spPr>
          <a:xfrm>
            <a:off x="5857690" y="3036309"/>
            <a:ext cx="4548656" cy="239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F88CD21-2891-4A9C-8085-DFF22371704A}"/>
              </a:ext>
            </a:extLst>
          </p:cNvPr>
          <p:cNvSpPr/>
          <p:nvPr/>
        </p:nvSpPr>
        <p:spPr>
          <a:xfrm>
            <a:off x="10257490" y="3041796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4AF4E4-682B-4117-9F2C-17C8873892CF}"/>
              </a:ext>
            </a:extLst>
          </p:cNvPr>
          <p:cNvSpPr/>
          <p:nvPr/>
        </p:nvSpPr>
        <p:spPr>
          <a:xfrm>
            <a:off x="5857690" y="2613042"/>
            <a:ext cx="4548656" cy="239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DCA55F-9FBB-4A5F-9D7C-96B90EE5EE0A}"/>
              </a:ext>
            </a:extLst>
          </p:cNvPr>
          <p:cNvSpPr/>
          <p:nvPr/>
        </p:nvSpPr>
        <p:spPr>
          <a:xfrm>
            <a:off x="10257490" y="2618529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1AE31FB-380E-49E9-A6C8-2FC5A4D5FC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27" y="2135403"/>
            <a:ext cx="1703619" cy="17676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DE9F760-E91F-4ED9-B5A6-7622FD73D7B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24" y="2613042"/>
            <a:ext cx="1839238" cy="17523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C9BD622-3428-4916-B258-9B218CCD5B9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762" y="3065703"/>
            <a:ext cx="696381" cy="22552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6867E895-2150-45A0-8BC2-207A282504C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19" y="1947152"/>
            <a:ext cx="1735314" cy="276114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5097F3E-0C4E-4016-95FD-FE045FE017F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7" y="3065703"/>
            <a:ext cx="3964343" cy="20955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B93E87-20EE-441B-A3F0-63E23BA7453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7" y="5883639"/>
            <a:ext cx="2534400" cy="3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8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43C76-46E0-48AC-B3EA-3163AA14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(Deterministic) Turing Machine (TM)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B2C9F-3A13-4B20-8662-45F70CF4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Usually the input string is at the beginning of the 1st tape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Other entries are blank </a:t>
            </a:r>
          </a:p>
          <a:p>
            <a:endParaRPr lang="en-US" altLang="zh-CN" dirty="0"/>
          </a:p>
          <a:p>
            <a:r>
              <a:rPr lang="en-US" altLang="zh-CN" dirty="0"/>
              <a:t>Special symbols “beginning” “blank” in tape alphabet</a:t>
            </a:r>
          </a:p>
          <a:p>
            <a:endParaRPr lang="en-US" altLang="zh-CN" dirty="0"/>
          </a:p>
          <a:p>
            <a:r>
              <a:rPr lang="en-US" altLang="zh-CN" dirty="0"/>
              <a:t>Can be viewed as computing a Boolean function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F765EE-C71E-43C8-AF11-36FCC40A192F}"/>
              </a:ext>
            </a:extLst>
          </p:cNvPr>
          <p:cNvSpPr/>
          <p:nvPr/>
        </p:nvSpPr>
        <p:spPr>
          <a:xfrm>
            <a:off x="2258592" y="2615034"/>
            <a:ext cx="6507126" cy="23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C2A250-5A21-4AEC-BAC1-01CA9714FB5B}"/>
              </a:ext>
            </a:extLst>
          </p:cNvPr>
          <p:cNvSpPr/>
          <p:nvPr/>
        </p:nvSpPr>
        <p:spPr>
          <a:xfrm>
            <a:off x="8616862" y="2615034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6B772D-48A3-48B4-89CF-8C5030632F6C}"/>
              </a:ext>
            </a:extLst>
          </p:cNvPr>
          <p:cNvSpPr/>
          <p:nvPr/>
        </p:nvSpPr>
        <p:spPr>
          <a:xfrm>
            <a:off x="2421152" y="2615034"/>
            <a:ext cx="2455648" cy="2339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x</a:t>
            </a:r>
            <a:endParaRPr lang="zh-CN" altLang="en-US" dirty="0"/>
          </a:p>
        </p:txBody>
      </p:sp>
      <p:pic>
        <p:nvPicPr>
          <p:cNvPr id="9" name="图片 8" descr="\documentclass{article}&#10;\usepackage{amsmath}&#10;\pagestyle{empty}&#10;\begin{document}&#10;&#10;$ \triangleright $&#10;&#10;&#10;\end{document}" title="IguanaTex Bitmap Display">
            <a:extLst>
              <a:ext uri="{FF2B5EF4-FFF2-40B4-BE49-F238E27FC236}">
                <a16:creationId xmlns:a16="http://schemas.microsoft.com/office/drawing/2014/main" id="{71252E80-0428-42E7-A63D-03F568AA4B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52" y="2640258"/>
            <a:ext cx="160000" cy="183467"/>
          </a:xfrm>
          <a:prstGeom prst="rect">
            <a:avLst/>
          </a:prstGeom>
        </p:spPr>
      </p:pic>
      <p:pic>
        <p:nvPicPr>
          <p:cNvPr id="11" name="图片 10" descr="\documentclass{article}&#10;\usepackage{amsmath}&#10;\pagestyle{empty}&#10;\begin{document}&#10;&#10;$\textvisiblespace$&#10;&#10;&#10;\end{document}" title="IguanaTex Bitmap Display">
            <a:extLst>
              <a:ext uri="{FF2B5EF4-FFF2-40B4-BE49-F238E27FC236}">
                <a16:creationId xmlns:a16="http://schemas.microsoft.com/office/drawing/2014/main" id="{3BE4F1A9-DD3F-437E-A4C4-469D12CDD8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12" y="2698467"/>
            <a:ext cx="97524" cy="335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E84F6B-0F5D-44C6-B5B8-9B921C793E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190" y="4659349"/>
            <a:ext cx="117029" cy="40229"/>
          </a:xfrm>
          <a:prstGeom prst="rect">
            <a:avLst/>
          </a:prstGeom>
        </p:spPr>
      </p:pic>
      <p:pic>
        <p:nvPicPr>
          <p:cNvPr id="15" name="图片 14" descr="\documentclass{article}&#10;\usepackage{amsmath}&#10;\pagestyle{empty}&#10;\begin{document}&#10;&#10;$ \triangleright $&#10;&#10;&#10;\end{document}" title="IguanaTex Bitmap Display">
            <a:extLst>
              <a:ext uri="{FF2B5EF4-FFF2-40B4-BE49-F238E27FC236}">
                <a16:creationId xmlns:a16="http://schemas.microsoft.com/office/drawing/2014/main" id="{76E9F3E6-DDBD-46BA-B253-D09D9D3CF0C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77" y="4557829"/>
            <a:ext cx="160000" cy="183467"/>
          </a:xfrm>
          <a:prstGeom prst="rect">
            <a:avLst/>
          </a:prstGeom>
        </p:spPr>
      </p:pic>
      <p:pic>
        <p:nvPicPr>
          <p:cNvPr id="21" name="图片 20" descr="\documentclass{article}&#10;\usepackage{amsmath}&#10;\pagestyle{empty}&#10;\begin{document}&#10;&#10;&#10;$f:\Sigma^*\rightarrow \{0, 1\}$&#10;&#10;\end{document}" title="IguanaTex Bitmap Display">
            <a:extLst>
              <a:ext uri="{FF2B5EF4-FFF2-40B4-BE49-F238E27FC236}">
                <a16:creationId xmlns:a16="http://schemas.microsoft.com/office/drawing/2014/main" id="{6AE192F9-F65B-46AC-827C-73B93BBE1BA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18" y="5504540"/>
            <a:ext cx="1971200" cy="3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80002-45D7-4FA4-AFFC-89AC05C5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Computation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4EC243-52F1-4184-B558-CD32B06058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82" y="2048782"/>
            <a:ext cx="9199541" cy="301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5B5DE4-1EBC-48E8-BBAF-D297D0FD0F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83" y="3038343"/>
            <a:ext cx="7793371" cy="330972"/>
          </a:xfrm>
          <a:prstGeom prst="rect">
            <a:avLst/>
          </a:prstGeom>
        </p:spPr>
      </p:pic>
      <p:pic>
        <p:nvPicPr>
          <p:cNvPr id="21" name="图片 20" descr="\documentclass{article}&#10;\usepackage{amsmath}&#10;\pagestyle{empty}&#10;\begin{document}&#10;&#10;&#10;\begin{itemize}&#10;&#10;\item A configuration: current state, current tape contents, current head locations.&#10;&#10;\end{itemize}&#10;&#10;\end{document}" title="IguanaTex Bitmap Display">
            <a:extLst>
              <a:ext uri="{FF2B5EF4-FFF2-40B4-BE49-F238E27FC236}">
                <a16:creationId xmlns:a16="http://schemas.microsoft.com/office/drawing/2014/main" id="{5F2F87A3-C58A-4909-BBF1-7D2A7C1CE2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82" y="3827988"/>
            <a:ext cx="9984000" cy="585143"/>
          </a:xfrm>
          <a:prstGeom prst="rect">
            <a:avLst/>
          </a:prstGeom>
        </p:spPr>
      </p:pic>
      <p:pic>
        <p:nvPicPr>
          <p:cNvPr id="25" name="图片 24" descr="\documentclass{article}&#10;\usepackage{amsmath}&#10;\pagestyle{empty}&#10;\begin{document}&#10;&#10;$C_0 \rightarrow C_1 \rightarrow \cdots \rightarrow C_t $&#10;&#10;&#10;\end{document}" title="IguanaTex Bitmap Display">
            <a:extLst>
              <a:ext uri="{FF2B5EF4-FFF2-40B4-BE49-F238E27FC236}">
                <a16:creationId xmlns:a16="http://schemas.microsoft.com/office/drawing/2014/main" id="{AFCE86C5-DAF1-4007-A3C0-B6EDA409BF1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63" y="4465995"/>
            <a:ext cx="2302477" cy="219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281B46-771E-4B63-8BB9-217B3D47908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83" y="5232638"/>
            <a:ext cx="7319772" cy="2998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7EE7DB-345F-4667-86FB-C32943BDF1C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00" y="5801589"/>
            <a:ext cx="8707047" cy="533333"/>
          </a:xfrm>
          <a:prstGeom prst="rect">
            <a:avLst/>
          </a:prstGeom>
        </p:spPr>
      </p:pic>
      <p:pic>
        <p:nvPicPr>
          <p:cNvPr id="41" name="图片 40" descr="\documentclass{article}&#10;\usepackage{amsmath}&#10;\pagestyle{empty}&#10;\begin{document}&#10;&#10;$C_0$: start configuration,  state: $q_0$ and heads at left-most.&#10;&#10;&#10;\end{document}" title="IguanaTex Bitmap Display">
            <a:extLst>
              <a:ext uri="{FF2B5EF4-FFF2-40B4-BE49-F238E27FC236}">
                <a16:creationId xmlns:a16="http://schemas.microsoft.com/office/drawing/2014/main" id="{4CBF9CE4-4798-4E90-A0E3-C40F8F80470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63" y="4887304"/>
            <a:ext cx="6235428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7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151F5-E2CD-4A50-A0A7-EC5498E6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Computation</a:t>
            </a:r>
            <a:endParaRPr lang="zh-CN" altLang="en-US" dirty="0"/>
          </a:p>
        </p:txBody>
      </p:sp>
      <p:pic>
        <p:nvPicPr>
          <p:cNvPr id="11" name="图片 10" descr="\documentclass{article}&#10;\usepackage{amsmath}&#10;\pagestyle{empty}&#10;\begin{document}&#10;&#10;$M$ accepts $w$, if $\exists C_0, C_1, \ldots, C_t$, where \begin{itemize}&#10;&#10;\item $C_0$: start configuration&#10;&#10;\item each $C_i$ yields $C_{i+1}$ (in 1 transition step)&#10;&#10;\item $C_t$: accept configuration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EDBDABEB-0690-4ABE-999E-285DEDA2E2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2042160"/>
            <a:ext cx="5714284" cy="20973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FDE3812-380C-42D7-834A-5FF322F964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5011530"/>
            <a:ext cx="9640228" cy="303543"/>
          </a:xfrm>
          <a:prstGeom prst="rect">
            <a:avLst/>
          </a:prstGeom>
        </p:spPr>
      </p:pic>
      <p:pic>
        <p:nvPicPr>
          <p:cNvPr id="5" name="图片 4" descr="\documentclass{article}&#10;\usepackage{amsmath}&#10;\pagestyle{empty}&#10;\begin{document}&#10;&#10;$C_0 \rightarrow C_1 \rightarrow \cdots \rightarrow C_t $&#10;&#10;&#10;\end{document}" title="IguanaTex Bitmap Display">
            <a:extLst>
              <a:ext uri="{FF2B5EF4-FFF2-40B4-BE49-F238E27FC236}">
                <a16:creationId xmlns:a16="http://schemas.microsoft.com/office/drawing/2014/main" id="{0C9017FF-F9AC-44D9-A129-D9F4ECF39B9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887" y="2272718"/>
            <a:ext cx="2302477" cy="2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5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12B99-8D96-4114-902E-21E66E4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TM vs Automata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2CD32-9783-42F8-8B84-3DB34BE7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TM’s storage equipment, tapes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Read-write heads, its moves and read-write operations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Tape is infinite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Halting states take effect immediately</a:t>
            </a:r>
          </a:p>
        </p:txBody>
      </p:sp>
    </p:spTree>
    <p:extLst>
      <p:ext uri="{BB962C8B-B14F-4D97-AF65-F5344CB8AC3E}">
        <p14:creationId xmlns:p14="http://schemas.microsoft.com/office/powerpoint/2010/main" val="185085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220F7-E720-414F-A465-EAFF25F3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Recognizable vs Decidable</a:t>
            </a:r>
            <a:endParaRPr lang="zh-CN" altLang="en-US" dirty="0"/>
          </a:p>
        </p:txBody>
      </p:sp>
      <p:pic>
        <p:nvPicPr>
          <p:cNvPr id="7" name="图片 6" descr="\documentclass{article}&#10;\usepackage{amsmath}&#10;\pagestyle{empty}&#10;\begin{document}&#10;&#10;\begin{itemize}&#10;\item&#10;A language is \textbf{Turing-recognizable} if some TM recognizes it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6AAF106-28E6-43D2-94F4-3688B4119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2613810"/>
            <a:ext cx="8555886" cy="279771"/>
          </a:xfrm>
          <a:prstGeom prst="rect">
            <a:avLst/>
          </a:prstGeom>
        </p:spPr>
      </p:pic>
      <p:pic>
        <p:nvPicPr>
          <p:cNvPr id="9" name="图片 8" descr="\documentclass{article}&#10;\usepackage{amsmath}&#10;\pagestyle{empty}&#10;\begin{document}&#10;&#10;\begin{itemize}&#10;\item&#10;A language is \textbf{Turing-decidable} if some TM decides it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9AEBD07-ABEC-4B87-B1F0-154C45D8157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4946174"/>
            <a:ext cx="7712914" cy="279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D6F457-3BFB-47DE-885E-23782E21DFD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3743281"/>
            <a:ext cx="9490288" cy="274285"/>
          </a:xfrm>
          <a:prstGeom prst="rect">
            <a:avLst/>
          </a:prstGeom>
        </p:spPr>
      </p:pic>
      <p:pic>
        <p:nvPicPr>
          <p:cNvPr id="15" name="图片 14" descr="\documentclass{article}&#10;\usepackage{amsmath}&#10;\pagestyle{empty}&#10;\begin{document}&#10;&#10;If $M$ is a decider, then say $M$ decides $L(M)$&#10;&#10;&#10;\end{document}" title="IguanaTex Bitmap Display">
            <a:extLst>
              <a:ext uri="{FF2B5EF4-FFF2-40B4-BE49-F238E27FC236}">
                <a16:creationId xmlns:a16="http://schemas.microsoft.com/office/drawing/2014/main" id="{02FB11B9-97CA-4F41-8965-7B9CDF17D15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2" y="4379785"/>
            <a:ext cx="4871619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5008F-834D-4CDC-85AA-1F0F5B73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Computing Definition and Computation time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379BC8-1734-4200-990D-D7AC39B082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1" y="2021843"/>
            <a:ext cx="9987652" cy="654627"/>
          </a:xfrm>
          <a:prstGeom prst="rect">
            <a:avLst/>
          </a:prstGeom>
        </p:spPr>
      </p:pic>
      <p:pic>
        <p:nvPicPr>
          <p:cNvPr id="15" name="图片 14" descr="\documentclass{article}&#10;\usepackage{amsmath}&#10;\pagestyle{empty}&#10;\begin{document}&#10;&#10;\begin{itemize}&#10;\item&#10;$M$ computes $f$ if on any input $x$, $M$ enters a &quot;halting state&quot; and writes $f(x)$ on an &quot;output tape&quot;   &#10;\end{itemize}&#10;\end{document}" title="IguanaTex Bitmap Display">
            <a:extLst>
              <a:ext uri="{FF2B5EF4-FFF2-40B4-BE49-F238E27FC236}">
                <a16:creationId xmlns:a16="http://schemas.microsoft.com/office/drawing/2014/main" id="{CE30E3F5-40F0-4352-956B-91DAC85E490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1" y="2976881"/>
            <a:ext cx="9991314" cy="6546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DB94AE1-B9B0-43E4-B9CB-0C0555DEA6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46" y="4410386"/>
            <a:ext cx="9991307" cy="108434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AAA0703-56B1-4E55-BDEE-F99E465AA54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47" y="5825447"/>
            <a:ext cx="10464916" cy="6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4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47FD4-B89C-4589-BC20-16F3331B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7" name="图片 16" descr="\documentclass{article}&#10;\usepackage{amsmath, amsfonts}&#10;\pagestyle{empty}&#10;\begin{document}&#10;&#10;  A (one-tape) TM recognizes $A= \{w\#w\mid w\in \{0, 1\}^*\}$&#10;&#10;  &#10;&#10;&#10;\end{document}" title="IguanaTex Bitmap Display">
            <a:extLst>
              <a:ext uri="{FF2B5EF4-FFF2-40B4-BE49-F238E27FC236}">
                <a16:creationId xmlns:a16="http://schemas.microsoft.com/office/drawing/2014/main" id="{3C0438FF-E17C-4C8D-8E7E-2366ED5DAD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2" y="2113280"/>
            <a:ext cx="7178969" cy="3053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9F76C7-7D8E-411D-9E22-9AA846F635D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51199"/>
            <a:ext cx="9991317" cy="652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AD34C2-60BA-47FA-A84C-56BB543DDD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89287"/>
            <a:ext cx="8146286" cy="274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D6D2E1-9FDF-47B8-A542-968F73CB9A8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96353"/>
            <a:ext cx="4359314" cy="2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098.613"/>
  <p:tag name="LATEXADDIN" val="\documentclass{article}&#10;\usepackage{amsmath}&#10;\pagestyle{empty}&#10;\begin{document}&#10;&#10;\begin{itemize}&#10;&#10;\item A $k$-tape TM is a 7-tuple $(Q, \Sigma, \Gamma, \delta, q_0, q_{accept}, q_{reject})$,&#10;\end{itemize}&#10;&#10;&#10;\end{document}"/>
  <p:tag name="IGUANATEXSIZE" val="24"/>
  <p:tag name="IGUANATEXCURSOR" val="19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2731.90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q_0$ start state, $q_{accept}$ accept state, $q_{reject}$ reject state.&#10;\end{itemize}&#10;&#10;&#10;\end{document}&#10;"/>
  <p:tag name="IGUANATEXSIZE" val="24"/>
  <p:tag name="IGUANATEXCURSOR" val="143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374.953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Control&#10;&#10;&#10;\end{document}&#10;"/>
  <p:tag name="IGUANATEXSIZE" val="24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4.49197"/>
  <p:tag name="ORIGINALWIDTH" val="56.24299"/>
  <p:tag name="LATEXADDIN" val="\documentclass{article}&#10;\usepackage{amsmath}&#10;\pagestyle{empty}&#10;\begin{document}&#10;&#10;$ \triangleright $&#10;&#10;&#10;\end{document}"/>
  <p:tag name="IGUANATEXSIZE" val="28"/>
  <p:tag name="IGUANATEXCURSOR" val="8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.49795"/>
  <p:tag name="ORIGINALWIDTH" val="47.99401"/>
  <p:tag name="LATEXADDIN" val="\documentclass{article}&#10;\usepackage{amsmath}&#10;\pagestyle{empty}&#10;\begin{document}&#10;&#10;$\textvisiblespace$&#10;&#10;&#10;\end{document}"/>
  <p:tag name="IGUANATEXSIZE" val="20"/>
  <p:tag name="IGUANATEXCURSOR" val="10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.49795"/>
  <p:tag name="ORIGINALWIDTH" val="47.99401"/>
  <p:tag name="LATEXADDIN" val="\documentclass{article}&#10;\usepackage{amsmath}&#10;\pagestyle{empty}&#10;\begin{document}&#10;&#10;$\textvisiblespace$&#10;&#10;&#10;\end{document}"/>
  <p:tag name="IGUANATEXSIZE" val="24"/>
  <p:tag name="IGUANATEXCURSOR" val="8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4.49197"/>
  <p:tag name="ORIGINALWIDTH" val="56.24299"/>
  <p:tag name="LATEXADDIN" val="\documentclass{article}&#10;\usepackage{amsmath}&#10;\pagestyle{empty}&#10;\begin{document}&#10;&#10;$ \triangleright $&#10;&#10;&#10;\end{document}"/>
  <p:tag name="IGUANATEXSIZE" val="28"/>
  <p:tag name="IGUANATEXCURSOR" val="8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8.399"/>
  <p:tag name="LATEXADDIN" val="\documentclass{article}&#10;\usepackage{amsmath}&#10;\pagestyle{empty}&#10;\begin{document}&#10;&#10;&#10;$f:\Sigma^*\rightarrow \{0, 1\}$&#10;&#10;\end{document}"/>
  <p:tag name="IGUANATEXSIZE" val="24"/>
  <p:tag name="IGUANATEXCURSOR" val="9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72.778"/>
  <p:tag name="LATEXADDIN" val="\documentclass{article}&#10;\usepackage{amsmath}&#10;\pagestyle{empty}&#10;\begin{document}&#10;&#10;\begin{itemize}&#10;\item&#10;current state $q$; $x = (x_1, \ldots, x_k)$ symbols being read in the $k$ tapes;   &#10;\end{itemize}&#10;\end{document}"/>
  <p:tag name="IGUANATEXSIZE" val="24"/>
  <p:tag name="IGUANATEXCURSOR" val="14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3196.101"/>
  <p:tag name="LATEXADDIN" val="\documentclass{article}&#10;\usepackage{amsmath}&#10;\pagestyle{empty}&#10;\begin{document}&#10;&#10;\begin{itemize}&#10;&#10;\item Take a transition step: $\delta(q, x) = (q', x', z), z\in \{L, S, R\}^k$&#10;&#10;\end{itemize}&#10;&#10;&#10;\end{document}"/>
  <p:tag name="IGUANATEXSIZE" val="24"/>
  <p:tag name="IGUANATEXCURSOR" val="15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97"/>
  <p:tag name="ORIGINALWIDTH" val="4094.488"/>
  <p:tag name="LATEXADDIN" val="\documentclass{article}&#10;\usepackage{amsmath}&#10;\pagestyle{empty}&#10;\begin{document}&#10;&#10;&#10;\begin{itemize}&#10;&#10;\item A configuration: current state, current tape contents, current head locations.&#10;&#10;\end{itemize}&#10;&#10;\end{document}"/>
  <p:tag name="IGUANATEXSIZE" val="24"/>
  <p:tag name="IGUANATEXCURSOR" val="19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&#10;&#10;$\cdots$&#10;&#10;\end{document}"/>
  <p:tag name="IGUANATEXSIZE" val="24"/>
  <p:tag name="IGUANATEXCURSOR" val="9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133.108"/>
  <p:tag name="LATEXADDIN" val="\documentclass{article}&#10;\usepackage{amsmath}&#10;\pagestyle{empty}&#10;\begin{document}&#10;&#10;$C_0 \rightarrow C_1 \rightarrow \cdots \rightarrow C_t $&#10;&#10;&#10;\end{document}"/>
  <p:tag name="IGUANATEXSIZE" val="20"/>
  <p:tag name="IGUANATEXCURSOR" val="10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3001.875"/>
  <p:tag name="LATEXADDIN" val="\documentclass{article}&#10;\usepackage{amsmath}&#10;\pagestyle{empty}&#10;\begin{document}&#10;&#10;&#10;\begin{itemize}&#10;&#10;\item Halts when it enters $q_{accept}$ or $q_{reject}$.  Halting states.&#10;&#10;\end{itemize}&#10;&#10;\end{document}"/>
  <p:tag name="IGUANATEXSIZE" val="24"/>
  <p:tag name="IGUANATEXCURSOR" val="15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284.964"/>
  <p:tag name="LATEXADDIN" val="\documentclass{article}&#10;\usepackage{amsmath}&#10;\pagestyle{empty}&#10;\begin{document}&#10;&#10;Corresponding halting configuration: accepting configuration, rejecting configuration&#10;&#10;&#10;&#10;&#10;\end{document}"/>
  <p:tag name="IGUANATEXSIZE" val="20"/>
  <p:tag name="IGUANATEXCURSOR" val="9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068.616"/>
  <p:tag name="LATEXADDIN" val="\documentclass{article}&#10;\usepackage{amsmath}&#10;\pagestyle{empty}&#10;\begin{document}&#10;&#10;$C_0$: start configuration,  state: $q_0$ and heads at left-most.&#10;&#10;&#10;\end{document}"/>
  <p:tag name="IGUANATEXSIZE" val="20"/>
  <p:tag name="IGUANATEXCURSOR" val="14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0.1425"/>
  <p:tag name="ORIGINALWIDTH" val="2343.457"/>
  <p:tag name="LATEXADDIN" val="\documentclass{article}&#10;\usepackage{amsmath}&#10;\pagestyle{empty}&#10;\begin{document}&#10;&#10;$M$ accepts $w$, if $\exists C_0, C_1, \ldots, C_t$, where \begin{itemize}&#10;&#10;\item $C_0$: start configuration&#10;&#10;\item each $C_i$ yields $C_{i+1}$ (in 1 transition step)&#10;&#10;\item $C_t$: accept configuration&#10;&#10;\end{itemize}&#10;&#10;&#10;\end{document}"/>
  <p:tag name="IGUANATEXSIZE" val="24"/>
  <p:tag name="IGUANATEXCURSOR" val="24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53.506"/>
  <p:tag name="LATEXADDIN" val="\documentclass{article}&#10;\usepackage{amsmath}&#10;\pagestyle{empty}&#10;\begin{document}&#10;&#10;&#10;The language of $M$ (or recognized by $M$), is $L(M) = \{ w\mid M \mbox{ accepts } w \} $ &#10;&#10;\end{document}"/>
  <p:tag name="IGUANATEXSIZE" val="24"/>
  <p:tag name="IGUANATEXCURSOR" val="16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133.108"/>
  <p:tag name="LATEXADDIN" val="\documentclass{article}&#10;\usepackage{amsmath}&#10;\pagestyle{empty}&#10;\begin{document}&#10;&#10;$C_0 \rightarrow C_1 \rightarrow \cdots \rightarrow C_t $&#10;&#10;&#10;\end{document}"/>
  <p:tag name="IGUANATEXSIZE" val="20"/>
  <p:tag name="IGUANATEXCURSOR" val="10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508.811"/>
  <p:tag name="LATEXADDIN" val="\documentclass{article}&#10;\usepackage{amsmath}&#10;\pagestyle{empty}&#10;\begin{document}&#10;&#10;\begin{itemize}&#10;\item&#10;A language is \textbf{Turing-recognizable} if some TM recognizes it&#10;&#10;\end{itemize}&#10;&#10;&#10;\end{document}"/>
  <p:tag name="IGUANATEXSIZE" val="24"/>
  <p:tag name="IGUANATEXCURSOR" val="10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63.104"/>
  <p:tag name="LATEXADDIN" val="\documentclass{article}&#10;\usepackage{amsmath}&#10;\pagestyle{empty}&#10;\begin{document}&#10;&#10;\begin{itemize}&#10;\item&#10;A language is \textbf{Turing-decidable} if some TM decides it&#10;&#10;\end{itemize}&#10;&#10;&#10;\end{document}"/>
  <p:tag name="IGUANATEXSIZE" val="24"/>
  <p:tag name="IGUANATEXCURSOR" val="16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892.013"/>
  <p:tag name="LATEXADDIN" val="\documentclass{article}&#10;\usepackage{amsmath}&#10;\pagestyle{empty}&#10;\begin{document}&#10;&#10;\begin{itemize}&#10;\item decider $M$: a TM $M$ which never enters \textbf{infinite loops} on any input&#10;\end{itemize}&#10;&#10;&#10;&#10;\end{document}"/>
  <p:tag name="IGUANATEXSIZE" val="24"/>
  <p:tag name="IGUANATEXCURSOR" val="14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51.74354"/>
  <p:tag name="LATEXADDIN" val="\documentclass{article}&#10;\usepackage{amsmath}&#10;\pagestyle{empty}&#10;\begin{document}&#10;&#10;$q$&#10;&#10;&#10;\end{document}"/>
  <p:tag name="IGUANATEXSIZE" val="20"/>
  <p:tag name="IGUANATEXCURSOR" val="8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97.45"/>
  <p:tag name="LATEXADDIN" val="\documentclass{article}&#10;\usepackage{amsmath}&#10;\pagestyle{empty}&#10;\begin{document}&#10;&#10;If $M$ is a decider, then say $M$ decides $L(M)$&#10;&#10;&#10;\end{document}"/>
  <p:tag name="IGUANATEXSIZE" val="20"/>
  <p:tag name="IGUANATEXCURSOR" val="10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95.988"/>
  <p:tag name="LATEXADDIN" val="\documentclass{article}&#10;\usepackage{amsmath}&#10;\pagestyle{empty}&#10;\begin{document}&#10;&#10;\begin{itemize}&#10;\item&#10;Let $f:\{0, 1\}^* \rightarrow \{0, 1\}^*$. Sometimes we consider using TM to compute $f$ with long output&#10;&#10;\end{itemize}&#10;&#10;&#10;\end{document}"/>
  <p:tag name="IGUANATEXSIZE" val="24"/>
  <p:tag name="IGUANATEXCURSOR" val="20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97.488"/>
  <p:tag name="LATEXADDIN" val="\documentclass{article}&#10;\usepackage{amsmath}&#10;\pagestyle{empty}&#10;\begin{document}&#10;&#10;\begin{itemize}&#10;\item&#10;$M$ computes $f$ if on any input $x$, $M$ enters a &quot;halting state&quot; and writes $f(x)$ on an &quot;output tape&quot;   &#10;\end{itemize}&#10;\end{document}"/>
  <p:tag name="IGUANATEXSIZE" val="24"/>
  <p:tag name="IGUANATEXCURSOR" val="22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4.6944"/>
  <p:tag name="ORIGINALWIDTH" val="4097.488"/>
  <p:tag name="LATEXADDIN" val="\documentclass{article}&#10;\usepackage{amsmath, amsfonts}&#10;\pagestyle{empty}&#10;\begin{document}&#10;&#10;&#10;&#10;\begin{itemize}&#10; &#10;\item $M$ runs in $T(n)$ time if for any input $x$, it takes $\leq T(|x|)$ transition steps to halt.&#10;&#10;&#10; $T: \mathbb{N} \rightarrow \mathbb{N}$&#10;\end{itemize}&#10;&#10;&#10;\end{document}"/>
  <p:tag name="IGUANATEXSIZE" val="24"/>
  <p:tag name="IGUANATEXCURSOR" val="21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4291.71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T$ is time-constructible if $T(n) \geq n$ and $\exists$ a TM that computes $x \mapsto \llcorner T(|x|)\lrcorner$ in time $T(n)$&#10;&#10;&#10;\end{document}&#10;"/>
  <p:tag name="IGUANATEXSIZE" val="24"/>
  <p:tag name="IGUANATEXCURSOR" val="15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44.132"/>
  <p:tag name="LATEXADDIN" val="\documentclass{article}&#10;\usepackage{amsmath, amsfonts}&#10;\pagestyle{empty}&#10;\begin{document}&#10;&#10;  A (one-tape) TM recognizes $A= \{w\#w\mid w\in \{0, 1\}^*\}$&#10;&#10;  &#10;&#10;&#10;\end{document}"/>
  <p:tag name="IGUANATEXSIZE" val="24"/>
  <p:tag name="IGUANATEXCURSOR" val="12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165"/>
  <p:tag name="ORIGINALWIDTH" val="4097.488"/>
  <p:tag name="LATEXADDIN" val="\documentclass{article}&#10;\usepackage{amsmath, amsfonts}&#10;\pagestyle{empty}&#10;\begin{document}&#10;&#10;\begin{itemize}&#10;&#10;&#10;\item Record the current symbol and cross (mark) it. Check if it is the same as the corresponding symbol;&#10;&#10;\end{itemize}&#10;&#10;&#10;\end{document}"/>
  <p:tag name="IGUANATEXSIZE" val="24"/>
  <p:tag name="IGUANATEXCURSOR" val="15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340.83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&#10;\item If match, then cross the corresponding symbol. Otherwise reject;&#10;&#10;&#10;\end{itemize}&#10;&#10;&#10;\end{document}&#10;"/>
  <p:tag name="IGUANATEXSIZE" val="24"/>
  <p:tag name="IGUANATEXCURSOR" val="151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787.77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&#10;\item If all symbols match, then accept.&#10;&#10;&#10;&#10;\end{itemize}&#10;&#10;&#10;\end{document}&#10;"/>
  <p:tag name="IGUANATEXSIZE" val="24"/>
  <p:tag name="IGUANATEXCURSOR" val="148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98.988"/>
  <p:tag name="LATEXADDIN" val="\documentclass{article}&#10;\usepackage{amsmath, amsfonts}&#10;\pagestyle{empty}&#10;\begin{document}&#10;&#10;\begin{itemize}&#10;&#10;\item  For each symbol it moves from left to right, do the matching and crossing off, taking time $O(n)$&#10;&#10;&#10;&#10;&#10;&#10;\end{itemize}&#10;&#10;&#10;\end{document}"/>
  <p:tag name="IGUANATEXSIZE" val="24"/>
  <p:tag name="IGUANATEXCURSOR" val="21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begin{document}&#10;&#10;&#10;$a$&#10;&#10;\end{document}"/>
  <p:tag name="IGUANATEXSIZE" val="18"/>
  <p:tag name="IGUANATEXCURSOR" val="8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62.467"/>
  <p:tag name="LATEXADDIN" val="\documentclass{article}&#10;\usepackage{amsmath, amsfonts}&#10;\pagestyle{empty}&#10;\begin{document}&#10;&#10;\begin{itemize}&#10;&#10;\item Total number of symbols to check $O(n)$&#10;&#10;&#10;&#10;&#10;\end{itemize}&#10;&#10;&#10;\end{document}"/>
  <p:tag name="IGUANATEXSIZE" val="24"/>
  <p:tag name="IGUANATEXCURSOR" val="10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91.864"/>
  <p:tag name="LATEXADDIN" val="\documentclass{article}&#10;\usepackage{amsmath, amsfonts}&#10;\pagestyle{empty}&#10;\begin{document}&#10;&#10;\begin{itemize}&#10;&#10;\item Total time: $O(n^2)$&#10;&#10;&#10;\end{itemize}&#10;&#10;&#10;\end{document}"/>
  <p:tag name="IGUANATEXSIZE" val="24"/>
  <p:tag name="IGUANATEXCURSOR" val="13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58.155"/>
  <p:tag name="LATEXADDIN" val="\documentclass{article}&#10;\usepackage{amsmath, amsfonts}&#10;\pagestyle{empty}&#10;\begin{document}&#10;&#10;  A two-tape TM recognizes $B =  \{ww\mid w\in \{0, 1\}^*\}$&#10;&#10;  &#10;&#10;&#10;\end{document}"/>
  <p:tag name="IGUANATEXSIZE" val="24"/>
  <p:tag name="IGUANATEXCURSOR" val="12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854.518"/>
  <p:tag name="LATEXADDIN" val="\documentclass{article}&#10;\usepackage{amsmath, amsfonts}&#10;\pagestyle{empty}&#10;\begin{document}&#10;&#10;\begin{itemize}&#10;&#10;\item Copy the string to the 2nd tape&#10;&#10;&#10;\end{itemize}&#10;&#10;&#10;\end{document}"/>
  <p:tag name="IGUANATEXSIZE" val="24"/>
  <p:tag name="IGUANATEXCURSOR" val="14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948.632"/>
  <p:tag name="LATEXADDIN" val="\documentclass{article}&#10;\usepackage{amsmath, amsfonts}&#10;\pagestyle{empty}&#10;\begin{document}&#10;&#10;\begin{itemize}&#10;&#10;\item Compute the parity of the length, if odd then reject&#10;&#10;&#10;\end{itemize}&#10;&#10;&#10;\end{document}"/>
  <p:tag name="IGUANATEXSIZE" val="24"/>
  <p:tag name="IGUANATEXCURSOR" val="16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1.4361"/>
  <p:tag name="ORIGINALWIDTH" val="4107.986"/>
  <p:tag name="LATEXADDIN" val="\documentclass{article}&#10;\usepackage{amsmath, amsfonts}&#10;\pagestyle{empty}&#10;\begin{document}&#10;&#10;\begin{itemize}&#10;&#10;\item Put 1st pointer at the middle of the input, the other at the beginning of the copy&#10;&#10;\item Compare symbols one by one&#10;&#10;&#10;\end{itemize}&#10;&#10;&#10;\end{document}"/>
  <p:tag name="IGUANATEXSIZE" val="24"/>
  <p:tag name="IGUANATEXCURSOR" val="21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90.2137"/>
  <p:tag name="LATEXADDIN" val="\documentclass{article}&#10;\usepackage{amsmath, amsfonts}&#10;\pagestyle{empty}&#10;\begin{document}&#10;&#10;How? &#10;&#10;&#10;\end{document}"/>
  <p:tag name="IGUANATEXSIZE" val="20"/>
  <p:tag name="IGUANATEXCURSOR" val="9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092.6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Each time 1st pointer moves 1 step, 2nd pointer moves 2 steps&#10;&#10;&#10;\end{document}&#10;"/>
  <p:tag name="IGUANATEXSIZE" val="20"/>
  <p:tag name="IGUANATEXCURSOR" val="147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31.908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Running time?&#10;&#10;&#10;\end{document}&#10;"/>
  <p:tag name="IGUANATEXSIZE" val="24"/>
  <p:tag name="IGUANATEXCURSOR" val="143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455.94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onsider TMs with 1 tape, alphabet $\{0, 1, \triangleright, \textvisiblespace\}$&#10;&#10;&#10;\end{itemize}&#10;&#10;&#10;\end{document}&#10;"/>
  <p:tag name="IGUANATEXSIZE" val="24"/>
  <p:tag name="IGUANATEXCURSOR" val="148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begin{document}&#10;&#10;&#10;$b$&#10;&#10;\end{document}"/>
  <p:tag name="IGUANATEXSIZE" val="18"/>
  <p:tag name="IGUANATEXCURSOR" val="8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1860.51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arger alphabet, more tapes&#10;&#10;Change the power of computation?&#10;&#10;&#10;\end{itemize}&#10;&#10;&#10;\end{document}&#10;"/>
  <p:tag name="IGUANATEXSIZE" val="24"/>
  <p:tag name="IGUANATEXCURSOR" val="144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116.23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Powerless than those with larger alphabet?&#10;&#10;&#10;\end{document}&#10;"/>
  <p:tag name="IGUANATEXSIZE" val="22"/>
  <p:tag name="IGUANATEXCURSOR" val="146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2.9472"/>
  <p:tag name="ORIGINALWIDTH" val="4287.2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theorem*}&#10;&#10;For any TM $M$ computing a function $f:\{0, 1\}^*\rightarrow \{0, 1\}$ in $T(n)$ time using tape alphabet $\Gamma$, there exists another TM $M'$ computing $f$ in $O( T(n)\log |\Gamma|)$ time using alphabet $\{0, 1, \triangleright, \textvisiblespace\}$&#10;&#10;\end{theorem*}&#10;&#10;&#10;\end{document}&#10;"/>
  <p:tag name="IGUANATEXSIZE" val="24"/>
  <p:tag name="IGUANATEXCURSOR" val="161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858.26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dea: Encode large symbols to bits.&#10;&#10;\end{itemize}&#10;&#10;&#10;\end{document}&#10;"/>
  <p:tag name="IGUANATEXSIZE" val="24"/>
  <p:tag name="IGUANATEXCURSOR" val="145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101.98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Use $\log |\Gamma|$ steps to read an encoding from a tape and then store it in the register &#10;&#10; &#10;&#10;\end{itemize}&#10;&#10;&#10;\end{document}&#10;"/>
  <p:tag name="IGUANATEXSIZE" val="24"/>
  <p:tag name="IGUANATEXCURSOR" val="142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981.627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Simulating one step&#10;&#10;&#10;\end{document}&#10;"/>
  <p:tag name="IGUANATEXSIZE" val="24"/>
  <p:tag name="IGUANATEXCURSOR" val="144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077.9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Use the transition function of $M$ to compute the new state and symbols to write&#10; &#10;&#10;\end{itemize}&#10;&#10;&#10;\end{document}&#10;"/>
  <p:tag name="IGUANATEXSIZE" val="24"/>
  <p:tag name="IGUANATEXCURSOR" val="15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800.1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begin{itemize}&#10;\item Write the encoding of each symbol using $\log |\Gamma|$ steps&#10;\end{itemize}&#10;&#10;&#10;\end{document}&#10;"/>
  <p:tag name="IGUANATEXSIZE" val="24"/>
  <p:tag name="IGUANATEXCURSOR" val="147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290.96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theorem*}&#10;&#10;For any TM $M$ running in $T(n)$ time using $k$ tapes can be simulated by another TM $M'$  using 1 tape (1 pointer), with running time $O(k T^2(n))$  &#10;&#10;\end{theorem*}&#10;&#10;&#10;\end{document}&#10;"/>
  <p:tag name="IGUANATEXSIZE" val="24"/>
  <p:tag name="IGUANATEXCURSOR" val="154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016.49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Idea: Use one tape as if there are $k$ tapes&#10;&#10;&#10;\end{document}&#10;"/>
  <p:tag name="IGUANATEXSIZE" val="24"/>
  <p:tag name="IGUANATEXCURSOR" val="146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9.49378"/>
  <p:tag name="LATEXADDIN" val="\documentclass{article}&#10;\usepackage{amsmath}&#10;\pagestyle{empty}&#10;\begin{document}&#10;&#10;&#10;$c$&#10;&#10;\end{document}"/>
  <p:tag name="IGUANATEXSIZE" val="18"/>
  <p:tag name="IGUANATEXCURSOR" val="8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274.46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How to replace the $k$ pointers by 1 pointer? &#10;&#10;\end{itemize}&#10;&#10;&#10;\end{document}&#10;"/>
  <p:tag name="IGUANATEXSIZE" val="24"/>
  <p:tag name="IGUANATEXCURSOR" val="149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860.14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\forall$ symbol $a$, create a new symbol $\hat{a}$ to indicate the pointer&#10;&#10;&#10;\end{document}&#10;"/>
  <p:tag name="IGUANATEXSIZE" val="24"/>
  <p:tag name="IGUANATEXCURSOR" val="149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500.9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How to put contents of multiple tapes in 1 tape? &#10;&#10;\end{itemize}&#10;&#10;&#10;\end{document}&#10;"/>
  <p:tag name="IGUANATEXSIZE" val="24"/>
  <p:tag name="IGUANATEXCURSOR" val="146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649.41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Sweep the tape to read or update the pointed symbols&#10;&#10;&#10;\end{document}&#10;"/>
  <p:tag name="IGUANATEXSIZE" val="20"/>
  <p:tag name="IGUANATEXCURSOR" val="144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51.143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Running time?&#10;&#10;\end{itemize}&#10;&#10;&#10;\end{document}&#10;"/>
  <p:tag name="IGUANATEXSIZE" val="22"/>
  <p:tag name="IGUANATEXCURSOR" val="146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81.214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Tapes&#10;&#10;&#10;\end{document}&#10;"/>
  <p:tag name="IGUANATEXSIZE" val="24"/>
  <p:tag name="IGUANATEXCURSOR" val="14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51.74354"/>
  <p:tag name="LATEXADDIN" val="\documentclass{article}&#10;\usepackage{amsmath}&#10;\pagestyle{empty}&#10;\begin{document}&#10;&#10;$q$&#10;&#10;&#10;\end{document}"/>
  <p:tag name="IGUANATEXSIZE" val="20"/>
  <p:tag name="IGUANATEXCURSOR" val="8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60.405"/>
  <p:tag name="LATEXADDIN" val="\documentclass{article}&#10;\usepackage{amsmath}&#10;\pagestyle{empty}&#10;\begin{document}&#10;&#10;$\delta(q, a, b, \ldots, c)$&#10;&#10;&#10;\end{document}"/>
  <p:tag name="IGUANATEXSIZE" val="20"/>
  <p:tag name="IGUANATEXCURSOR" val="10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374.953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Control&#10;&#10;&#10;\end{document}&#10;"/>
  <p:tag name="IGUANATEXSIZE" val="24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36.970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CPU&#10;&#10;&#10;\end{document}&#10;"/>
  <p:tag name="IGUANATEXSIZE" val="24"/>
  <p:tag name="IGUANATEXCURSOR" val="14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60.405"/>
  <p:tag name="LATEXADDIN" val="\documentclass{article}&#10;\usepackage{amsmath}&#10;\pagestyle{empty}&#10;\begin{document}&#10;&#10;$\delta(q, a, b, \ldots, c)$&#10;&#10;&#10;\end{document}"/>
  <p:tag name="IGUANATEXSIZE" val="20"/>
  <p:tag name="IGUANATEXCURSOR" val="10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02.62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transition function $\delta$&#10;&#10;&#10;\end{document}&#10;"/>
  <p:tag name="IGUANATEXSIZE" val="24"/>
  <p:tag name="IGUANATEXCURSOR" val="145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708.66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Instruction set&#10;&#10;&#10;\end{document}&#10;"/>
  <p:tag name="IGUANATEXSIZE" val="24"/>
  <p:tag name="IGUANATEXCURSOR" val="143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02.62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transition function $\delta$&#10;&#10;&#10;\end{document}&#10;"/>
  <p:tag name="IGUANATEXSIZE" val="24"/>
  <p:tag name="IGUANATEXCURSOR" val="145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306.711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tapes?&#10;&#10;&#10;\end{document}&#10;"/>
  <p:tag name="IGUANATEXSIZE" val="24"/>
  <p:tag name="IGUANATEXCURSOR" val="143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14.660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OS provides it&#10;&#10;&#10;\end{document}&#10;"/>
  <p:tag name="IGUANATEXSIZE" val="24"/>
  <p:tag name="IGUANATEXCURSOR" val="143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7.6978"/>
  <p:tag name="ORIGINALWIDTH" val="4290.21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theorem*}&#10;&#10; There exists a TM $U$ s.t. $\forall x, \alpha \in \{0, 1\}^*, U(x, \alpha)=M_\alpha(x)$, where $\alpha$&#10;represents the TM $M_\alpha$. Moreover, if $M_\alpha$ halts on $x$ with $T$ steps, then $U(x, \alpha)$ halts&#10;within $C T \log T$ steps. $C$ is a constant that only depends on $M_\alpha$.&#10; &#10;\end{theorem*}&#10;&#10;\end{document}&#10;"/>
  <p:tag name="IGUANATEXSIZE" val="24"/>
  <p:tag name="IGUANATEXCURSOR" val="143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72.10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begin{itemize}&#10;\item&#10;Proof with $C T^2$ time&#10;&#10;\end{itemize}&#10;\end{document}&#10;"/>
  <p:tag name="IGUANATEXSIZE" val="24"/>
  <p:tag name="IGUANATEXCURSOR" val="147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73.75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begin{itemize}&#10;\item&#10;Transform $M_\alpha$ to $M$ that has a single tape and uses input alphabet $\{0, 1, \triangleright, \textvisiblespace\}$&#10;&#10;\end{itemize}&#10;&#10;&#10;\end{document}&#10;"/>
  <p:tag name="IGUANATEXSIZE" val="24"/>
  <p:tag name="IGUANATEXCURSOR" val="147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425.94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By previous proofs, running time of $M$ is $O(T^2 )$&#10;&#10;&#10;\end{document}&#10;"/>
  <p:tag name="IGUANATEXSIZE" val="24"/>
  <p:tag name="IGUANATEXCURSOR" val="146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261.717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Input&#10;&#10;&#10;\end{document}&#10;"/>
  <p:tag name="IGUANATEXSIZE" val="20"/>
  <p:tag name="IGUANATEXCURSOR" val="14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576.67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Q$ set of states, $\Sigma$ input alphabet, $\Gamma$ tape alphabet,&#10;\end{itemize}&#10;\end{document}&#10;"/>
  <p:tag name="IGUANATEXSIZE" val="24"/>
  <p:tag name="IGUANATEXCURSOR" val="152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75.890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Description of $M$&#10;&#10;&#10;\end{document}&#10;"/>
  <p:tag name="IGUANATEXSIZE" val="20"/>
  <p:tag name="IGUANATEXCURSOR" val="144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838.395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Simulation of $M$&#10;&#10;&#10;\end{document}&#10;"/>
  <p:tag name="IGUANATEXSIZE" val="20"/>
  <p:tag name="IGUANATEXCURSOR" val="144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905.136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current state  of $M$&#10;&#10;&#10;\end{document}&#10;"/>
  <p:tag name="IGUANATEXSIZE" val="20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342.707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Output&#10;&#10;&#10;\end{document}&#10;"/>
  <p:tag name="IGUANATEXSIZE" val="20"/>
  <p:tag name="IGUANATEXCURSOR" val="14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11.66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U$ uses 5 tapes&#10;&#10;&#10;\end{document}&#10;"/>
  <p:tag name="IGUANATEXSIZE" val="24"/>
  <p:tag name="IGUANATEXCURSOR" val="144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9.3926"/>
  <p:tag name="ORIGINALWIDTH" val="1625.79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One step simulation&#10;\begin{itemize}&#10;&#10;\item  Read current state and symbol&#10;&#10;\item  apply $M$'s&#10;transition function&#10;\item implement the&#10;changes&#10;&#10;\end{itemize}&#10;&#10;&#10;\end{document}&#10;"/>
  <p:tag name="IGUANATEXSIZE" val="24"/>
  <p:tag name="IGUANATEXCURSOR" val="157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39.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Running time   $O(T^2 )$&#10;&#10;&#10;\end{document}&#10;"/>
  <p:tag name="IGUANATEXSIZE" val="24"/>
  <p:tag name="IGUANATEXCURSOR" val="143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84.25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\delta: Q\times \Gamma^k \rightarrow Q\times \Gamma^k \times \{L, S, R \}^k$,&#10;&#10;\end{itemize}&#10;&#10;&#10;&#10;&#10;\end{document}&#10;"/>
  <p:tag name="IGUANATEXSIZE" val="24"/>
  <p:tag name="IGUANATEXCURSOR" val="143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322</Words>
  <Application>Microsoft Office PowerPoint</Application>
  <PresentationFormat>宽屏</PresentationFormat>
  <Paragraphs>68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Turing Machine and Its Variants</vt:lpstr>
      <vt:lpstr>Definition of (Deterministic) Turing Machine (TM)</vt:lpstr>
      <vt:lpstr>Definition of (Deterministic) Turing Machine (TM)</vt:lpstr>
      <vt:lpstr>The Computation</vt:lpstr>
      <vt:lpstr>The Computation</vt:lpstr>
      <vt:lpstr>TM vs Automata</vt:lpstr>
      <vt:lpstr>Recognizable vs Decidable</vt:lpstr>
      <vt:lpstr>Function Computing Definition and Computation time</vt:lpstr>
      <vt:lpstr>Example</vt:lpstr>
      <vt:lpstr>Running Time</vt:lpstr>
      <vt:lpstr>Example</vt:lpstr>
      <vt:lpstr>Variants of TM</vt:lpstr>
      <vt:lpstr>Large alphabet (but still constant sizes)</vt:lpstr>
      <vt:lpstr>Multiple Tapes</vt:lpstr>
      <vt:lpstr>Multiple Tapes</vt:lpstr>
      <vt:lpstr>Multiple Tapes</vt:lpstr>
      <vt:lpstr>Church Turing Thesis</vt:lpstr>
      <vt:lpstr>Computer vs TM</vt:lpstr>
      <vt:lpstr>TM vs algorithms</vt:lpstr>
      <vt:lpstr>Universal TM</vt:lpstr>
      <vt:lpstr>Universal TM</vt:lpstr>
      <vt:lpstr>Universal TMs</vt:lpstr>
      <vt:lpstr>Universal TMs</vt:lpstr>
      <vt:lpstr>Universal TMs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 and </dc:title>
  <dc:creator>Kuan Cheng</dc:creator>
  <cp:lastModifiedBy>ckk</cp:lastModifiedBy>
  <cp:revision>18</cp:revision>
  <dcterms:created xsi:type="dcterms:W3CDTF">2021-04-08T02:11:54Z</dcterms:created>
  <dcterms:modified xsi:type="dcterms:W3CDTF">2023-03-17T04:50:09Z</dcterms:modified>
</cp:coreProperties>
</file>