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310" r:id="rId6"/>
    <p:sldId id="311" r:id="rId7"/>
    <p:sldId id="282" r:id="rId8"/>
    <p:sldId id="283" r:id="rId9"/>
    <p:sldId id="284" r:id="rId10"/>
    <p:sldId id="285" r:id="rId11"/>
    <p:sldId id="286" r:id="rId12"/>
    <p:sldId id="308" r:id="rId13"/>
    <p:sldId id="288" r:id="rId14"/>
    <p:sldId id="309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5" r:id="rId31"/>
    <p:sldId id="304" r:id="rId32"/>
    <p:sldId id="306" r:id="rId33"/>
    <p:sldId id="30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FCBD6A-73DE-4D97-979F-F91D451E4568}" v="19" dt="2024-03-22T02:21:13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5f134d9dbb33a9b" providerId="LiveId" clId="{B3CB5E24-A322-4260-BB4C-602621DE82C7}"/>
    <pc:docChg chg="custSel addSld delSld modSld">
      <pc:chgData name="" userId="85f134d9dbb33a9b" providerId="LiveId" clId="{B3CB5E24-A322-4260-BB4C-602621DE82C7}" dt="2023-03-30T12:56:38.577" v="162" actId="20577"/>
      <pc:docMkLst>
        <pc:docMk/>
      </pc:docMkLst>
      <pc:sldChg chg="modTransition">
        <pc:chgData name="" userId="85f134d9dbb33a9b" providerId="LiveId" clId="{B3CB5E24-A322-4260-BB4C-602621DE82C7}" dt="2023-03-24T03:51:34.440" v="43"/>
        <pc:sldMkLst>
          <pc:docMk/>
          <pc:sldMk cId="1981305881" sldId="277"/>
        </pc:sldMkLst>
      </pc:sldChg>
      <pc:sldChg chg="modTransition">
        <pc:chgData name="" userId="85f134d9dbb33a9b" providerId="LiveId" clId="{B3CB5E24-A322-4260-BB4C-602621DE82C7}" dt="2023-03-24T03:51:34.440" v="43"/>
        <pc:sldMkLst>
          <pc:docMk/>
          <pc:sldMk cId="2352454607" sldId="278"/>
        </pc:sldMkLst>
      </pc:sldChg>
      <pc:sldChg chg="modTransition">
        <pc:chgData name="" userId="85f134d9dbb33a9b" providerId="LiveId" clId="{B3CB5E24-A322-4260-BB4C-602621DE82C7}" dt="2023-03-24T03:51:34.440" v="43"/>
        <pc:sldMkLst>
          <pc:docMk/>
          <pc:sldMk cId="3005070938" sldId="279"/>
        </pc:sldMkLst>
      </pc:sldChg>
      <pc:sldChg chg="delSp modSp">
        <pc:chgData name="" userId="85f134d9dbb33a9b" providerId="LiveId" clId="{B3CB5E24-A322-4260-BB4C-602621DE82C7}" dt="2023-03-24T04:24:48.705" v="90" actId="478"/>
        <pc:sldMkLst>
          <pc:docMk/>
          <pc:sldMk cId="120304479" sldId="295"/>
        </pc:sldMkLst>
        <pc:picChg chg="del mod ord">
          <ac:chgData name="" userId="85f134d9dbb33a9b" providerId="LiveId" clId="{B3CB5E24-A322-4260-BB4C-602621DE82C7}" dt="2023-03-24T04:24:26.153" v="74" actId="478"/>
          <ac:picMkLst>
            <pc:docMk/>
            <pc:sldMk cId="120304479" sldId="295"/>
            <ac:picMk id="6" creationId="{5572F7EA-B6E0-479F-AA13-15AF9DAE1CD9}"/>
          </ac:picMkLst>
        </pc:picChg>
        <pc:picChg chg="del mod ord">
          <ac:chgData name="" userId="85f134d9dbb33a9b" providerId="LiveId" clId="{B3CB5E24-A322-4260-BB4C-602621DE82C7}" dt="2023-03-24T04:24:48.705" v="90" actId="478"/>
          <ac:picMkLst>
            <pc:docMk/>
            <pc:sldMk cId="120304479" sldId="295"/>
            <ac:picMk id="8" creationId="{8296CEF6-9330-4DF5-9E34-7D2D4BB37E84}"/>
          </ac:picMkLst>
        </pc:picChg>
        <pc:picChg chg="del mod">
          <ac:chgData name="" userId="85f134d9dbb33a9b" providerId="LiveId" clId="{B3CB5E24-A322-4260-BB4C-602621DE82C7}" dt="2023-03-24T04:24:16.399" v="58" actId="478"/>
          <ac:picMkLst>
            <pc:docMk/>
            <pc:sldMk cId="120304479" sldId="295"/>
            <ac:picMk id="9" creationId="{C00029F5-3771-4383-BFB5-5CB997676666}"/>
          </ac:picMkLst>
        </pc:picChg>
        <pc:picChg chg="mod ord">
          <ac:chgData name="" userId="85f134d9dbb33a9b" providerId="LiveId" clId="{B3CB5E24-A322-4260-BB4C-602621DE82C7}" dt="2023-03-24T04:24:48.705" v="89" actId="108"/>
          <ac:picMkLst>
            <pc:docMk/>
            <pc:sldMk cId="120304479" sldId="295"/>
            <ac:picMk id="12" creationId="{EBF4FEF7-EDFF-49F2-A289-6E1D53387262}"/>
          </ac:picMkLst>
        </pc:picChg>
      </pc:sldChg>
      <pc:sldChg chg="modSp modAnim">
        <pc:chgData name="" userId="85f134d9dbb33a9b" providerId="LiveId" clId="{B3CB5E24-A322-4260-BB4C-602621DE82C7}" dt="2023-03-30T12:56:38.577" v="162" actId="20577"/>
        <pc:sldMkLst>
          <pc:docMk/>
          <pc:sldMk cId="4044729373" sldId="296"/>
        </pc:sldMkLst>
        <pc:spChg chg="mod">
          <ac:chgData name="" userId="85f134d9dbb33a9b" providerId="LiveId" clId="{B3CB5E24-A322-4260-BB4C-602621DE82C7}" dt="2023-03-30T12:56:38.577" v="162" actId="20577"/>
          <ac:spMkLst>
            <pc:docMk/>
            <pc:sldMk cId="4044729373" sldId="296"/>
            <ac:spMk id="3" creationId="{08456EF2-2B2E-47A7-9240-E1E864909CF3}"/>
          </ac:spMkLst>
        </pc:spChg>
      </pc:sldChg>
      <pc:sldChg chg="modTransition">
        <pc:chgData name="" userId="85f134d9dbb33a9b" providerId="LiveId" clId="{B3CB5E24-A322-4260-BB4C-602621DE82C7}" dt="2023-03-24T04:26:37.827" v="108"/>
        <pc:sldMkLst>
          <pc:docMk/>
          <pc:sldMk cId="138508282" sldId="302"/>
        </pc:sldMkLst>
      </pc:sldChg>
      <pc:sldChg chg="delSp modSp">
        <pc:chgData name="" userId="85f134d9dbb33a9b" providerId="LiveId" clId="{B3CB5E24-A322-4260-BB4C-602621DE82C7}" dt="2023-03-24T04:29:36.854" v="157" actId="1076"/>
        <pc:sldMkLst>
          <pc:docMk/>
          <pc:sldMk cId="1284327718" sldId="303"/>
        </pc:sldMkLst>
        <pc:picChg chg="del mod ord">
          <ac:chgData name="" userId="85f134d9dbb33a9b" providerId="LiveId" clId="{B3CB5E24-A322-4260-BB4C-602621DE82C7}" dt="2023-03-24T04:29:23.980" v="145" actId="478"/>
          <ac:picMkLst>
            <pc:docMk/>
            <pc:sldMk cId="1284327718" sldId="303"/>
            <ac:picMk id="5" creationId="{9E143B1E-9202-4BBF-B513-F63A0E30D5F6}"/>
          </ac:picMkLst>
        </pc:picChg>
        <pc:picChg chg="del mod">
          <ac:chgData name="" userId="85f134d9dbb33a9b" providerId="LiveId" clId="{B3CB5E24-A322-4260-BB4C-602621DE82C7}" dt="2023-03-24T04:29:08.124" v="127" actId="478"/>
          <ac:picMkLst>
            <pc:docMk/>
            <pc:sldMk cId="1284327718" sldId="303"/>
            <ac:picMk id="6" creationId="{55CB7784-BDC7-4ABA-84C1-237B5CF7EA9C}"/>
          </ac:picMkLst>
        </pc:picChg>
        <pc:picChg chg="mod ord">
          <ac:chgData name="" userId="85f134d9dbb33a9b" providerId="LiveId" clId="{B3CB5E24-A322-4260-BB4C-602621DE82C7}" dt="2023-03-24T04:29:36.854" v="157" actId="1076"/>
          <ac:picMkLst>
            <pc:docMk/>
            <pc:sldMk cId="1284327718" sldId="303"/>
            <ac:picMk id="14" creationId="{7453275A-853D-4FB2-AE14-896AB5D58FE2}"/>
          </ac:picMkLst>
        </pc:picChg>
        <pc:picChg chg="del">
          <ac:chgData name="" userId="85f134d9dbb33a9b" providerId="LiveId" clId="{B3CB5E24-A322-4260-BB4C-602621DE82C7}" dt="2023-03-24T04:29:29.261" v="155" actId="478"/>
          <ac:picMkLst>
            <pc:docMk/>
            <pc:sldMk cId="1284327718" sldId="303"/>
            <ac:picMk id="15" creationId="{0B916306-B77B-4EEB-8F31-ED41B6EF025C}"/>
          </ac:picMkLst>
        </pc:picChg>
        <pc:picChg chg="mod ord">
          <ac:chgData name="" userId="85f134d9dbb33a9b" providerId="LiveId" clId="{B3CB5E24-A322-4260-BB4C-602621DE82C7}" dt="2023-03-24T04:29:31.108" v="156" actId="1076"/>
          <ac:picMkLst>
            <pc:docMk/>
            <pc:sldMk cId="1284327718" sldId="303"/>
            <ac:picMk id="17" creationId="{5B5812D7-8A31-4839-B30E-C61AF6F107C8}"/>
          </ac:picMkLst>
        </pc:picChg>
      </pc:sldChg>
      <pc:sldChg chg="modSp">
        <pc:chgData name="" userId="85f134d9dbb33a9b" providerId="LiveId" clId="{B3CB5E24-A322-4260-BB4C-602621DE82C7}" dt="2023-03-24T04:30:49.565" v="158" actId="20577"/>
        <pc:sldMkLst>
          <pc:docMk/>
          <pc:sldMk cId="4205697590" sldId="307"/>
        </pc:sldMkLst>
        <pc:spChg chg="mod">
          <ac:chgData name="" userId="85f134d9dbb33a9b" providerId="LiveId" clId="{B3CB5E24-A322-4260-BB4C-602621DE82C7}" dt="2023-03-24T04:30:49.565" v="158" actId="20577"/>
          <ac:spMkLst>
            <pc:docMk/>
            <pc:sldMk cId="4205697590" sldId="307"/>
            <ac:spMk id="3" creationId="{897C4906-4923-4E00-9830-B2859F75CE69}"/>
          </ac:spMkLst>
        </pc:spChg>
      </pc:sldChg>
      <pc:sldChg chg="add modTransition">
        <pc:chgData name="" userId="85f134d9dbb33a9b" providerId="LiveId" clId="{B3CB5E24-A322-4260-BB4C-602621DE82C7}" dt="2023-03-24T03:51:34.440" v="43"/>
        <pc:sldMkLst>
          <pc:docMk/>
          <pc:sldMk cId="3657050612" sldId="311"/>
        </pc:sldMkLst>
      </pc:sldChg>
    </pc:docChg>
  </pc:docChgLst>
  <pc:docChgLst>
    <pc:chgData name="Kuan Cheng" userId="85f134d9dbb33a9b" providerId="LiveId" clId="{76FCBD6A-73DE-4D97-979F-F91D451E4568}"/>
    <pc:docChg chg="custSel modSld">
      <pc:chgData name="Kuan Cheng" userId="85f134d9dbb33a9b" providerId="LiveId" clId="{76FCBD6A-73DE-4D97-979F-F91D451E4568}" dt="2024-03-22T02:21:13.166" v="29" actId="962"/>
      <pc:docMkLst>
        <pc:docMk/>
      </pc:docMkLst>
      <pc:sldChg chg="delSp modSp mod">
        <pc:chgData name="Kuan Cheng" userId="85f134d9dbb33a9b" providerId="LiveId" clId="{76FCBD6A-73DE-4D97-979F-F91D451E4568}" dt="2024-03-22T02:21:13.166" v="29" actId="962"/>
        <pc:sldMkLst>
          <pc:docMk/>
          <pc:sldMk cId="1321970798" sldId="301"/>
        </pc:sldMkLst>
        <pc:picChg chg="del mod">
          <ac:chgData name="Kuan Cheng" userId="85f134d9dbb33a9b" providerId="LiveId" clId="{76FCBD6A-73DE-4D97-979F-F91D451E4568}" dt="2024-03-22T02:21:13.166" v="27" actId="478"/>
          <ac:picMkLst>
            <pc:docMk/>
            <pc:sldMk cId="1321970798" sldId="301"/>
            <ac:picMk id="4" creationId="{F0529473-9CFB-4FE2-B10F-58E11972A8AF}"/>
          </ac:picMkLst>
        </pc:picChg>
        <pc:picChg chg="mod ord replST">
          <ac:chgData name="Kuan Cheng" userId="85f134d9dbb33a9b" providerId="LiveId" clId="{76FCBD6A-73DE-4D97-979F-F91D451E4568}" dt="2024-03-22T02:21:13.166" v="29" actId="962"/>
          <ac:picMkLst>
            <pc:docMk/>
            <pc:sldMk cId="1321970798" sldId="301"/>
            <ac:picMk id="6" creationId="{FC20DE3F-1C0D-3C7D-5DAD-A1DCC36B2F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58D41-6742-478F-985F-D54603F5D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970F5B-67D3-4CE4-B1F3-52566CFF9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E75B9-853F-43C4-89A4-3B6594E7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FC7D6-F9FB-44CE-901A-36A55C50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E1140-18F9-4DBA-AFD2-C849CA4A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55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AA440-36C6-40D2-8FEC-B8413DFB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6A7118-CF86-4BC0-B2B3-18A875BB7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1D902-42FA-4F1F-9724-77CDB67B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832E5-E618-4104-A8A1-50CE2751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894B0-A925-4DA8-B67E-0EF23F24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8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8D58FF-8129-402C-BAF5-65A130C24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F9713D-1D96-42AE-82A4-EA05265DB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E5E3F-EEFA-45DC-B444-6269DBE5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19682-F41F-4614-94C7-9DD591E6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68854-7746-4812-98F9-B946655A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92F82-9420-4C7F-B4FC-8BF98B90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A8B66-287C-4445-8017-D46A22ED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41D81-268D-409D-9A71-B214D3CF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0DC06-B67D-42B6-99D0-BD14A233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B64A9-F1B0-4F31-B5F7-D974FFC6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0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D4412-5819-45B8-8FE1-BE87EE05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2E4A6-6D9E-4EE2-9140-A2FF3B8EC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F2932-6732-4134-BCB8-ADA0BC6E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56196-2B66-4C7E-9ECD-4C2A6349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AA0B1-FABC-49F4-A26B-1C11295B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3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CE3B4-84AC-494E-B3CA-D401AA02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10AF8-9059-4D5D-AB7E-69E979193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6A45D-5D57-49AD-8A79-A55E24AEB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0F93BC-3DF2-4646-AF29-DE18DEA6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92B3FD-F37A-4147-8DF8-44B75903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52AA3-A6AB-4C62-A2DA-7A962E34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24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7A8BF-FA05-4B5C-98D7-ACAC568F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034F8-F5E4-4740-93A3-5446EEF15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CA43DE-6438-4003-A2C4-23A091E5B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54F6C5-3CE0-4606-8807-AC7B869AB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61BCC1-1ED4-47D0-AD36-C0EC5B45C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537528-E1E8-4F23-8E21-8536CBD9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770C5F-0561-4409-A0FE-84994E5E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D53CB6-9719-4300-8D3E-8B9AE321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5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3428F-2B15-44F1-95CF-6C7B7C0D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1C90E6-9EDA-4DCE-B5E1-A11915A2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CB697A-89CA-4541-B8DA-0F565AC9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BDC007-6E83-4591-A7E9-F648F1DD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0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6D64F6-2780-4226-BF01-C3396841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B25C97-5D1A-4859-BBCF-CF1159F8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6B6E0F-F799-4A35-909B-A9D0EE9A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5A51F-E626-4439-B7F0-A0BF5DE5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AEA7B-4483-4077-9191-6E3F12C65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D1CC46-6A55-44DE-BF27-77B76B35B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E2729A-A630-4742-B2FF-30A679CD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DCB2C1-90E5-4347-BB80-E9D17D8E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5380D-6313-4155-8912-6904EC22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0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704C1-AE31-47D5-BAD8-A1898EEA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CF1F77-D757-4A57-9B25-0218895A0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CCD1FE-FCB5-4346-BC08-99512D818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E6DFCE-C937-410E-80D4-A396EA97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D96A28-60EA-4D5B-80A1-E5759A40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A68EF-BD40-47A0-A08F-4AAF945A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0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3ADD36-663B-4994-A59C-3CC80DA8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D4CE3D-4CEE-4E31-A07B-33AE73B37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6143B-3536-448A-8418-1540D463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EA5E-E55D-444B-BC3A-7C0B828743A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953D3-82DF-46F0-9FA9-40ED2233D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F80A8-2D8A-49D9-AC6F-DBD1926B8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2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image" Target="../media/image27.pn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2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25.png"/><Relationship Id="rId5" Type="http://schemas.openxmlformats.org/officeDocument/2006/relationships/tags" Target="../tags/tag26.xml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tags" Target="../tags/tag2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5.xml"/><Relationship Id="rId7" Type="http://schemas.openxmlformats.org/officeDocument/2006/relationships/image" Target="../media/image3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7.png"/><Relationship Id="rId5" Type="http://schemas.openxmlformats.org/officeDocument/2006/relationships/tags" Target="../tags/tag37.xml"/><Relationship Id="rId10" Type="http://schemas.openxmlformats.org/officeDocument/2006/relationships/image" Target="../media/image36.png"/><Relationship Id="rId4" Type="http://schemas.openxmlformats.org/officeDocument/2006/relationships/tags" Target="../tags/tag36.xml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40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43.xml"/><Relationship Id="rId7" Type="http://schemas.openxmlformats.org/officeDocument/2006/relationships/image" Target="../media/image42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4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47.xml"/><Relationship Id="rId7" Type="http://schemas.openxmlformats.org/officeDocument/2006/relationships/image" Target="../media/image46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4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Relationship Id="rId9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51.xml"/><Relationship Id="rId7" Type="http://schemas.openxmlformats.org/officeDocument/2006/relationships/image" Target="../media/image48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2.png"/><Relationship Id="rId5" Type="http://schemas.openxmlformats.org/officeDocument/2006/relationships/tags" Target="../tags/tag53.xml"/><Relationship Id="rId10" Type="http://schemas.openxmlformats.org/officeDocument/2006/relationships/image" Target="../media/image51.png"/><Relationship Id="rId4" Type="http://schemas.openxmlformats.org/officeDocument/2006/relationships/tags" Target="../tags/tag52.xml"/><Relationship Id="rId9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7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../media/image56.png"/><Relationship Id="rId5" Type="http://schemas.openxmlformats.org/officeDocument/2006/relationships/tags" Target="../tags/tag58.xml"/><Relationship Id="rId10" Type="http://schemas.openxmlformats.org/officeDocument/2006/relationships/image" Target="../media/image55.png"/><Relationship Id="rId4" Type="http://schemas.openxmlformats.org/officeDocument/2006/relationships/tags" Target="../tags/tag57.xml"/><Relationship Id="rId9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61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64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6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5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23.png"/><Relationship Id="rId5" Type="http://schemas.openxmlformats.org/officeDocument/2006/relationships/tags" Target="../tags/tag70.xml"/><Relationship Id="rId10" Type="http://schemas.openxmlformats.org/officeDocument/2006/relationships/image" Target="../media/image22.png"/><Relationship Id="rId4" Type="http://schemas.openxmlformats.org/officeDocument/2006/relationships/tags" Target="../tags/tag69.xml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76.xml"/><Relationship Id="rId7" Type="http://schemas.openxmlformats.org/officeDocument/2006/relationships/image" Target="../media/image68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2.png"/><Relationship Id="rId5" Type="http://schemas.openxmlformats.org/officeDocument/2006/relationships/tags" Target="../tags/tag78.xml"/><Relationship Id="rId10" Type="http://schemas.openxmlformats.org/officeDocument/2006/relationships/image" Target="../media/image71.png"/><Relationship Id="rId4" Type="http://schemas.openxmlformats.org/officeDocument/2006/relationships/tags" Target="../tags/tag77.xml"/><Relationship Id="rId9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11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6.xml"/><Relationship Id="rId16" Type="http://schemas.openxmlformats.org/officeDocument/2006/relationships/image" Target="../media/image14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9.png"/><Relationship Id="rId5" Type="http://schemas.openxmlformats.org/officeDocument/2006/relationships/tags" Target="../tags/tag9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5.xml"/><Relationship Id="rId7" Type="http://schemas.openxmlformats.org/officeDocument/2006/relationships/image" Target="../media/image1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5" Type="http://schemas.openxmlformats.org/officeDocument/2006/relationships/tags" Target="../tags/tag17.xml"/><Relationship Id="rId10" Type="http://schemas.openxmlformats.org/officeDocument/2006/relationships/image" Target="../media/image19.png"/><Relationship Id="rId4" Type="http://schemas.openxmlformats.org/officeDocument/2006/relationships/tags" Target="../tags/tag16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0.xml"/><Relationship Id="rId7" Type="http://schemas.openxmlformats.org/officeDocument/2006/relationships/image" Target="../media/image22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1403-6D6E-4C0E-88A5-ECE5C9A89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Computability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F0E17-1E23-4E70-9887-4AD7FE0B2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Instructor: Kuan Cheng</a:t>
            </a:r>
            <a:endParaRPr lang="zh-CN" altLang="en-US" dirty="0"/>
          </a:p>
        </p:txBody>
      </p:sp>
      <p:pic>
        <p:nvPicPr>
          <p:cNvPr id="4" name="Picture 2" descr="Postgraduates Program of Chinese Government Scholarship 2020">
            <a:extLst>
              <a:ext uri="{FF2B5EF4-FFF2-40B4-BE49-F238E27FC236}">
                <a16:creationId xmlns:a16="http://schemas.microsoft.com/office/drawing/2014/main" id="{54DB8DC2-899F-4BA2-8263-B7138E54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963" y="4574505"/>
            <a:ext cx="3545477" cy="186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38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AE87E-7775-4278-BE7A-0F61B8F3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Argument from Set Theory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54DA3-BCDD-4F8B-900D-0C30AF83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Countable set vs uncountable set</a:t>
            </a:r>
          </a:p>
          <a:p>
            <a:endParaRPr lang="en-US" altLang="zh-CN" dirty="0"/>
          </a:p>
          <a:p>
            <a:r>
              <a:rPr lang="en-US" altLang="zh-CN" dirty="0"/>
              <a:t>Say a set S is countable if it is finite or there is a bijection between Natural numbers and S.</a:t>
            </a:r>
          </a:p>
          <a:p>
            <a:endParaRPr lang="en-US" altLang="zh-CN" dirty="0"/>
          </a:p>
          <a:p>
            <a:r>
              <a:rPr lang="en-US" altLang="zh-CN" dirty="0"/>
              <a:t>Otherwise, say S is uncountable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31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17E47-BBE1-44F2-8856-41B95412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pic>
        <p:nvPicPr>
          <p:cNvPr id="7" name="图片 6" descr="\documentclass{article}&#10;\usepackage{amsmath, amsfonts}&#10;\pagestyle{empty}&#10;\begin{document}&#10;&#10;\begin{itemize}&#10;&#10;\item $\mathbb{N}$ (The set of natural numbers)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84E2040A-DE60-46C5-A39E-5BC9076D27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67" y="2204721"/>
            <a:ext cx="4443433" cy="305372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$\mathbb{Z}$ (The set of integers)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92452528-B62C-4373-ADB0-EE2C0DB77A2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67" y="3084515"/>
            <a:ext cx="3264000" cy="305371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$\mathbb{Q}$ (The set of rational numbers)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86DAEBED-0F79-41DF-898F-3B9143BB6DA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67" y="3964308"/>
            <a:ext cx="4527543" cy="305371"/>
          </a:xfrm>
          <a:prstGeom prst="rect">
            <a:avLst/>
          </a:prstGeom>
        </p:spPr>
      </p:pic>
      <p:pic>
        <p:nvPicPr>
          <p:cNvPr id="13" name="图片 12" descr="\documentclass{article}&#10;\usepackage{amsmath, amsfonts}&#10;\pagestyle{empty}&#10;\begin{document}&#10;&#10;\begin{itemize}&#10;&#10;\item $\mathbb{R}$ (The set of real numbers)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AA270B27-EA93-4294-90C3-E68F81D8588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67" y="4844102"/>
            <a:ext cx="3971657" cy="305371"/>
          </a:xfrm>
          <a:prstGeom prst="rect">
            <a:avLst/>
          </a:prstGeom>
        </p:spPr>
      </p:pic>
      <p:pic>
        <p:nvPicPr>
          <p:cNvPr id="15" name="图片 14" descr="\documentclass{article}&#10;\usepackage{amsmath, amsfonts}&#10;\pagestyle{empty}&#10;\begin{document}&#10;&#10;countable&#10;&#10;&#10;\end{document}" title="IguanaTex Bitmap Display">
            <a:extLst>
              <a:ext uri="{FF2B5EF4-FFF2-40B4-BE49-F238E27FC236}">
                <a16:creationId xmlns:a16="http://schemas.microsoft.com/office/drawing/2014/main" id="{9AEF0082-9B38-410A-9F39-486F237F1FC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47" y="2204721"/>
            <a:ext cx="1256229" cy="213943"/>
          </a:xfrm>
          <a:prstGeom prst="rect">
            <a:avLst/>
          </a:prstGeom>
        </p:spPr>
      </p:pic>
      <p:pic>
        <p:nvPicPr>
          <p:cNvPr id="16" name="图片 15" descr="\documentclass{article}&#10;\usepackage{amsmath, amsfonts}&#10;\pagestyle{empty}&#10;\begin{document}&#10;&#10;countable&#10;&#10;&#10;\end{document}" title="IguanaTex Bitmap Display">
            <a:extLst>
              <a:ext uri="{FF2B5EF4-FFF2-40B4-BE49-F238E27FC236}">
                <a16:creationId xmlns:a16="http://schemas.microsoft.com/office/drawing/2014/main" id="{5A343B27-62E2-41DB-87A5-5C26890B0B7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46" y="3130228"/>
            <a:ext cx="1256229" cy="213943"/>
          </a:xfrm>
          <a:prstGeom prst="rect">
            <a:avLst/>
          </a:prstGeom>
        </p:spPr>
      </p:pic>
      <p:pic>
        <p:nvPicPr>
          <p:cNvPr id="17" name="图片 16" descr="\documentclass{article}&#10;\usepackage{amsmath, amsfonts}&#10;\pagestyle{empty}&#10;\begin{document}&#10;&#10;countable&#10;&#10;&#10;\end{document}" title="IguanaTex Bitmap Display">
            <a:extLst>
              <a:ext uri="{FF2B5EF4-FFF2-40B4-BE49-F238E27FC236}">
                <a16:creationId xmlns:a16="http://schemas.microsoft.com/office/drawing/2014/main" id="{6FFE5D46-C96C-4265-BDD9-32384D97805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47" y="4005521"/>
            <a:ext cx="1256229" cy="213943"/>
          </a:xfrm>
          <a:prstGeom prst="rect">
            <a:avLst/>
          </a:prstGeom>
        </p:spPr>
      </p:pic>
      <p:pic>
        <p:nvPicPr>
          <p:cNvPr id="21" name="图片 20" descr="\documentclass{article}&#10;\usepackage{amsmath, amsfonts}&#10;\usepackage{color}&#10;\pagestyle{empty}&#10;\begin{document}&#10;\color{red}&#10;uncountable&#10;&#10;&#10;\end{document}" title="IguanaTex Bitmap Display">
            <a:extLst>
              <a:ext uri="{FF2B5EF4-FFF2-40B4-BE49-F238E27FC236}">
                <a16:creationId xmlns:a16="http://schemas.microsoft.com/office/drawing/2014/main" id="{3B372F3F-427F-4ECA-B764-8C0EDB7DCB4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46" y="4889816"/>
            <a:ext cx="1592686" cy="1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0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99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61362-36E3-42CB-B9E4-71C76357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4A6BC-31FC-47D2-8965-E07912D9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 the set of all TMs countable?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Is the set of all (binary) languages countable?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Thm</a:t>
            </a:r>
            <a:r>
              <a:rPr lang="en-US" altLang="zh-CN" dirty="0"/>
              <a:t>: There exists a language that cannot be decided/recognized by any TM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3D8930-CE69-4167-A584-244DE4169E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221" y="1940232"/>
            <a:ext cx="424229" cy="204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92A388-FB7C-485C-9397-D8B8AC092B0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74" y="3429000"/>
            <a:ext cx="360229" cy="2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8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221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396BC-C653-4090-A89C-8833BC08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7107C-E2DA-46FE-8586-9788316DE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Computability</a:t>
            </a:r>
          </a:p>
          <a:p>
            <a:endParaRPr lang="en-US" altLang="zh-CN" dirty="0"/>
          </a:p>
          <a:p>
            <a:r>
              <a:rPr lang="en-US" altLang="zh-CN" dirty="0"/>
              <a:t>Reductions</a:t>
            </a:r>
          </a:p>
          <a:p>
            <a:endParaRPr lang="en-US" altLang="zh-CN" dirty="0"/>
          </a:p>
          <a:p>
            <a:r>
              <a:rPr lang="en-US" altLang="zh-CN" dirty="0"/>
              <a:t>Complexity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E0CDB-6D4B-41C1-9875-435BAAB9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specific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96140-BAB1-4328-A12E-A6F27139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Assumption: any binary string represents a TM (map invalid encoding to a trivial TM, e.g., one that rejects all inputs). </a:t>
            </a:r>
          </a:p>
          <a:p>
            <a:endParaRPr lang="en-US" altLang="zh-CN" dirty="0"/>
          </a:p>
          <a:p>
            <a:r>
              <a:rPr lang="en-US" altLang="zh-CN" dirty="0"/>
              <a:t>Define the Boolean function UC: {0,1}</a:t>
            </a:r>
            <a:r>
              <a:rPr lang="en-US" altLang="zh-CN" baseline="30000" dirty="0"/>
              <a:t>*</a:t>
            </a:r>
            <a:r>
              <a:rPr lang="en-US" altLang="zh-CN" dirty="0"/>
              <a:t> →{0,1} as follows.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38ADA2-A509-4BBA-98BD-CCBE4687F6B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18" y="4656319"/>
            <a:ext cx="10477714" cy="10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9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5E037-C1DB-4C87-91AE-96D99655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Claim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1F708-055A-4732-BC9E-71D48E20B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570"/>
            <a:ext cx="10515600" cy="4351338"/>
          </a:xfrm>
        </p:spPr>
        <p:txBody>
          <a:bodyPr/>
          <a:lstStyle/>
          <a:p>
            <a:r>
              <a:rPr lang="en-US" altLang="zh-CN" dirty="0"/>
              <a:t>UC is </a:t>
            </a:r>
            <a:r>
              <a:rPr lang="en-US" altLang="zh-CN" dirty="0" err="1"/>
              <a:t>uncomputable</a:t>
            </a:r>
            <a:r>
              <a:rPr lang="en-US" altLang="zh-CN" dirty="0"/>
              <a:t>/the language is undecidable.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C32649-49F2-4430-ABD2-B1C6B3852A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1" y="2687484"/>
            <a:ext cx="725941" cy="2102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05E840-35E6-4EE4-A1D4-A47834798F0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04" y="3428999"/>
            <a:ext cx="7669332" cy="2544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144322-05C8-4E36-AA9B-8611369775B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05" y="4249714"/>
            <a:ext cx="3698283" cy="2544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D325D0-6182-4C02-956C-118FD5A6EF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090" y="4841859"/>
            <a:ext cx="4778668" cy="2544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911216B-05D5-45E6-941C-6180A472A6A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090" y="5467488"/>
            <a:ext cx="5284573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5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E1F82-A507-458C-A49B-A102FBC1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Example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BCD7434-42A1-4423-848E-02F930BE23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16" y="2195871"/>
            <a:ext cx="9989485" cy="658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6FD1E3-796E-4E32-8B79-C20F82392AF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16" y="3763412"/>
            <a:ext cx="3869257" cy="2121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A24AC91-0BCE-4107-B700-53709AAE238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16" y="4907249"/>
            <a:ext cx="10002288" cy="63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D7CA6-8F7D-4256-842E-64463D8F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construction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DA39C7-641C-4E02-83CE-4BE5C7CE74D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00" y="1959897"/>
            <a:ext cx="7440457" cy="2724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C62C24-E845-472B-B00E-3BCCEE89BEF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00" y="2952955"/>
            <a:ext cx="2986057" cy="7588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D5B13D-ECF2-4332-AEA0-3719FC9D33B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00" y="4432413"/>
            <a:ext cx="3490743" cy="256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D4E766D-1AA5-42DF-97DE-1030379DA6B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00" y="5399135"/>
            <a:ext cx="9996800" cy="65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7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84B0A-750C-401B-A64A-4B3FDC99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Universal TM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2D081-CE98-4161-A777-096990F3D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modern computer is quite general and can run different algorithms (apps)</a:t>
            </a:r>
          </a:p>
          <a:p>
            <a:endParaRPr lang="en-US" altLang="zh-CN" dirty="0"/>
          </a:p>
          <a:p>
            <a:r>
              <a:rPr lang="en-US" altLang="zh-CN" dirty="0"/>
              <a:t>How about TMs? A TM which can run other TMs?</a:t>
            </a:r>
          </a:p>
          <a:p>
            <a:endParaRPr lang="en-US" altLang="zh-CN" dirty="0"/>
          </a:p>
          <a:p>
            <a:r>
              <a:rPr lang="en-US" altLang="zh-CN" dirty="0"/>
              <a:t>Universal TM.</a:t>
            </a:r>
            <a:endParaRPr lang="zh-CN" altLang="en-US" dirty="0"/>
          </a:p>
        </p:txBody>
      </p:sp>
      <p:pic>
        <p:nvPicPr>
          <p:cNvPr id="4" name="Picture 6" descr="Functions Of An Operating System | Savvy Tower">
            <a:extLst>
              <a:ext uri="{FF2B5EF4-FFF2-40B4-BE49-F238E27FC236}">
                <a16:creationId xmlns:a16="http://schemas.microsoft.com/office/drawing/2014/main" id="{C9154995-04D3-4E22-89EB-8CD752BFA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552" y="365125"/>
            <a:ext cx="2405248" cy="147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3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2BE1F-E0FE-457D-8586-38BEACC9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example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1FC0AD-F7F0-4A7A-AB78-EB766B86273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52" y="2009058"/>
            <a:ext cx="6670630" cy="3053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4B76BD2-9069-4BEC-9001-143924E9806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52" y="2972620"/>
            <a:ext cx="3759542" cy="2633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6E68D11-44CC-44C7-A1C6-B4A7D117E08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52" y="3941256"/>
            <a:ext cx="9993143" cy="6363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4AB4732-200A-4AF5-891A-B3E5766204E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9" y="5326806"/>
            <a:ext cx="9976686" cy="65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8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13B51-1C4B-4F77-88D0-67016023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58EFD9-5286-438C-B755-AA10183916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5" y="1865851"/>
            <a:ext cx="9976686" cy="6564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BF4FEF7-EDFF-49F2-A289-6E1D5338726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07" y="3750714"/>
            <a:ext cx="2119314" cy="3053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5EF37B-7938-4BA5-8147-10538A903C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5" y="2952955"/>
            <a:ext cx="5143772" cy="2742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A06090-384B-42C9-9AD3-5727BFEA975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5" y="4761019"/>
            <a:ext cx="5710629" cy="3053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F20975F-9D98-4BBA-9F29-6C16861CD2E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5" y="5705987"/>
            <a:ext cx="4701257" cy="21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5A14B-315A-4140-A510-5B64947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56EF2-2B2E-47A7-9240-E1E86490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Intuitively, given two problems A and B, we reduce A to B so that to solve A, we can first solve B and use the solution to solve A.</a:t>
            </a:r>
          </a:p>
          <a:p>
            <a:endParaRPr lang="en-US" altLang="zh-CN" dirty="0"/>
          </a:p>
          <a:p>
            <a:r>
              <a:rPr lang="en-US" altLang="zh-CN" dirty="0"/>
              <a:t>Examples in real life</a:t>
            </a:r>
          </a:p>
          <a:p>
            <a:pPr marL="457200" lvl="1" indent="0">
              <a:buNone/>
            </a:pPr>
            <a:r>
              <a:rPr lang="en-US" altLang="zh-CN" dirty="0"/>
              <a:t>reduce calculation to building a calculator, reduce traveling to using buses, ships, airplanes …</a:t>
            </a:r>
          </a:p>
          <a:p>
            <a:endParaRPr lang="en-US" altLang="zh-CN" dirty="0"/>
          </a:p>
          <a:p>
            <a:r>
              <a:rPr lang="en-US" altLang="zh-CN" dirty="0"/>
              <a:t>Examples in mathematics: </a:t>
            </a:r>
          </a:p>
          <a:p>
            <a:pPr marL="457200" lvl="1" indent="0">
              <a:buNone/>
            </a:pPr>
            <a:r>
              <a:rPr lang="en-US" altLang="zh-CN" dirty="0"/>
              <a:t>reduce solving polynomial equations to finding the formula for the roots of the equations.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72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89E61-DF28-4DC9-B802-46272525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Mapping Reduction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57794A-6A04-4D75-9932-5208AE460F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22" y="2208155"/>
            <a:ext cx="9614629" cy="2834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77BAFB3-540F-4185-BA76-79250C38228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23" y="2954223"/>
            <a:ext cx="8195657" cy="301714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FB3AC29E-0C15-46CD-BAF6-4C3EF3EA071F}"/>
              </a:ext>
            </a:extLst>
          </p:cNvPr>
          <p:cNvSpPr/>
          <p:nvPr/>
        </p:nvSpPr>
        <p:spPr>
          <a:xfrm>
            <a:off x="3185652" y="3588774"/>
            <a:ext cx="1641987" cy="266454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76E0F7A-BC21-417E-BD9C-1F83EF8C2C52}"/>
              </a:ext>
            </a:extLst>
          </p:cNvPr>
          <p:cNvSpPr/>
          <p:nvPr/>
        </p:nvSpPr>
        <p:spPr>
          <a:xfrm>
            <a:off x="7182467" y="3588774"/>
            <a:ext cx="1641987" cy="266454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D3466E0-8C60-4FE1-AD89-8B773521CC60}"/>
              </a:ext>
            </a:extLst>
          </p:cNvPr>
          <p:cNvCxnSpPr>
            <a:cxnSpLocks/>
            <a:stCxn id="12" idx="2"/>
            <a:endCxn id="12" idx="6"/>
          </p:cNvCxnSpPr>
          <p:nvPr/>
        </p:nvCxnSpPr>
        <p:spPr>
          <a:xfrm>
            <a:off x="3185652" y="4921045"/>
            <a:ext cx="1641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970319E-5966-4E18-9954-6955FFA5FF47}"/>
              </a:ext>
            </a:extLst>
          </p:cNvPr>
          <p:cNvCxnSpPr>
            <a:cxnSpLocks/>
            <a:stCxn id="13" idx="2"/>
            <a:endCxn id="13" idx="6"/>
          </p:cNvCxnSpPr>
          <p:nvPr/>
        </p:nvCxnSpPr>
        <p:spPr>
          <a:xfrm>
            <a:off x="7182467" y="4921045"/>
            <a:ext cx="1641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D7F71524-2B65-47A9-B389-86834840A22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03" y="4250813"/>
            <a:ext cx="210286" cy="2176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C907F8A-A989-44E6-9800-B885EE83F23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02" y="5329351"/>
            <a:ext cx="228571" cy="25782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8744B33-29D5-4396-889E-8EDDBDE0E96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45" y="4207385"/>
            <a:ext cx="219429" cy="20662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452EBCEA-EEC1-4A8A-A3C2-FED1A6AE878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44" y="5354951"/>
            <a:ext cx="246858" cy="257828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FAC17A2-F122-4FA8-A3A6-1862A0DC8B1E}"/>
              </a:ext>
            </a:extLst>
          </p:cNvPr>
          <p:cNvCxnSpPr>
            <a:cxnSpLocks/>
          </p:cNvCxnSpPr>
          <p:nvPr/>
        </p:nvCxnSpPr>
        <p:spPr>
          <a:xfrm>
            <a:off x="4136018" y="3894876"/>
            <a:ext cx="3757726" cy="11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A04202F-A85F-4C51-AE2F-65497FAAD864}"/>
              </a:ext>
            </a:extLst>
          </p:cNvPr>
          <p:cNvCxnSpPr>
            <a:cxnSpLocks/>
          </p:cNvCxnSpPr>
          <p:nvPr/>
        </p:nvCxnSpPr>
        <p:spPr>
          <a:xfrm flipV="1">
            <a:off x="4155673" y="4010297"/>
            <a:ext cx="3738071" cy="18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7A21EAE-4763-49D6-9A47-FB2298FB70DC}"/>
              </a:ext>
            </a:extLst>
          </p:cNvPr>
          <p:cNvCxnSpPr>
            <a:cxnSpLocks/>
          </p:cNvCxnSpPr>
          <p:nvPr/>
        </p:nvCxnSpPr>
        <p:spPr>
          <a:xfrm>
            <a:off x="4385187" y="4630174"/>
            <a:ext cx="3382297" cy="1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3EC6163-A967-4673-AEE1-DE34879057ED}"/>
              </a:ext>
            </a:extLst>
          </p:cNvPr>
          <p:cNvCxnSpPr>
            <a:cxnSpLocks/>
          </p:cNvCxnSpPr>
          <p:nvPr/>
        </p:nvCxnSpPr>
        <p:spPr>
          <a:xfrm>
            <a:off x="4265388" y="5082806"/>
            <a:ext cx="3738071" cy="14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6599DB2-CC21-456A-A2DC-C445F8AD82EE}"/>
              </a:ext>
            </a:extLst>
          </p:cNvPr>
          <p:cNvCxnSpPr>
            <a:cxnSpLocks/>
          </p:cNvCxnSpPr>
          <p:nvPr/>
        </p:nvCxnSpPr>
        <p:spPr>
          <a:xfrm flipV="1">
            <a:off x="4265388" y="5222199"/>
            <a:ext cx="3738071" cy="18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378BE4B-BEF0-4519-9AA2-2A994816B673}"/>
              </a:ext>
            </a:extLst>
          </p:cNvPr>
          <p:cNvCxnSpPr>
            <a:cxnSpLocks/>
          </p:cNvCxnSpPr>
          <p:nvPr/>
        </p:nvCxnSpPr>
        <p:spPr>
          <a:xfrm>
            <a:off x="4298257" y="5830529"/>
            <a:ext cx="3382297" cy="1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51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5712C-7B86-46CD-9656-DE3C6FC2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 of mapping reduction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1D05B-5873-430B-BAD9-134CBA12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A ≤m B then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If B is decidable, then A is also decidable.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If A is undecidable, then B is also undecidable.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To prove a language B is undecidable, find a known undecidable language A and show A ≤m B.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68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0ED76-624F-4717-98E2-276EDAD4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30EFD23-AD21-4F4B-9A75-C2AC60AED4B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69" y="2205704"/>
            <a:ext cx="7948800" cy="3053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055E95A-5006-4E2B-8CF7-DF3FCBF38E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69" y="3322944"/>
            <a:ext cx="3757714" cy="2541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EEC8B9-094C-4845-A226-E17239A1953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69" y="4476958"/>
            <a:ext cx="9034970" cy="3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3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410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525F2-3342-48EB-96C0-DE55937F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9A15E5-6F95-499D-886F-5429BE077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28" y="2028722"/>
            <a:ext cx="10018743" cy="6674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67D14C-251D-430F-AD4A-6E69551D9C6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28" y="3156543"/>
            <a:ext cx="4013714" cy="272457"/>
          </a:xfrm>
          <a:prstGeom prst="rect">
            <a:avLst/>
          </a:prstGeom>
        </p:spPr>
      </p:pic>
      <p:pic>
        <p:nvPicPr>
          <p:cNvPr id="6" name="图片 5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Proof: we pick $E_{TM}$ and show that $E_{TM} \leq_m EQ_{TM}$.&#10;\begin{itemize}&#10;\item&#10;Given input $\langle M \rangle$ to $E_{TM}$, map it to a pair of input $\langle M, M' \rangle$ to $EQ_{TM}$.&#10;\item&#10; $M'$ is be the TM that rejects everything.&#10;\item&#10;Thus, $\langle M \rangle \in  E_{TM}$ iff $\langle M, M'\rangle \in  EQ_{TM}$&#10;\end{itemize}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FC20DE3F-1C0D-3C7D-5DAD-A1DCC36B2F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29" y="4270170"/>
            <a:ext cx="9601828" cy="1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22C28-B59F-4FDF-AD82-6601B992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078B5-4A05-4F8A-865F-BC9E38425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many other undecidable languages. </a:t>
            </a:r>
          </a:p>
          <a:p>
            <a:endParaRPr lang="en-US" altLang="zh-CN" dirty="0"/>
          </a:p>
          <a:p>
            <a:r>
              <a:rPr lang="en-US" altLang="zh-CN" dirty="0"/>
              <a:t>E.g., Hilbert’s 10th problem (posed at ICM 1900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Given a Diophantine Equation (a polynomial equation with integer coefficients and a finite number of variables), decide if it has an integer solution.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0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4E70C-1DE3-4361-A2E6-50E7D952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Looking Back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071B3-310A-4387-BCB4-22F31D8F2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unrecognizable/undecidable languages</a:t>
            </a:r>
          </a:p>
          <a:p>
            <a:endParaRPr lang="en-US" altLang="zh-CN" dirty="0"/>
          </a:p>
          <a:p>
            <a:r>
              <a:rPr lang="en-US" altLang="zh-CN" dirty="0"/>
              <a:t>Recognizable but undecidable?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453275A-853D-4FB2-AE14-896AB5D58F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68" y="4115719"/>
            <a:ext cx="3876571" cy="254476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372CC485-E635-44B4-B55E-39B6618BC3E7}"/>
              </a:ext>
            </a:extLst>
          </p:cNvPr>
          <p:cNvSpPr/>
          <p:nvPr/>
        </p:nvSpPr>
        <p:spPr>
          <a:xfrm>
            <a:off x="6717399" y="2481580"/>
            <a:ext cx="5049520" cy="3830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03B6DD-059E-434D-B9F5-CCB44F7F83B2}"/>
              </a:ext>
            </a:extLst>
          </p:cNvPr>
          <p:cNvSpPr/>
          <p:nvPr/>
        </p:nvSpPr>
        <p:spPr>
          <a:xfrm>
            <a:off x="7499719" y="4122420"/>
            <a:ext cx="2326640" cy="1503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Decidable Language</a:t>
            </a:r>
            <a:endParaRPr lang="zh-CN" altLang="en-US" dirty="0"/>
          </a:p>
        </p:txBody>
      </p:sp>
      <p:pic>
        <p:nvPicPr>
          <p:cNvPr id="9" name="图片 8" descr="\documentclass{article}&#10;\usepackage{amsmath, amsfonts}&#10;\pagestyle{empty}&#10;\begin{document}&#10;  Recognizable Language&#10;&#10; &#10;&#10;&#10;\end{document}" title="IguanaTex Bitmap Display">
            <a:extLst>
              <a:ext uri="{FF2B5EF4-FFF2-40B4-BE49-F238E27FC236}">
                <a16:creationId xmlns:a16="http://schemas.microsoft.com/office/drawing/2014/main" id="{25CC094F-B37E-455A-9C40-02D5DEE6A15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20" y="3579460"/>
            <a:ext cx="2563047" cy="227048"/>
          </a:xfrm>
          <a:prstGeom prst="rect">
            <a:avLst/>
          </a:prstGeom>
        </p:spPr>
      </p:pic>
      <p:pic>
        <p:nvPicPr>
          <p:cNvPr id="10" name="图片 9" descr="\documentclass{article}&#10;\usepackage{amsmath, amsfonts}&#10;\pagestyle{empty}&#10;\begin{document}&#10;&#10; All Languages&#10;&#10;&#10;\end{document}" title="IguanaTex Bitmap Display">
            <a:extLst>
              <a:ext uri="{FF2B5EF4-FFF2-40B4-BE49-F238E27FC236}">
                <a16:creationId xmlns:a16="http://schemas.microsoft.com/office/drawing/2014/main" id="{B12BF699-5360-4044-B59C-5D0FB2CC92C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085" y="2173948"/>
            <a:ext cx="1555809" cy="233143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?&#10;&#10;&#10;\end{document}" title="IguanaTex Bitmap Display">
            <a:extLst>
              <a:ext uri="{FF2B5EF4-FFF2-40B4-BE49-F238E27FC236}">
                <a16:creationId xmlns:a16="http://schemas.microsoft.com/office/drawing/2014/main" id="{6FD66073-9147-4C6B-BD2B-941B4DB947B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253" y="4289768"/>
            <a:ext cx="109714" cy="213943"/>
          </a:xfrm>
          <a:prstGeom prst="rect">
            <a:avLst/>
          </a:prstGeom>
        </p:spPr>
      </p:pic>
      <p:pic>
        <p:nvPicPr>
          <p:cNvPr id="12" name="图片 11" descr="\documentclass{article}&#10;\usepackage{amsmath, amsfonts}&#10;\pagestyle{empty}&#10;\begin{document}&#10;&#10;?&#10;&#10;&#10;\end{document}" title="IguanaTex Bitmap Display">
            <a:extLst>
              <a:ext uri="{FF2B5EF4-FFF2-40B4-BE49-F238E27FC236}">
                <a16:creationId xmlns:a16="http://schemas.microsoft.com/office/drawing/2014/main" id="{09AE0BB7-17E4-49A4-881D-839C63766CC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648442"/>
            <a:ext cx="109714" cy="2139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B5812D7-8A31-4839-B30E-C61AF6F107C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68" y="5231511"/>
            <a:ext cx="5558857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2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0C4C6-7910-4E5C-8CEB-50D2931B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Universal TM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30370-6537-4906-87D3-48399F36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TM can also be represented by a (binary) string. </a:t>
            </a:r>
          </a:p>
          <a:p>
            <a:endParaRPr lang="en-US" altLang="zh-CN" dirty="0"/>
          </a:p>
          <a:p>
            <a:r>
              <a:rPr lang="en-US" altLang="zh-CN" dirty="0"/>
              <a:t>Thus a TM can also be used as an input/data to another TM. </a:t>
            </a:r>
          </a:p>
          <a:p>
            <a:endParaRPr lang="en-US" altLang="zh-CN" dirty="0"/>
          </a:p>
          <a:p>
            <a:r>
              <a:rPr lang="en-US" altLang="zh-CN" dirty="0"/>
              <a:t>This blurs the distinction between software, hardware and data. </a:t>
            </a:r>
          </a:p>
          <a:p>
            <a:endParaRPr lang="en-US" altLang="zh-CN" dirty="0"/>
          </a:p>
          <a:p>
            <a:r>
              <a:rPr lang="en-US" altLang="zh-CN" dirty="0"/>
              <a:t>Brings up the idea of a universal TM (first observed by Turing himself)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45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322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45F91-88B2-4BAC-A56E-616E81DE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Specific Examples of Unrecognizable Languages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3AC5B-FBC5-4450-9C24-3687A991A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Thm</a:t>
            </a:r>
            <a:r>
              <a:rPr lang="en-US" altLang="zh-CN" dirty="0"/>
              <a:t>: A language A is decidable </a:t>
            </a:r>
            <a:r>
              <a:rPr lang="en-US" altLang="zh-CN" dirty="0" err="1"/>
              <a:t>iff</a:t>
            </a:r>
            <a:r>
              <a:rPr lang="en-US" altLang="zh-CN" dirty="0"/>
              <a:t> both A and its complement are recognizable.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493061-B6A1-435A-AEFC-EB8D3B45C2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38" y="3859580"/>
            <a:ext cx="9839543" cy="2834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28045E3-2C79-4548-A8B2-0440E421C9E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38" y="4876557"/>
            <a:ext cx="9984000" cy="2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1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1E50B-736D-4EBE-B599-D3758AF7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9B45E6-A2A1-458C-AA07-4CA707BD00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28" y="2294194"/>
            <a:ext cx="9993143" cy="627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BD0FAB-01BE-4CB8-A331-6A528C7C37E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28" y="3303643"/>
            <a:ext cx="4759771" cy="2212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ABC4F7-AE5D-4BB5-B674-90ED12B6CAC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28" y="4120981"/>
            <a:ext cx="10016914" cy="6473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77FB855-AA1F-4EB6-A59D-1B995A66713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28" y="5077401"/>
            <a:ext cx="3677258" cy="27428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4F12079-C069-4E4B-BE2E-8385BAC07E3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28" y="5818050"/>
            <a:ext cx="7189943" cy="2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7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D414C-EA8B-4D7A-BEFC-0A781767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Implication: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C4906-4923-4E00-9830-B2859F75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know HALT and A</a:t>
            </a:r>
            <a:r>
              <a:rPr lang="en-US" altLang="zh-CN" baseline="-25000" dirty="0"/>
              <a:t>TM</a:t>
            </a:r>
            <a:r>
              <a:rPr lang="en-US" altLang="zh-CN" dirty="0"/>
              <a:t> are undecidable but recognizable.</a:t>
            </a:r>
          </a:p>
          <a:p>
            <a:endParaRPr lang="en-US" altLang="zh-CN" dirty="0"/>
          </a:p>
          <a:p>
            <a:r>
              <a:rPr lang="en-US" altLang="zh-CN" dirty="0"/>
              <a:t>So their complements are unrecognizable.</a:t>
            </a:r>
          </a:p>
          <a:p>
            <a:endParaRPr lang="en-US" altLang="zh-CN" dirty="0"/>
          </a:p>
          <a:p>
            <a:r>
              <a:rPr lang="en-US" altLang="zh-CN" dirty="0"/>
              <a:t>Remark: the argument of diagonalization works as long as the machine can be represented as a finite string.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 there will always be unrecognizable/undecidable languages even if more powerful </a:t>
            </a:r>
            <a:r>
              <a:rPr lang="en-US" altLang="zh-CN"/>
              <a:t>machines in </a:t>
            </a:r>
            <a:r>
              <a:rPr lang="en-US" altLang="zh-CN" dirty="0"/>
              <a:t>the future.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69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80295-0BCF-4A54-8333-E9F2ABC0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Universal TMs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2A5CF-E744-4978-A82F-5508173F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exists one universal TM that can simulate any other TM.</a:t>
            </a:r>
            <a:endParaRPr lang="zh-CN" altLang="en-US" dirty="0"/>
          </a:p>
        </p:txBody>
      </p:sp>
      <p:pic>
        <p:nvPicPr>
          <p:cNvPr id="4" name="Picture 6" descr="Functions Of An Operating System | Savvy Tower">
            <a:extLst>
              <a:ext uri="{FF2B5EF4-FFF2-40B4-BE49-F238E27FC236}">
                <a16:creationId xmlns:a16="http://schemas.microsoft.com/office/drawing/2014/main" id="{00291425-E3A3-4455-B518-5CFF2AB5B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102" y="3263796"/>
            <a:ext cx="2405248" cy="147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B59AC1DF-0D72-490C-B971-C05032626C83}"/>
              </a:ext>
            </a:extLst>
          </p:cNvPr>
          <p:cNvSpPr/>
          <p:nvPr/>
        </p:nvSpPr>
        <p:spPr>
          <a:xfrm rot="10800000">
            <a:off x="5695122" y="3747052"/>
            <a:ext cx="1918252" cy="48701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FCFC6C4-861D-4792-9E3B-BEDD4972A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731" y="2662170"/>
            <a:ext cx="1995570" cy="332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07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88DE8-E310-41D0-A3ED-316F62B5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Universal TMs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DE2378-8D81-4B52-B107-FB0E054219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32" y="2068506"/>
            <a:ext cx="10461257" cy="10185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3C9DD8-829E-40BC-85FB-497532BE79C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931" y="3770981"/>
            <a:ext cx="2858057" cy="2596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2AFFB02-913E-4241-8CF2-D5359854767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932" y="4562827"/>
            <a:ext cx="9689599" cy="3035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38F1CFB-BDAA-45E8-B125-8E0B7A01B31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81" y="5342787"/>
            <a:ext cx="5915429" cy="32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3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D9656-F335-4FB2-8C26-84976BBB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Universal TMs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294303-B783-4C9C-9701-99DD2E0199CE}"/>
              </a:ext>
            </a:extLst>
          </p:cNvPr>
          <p:cNvSpPr/>
          <p:nvPr/>
        </p:nvSpPr>
        <p:spPr>
          <a:xfrm>
            <a:off x="5857691" y="1039318"/>
            <a:ext cx="4548655" cy="23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116C71-CCE4-48CC-BDAE-6F173CE314AE}"/>
              </a:ext>
            </a:extLst>
          </p:cNvPr>
          <p:cNvSpPr/>
          <p:nvPr/>
        </p:nvSpPr>
        <p:spPr>
          <a:xfrm>
            <a:off x="10257491" y="1039318"/>
            <a:ext cx="350875" cy="23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8F7991-149D-421C-8EC0-E0B7178905EA}"/>
              </a:ext>
            </a:extLst>
          </p:cNvPr>
          <p:cNvSpPr/>
          <p:nvPr/>
        </p:nvSpPr>
        <p:spPr>
          <a:xfrm>
            <a:off x="5857691" y="1554827"/>
            <a:ext cx="4548656" cy="239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F53AAD-27CF-41D1-9D00-A066DD3ECFD8}"/>
              </a:ext>
            </a:extLst>
          </p:cNvPr>
          <p:cNvSpPr/>
          <p:nvPr/>
        </p:nvSpPr>
        <p:spPr>
          <a:xfrm>
            <a:off x="10257491" y="1560313"/>
            <a:ext cx="350875" cy="23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424E73-F677-40F4-B5F8-A5ACAE2F7490}"/>
              </a:ext>
            </a:extLst>
          </p:cNvPr>
          <p:cNvSpPr/>
          <p:nvPr/>
        </p:nvSpPr>
        <p:spPr>
          <a:xfrm>
            <a:off x="5857690" y="2104083"/>
            <a:ext cx="4548656" cy="2394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4E2D4C-E447-4E5F-B294-45EF1D5DE19B}"/>
              </a:ext>
            </a:extLst>
          </p:cNvPr>
          <p:cNvSpPr/>
          <p:nvPr/>
        </p:nvSpPr>
        <p:spPr>
          <a:xfrm>
            <a:off x="10257490" y="2109570"/>
            <a:ext cx="350875" cy="23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D60E822-F875-47B8-958F-DD713FFB8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777" y="1045038"/>
            <a:ext cx="531809" cy="22247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E2926FA-23F9-4874-B786-121841C8F68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26" y="1587193"/>
            <a:ext cx="1779809" cy="227048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68072485-0A84-40A1-9F66-4BBA6723F48E}"/>
              </a:ext>
            </a:extLst>
          </p:cNvPr>
          <p:cNvSpPr/>
          <p:nvPr/>
        </p:nvSpPr>
        <p:spPr>
          <a:xfrm>
            <a:off x="5857690" y="3036309"/>
            <a:ext cx="4548656" cy="2394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F88CD21-2891-4A9C-8085-DFF22371704A}"/>
              </a:ext>
            </a:extLst>
          </p:cNvPr>
          <p:cNvSpPr/>
          <p:nvPr/>
        </p:nvSpPr>
        <p:spPr>
          <a:xfrm>
            <a:off x="10257490" y="3041796"/>
            <a:ext cx="350875" cy="23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94AF4E4-682B-4117-9F2C-17C8873892CF}"/>
              </a:ext>
            </a:extLst>
          </p:cNvPr>
          <p:cNvSpPr/>
          <p:nvPr/>
        </p:nvSpPr>
        <p:spPr>
          <a:xfrm>
            <a:off x="5857690" y="2613042"/>
            <a:ext cx="4548656" cy="2394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DCA55F-9FBB-4A5F-9D7C-96B90EE5EE0A}"/>
              </a:ext>
            </a:extLst>
          </p:cNvPr>
          <p:cNvSpPr/>
          <p:nvPr/>
        </p:nvSpPr>
        <p:spPr>
          <a:xfrm>
            <a:off x="10257490" y="2618529"/>
            <a:ext cx="350875" cy="23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1AE31FB-380E-49E9-A6C8-2FC5A4D5FC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27" y="2135403"/>
            <a:ext cx="1703619" cy="176762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DE9F760-E91F-4ED9-B5A6-7622FD73D7B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24" y="2613042"/>
            <a:ext cx="1839238" cy="175238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EC9BD622-3428-4916-B258-9B218CCD5B9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762" y="3065703"/>
            <a:ext cx="696381" cy="225524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6867E895-2150-45A0-8BC2-207A282504C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19" y="1947152"/>
            <a:ext cx="1735314" cy="276114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5097F3E-0C4E-4016-95FD-FE045FE017F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7" y="3065703"/>
            <a:ext cx="3964343" cy="20955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B93E87-20EE-441B-A3F0-63E23BA7453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7" y="5883639"/>
            <a:ext cx="2534400" cy="32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5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37A08-8D1A-4FF9-91A1-FBC96F86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Recall: Recognize vs Decide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E4AC219-0699-49A2-9D64-869E8CE00D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81" y="2077882"/>
            <a:ext cx="6754742" cy="941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109FA4-2AA5-4B17-BC2B-D5118160B9D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81" y="3252838"/>
            <a:ext cx="7868342" cy="3017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C93D20-D005-4210-9EBE-B24F14FB7D7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82" y="4289176"/>
            <a:ext cx="5452799" cy="2742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4EAB9F-428A-489F-AAB7-53F87C86DAC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83" y="5298085"/>
            <a:ext cx="8541257" cy="27428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DC84ACB-4747-468B-898F-B798CB6C383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10" y="5847389"/>
            <a:ext cx="2801371" cy="64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7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8CA8A-8264-49A1-9188-F5FBD41E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Recognize vs Decide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01EDCCF-7457-432A-A007-26EC8FCDDCA6}"/>
              </a:ext>
            </a:extLst>
          </p:cNvPr>
          <p:cNvSpPr/>
          <p:nvPr/>
        </p:nvSpPr>
        <p:spPr>
          <a:xfrm>
            <a:off x="2194560" y="2473960"/>
            <a:ext cx="5049520" cy="3830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4075B91-DDEC-4CE7-B8DC-F02CA6FA58B1}"/>
              </a:ext>
            </a:extLst>
          </p:cNvPr>
          <p:cNvSpPr/>
          <p:nvPr/>
        </p:nvSpPr>
        <p:spPr>
          <a:xfrm>
            <a:off x="2976880" y="4114800"/>
            <a:ext cx="2326640" cy="1503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Decidable Language</a:t>
            </a:r>
            <a:endParaRPr lang="zh-CN" altLang="en-US" dirty="0"/>
          </a:p>
        </p:txBody>
      </p:sp>
      <p:pic>
        <p:nvPicPr>
          <p:cNvPr id="12" name="图片 11" descr="\documentclass{article}&#10;\usepackage{amsmath, amsfonts}&#10;\pagestyle{empty}&#10;\begin{document}&#10;  Recognizable Language&#10;&#10; &#10;&#10;&#10;\end{document}" title="IguanaTex Bitmap Display">
            <a:extLst>
              <a:ext uri="{FF2B5EF4-FFF2-40B4-BE49-F238E27FC236}">
                <a16:creationId xmlns:a16="http://schemas.microsoft.com/office/drawing/2014/main" id="{15BAB266-B2BB-40B5-8626-09C2C9C8B7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1" y="3571840"/>
            <a:ext cx="2563047" cy="227048"/>
          </a:xfrm>
          <a:prstGeom prst="rect">
            <a:avLst/>
          </a:prstGeom>
        </p:spPr>
      </p:pic>
      <p:pic>
        <p:nvPicPr>
          <p:cNvPr id="14" name="图片 13" descr="\documentclass{article}&#10;\usepackage{amsmath, amsfonts}&#10;\pagestyle{empty}&#10;\begin{document}&#10;&#10; All Languages&#10;&#10;&#10;\end{document}" title="IguanaTex Bitmap Display">
            <a:extLst>
              <a:ext uri="{FF2B5EF4-FFF2-40B4-BE49-F238E27FC236}">
                <a16:creationId xmlns:a16="http://schemas.microsoft.com/office/drawing/2014/main" id="{CC317C76-E242-4810-91F8-1F43B67719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640" y="2240817"/>
            <a:ext cx="1555809" cy="233143"/>
          </a:xfrm>
          <a:prstGeom prst="rect">
            <a:avLst/>
          </a:prstGeom>
        </p:spPr>
      </p:pic>
      <p:pic>
        <p:nvPicPr>
          <p:cNvPr id="16" name="图片 15" descr="\documentclass{article}&#10;\usepackage{amsmath, amsfonts}&#10;\pagestyle{empty}&#10;\begin{document}&#10;&#10;?&#10;&#10;&#10;\end{document}" title="IguanaTex Bitmap Display">
            <a:extLst>
              <a:ext uri="{FF2B5EF4-FFF2-40B4-BE49-F238E27FC236}">
                <a16:creationId xmlns:a16="http://schemas.microsoft.com/office/drawing/2014/main" id="{E0ECF8A1-73AD-458C-AC97-E104E2B27C4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14" y="4282148"/>
            <a:ext cx="109714" cy="213943"/>
          </a:xfrm>
          <a:prstGeom prst="rect">
            <a:avLst/>
          </a:prstGeom>
        </p:spPr>
      </p:pic>
      <p:pic>
        <p:nvPicPr>
          <p:cNvPr id="17" name="图片 16" descr="\documentclass{article}&#10;\usepackage{amsmath, amsfonts}&#10;\pagestyle{empty}&#10;\begin{document}&#10;&#10;?&#10;&#10;&#10;\end{document}" title="IguanaTex Bitmap Display">
            <a:extLst>
              <a:ext uri="{FF2B5EF4-FFF2-40B4-BE49-F238E27FC236}">
                <a16:creationId xmlns:a16="http://schemas.microsoft.com/office/drawing/2014/main" id="{18B729DA-C122-4B0D-A5B9-5F912744F4D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407" y="3024089"/>
            <a:ext cx="109714" cy="21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6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93691-53B0-4EA3-9669-29F45D52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DF96C-31C4-4A42-AE01-F72AB906E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Are there Boolean functions that cannot be computed by any TM?</a:t>
            </a:r>
          </a:p>
          <a:p>
            <a:endParaRPr lang="en-US" altLang="zh-CN" dirty="0"/>
          </a:p>
          <a:p>
            <a:r>
              <a:rPr lang="en-US" altLang="zh-CN" dirty="0"/>
              <a:t>Are there languages that cannot be decided/recognized by any TM?</a:t>
            </a:r>
          </a:p>
          <a:p>
            <a:endParaRPr lang="en-US" altLang="zh-CN" dirty="0"/>
          </a:p>
          <a:p>
            <a:r>
              <a:rPr lang="en-US" altLang="zh-CN" dirty="0"/>
              <a:t>Are there languages that can be recognized but cannot be decided by any TM?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35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7.6978"/>
  <p:tag name="ORIGINALWIDTH" val="4290.21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theorem*}&#10;&#10; There exists a TM $U$ s.t. $\forall x, \alpha \in \{0, 1\}^*, U(x, \alpha)=M_\alpha(x)$, where $\alpha$&#10;represents the TM $M_\alpha$. Moreover, if $M_\alpha$ halts on $x$ with $T$ steps, then $U(x, \alpha)$ halts&#10;within $C T \log T$ steps. $C$ is a constant that only depends on $M_\alpha$.&#10; &#10;\end{theorem*}&#10;&#10;\end{document}&#10;"/>
  <p:tag name="IGUANATEXSIZE" val="24"/>
  <p:tag name="IGUANATEXCURSOR" val="143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711.66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U$ uses 5 tapes&#10;&#10;&#10;\end{document}&#10;"/>
  <p:tag name="IGUANATEXSIZE" val="24"/>
  <p:tag name="IGUANATEXCURSOR" val="144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9.3926"/>
  <p:tag name="ORIGINALWIDTH" val="1625.79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One step simulation&#10;\begin{itemize}&#10;&#10;\item  Read current state and symbol&#10;&#10;\item  apply $M$'s&#10;transition function&#10;\item implement the&#10;changes&#10;&#10;\end{itemize}&#10;&#10;&#10;\end{document}&#10;"/>
  <p:tag name="IGUANATEXSIZE" val="24"/>
  <p:tag name="IGUANATEXCURSOR" val="157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39.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Running time   $O(T^2 )$&#10;&#10;&#10;\end{document}&#10;"/>
  <p:tag name="IGUANATEXSIZE" val="24"/>
  <p:tag name="IGUANATEXCURSOR" val="143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6.2017"/>
  <p:tag name="ORIGINALWIDTH" val="2770.15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\begin{itemize}&#10;\item Say a TM $M$ recognizes the language $L $ if&#10;$$ \forall x, x \in L \Leftrightarrow  M \mbox{ accepts } x $$&#10;&#10;\end{itemize}&#10;\end{document}&#10;"/>
  <p:tag name="IGUANATEXSIZE" val="24"/>
  <p:tag name="IGUANATEXCURSOR" val="154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226.84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\begin{itemize}&#10;\item However, M may not halt on some inputs, e.g. for some $x \notin L$&#10;&#10;\end{itemize}&#10;\end{document}&#10;"/>
  <p:tag name="IGUANATEXSIZE" val="24"/>
  <p:tag name="IGUANATEXCURSOR" val="151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236.2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\begin{itemize}&#10;\item   TMs that halt on all inputs,  called deciders&#10;&#10;\end{itemize}&#10;\end{document}&#10;"/>
  <p:tag name="IGUANATEXSIZE" val="24"/>
  <p:tag name="IGUANATEXCURSOR" val="147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3502.81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\begin{itemize}&#10;\item If M recognizes the language L and M is a decider, say M decides L&#10;\end{itemize}&#10;\end{document}&#10;"/>
  <p:tag name="IGUANATEXSIZE" val="24"/>
  <p:tag name="IGUANATEXCURSOR" val="151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.7169"/>
  <p:tag name="ORIGINALWIDTH" val="1148.85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w \in L \rightarrow M \mbox{ accepts } x$&#10;&#10;$w \notin L \rightarrow M \mbox{ rejects } x$&#10;&#10;&#10;\end{document}&#10;"/>
  <p:tag name="IGUANATEXSIZE" val="24"/>
  <p:tag name="IGUANATEXCURSOR" val="146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261.342"/>
  <p:tag name="LATEXADDIN" val="\documentclass{article}&#10;\usepackage{amsmath, amsfonts}&#10;\pagestyle{empty}&#10;\begin{document}&#10;  Recognizable Language&#10;&#10; &#10;&#10;&#10;\end{document}"/>
  <p:tag name="IGUANATEXSIZE" val="20"/>
  <p:tag name="IGUANATEXCURSOR" val="10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765.6542"/>
  <p:tag name="LATEXADDIN" val="\documentclass{article}&#10;\usepackage{amsmath, amsfonts}&#10;\pagestyle{empty}&#10;\begin{document}&#10;&#10; All Languages&#10;&#10;&#10;\end{document}"/>
  <p:tag name="IGUANATEXSIZE" val="20"/>
  <p:tag name="IGUANATEXCURSOR" val="10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72.10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\begin{itemize}&#10;\item&#10;Proof with $C T^2$ time&#10;&#10;\end{itemize}&#10;\end{document}&#10;"/>
  <p:tag name="IGUANATEXSIZE" val="24"/>
  <p:tag name="IGUANATEXCURSOR" val="147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4.99441"/>
  <p:tag name="LATEXADDIN" val="\documentclass{article}&#10;\usepackage{amsmath, amsfonts}&#10;\pagestyle{empty}&#10;\begin{document}&#10;&#10;?&#10;&#10;&#10;\end{document}"/>
  <p:tag name="IGUANATEXSIZE" val="24"/>
  <p:tag name="IGUANATEXCURSOR" val="9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4.99441"/>
  <p:tag name="LATEXADDIN" val="\documentclass{article}&#10;\usepackage{amsmath, amsfonts}&#10;\pagestyle{empty}&#10;\begin{document}&#10;&#10;?&#10;&#10;&#10;\end{document}"/>
  <p:tag name="IGUANATEXSIZE" val="24"/>
  <p:tag name="IGUANATEXCURSOR" val="9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22.272"/>
  <p:tag name="LATEXADDIN" val="\documentclass{article}&#10;\usepackage{amsmath, amsfonts}&#10;\pagestyle{empty}&#10;\begin{document}&#10;&#10;\begin{itemize}&#10;&#10;\item $\mathbb{N}$ (The set of natural numbers)&#10;&#10;&#10;&#10;\end{itemize}&#10;&#10;&#10;\end{document}"/>
  <p:tag name="IGUANATEXSIZE" val="24"/>
  <p:tag name="IGUANATEXCURSOR" val="15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38.583"/>
  <p:tag name="LATEXADDIN" val="\documentclass{article}&#10;\usepackage{amsmath, amsfonts}&#10;\pagestyle{empty}&#10;\begin{document}&#10;&#10;\begin{itemize}&#10;&#10;\item $\mathbb{Z}$ (The set of integers)&#10;&#10;&#10;\end{itemize}&#10;&#10;&#10;\end{document}"/>
  <p:tag name="IGUANATEXSIZE" val="24"/>
  <p:tag name="IGUANATEXCURSOR" val="14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56.768"/>
  <p:tag name="LATEXADDIN" val="\documentclass{article}&#10;\usepackage{amsmath, amsfonts}&#10;\pagestyle{empty}&#10;\begin{document}&#10;&#10;\begin{itemize}&#10;&#10;\item $\mathbb{Q}$ (The set of rational numbers)&#10;&#10;&#10;\end{itemize}&#10;&#10;&#10;\end{document}"/>
  <p:tag name="IGUANATEXSIZE" val="24"/>
  <p:tag name="IGUANATEXCURSOR" val="15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28.796"/>
  <p:tag name="LATEXADDIN" val="\documentclass{article}&#10;\usepackage{amsmath, amsfonts}&#10;\pagestyle{empty}&#10;\begin{document}&#10;&#10;\begin{itemize}&#10;&#10;\item $\mathbb{R}$ (The set of real numbers)&#10;&#10;&#10;\end{itemize}&#10;&#10;&#10;\end{document}"/>
  <p:tag name="IGUANATEXSIZE" val="24"/>
  <p:tag name="IGUANATEXCURSOR" val="15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15.1856"/>
  <p:tag name="LATEXADDIN" val="\documentclass{article}&#10;\usepackage{amsmath, amsfonts}&#10;\pagestyle{empty}&#10;\begin{document}&#10;&#10;countable&#10;&#10;&#10;\end{document}"/>
  <p:tag name="IGUANATEXSIZE" val="24"/>
  <p:tag name="IGUANATEXCURSOR" val="10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15.1856"/>
  <p:tag name="LATEXADDIN" val="\documentclass{article}&#10;\usepackage{amsmath, amsfonts}&#10;\pagestyle{empty}&#10;\begin{document}&#10;&#10;countable&#10;&#10;&#10;\end{document}"/>
  <p:tag name="IGUANATEXSIZE" val="24"/>
  <p:tag name="IGUANATEXCURSOR" val="10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15.1856"/>
  <p:tag name="LATEXADDIN" val="\documentclass{article}&#10;\usepackage{amsmath, amsfonts}&#10;\pagestyle{empty}&#10;\begin{document}&#10;&#10;countable&#10;&#10;&#10;\end{document}"/>
  <p:tag name="IGUANATEXSIZE" val="24"/>
  <p:tag name="IGUANATEXCURSOR" val="10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53.1683"/>
  <p:tag name="LATEXADDIN" val="\documentclass{article}&#10;\usepackage{amsmath, amsfonts}&#10;\usepackage{color}&#10;\pagestyle{empty}&#10;\begin{document}&#10;\color{red}&#10;uncountable&#10;&#10;&#10;\end{document}"/>
  <p:tag name="IGUANATEXSIZE" val="24"/>
  <p:tag name="IGUANATEXCURSOR" val="7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973.75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\begin{itemize}&#10;\item&#10;Transform $M_\alpha$ to $M$ that has a single tape and uses input alphabet $\{0, 1, \triangleright, \textvisiblespace\}$&#10;&#10;\end{itemize}&#10;&#10;&#10;\end{document}&#10;"/>
  <p:tag name="IGUANATEXSIZE" val="24"/>
  <p:tag name="IGUANATEXCURSOR" val="147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173.978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Yes&#10;&#10;&#10;\end{document}&#10;"/>
  <p:tag name="IGUANATEXSIZE" val="24"/>
  <p:tag name="IGUANATEXCURSOR" val="142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147.731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No&#10;&#10;&#10;\end{document}&#10;"/>
  <p:tag name="IGUANATEXSIZE" val="24"/>
  <p:tag name="IGUANATEXCURSOR" val="142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8.4477"/>
  <p:tag name="ORIGINALWIDTH" val="4296.96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For any input $\alpha$, if $M_\alpha(\alpha)=1 $ (accepts), then $UC(\alpha)=0$ (rejects). Otherwise, if $M_\alpha$ rejects or loop forever, then $UC(\alpha)=1$ (accepts). $M_{\alpha}$ is the TM represented by string α.&#10;&#10;&#10;&#10;\end{document}&#10;"/>
  <p:tag name="IGUANATEXSIZE" val="24"/>
  <p:tag name="IGUANATEXCURSOR" val="153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97.712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Proof.&#10;&#10;&#10;\end{document}&#10;"/>
  <p:tag name="IGUANATEXSIZE" val="24"/>
  <p:tag name="IGUANATEXCURSOR" val="142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774.27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Assume that a TM $M $ computes UC, let $\langle M \rangle$ be its binary representation.&#10;&#10;&#10;\end{itemize}&#10;&#10;&#10;\end{document}&#10;"/>
  <p:tag name="IGUANATEXSIZE" val="20"/>
  <p:tag name="IGUANATEXCURSOR" val="146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20.02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onsider $\mathsf{UC}(\langle M \rangle)$ and $M(\langle M \rangle)$.&#10;&#10;\end{itemize}&#10;&#10;&#10;\end{document}&#10;"/>
  <p:tag name="IGUANATEXSIZE" val="20"/>
  <p:tag name="IGUANATEXCURSOR" val="146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51.70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By assumption, we have&#10;$\mathsf{UC}(\langle M \rangle) = M(\langle M \rangle)$&#10;&#10;\end{document}&#10;"/>
  <p:tag name="IGUANATEXSIZE" val="20"/>
  <p:tag name="IGUANATEXCURSOR" val="144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600.67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By definition of UC, we have&#10;$\mathsf{UC}(\langle M \rangle) \neq M(\langle M \rangle)$&#10;&#10;\end{document}&#10;"/>
  <p:tag name="IGUANATEXSIZE" val="20"/>
  <p:tag name="IGUANATEXCURSOR" val="146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4096.73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 language $\mathrm{HALT}=\{\langle M, \alpha \rangle \mid M \mbox{ halts on } \alpha \}$, i.e., deciding if a TM $M$ halts on&#10;input $\alpha $. &#10;&#10;\end{itemize}&#10;&#10;&#10;\end{document}&#10;"/>
  <p:tag name="IGUANATEXSIZE" val="24"/>
  <p:tag name="IGUANATEXCURSOR" val="149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1586.80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laim: HALT is undecidable. &#10;&#10;\end{itemize}&#10;&#10;&#10;\end{document}&#10;"/>
  <p:tag name="IGUANATEXSIZE" val="24"/>
  <p:tag name="IGUANATEXCURSOR" val="147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425.94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By previous proofs, running time of $M$ is $O(T^2 )$&#10;&#10;&#10;\end{document}&#10;"/>
  <p:tag name="IGUANATEXSIZE" val="24"/>
  <p:tag name="IGUANATEXCURSOR" val="146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4101.98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Proof: assume FSOC that a TM $M_{\mathrm{HALT}} $ that decides HALT, construct another&#10;TM $M_\mathrm{UC}$ that computes $\mathrm{UC}$. &#10;&#10;\end{itemize}&#10;&#10;&#10;\end{document}&#10;"/>
  <p:tag name="IGUANATEXSIZE" val="24"/>
  <p:tag name="IGUANATEXCURSOR" val="149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051.36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Idea: to compute UC, can run $M_\alpha$ on $\alpha$ and flip the output. &#10;&#10;\end{itemize}&#10;&#10;&#10;\end{document}&#10;"/>
  <p:tag name="IGUANATEXSIZE" val="24"/>
  <p:tag name="IGUANATEXCURSOR" val="149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2111"/>
  <p:tag name="ORIGINALWIDTH" val="1224.59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A problem &#10;&#10;$M_\alpha$ may not halt on $\alpha$&#10;&#10;\end{itemize}&#10;&#10;&#10;\end{document}&#10;"/>
  <p:tag name="IGUANATEXSIZE" val="24"/>
  <p:tag name="IGUANATEXCURSOR" val="149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431.57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Use $M_{\mathrm{HALT}}$ to check that. &#10;&#10;\end{itemize}&#10;&#10;&#10;\end{document}&#10;"/>
  <p:tag name="IGUANATEXSIZE" val="24"/>
  <p:tag name="IGUANATEXCURSOR" val="146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2164"/>
  <p:tag name="ORIGINALWIDTH" val="4099.7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M_\mathrm{UC}$: run $M_\mathrm{HALT}(\alpha, \alpha)$. If output 0 (does not halt), $M_\mathrm{UC}$ outputs 1. Otherwise (halt)&#10;run $M_\alpha$ on $\alpha$ and flip the output&#10;&#10;\end{itemize}&#10;&#10;&#10;\end{document}&#10;"/>
  <p:tag name="IGUANATEXSIZE" val="24"/>
  <p:tag name="IGUANATEXCURSOR" val="150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35.65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 language $A_{TM}=\{\langle M, \alpha \rangle \mid \mbox{ TM } M \mbox{ accepts } \alpha \}$&#10;&#10;\end{itemize}&#10;&#10;&#10;\end{document}&#10;"/>
  <p:tag name="IGUANATEXSIZE" val="24"/>
  <p:tag name="IGUANATEXCURSOR" val="146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1541.80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laim: $ A_{TM}$ is undecidable. &#10;&#10;\end{itemize}&#10;&#10;&#10;\end{document}&#10;"/>
  <p:tag name="IGUANATEXSIZE" val="24"/>
  <p:tag name="IGUANATEXCURSOR" val="145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4098.2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Proof: assume FSOC that a TM $M_A$ that decides ATM, construct another TM&#10;$M_\mathrm{UC}$ that computes UC.&#10;&#10;\end{itemize}&#10;&#10;&#10;\end{document}&#10;"/>
  <p:tag name="IGUANATEXSIZE" val="24"/>
  <p:tag name="IGUANATEXCURSOR" val="153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2164"/>
  <p:tag name="ORIGINALWIDTH" val="4091.48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M_\mathrm{UC}$ : On input $\alpha$, run $M_A(\alpha, \alpha)$. If $M_A$ outputs 1, $M_\mathrm{UC}$ outputs 0; If $M_A$ outputs 0, $M_\mathrm{UC}$ outputs 1.&#10;&#10;\end{itemize}&#10;&#10;&#10;\end{document}&#10;"/>
  <p:tag name="IGUANATEXSIZE" val="24"/>
  <p:tag name="IGUANATEXCURSOR" val="159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2164"/>
  <p:tag name="ORIGINALWIDTH" val="4091.48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M_\mathrm{UC}$ : On input $\alpha$, run $M_A(\alpha, \alpha)$. If $M_A$ outputs 1, $M_\mathrm{UC}$ outputs 0; If $M_A$ outputs 0, $M_\mathrm{UC}$ outputs 1.&#10;&#10;\end{itemize}&#10;&#10;&#10;\end{document}&#10;"/>
  <p:tag name="IGUANATEXSIZE" val="24"/>
  <p:tag name="IGUANATEXCURSOR" val="159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261.717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Input&#10;&#10;&#10;\end{document}&#10;"/>
  <p:tag name="IGUANATEXSIZE" val="20"/>
  <p:tag name="IGUANATEXCURSOR" val="142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69.141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f: \alpha \mapsto \langle  \alpha, \alpha  \rangle$&#10;&#10;\end{itemize}&#10;&#10;&#10;\end{document}&#10;"/>
  <p:tag name="IGUANATEXSIZE" val="24"/>
  <p:tag name="IGUANATEXCURSOR" val="145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109.48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What does the construction do actually?&#10;&#10;\end{itemize}&#10;&#10;&#10;\end{document}&#10;"/>
  <p:tag name="IGUANATEXSIZE" val="24"/>
  <p:tag name="IGUANATEXCURSOR" val="148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41.95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Property: $\mathrm{UC}(\alpha)=1$ iff $A_{TM}\left( \langle \alpha, \alpha \rangle \right)=0$.&#10;&#10;&#10;\end{itemize}&#10;&#10;&#10;\end{document}&#10;"/>
  <p:tag name="IGUANATEXSIZE" val="24"/>
  <p:tag name="IGUANATEXCURSOR" val="148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1928.00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Such a function is called a reduction&#10;&#10;\end{itemize}&#10;&#10;&#10;\end{document}&#10;"/>
  <p:tag name="IGUANATEXSIZE" val="24"/>
  <p:tag name="IGUANATEXCURSOR" val="148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3943.00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Say a language $A$ is mapping reducible to a language $B$, written $A \leq_m B$, if&#10;&#10;\end{itemize}&#10;&#10;&#10;\end{document}&#10;"/>
  <p:tag name="IGUANATEXSIZE" val="24"/>
  <p:tag name="IGUANATEXCURSOR" val="152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361.0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 $\exists$ a computable function $f: \Sigma^* \rightarrow \Sigma^*$ s.t. $\forall w, w \in A$ iff $f(w) \in B$&#10;&#10; &#10;&#10;\end{document}&#10;"/>
  <p:tag name="IGUANATEXSIZE" val="24"/>
  <p:tag name="IGUANATEXCURSOR" val="149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A$&#10;&#10;&#10;\end{document}&#10;"/>
  <p:tag name="IGUANATEXSIZE" val="24"/>
  <p:tag name="IGUANATEXCURSOR" val="142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93.7382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\overline{A}$&#10;&#10;\end{document}&#10;"/>
  <p:tag name="IGUANATEXSIZE" val="24"/>
  <p:tag name="IGUANATEXCURSOR" val="143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B$&#10;&#10;&#10;\end{document}&#10;"/>
  <p:tag name="IGUANATEXSIZE" val="24"/>
  <p:tag name="IGUANATEXCURSOR" val="142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1.237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\overline{B}$&#10;&#10;&#10;\end{document}&#10;"/>
  <p:tag name="IGUANATEXSIZE" val="24"/>
  <p:tag name="IGUANATEXCURSOR" val="143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75.890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Description of $M$&#10;&#10;&#10;\end{document}&#10;"/>
  <p:tag name="IGUANATEXSIZE" val="20"/>
  <p:tag name="IGUANATEXCURSOR" val="144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259.84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efine the language $ E_{TM} =\{\langle M\rangle \mid \mbox{ TM } M \mbox{ accepts nothing} \}$. &#10;&#10;\end{itemize}&#10;&#10;&#10;\end{document}&#10;"/>
  <p:tag name="IGUANATEXSIZE" val="24"/>
  <p:tag name="IGUANATEXCURSOR" val="147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541.05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laim: $E_{TM}$ is undecidable.&#10;&#10;\end{itemize}&#10;&#10;&#10;\end{document}&#10;"/>
  <p:tag name="IGUANATEXSIZE" val="24"/>
  <p:tag name="IGUANATEXCURSOR" val="146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3705.28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Proof: we pick $A_{TM}$ and show that $A_{TM} \leq_m E_{TM}$ or $A_{TM} \leq_m   \overline{E_{TM}} $&#10;&#10;\end{itemize}&#10;&#10;&#10;\end{document}&#10;"/>
  <p:tag name="IGUANATEXSIZE" val="24"/>
  <p:tag name="IGUANATEXCURSOR" val="151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4108.73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Define the language $EQ_{TM}= \{\langle M_1 , M_2\rangle \mid M_1 \mbox{ and } M_2 \mbox{ are TMs and }  L(M_1)=L(M_2) \}$. &#10;&#10;\end{itemize}&#10;&#10;&#10;\end{document}&#10;"/>
  <p:tag name="IGUANATEXSIZE" val="24"/>
  <p:tag name="IGUANATEXCURSOR" val="157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646.04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laim: $EQ_{TM}$ is undecidable.&#10;&#10;\end{itemize}&#10;&#10;&#10;\end{document}&#10;"/>
  <p:tag name="IGUANATEXSIZE" val="24"/>
  <p:tag name="IGUANATEXCURSOR" val="146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6.4042"/>
  <p:tag name="ORIGINALWIDTH" val="3937.758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Proof: we pick $E_{TM}$ and show that $E_{TM} \leq_m EQ_{TM}$.&#10;\begin{itemize}&#10;\item&#10;Given input $\langle M \rangle$ to $E_{TM}$, map it to a pair of input $\langle M, M' \rangle$ to $EQ_{TM}$.&#10;\item&#10; $M'$ is be the TM that rejects everything.&#10;\item&#10;Thus, $\langle M \rangle \in  E_{TM}$ iff $\langle M, M'\rangle \in  EQ_{TM}$&#10;\end{itemize}&#10;\end{itemize}&#10;&#10;&#10;\end{document}&#10;"/>
  <p:tag name="IGUANATEXSIZE" val="24"/>
  <p:tag name="IGUANATEXCURSOR" val="165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07.76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$\mathrm{HALT}=\{\langle M, \alpha \rangle \mid M \mbox{ halts on } \alpha \}$, &#10;&#10;&#10;&#10;\end{itemize}&#10;&#10;&#10;\end{document}&#10;"/>
  <p:tag name="IGUANATEXSIZE" val="20"/>
  <p:tag name="IGUANATEXCURSOR" val="153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261.342"/>
  <p:tag name="LATEXADDIN" val="\documentclass{article}&#10;\usepackage{amsmath, amsfonts}&#10;\pagestyle{empty}&#10;\begin{document}&#10;  Recognizable Language&#10;&#10; &#10;&#10;&#10;\end{document}"/>
  <p:tag name="IGUANATEXSIZE" val="20"/>
  <p:tag name="IGUANATEXCURSOR" val="10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765.6542"/>
  <p:tag name="LATEXADDIN" val="\documentclass{article}&#10;\usepackage{amsmath, amsfonts}&#10;\pagestyle{empty}&#10;\begin{document}&#10;&#10; All Languages&#10;&#10;&#10;\end{document}"/>
  <p:tag name="IGUANATEXSIZE" val="20"/>
  <p:tag name="IGUANATEXCURSOR" val="10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4.99441"/>
  <p:tag name="LATEXADDIN" val="\documentclass{article}&#10;\usepackage{amsmath, amsfonts}&#10;\pagestyle{empty}&#10;\begin{document}&#10;&#10;?&#10;&#10;&#10;\end{document}"/>
  <p:tag name="IGUANATEXSIZE" val="24"/>
  <p:tag name="IGUANATEXCURSOR" val="9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838.395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Simulation of $M$&#10;&#10;&#10;\end{document}&#10;"/>
  <p:tag name="IGUANATEXSIZE" val="20"/>
  <p:tag name="IGUANATEXCURSOR" val="144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4.99441"/>
  <p:tag name="LATEXADDIN" val="\documentclass{article}&#10;\usepackage{amsmath, amsfonts}&#10;\pagestyle{empty}&#10;\begin{document}&#10;&#10;?&#10;&#10;&#10;\end{document}"/>
  <p:tag name="IGUANATEXSIZE" val="24"/>
  <p:tag name="IGUANATEXCURSOR" val="9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35.65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 language $ A_{TM}=\{\langle M, \alpha \rangle \mid \mbox{ TM } M \mbox{ accepts } \alpha \}$&#10;&#10;\end{itemize}&#10;&#10;&#10;\end{document}&#10;"/>
  <p:tag name="IGUANATEXSIZE" val="20"/>
  <p:tag name="IGUANATEXCURSOR" val="146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4035.24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Easy direction: $A$ is decidable $\Rightarrow$ both $A$ and its complement are recognizable. &#10;&#10;&#10;\end{itemize}&#10;&#10;&#10;\end{document}&#10;"/>
  <p:tag name="IGUANATEXSIZE" val="24"/>
  <p:tag name="IGUANATEXCURSOR" val="150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4094.4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Harder direction: both $A$ and its complement are recognizable $\Rightarrow$ $A$ is decidable.&#10;&#10;&#10;\end{itemize}&#10;&#10;&#10;\end{document}&#10;"/>
  <p:tag name="IGUANATEXSIZE" val="24"/>
  <p:tag name="IGUANATEXCURSOR" val="152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4098.2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Suppose $A$ is recognized by TM $M_1$ and its complement is recognized by TM $M_2$.&#10;&#10;\end{itemize}&#10;&#10;&#10;\end{document}&#10;"/>
  <p:tag name="IGUANATEXSIZE" val="24"/>
  <p:tag name="IGUANATEXCURSOR" val="152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952.00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Build another TM $M$ that decides $A$.&#10;&#10;\end{itemize}&#10;&#10;&#10;\end{document}&#10;"/>
  <p:tag name="IGUANATEXSIZE" val="24"/>
  <p:tag name="IGUANATEXCURSOR" val="148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.4669"/>
  <p:tag name="ORIGINALWIDTH" val="4107.98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Idea: run input $w$ on $M_1$, if accepts, $A$ accepts. Otherwise run $M $ on $M_2$, if accepts, $A$&#10;rejects. &#10;&#10;\end{itemize}&#10;&#10;&#10;\end{document}&#10;"/>
  <p:tag name="IGUANATEXSIZE" val="24"/>
  <p:tag name="IGUANATEXCURSOR" val="154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508.06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Problem: may not halt on $w$&#10;&#10;\end{itemize}&#10;&#10;&#10;\end{document}&#10;"/>
  <p:tag name="IGUANATEXSIZE" val="24"/>
  <p:tag name="IGUANATEXCURSOR" val="147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948.63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Solution: run $M_1$ and $M_2$ on $w$ in parallel until one halts&#10;&#10;\end{itemize}&#10;&#10;&#10;\end{document}&#10;"/>
  <p:tag name="IGUANATEXSIZE" val="24"/>
  <p:tag name="IGUANATEXCURSOR" val="148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905.136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current state  of $M$&#10;&#10;&#10;\end{document}&#10;"/>
  <p:tag name="IGUANATEXSIZE" val="20"/>
  <p:tag name="IGUANATEXCURSOR" val="14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342.707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Output&#10;&#10;&#10;\end{document}&#10;"/>
  <p:tag name="IGUANATEXSIZE" val="20"/>
  <p:tag name="IGUANATEXCURSOR" val="142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574</Words>
  <Application>Microsoft Office PowerPoint</Application>
  <PresentationFormat>宽屏</PresentationFormat>
  <Paragraphs>106</Paragraphs>
  <Slides>33</Slides>
  <Notes>0</Notes>
  <HiddenSlides>4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等线</vt:lpstr>
      <vt:lpstr>等线 Light</vt:lpstr>
      <vt:lpstr>Arial</vt:lpstr>
      <vt:lpstr>Office 主题​​</vt:lpstr>
      <vt:lpstr>Computability</vt:lpstr>
      <vt:lpstr>Universal TM</vt:lpstr>
      <vt:lpstr>Universal TM</vt:lpstr>
      <vt:lpstr>Universal TMs</vt:lpstr>
      <vt:lpstr>Universal TMs</vt:lpstr>
      <vt:lpstr>Universal TMs</vt:lpstr>
      <vt:lpstr>Recall: Recognize vs Decide</vt:lpstr>
      <vt:lpstr>Recognize vs Decide</vt:lpstr>
      <vt:lpstr>Question</vt:lpstr>
      <vt:lpstr>An Argument from Set Theory</vt:lpstr>
      <vt:lpstr>Examples</vt:lpstr>
      <vt:lpstr>PowerPoint 演示文稿</vt:lpstr>
      <vt:lpstr>Questions</vt:lpstr>
      <vt:lpstr>PowerPoint 演示文稿</vt:lpstr>
      <vt:lpstr>Topics</vt:lpstr>
      <vt:lpstr>A specific example</vt:lpstr>
      <vt:lpstr>Claim</vt:lpstr>
      <vt:lpstr>Another Example</vt:lpstr>
      <vt:lpstr>The construction</vt:lpstr>
      <vt:lpstr>Another example</vt:lpstr>
      <vt:lpstr>Analysis</vt:lpstr>
      <vt:lpstr>Reduction</vt:lpstr>
      <vt:lpstr>Mapping Reduction</vt:lpstr>
      <vt:lpstr>Properties of mapping reduction</vt:lpstr>
      <vt:lpstr>Example</vt:lpstr>
      <vt:lpstr>PowerPoint 演示文稿</vt:lpstr>
      <vt:lpstr>More Examples</vt:lpstr>
      <vt:lpstr>More Examples </vt:lpstr>
      <vt:lpstr>Looking Back</vt:lpstr>
      <vt:lpstr>PowerPoint 演示文稿</vt:lpstr>
      <vt:lpstr>Specific Examples of Unrecognizable Languages</vt:lpstr>
      <vt:lpstr>Proof</vt:lpstr>
      <vt:lpstr>Implication: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 and </dc:title>
  <dc:creator>Kuan Cheng</dc:creator>
  <cp:lastModifiedBy>Kuan Cheng</cp:lastModifiedBy>
  <cp:revision>25</cp:revision>
  <dcterms:created xsi:type="dcterms:W3CDTF">2021-04-08T02:11:54Z</dcterms:created>
  <dcterms:modified xsi:type="dcterms:W3CDTF">2024-03-22T02:21:17Z</dcterms:modified>
</cp:coreProperties>
</file>