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8" r:id="rId3"/>
    <p:sldId id="268" r:id="rId4"/>
    <p:sldId id="274" r:id="rId5"/>
    <p:sldId id="276" r:id="rId6"/>
    <p:sldId id="293" r:id="rId7"/>
    <p:sldId id="287" r:id="rId8"/>
    <p:sldId id="299" r:id="rId9"/>
    <p:sldId id="291" r:id="rId10"/>
    <p:sldId id="290" r:id="rId11"/>
    <p:sldId id="292" r:id="rId12"/>
    <p:sldId id="297" r:id="rId13"/>
    <p:sldId id="298" r:id="rId14"/>
    <p:sldId id="277" r:id="rId15"/>
    <p:sldId id="279" r:id="rId16"/>
    <p:sldId id="278" r:id="rId17"/>
    <p:sldId id="283" r:id="rId18"/>
    <p:sldId id="284" r:id="rId19"/>
    <p:sldId id="294" r:id="rId20"/>
    <p:sldId id="295" r:id="rId21"/>
    <p:sldId id="296" r:id="rId22"/>
    <p:sldId id="300" r:id="rId23"/>
  </p:sldIdLst>
  <p:sldSz cx="9144000" cy="6858000" type="screen4x3"/>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696" autoAdjust="0"/>
  </p:normalViewPr>
  <p:slideViewPr>
    <p:cSldViewPr>
      <p:cViewPr>
        <p:scale>
          <a:sx n="95" d="100"/>
          <a:sy n="95" d="100"/>
        </p:scale>
        <p:origin x="198" y="78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F7318A71-ADA0-4006-B853-DF1BB1FD6707}" type="datetimeFigureOut">
              <a:rPr lang="en-NZ" smtClean="0"/>
              <a:pPr/>
              <a:t>15/04/2014</a:t>
            </a:fld>
            <a:endParaRPr lang="en-NZ"/>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21030D55-4FE3-4F80-B436-1838D2956AE3}" type="slidenum">
              <a:rPr lang="en-NZ" smtClean="0"/>
              <a:pPr/>
              <a:t>‹#›</a:t>
            </a:fld>
            <a:endParaRPr lang="en-NZ"/>
          </a:p>
        </p:txBody>
      </p:sp>
    </p:spTree>
    <p:extLst>
      <p:ext uri="{BB962C8B-B14F-4D97-AF65-F5344CB8AC3E}">
        <p14:creationId xmlns:p14="http://schemas.microsoft.com/office/powerpoint/2010/main" xmlns="" val="3167600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To make this a round robin tournament or Sur5val</a:t>
            </a:r>
            <a:r>
              <a:rPr lang="en-NZ" baseline="0" dirty="0" smtClean="0"/>
              <a:t> bout, where each team plays each other, then for this example, there would be n/2(n-1) jams where n=6, so we would have 6/2(6-1) jams which is 15 jams, if each jam runs for 2 ½ minutes then you have the bout taking 37 ½ minutes.</a:t>
            </a:r>
          </a:p>
          <a:p>
            <a:endParaRPr lang="en-NZ" baseline="0" dirty="0" smtClean="0"/>
          </a:p>
          <a:p>
            <a:r>
              <a:rPr lang="en-NZ" baseline="0" dirty="0" smtClean="0"/>
              <a:t>For 15 teams, it works out at 15/2(15-1) times 2 ½ minutes and that is 105 jams over 4hrs  22 </a:t>
            </a:r>
            <a:r>
              <a:rPr lang="en-NZ" baseline="0" dirty="0" err="1" smtClean="0"/>
              <a:t>mins</a:t>
            </a:r>
            <a:r>
              <a:rPr lang="en-NZ" baseline="0" dirty="0" smtClean="0"/>
              <a:t>!!! </a:t>
            </a:r>
            <a:r>
              <a:rPr lang="en-NZ" baseline="0" dirty="0" smtClean="0">
                <a:sym typeface="Wingdings" panose="05000000000000000000" pitchFamily="2" charset="2"/>
              </a:rPr>
              <a:t></a:t>
            </a:r>
          </a:p>
          <a:p>
            <a:endParaRPr lang="en-NZ" baseline="0" dirty="0" smtClean="0">
              <a:sym typeface="Wingdings" panose="05000000000000000000" pitchFamily="2" charset="2"/>
            </a:endParaRPr>
          </a:p>
          <a:p>
            <a:r>
              <a:rPr lang="en-NZ" baseline="0" dirty="0" smtClean="0">
                <a:sym typeface="Wingdings" panose="05000000000000000000" pitchFamily="2" charset="2"/>
              </a:rPr>
              <a:t>Lastly, this process requires</a:t>
            </a:r>
          </a:p>
          <a:p>
            <a:r>
              <a:rPr lang="en-NZ" baseline="0" dirty="0" smtClean="0">
                <a:sym typeface="Wingdings" panose="05000000000000000000" pitchFamily="2" charset="2"/>
              </a:rPr>
              <a:t>	a) a clear, closely located area where the teams can sit - Benches</a:t>
            </a:r>
          </a:p>
          <a:p>
            <a:r>
              <a:rPr lang="en-NZ" baseline="0" dirty="0" smtClean="0">
                <a:sym typeface="Wingdings" panose="05000000000000000000" pitchFamily="2" charset="2"/>
              </a:rPr>
              <a:t>	b) a NSO to ensure the correct teams are notified to move from the Benches to the Trackside seats – they have 2 minutes to do this.</a:t>
            </a:r>
          </a:p>
          <a:p>
            <a:endParaRPr lang="en-NZ" baseline="0" dirty="0" smtClean="0">
              <a:sym typeface="Wingdings" panose="05000000000000000000" pitchFamily="2" charset="2"/>
            </a:endParaRPr>
          </a:p>
          <a:p>
            <a:r>
              <a:rPr lang="en-NZ" baseline="0" dirty="0" smtClean="0">
                <a:sym typeface="Wingdings" panose="05000000000000000000" pitchFamily="2" charset="2"/>
              </a:rPr>
              <a:t>This presentation is based on what Windsor Roller Derby (UK) did for their Sur5val</a:t>
            </a:r>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1</a:t>
            </a:fld>
            <a:endParaRPr lang="en-NZ"/>
          </a:p>
        </p:txBody>
      </p:sp>
    </p:spTree>
    <p:extLst>
      <p:ext uri="{BB962C8B-B14F-4D97-AF65-F5344CB8AC3E}">
        <p14:creationId xmlns:p14="http://schemas.microsoft.com/office/powerpoint/2010/main" xmlns="" val="547943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Score Tracker – and doubles up as a the bout</a:t>
            </a:r>
            <a:r>
              <a:rPr lang="en-NZ" baseline="0" dirty="0" smtClean="0"/>
              <a:t> schedule and team rosters too</a:t>
            </a:r>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12</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team schedule – the bout revolves around</a:t>
            </a:r>
            <a:r>
              <a:rPr lang="en-NZ" baseline="0" dirty="0" smtClean="0"/>
              <a:t> the jam number.</a:t>
            </a:r>
          </a:p>
          <a:p>
            <a:endParaRPr lang="en-NZ" baseline="0" dirty="0" smtClean="0"/>
          </a:p>
          <a:p>
            <a:r>
              <a:rPr lang="en-NZ" baseline="0" dirty="0" smtClean="0"/>
              <a:t>Using a jam number, the NSO can determine what bout was played, with what teams, the scores, penalties, JTO’s</a:t>
            </a:r>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13</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dirty="0" smtClean="0">
              <a:solidFill>
                <a:schemeClr val="tx1"/>
              </a:solidFill>
              <a:latin typeface="+mn-lt"/>
              <a:ea typeface="+mn-ea"/>
              <a:cs typeface="+mn-cs"/>
            </a:endParaRPr>
          </a:p>
          <a:p>
            <a:endParaRPr lang="en-GB" sz="1200" kern="1200" dirty="0" smtClean="0">
              <a:solidFill>
                <a:schemeClr val="tx1"/>
              </a:solidFill>
              <a:latin typeface="+mn-lt"/>
              <a:ea typeface="+mn-ea"/>
              <a:cs typeface="+mn-cs"/>
            </a:endParaRPr>
          </a:p>
          <a:p>
            <a:endParaRPr lang="en-NZ"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 </a:t>
            </a:r>
            <a:endParaRPr lang="en-NZ" sz="1200" kern="120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14</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Jam refs will be assigned a penalty tracker, score tracker and JTO tracker for the day.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
            </a:r>
            <a:br>
              <a:rPr lang="en-GB" sz="1200" kern="1200" dirty="0" smtClean="0">
                <a:solidFill>
                  <a:schemeClr val="tx1"/>
                </a:solidFill>
                <a:latin typeface="+mn-lt"/>
                <a:ea typeface="+mn-ea"/>
                <a:cs typeface="+mn-cs"/>
              </a:rPr>
            </a:br>
            <a:r>
              <a:rPr lang="en-GB" sz="1200" kern="1200" dirty="0" smtClean="0">
                <a:solidFill>
                  <a:schemeClr val="tx1"/>
                </a:solidFill>
                <a:latin typeface="+mn-lt"/>
                <a:ea typeface="+mn-ea"/>
                <a:cs typeface="+mn-cs"/>
              </a:rPr>
              <a:t>It will be the penalty trackers responsibility to tell their jam ref which team they are </a:t>
            </a:r>
            <a:r>
              <a:rPr lang="en-GB" sz="1200" kern="1200" dirty="0" err="1" smtClean="0">
                <a:solidFill>
                  <a:schemeClr val="tx1"/>
                </a:solidFill>
                <a:latin typeface="+mn-lt"/>
                <a:ea typeface="+mn-ea"/>
                <a:cs typeface="+mn-cs"/>
              </a:rPr>
              <a:t>reffing</a:t>
            </a:r>
            <a:r>
              <a:rPr lang="en-GB" sz="1200" kern="1200" dirty="0" smtClean="0">
                <a:solidFill>
                  <a:schemeClr val="tx1"/>
                </a:solidFill>
                <a:latin typeface="+mn-lt"/>
                <a:ea typeface="+mn-ea"/>
                <a:cs typeface="+mn-cs"/>
              </a:rPr>
              <a:t> for each jam.</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15</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Jam refs will be assigned a penalty tracker, score tracker and JTO tracker for the heat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This will correspond to their paperwork so each tracker knows which team they are tracking for each jam.  It will be the penalty trackers responsibility to tell their jam ref which team they are </a:t>
            </a:r>
            <a:r>
              <a:rPr lang="en-GB" sz="1200" kern="1200" dirty="0" err="1" smtClean="0">
                <a:solidFill>
                  <a:schemeClr val="tx1"/>
                </a:solidFill>
                <a:latin typeface="+mn-lt"/>
                <a:ea typeface="+mn-ea"/>
                <a:cs typeface="+mn-cs"/>
              </a:rPr>
              <a:t>refferring</a:t>
            </a:r>
            <a:r>
              <a:rPr lang="en-GB" sz="1200" kern="1200" dirty="0" smtClean="0">
                <a:solidFill>
                  <a:schemeClr val="tx1"/>
                </a:solidFill>
                <a:latin typeface="+mn-lt"/>
                <a:ea typeface="+mn-ea"/>
                <a:cs typeface="+mn-cs"/>
              </a:rPr>
              <a:t> for each jam.</a:t>
            </a:r>
            <a:endParaRPr lang="en-NZ" sz="1200" kern="120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16</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Jam refs will be assigned a penalty tracker, score tracker and JTO tracker for the day.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It will be the jam ref’s responsibility to check with the</a:t>
            </a:r>
            <a:r>
              <a:rPr lang="en-GB" sz="1200" kern="1200" baseline="0" dirty="0" smtClean="0">
                <a:solidFill>
                  <a:schemeClr val="tx1"/>
                </a:solidFill>
                <a:latin typeface="+mn-lt"/>
                <a:ea typeface="+mn-ea"/>
                <a:cs typeface="+mn-cs"/>
              </a:rPr>
              <a:t> JTO </a:t>
            </a:r>
            <a:r>
              <a:rPr lang="en-GB" sz="1200" kern="1200" dirty="0" smtClean="0">
                <a:solidFill>
                  <a:schemeClr val="tx1"/>
                </a:solidFill>
                <a:latin typeface="+mn-lt"/>
                <a:ea typeface="+mn-ea"/>
                <a:cs typeface="+mn-cs"/>
              </a:rPr>
              <a:t>which team they are </a:t>
            </a:r>
            <a:r>
              <a:rPr lang="en-GB" sz="1200" kern="1200" dirty="0" err="1" smtClean="0">
                <a:solidFill>
                  <a:schemeClr val="tx1"/>
                </a:solidFill>
                <a:latin typeface="+mn-lt"/>
                <a:ea typeface="+mn-ea"/>
                <a:cs typeface="+mn-cs"/>
              </a:rPr>
              <a:t>reffing</a:t>
            </a:r>
            <a:r>
              <a:rPr lang="en-GB" sz="1200" kern="1200" dirty="0" smtClean="0">
                <a:solidFill>
                  <a:schemeClr val="tx1"/>
                </a:solidFill>
                <a:latin typeface="+mn-lt"/>
                <a:ea typeface="+mn-ea"/>
                <a:cs typeface="+mn-cs"/>
              </a:rPr>
              <a:t> for each jam.</a:t>
            </a:r>
            <a:endParaRPr lang="en-NZ" sz="1200" kern="120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17</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Total paperwork required</a:t>
            </a:r>
            <a:r>
              <a:rPr lang="en-NZ" baseline="0" dirty="0" smtClean="0"/>
              <a:t> in pages:</a:t>
            </a:r>
            <a:endParaRPr lang="en-NZ" dirty="0" smtClean="0"/>
          </a:p>
          <a:p>
            <a:endParaRPr lang="en-NZ" dirty="0" smtClean="0"/>
          </a:p>
          <a:p>
            <a:r>
              <a:rPr lang="en-NZ" dirty="0" smtClean="0"/>
              <a:t>Each</a:t>
            </a:r>
            <a:r>
              <a:rPr lang="en-NZ" baseline="0" dirty="0" smtClean="0"/>
              <a:t> team requires 1x penalty, scorekeeping &amp; jammer takeout, for 15 teams that is 15 X 3 = 45 pages</a:t>
            </a:r>
          </a:p>
          <a:p>
            <a:endParaRPr lang="en-NZ" dirty="0" smtClean="0"/>
          </a:p>
          <a:p>
            <a:r>
              <a:rPr lang="en-NZ" dirty="0" smtClean="0"/>
              <a:t>Each</a:t>
            </a:r>
            <a:r>
              <a:rPr lang="en-NZ" baseline="0" dirty="0" smtClean="0"/>
              <a:t> NSO requires the  Heat roster. We have around 20 of them! Lets add in extras (20) and make it 40 pages</a:t>
            </a:r>
          </a:p>
          <a:p>
            <a:endParaRPr lang="en-NZ" baseline="0" dirty="0" smtClean="0"/>
          </a:p>
          <a:p>
            <a:r>
              <a:rPr lang="en-NZ" baseline="0" dirty="0" smtClean="0"/>
              <a:t>LUM sheet – easier to read – 4 pages</a:t>
            </a:r>
          </a:p>
          <a:p>
            <a:r>
              <a:rPr lang="en-NZ" baseline="0" dirty="0" smtClean="0"/>
              <a:t>Scorekeeping grand total – 1 page </a:t>
            </a:r>
          </a:p>
          <a:p>
            <a:endParaRPr lang="en-NZ" baseline="0" dirty="0" smtClean="0"/>
          </a:p>
          <a:p>
            <a:r>
              <a:rPr lang="en-NZ" baseline="0" dirty="0" smtClean="0"/>
              <a:t>Around 100 pages of printing</a:t>
            </a:r>
          </a:p>
          <a:p>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18</a:t>
            </a:fld>
            <a:endParaRPr lang="en-NZ"/>
          </a:p>
        </p:txBody>
      </p:sp>
    </p:spTree>
    <p:extLst>
      <p:ext uri="{BB962C8B-B14F-4D97-AF65-F5344CB8AC3E}">
        <p14:creationId xmlns:p14="http://schemas.microsoft.com/office/powerpoint/2010/main" xmlns="" val="3331559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board will be updated at the end of the jam, HOWEVER</a:t>
            </a:r>
            <a:r>
              <a:rPr lang="en-NZ" baseline="0" dirty="0" smtClean="0"/>
              <a:t> it can be left to the end of the heat if timing becomes an issue.</a:t>
            </a:r>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19</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Yes – we are bored in seein</a:t>
            </a:r>
            <a:r>
              <a:rPr lang="en-NZ" baseline="0" dirty="0" smtClean="0"/>
              <a:t>g anyone on this board!</a:t>
            </a:r>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20</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are separate scoring</a:t>
            </a:r>
            <a:r>
              <a:rPr lang="en-NZ" baseline="0" dirty="0" smtClean="0"/>
              <a:t> (and reward categories </a:t>
            </a:r>
            <a:r>
              <a:rPr lang="en-NZ" baseline="0" dirty="0" smtClean="0">
                <a:sym typeface="Wingdings" pitchFamily="2" charset="2"/>
              </a:rPr>
              <a:t>) for the best jammer take out and best lead jammer </a:t>
            </a:r>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21</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21030D55-4FE3-4F80-B436-1838D2956AE3}" type="slidenum">
              <a:rPr lang="en-NZ" smtClean="0"/>
              <a:pPr/>
              <a:t>3</a:t>
            </a:fld>
            <a:endParaRPr lang="en-NZ"/>
          </a:p>
        </p:txBody>
      </p:sp>
    </p:spTree>
    <p:extLst>
      <p:ext uri="{BB962C8B-B14F-4D97-AF65-F5344CB8AC3E}">
        <p14:creationId xmlns:p14="http://schemas.microsoft.com/office/powerpoint/2010/main" xmlns="" val="1050484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NSO’s</a:t>
            </a:r>
          </a:p>
          <a:p>
            <a:endParaRPr lang="en-NZ" dirty="0" smtClean="0"/>
          </a:p>
          <a:p>
            <a:r>
              <a:rPr lang="en-NZ" dirty="0" smtClean="0"/>
              <a:t>We have 1 team </a:t>
            </a:r>
          </a:p>
          <a:p>
            <a:endParaRPr lang="en-NZ" dirty="0" smtClean="0"/>
          </a:p>
          <a:p>
            <a:r>
              <a:rPr lang="en-NZ" dirty="0" smtClean="0"/>
              <a:t>We have:</a:t>
            </a:r>
          </a:p>
          <a:p>
            <a:r>
              <a:rPr lang="en-NZ" dirty="0" smtClean="0"/>
              <a:t>2x scorekeepers</a:t>
            </a:r>
            <a:r>
              <a:rPr lang="en-NZ" baseline="0" dirty="0" smtClean="0"/>
              <a:t> -  2x for scorekeeping</a:t>
            </a:r>
          </a:p>
          <a:p>
            <a:r>
              <a:rPr lang="en-NZ" baseline="0" dirty="0" smtClean="0"/>
              <a:t>2x scoreboard operators – 1 for the jam and 1 for the other displays,(nice to have) </a:t>
            </a:r>
          </a:p>
          <a:p>
            <a:r>
              <a:rPr lang="en-NZ" baseline="0" dirty="0" smtClean="0"/>
              <a:t>1x JT</a:t>
            </a:r>
          </a:p>
          <a:p>
            <a:r>
              <a:rPr lang="en-NZ" baseline="0" dirty="0" smtClean="0"/>
              <a:t>3x penalty trackers – on track one for each team and one for the white board</a:t>
            </a:r>
          </a:p>
          <a:p>
            <a:r>
              <a:rPr lang="en-NZ" baseline="0" dirty="0" smtClean="0"/>
              <a:t>2x LUM </a:t>
            </a:r>
            <a:r>
              <a:rPr lang="en-NZ" baseline="0" dirty="0" smtClean="0"/>
              <a:t>– line up manager </a:t>
            </a:r>
          </a:p>
          <a:p>
            <a:r>
              <a:rPr lang="en-NZ" baseline="0" dirty="0" smtClean="0"/>
              <a:t>HNSO</a:t>
            </a:r>
          </a:p>
          <a:p>
            <a:endParaRPr lang="en-NZ" baseline="0" dirty="0" smtClean="0"/>
          </a:p>
          <a:p>
            <a:r>
              <a:rPr lang="en-NZ" baseline="0" dirty="0" smtClean="0"/>
              <a:t>The extra penalty trackers – can resolve issues outside of the current jam, or swap with other people</a:t>
            </a:r>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4</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Each heat will require 7 teams on the benches, which means the NSO roles with stat sheets (Penalty Trackers, Score Trackers, Jammer Take Out Trackers) will have 7 sheets each plus a team roster .  There will only be the standard 30 second breaks between each jam in a heat, so it is vital that we are on the ball and can change the stat sheets over quickly without losing any of the data.  </a:t>
            </a:r>
            <a:br>
              <a:rPr lang="en-GB" sz="1200" kern="1200" dirty="0" smtClean="0">
                <a:solidFill>
                  <a:schemeClr val="tx1"/>
                </a:solidFill>
                <a:latin typeface="+mn-lt"/>
                <a:ea typeface="+mn-ea"/>
                <a:cs typeface="+mn-cs"/>
              </a:rPr>
            </a:br>
            <a:r>
              <a:rPr lang="en-GB" sz="1200" kern="1200" dirty="0" smtClean="0">
                <a:solidFill>
                  <a:schemeClr val="tx1"/>
                </a:solidFill>
                <a:latin typeface="+mn-lt"/>
                <a:ea typeface="+mn-ea"/>
                <a:cs typeface="+mn-cs"/>
              </a:rPr>
              <a:t/>
            </a:r>
            <a:br>
              <a:rPr lang="en-GB" sz="1200" kern="1200" dirty="0" smtClean="0">
                <a:solidFill>
                  <a:schemeClr val="tx1"/>
                </a:solidFill>
                <a:latin typeface="+mn-lt"/>
                <a:ea typeface="+mn-ea"/>
                <a:cs typeface="+mn-cs"/>
              </a:rPr>
            </a:br>
            <a:r>
              <a:rPr lang="en-GB" sz="1200" kern="1200" dirty="0" smtClean="0">
                <a:solidFill>
                  <a:schemeClr val="tx1"/>
                </a:solidFill>
                <a:latin typeface="+mn-lt"/>
                <a:ea typeface="+mn-ea"/>
                <a:cs typeface="+mn-cs"/>
              </a:rPr>
              <a:t>There are instances where 1 tracker will end up with both sheets for a jam on their clipboard, so some quick paper swapping will be required</a:t>
            </a:r>
            <a:endParaRPr lang="en-NZ" sz="1200" kern="1200" dirty="0" smtClean="0">
              <a:solidFill>
                <a:schemeClr val="tx1"/>
              </a:solidFill>
              <a:latin typeface="+mn-lt"/>
              <a:ea typeface="+mn-ea"/>
              <a:cs typeface="+mn-cs"/>
            </a:endParaRPr>
          </a:p>
          <a:p>
            <a:endParaRPr lang="en-NZ"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The stats sheets</a:t>
            </a:r>
            <a:r>
              <a:rPr lang="en-GB" sz="1200" kern="1200" baseline="0" dirty="0" smtClean="0">
                <a:solidFill>
                  <a:schemeClr val="tx1"/>
                </a:solidFill>
                <a:latin typeface="+mn-lt"/>
                <a:ea typeface="+mn-ea"/>
                <a:cs typeface="+mn-cs"/>
              </a:rPr>
              <a:t> are </a:t>
            </a:r>
            <a:r>
              <a:rPr lang="en-GB" sz="1200" kern="1200" dirty="0" smtClean="0">
                <a:solidFill>
                  <a:schemeClr val="tx1"/>
                </a:solidFill>
                <a:latin typeface="+mn-lt"/>
                <a:ea typeface="+mn-ea"/>
                <a:cs typeface="+mn-cs"/>
              </a:rPr>
              <a:t>colour coded  to match the team colours, and have the jam numbers they are playing in on the sheets.</a:t>
            </a: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roles:</a:t>
            </a:r>
            <a:endParaRPr lang="en-NZ" sz="1200" kern="1200" dirty="0" smtClean="0">
              <a:solidFill>
                <a:schemeClr val="tx1"/>
              </a:solidFill>
              <a:latin typeface="+mn-lt"/>
              <a:ea typeface="+mn-ea"/>
              <a:cs typeface="+mn-cs"/>
            </a:endParaRPr>
          </a:p>
          <a:p>
            <a:endParaRPr lang="en-NZ" dirty="0" smtClean="0"/>
          </a:p>
          <a:p>
            <a:r>
              <a:rPr lang="en-NZ" dirty="0" smtClean="0"/>
              <a:t>The</a:t>
            </a:r>
            <a:r>
              <a:rPr lang="en-NZ" baseline="0" dirty="0" smtClean="0"/>
              <a:t> jam ref signals to their scoreboard operator points awarded; lead and </a:t>
            </a:r>
            <a:r>
              <a:rPr lang="en-NZ" baseline="0" dirty="0" smtClean="0"/>
              <a:t>passes. This is standard WFTDA practise.</a:t>
            </a:r>
            <a:endParaRPr lang="en-NZ" baseline="0" dirty="0" smtClean="0"/>
          </a:p>
          <a:p>
            <a:endParaRPr lang="en-NZ" baseline="0" dirty="0" smtClean="0"/>
          </a:p>
          <a:p>
            <a:r>
              <a:rPr lang="en-NZ" baseline="0" dirty="0" smtClean="0"/>
              <a:t>The jammer take out trackers </a:t>
            </a:r>
            <a:r>
              <a:rPr lang="en-NZ" baseline="0" dirty="0" smtClean="0"/>
              <a:t>(JTO) records </a:t>
            </a:r>
            <a:r>
              <a:rPr lang="en-NZ" baseline="0" dirty="0" smtClean="0"/>
              <a:t>which blocker took out the jammer, by either blocking off the track or taking the jammer down</a:t>
            </a:r>
          </a:p>
          <a:p>
            <a:endParaRPr lang="en-NZ" baseline="0" dirty="0" smtClean="0"/>
          </a:p>
          <a:p>
            <a:r>
              <a:rPr lang="en-NZ" baseline="0" dirty="0" smtClean="0"/>
              <a:t>Penalty Trackers fill out the penalty </a:t>
            </a:r>
            <a:r>
              <a:rPr lang="en-NZ" baseline="0" dirty="0" smtClean="0"/>
              <a:t>forms – like WFTDA practise</a:t>
            </a:r>
            <a:endParaRPr lang="en-NZ" baseline="0" dirty="0" smtClean="0"/>
          </a:p>
          <a:p>
            <a:endParaRPr lang="en-NZ" baseline="0" dirty="0" smtClean="0"/>
          </a:p>
          <a:p>
            <a:r>
              <a:rPr lang="en-NZ" baseline="0" dirty="0" smtClean="0"/>
              <a:t>Scorekeepers operate as per standard </a:t>
            </a:r>
            <a:r>
              <a:rPr lang="en-NZ" baseline="0" dirty="0" err="1" smtClean="0"/>
              <a:t>wftda</a:t>
            </a:r>
            <a:r>
              <a:rPr lang="en-NZ" baseline="0" dirty="0" smtClean="0"/>
              <a:t> – filling out the standard scorekeeping form</a:t>
            </a:r>
          </a:p>
          <a:p>
            <a:r>
              <a:rPr lang="en-NZ" baseline="0" dirty="0" smtClean="0"/>
              <a:t>Similarly with the SBO and </a:t>
            </a:r>
            <a:r>
              <a:rPr lang="en-NZ" baseline="0" dirty="0" smtClean="0"/>
              <a:t>HNSO</a:t>
            </a:r>
          </a:p>
          <a:p>
            <a:endParaRPr lang="en-NZ" baseline="0" dirty="0" smtClean="0"/>
          </a:p>
          <a:p>
            <a:r>
              <a:rPr lang="en-NZ" baseline="0" dirty="0" smtClean="0"/>
              <a:t>The additional SBO fills out the </a:t>
            </a:r>
            <a:r>
              <a:rPr lang="en-NZ" baseline="0" dirty="0" err="1" smtClean="0"/>
              <a:t>scoresheet</a:t>
            </a:r>
            <a:r>
              <a:rPr lang="en-NZ" baseline="0" dirty="0" smtClean="0"/>
              <a:t> for the jam so we have a paper record of the results and operates the other scoreboard</a:t>
            </a:r>
            <a:endParaRPr lang="en-NZ" baseline="0" dirty="0" smtClean="0"/>
          </a:p>
          <a:p>
            <a:endParaRPr lang="en-NZ" baseline="0" dirty="0" smtClean="0"/>
          </a:p>
          <a:p>
            <a:r>
              <a:rPr lang="en-NZ" b="0" baseline="0" dirty="0" smtClean="0"/>
              <a:t>IWB – tracks all teams on the white boards</a:t>
            </a:r>
          </a:p>
          <a:p>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Jam </a:t>
            </a:r>
            <a:r>
              <a:rPr lang="en-GB" sz="1200" kern="1200" dirty="0" smtClean="0">
                <a:solidFill>
                  <a:schemeClr val="tx1"/>
                </a:solidFill>
                <a:latin typeface="+mn-lt"/>
                <a:ea typeface="+mn-ea"/>
                <a:cs typeface="+mn-cs"/>
              </a:rPr>
              <a:t>refs will be assigned a penalty tracker, score tracker and JTO tracker for the day.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latin typeface="+mn-lt"/>
              <a:ea typeface="+mn-ea"/>
              <a:cs typeface="+mn-cs"/>
            </a:endParaRPr>
          </a:p>
          <a:p>
            <a:r>
              <a:rPr lang="en-NZ" baseline="0" dirty="0" smtClean="0"/>
              <a:t>The HNSO oversees…</a:t>
            </a:r>
          </a:p>
          <a:p>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The trackers will be assigned as either ‘Black’ team or ‘White’ team.  This will correspond to their paperwork so each tracker knows which team they are tracking for each jam.  It will be the penalty trackers responsibility to tell their jam ref which team they are refereeing for each jam.</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What</a:t>
            </a:r>
            <a:r>
              <a:rPr lang="en-GB" sz="1200" kern="1200" baseline="0" dirty="0" smtClean="0">
                <a:solidFill>
                  <a:schemeClr val="tx1"/>
                </a:solidFill>
                <a:latin typeface="+mn-lt"/>
                <a:ea typeface="+mn-ea"/>
                <a:cs typeface="+mn-cs"/>
              </a:rPr>
              <a:t> occurs at the start of each heat, is that each JTO, SK, PT will have a copy of the team roster for that heat and up to 7 sheets to manage, 1 for each team, however as one team can play more than once per heat, there may only be 6 or 5 or 4 sheets for each person. They respective JTO’s, SK’s and PT’s may have to swap team sheets between each other, for example in Jam #1, team A I splaying team B, in Jam #2 team C plays team A. Therefor the JTO’s, SK’s and PT’s must pass team A sheet to the other JTO, SK or PT.</a:t>
            </a:r>
            <a:endParaRPr lang="en-NZ" sz="1200" kern="120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5</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7</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Fill in this sheet first!</a:t>
            </a:r>
          </a:p>
          <a:p>
            <a:r>
              <a:rPr lang="en-NZ" dirty="0" smtClean="0"/>
              <a:t>It</a:t>
            </a:r>
            <a:r>
              <a:rPr lang="en-NZ" baseline="0" dirty="0" smtClean="0"/>
              <a:t> populates the rest!</a:t>
            </a:r>
          </a:p>
          <a:p>
            <a:endParaRPr lang="en-NZ" baseline="0" dirty="0" smtClean="0"/>
          </a:p>
          <a:p>
            <a:r>
              <a:rPr lang="en-NZ" baseline="0" dirty="0" smtClean="0"/>
              <a:t>Then print it off and attach the sheets to coloured paper</a:t>
            </a:r>
          </a:p>
          <a:p>
            <a:r>
              <a:rPr lang="en-NZ" baseline="0" dirty="0" smtClean="0"/>
              <a:t>Or</a:t>
            </a:r>
          </a:p>
          <a:p>
            <a:r>
              <a:rPr lang="en-NZ" baseline="0" dirty="0" smtClean="0"/>
              <a:t>Change the colours to suit</a:t>
            </a:r>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8</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lists all</a:t>
            </a:r>
            <a:r>
              <a:rPr lang="en-NZ" baseline="0" dirty="0" smtClean="0"/>
              <a:t> the penalties that a player accumulates. The major penalty codes are listed. </a:t>
            </a:r>
          </a:p>
          <a:p>
            <a:r>
              <a:rPr lang="en-NZ" baseline="0" dirty="0" smtClean="0"/>
              <a:t>This form is colour coded and is meant to match the team colours. The columns are:</a:t>
            </a:r>
          </a:p>
          <a:p>
            <a:r>
              <a:rPr lang="en-NZ" baseline="0" dirty="0" smtClean="0"/>
              <a:t># - the skaters number</a:t>
            </a:r>
          </a:p>
          <a:p>
            <a:r>
              <a:rPr lang="en-NZ" baseline="0" dirty="0" smtClean="0"/>
              <a:t>Penalty minutes – enter in the top box the penalty code and in the box below the jam number. The jam number is got from the team roster listing all the jam numbers</a:t>
            </a:r>
          </a:p>
          <a:p>
            <a:r>
              <a:rPr lang="en-NZ" baseline="0" dirty="0" smtClean="0"/>
              <a:t>FO/EXP – </a:t>
            </a:r>
            <a:r>
              <a:rPr lang="en-NZ" baseline="0" dirty="0" err="1" smtClean="0"/>
              <a:t>foulout</a:t>
            </a:r>
            <a:r>
              <a:rPr lang="en-NZ" baseline="0" dirty="0" smtClean="0"/>
              <a:t> expulsion codes</a:t>
            </a:r>
          </a:p>
          <a:p>
            <a:r>
              <a:rPr lang="en-NZ" baseline="0" dirty="0" smtClean="0"/>
              <a:t>Total – the total number of penalties for each player</a:t>
            </a:r>
          </a:p>
          <a:p>
            <a:r>
              <a:rPr lang="en-NZ" baseline="0" dirty="0" smtClean="0"/>
              <a:t>The cells listed ‘Jams 1-h 4-h 7A…etc ‘ these are automatically populated by the spreadsheet when the penalty data is entered upon the computer.</a:t>
            </a:r>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9</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difference</a:t>
            </a:r>
            <a:r>
              <a:rPr lang="en-NZ" baseline="0" dirty="0" smtClean="0"/>
              <a:t> is: there is no ‘CALL’ column as the Jammer cannot call off a jam. It runs for 2 </a:t>
            </a:r>
            <a:r>
              <a:rPr lang="en-NZ" baseline="0" dirty="0" smtClean="0"/>
              <a:t>minutes.</a:t>
            </a:r>
          </a:p>
          <a:p>
            <a:r>
              <a:rPr lang="en-NZ" baseline="0" dirty="0" smtClean="0"/>
              <a:t>There is no ‘LOST’ column, the jammer cannot loose lead, they cannot call it off!</a:t>
            </a:r>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10</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Jammer</a:t>
            </a:r>
            <a:r>
              <a:rPr lang="en-NZ" baseline="0" dirty="0" smtClean="0"/>
              <a:t> take outs. The player who takes out the jammer, alongside the skater number, enter the takedown code. At the end of the bout, the number of takeouts is manually totalled in the ‘TOT’ box </a:t>
            </a:r>
            <a:endParaRPr lang="en-NZ" dirty="0"/>
          </a:p>
        </p:txBody>
      </p:sp>
      <p:sp>
        <p:nvSpPr>
          <p:cNvPr id="4" name="Slide Number Placeholder 3"/>
          <p:cNvSpPr>
            <a:spLocks noGrp="1"/>
          </p:cNvSpPr>
          <p:nvPr>
            <p:ph type="sldNum" sz="quarter" idx="10"/>
          </p:nvPr>
        </p:nvSpPr>
        <p:spPr/>
        <p:txBody>
          <a:bodyPr/>
          <a:lstStyle/>
          <a:p>
            <a:fld id="{21030D55-4FE3-4F80-B436-1838D2956AE3}" type="slidenum">
              <a:rPr lang="en-NZ" smtClean="0"/>
              <a:pPr/>
              <a:t>11</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D39FE39B-563F-4A1E-86B9-5760C82469A8}" type="datetimeFigureOut">
              <a:rPr lang="en-NZ" smtClean="0"/>
              <a:pPr/>
              <a:t>15/04/2014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714D879-18FE-4D71-8D53-3EEA033D8704}" type="slidenum">
              <a:rPr lang="en-NZ" smtClean="0"/>
              <a:pPr/>
              <a:t>‹#›</a:t>
            </a:fld>
            <a:endParaRPr lang="en-NZ"/>
          </a:p>
        </p:txBody>
      </p:sp>
    </p:spTree>
    <p:extLst>
      <p:ext uri="{BB962C8B-B14F-4D97-AF65-F5344CB8AC3E}">
        <p14:creationId xmlns:p14="http://schemas.microsoft.com/office/powerpoint/2010/main" xmlns="" val="208511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D39FE39B-563F-4A1E-86B9-5760C82469A8}" type="datetimeFigureOut">
              <a:rPr lang="en-NZ" smtClean="0"/>
              <a:pPr/>
              <a:t>15/04/2014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714D879-18FE-4D71-8D53-3EEA033D8704}" type="slidenum">
              <a:rPr lang="en-NZ" smtClean="0"/>
              <a:pPr/>
              <a:t>‹#›</a:t>
            </a:fld>
            <a:endParaRPr lang="en-NZ"/>
          </a:p>
        </p:txBody>
      </p:sp>
    </p:spTree>
    <p:extLst>
      <p:ext uri="{BB962C8B-B14F-4D97-AF65-F5344CB8AC3E}">
        <p14:creationId xmlns:p14="http://schemas.microsoft.com/office/powerpoint/2010/main" xmlns="" val="322923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D39FE39B-563F-4A1E-86B9-5760C82469A8}" type="datetimeFigureOut">
              <a:rPr lang="en-NZ" smtClean="0"/>
              <a:pPr/>
              <a:t>15/04/2014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714D879-18FE-4D71-8D53-3EEA033D8704}" type="slidenum">
              <a:rPr lang="en-NZ" smtClean="0"/>
              <a:pPr/>
              <a:t>‹#›</a:t>
            </a:fld>
            <a:endParaRPr lang="en-NZ"/>
          </a:p>
        </p:txBody>
      </p:sp>
    </p:spTree>
    <p:extLst>
      <p:ext uri="{BB962C8B-B14F-4D97-AF65-F5344CB8AC3E}">
        <p14:creationId xmlns:p14="http://schemas.microsoft.com/office/powerpoint/2010/main" xmlns="" val="384928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D39FE39B-563F-4A1E-86B9-5760C82469A8}" type="datetimeFigureOut">
              <a:rPr lang="en-NZ" smtClean="0"/>
              <a:pPr/>
              <a:t>15/04/2014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714D879-18FE-4D71-8D53-3EEA033D8704}" type="slidenum">
              <a:rPr lang="en-NZ" smtClean="0"/>
              <a:pPr/>
              <a:t>‹#›</a:t>
            </a:fld>
            <a:endParaRPr lang="en-NZ"/>
          </a:p>
        </p:txBody>
      </p:sp>
    </p:spTree>
    <p:extLst>
      <p:ext uri="{BB962C8B-B14F-4D97-AF65-F5344CB8AC3E}">
        <p14:creationId xmlns:p14="http://schemas.microsoft.com/office/powerpoint/2010/main" xmlns="" val="2491189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9FE39B-563F-4A1E-86B9-5760C82469A8}" type="datetimeFigureOut">
              <a:rPr lang="en-NZ" smtClean="0"/>
              <a:pPr/>
              <a:t>15/04/2014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714D879-18FE-4D71-8D53-3EEA033D8704}" type="slidenum">
              <a:rPr lang="en-NZ" smtClean="0"/>
              <a:pPr/>
              <a:t>‹#›</a:t>
            </a:fld>
            <a:endParaRPr lang="en-NZ"/>
          </a:p>
        </p:txBody>
      </p:sp>
    </p:spTree>
    <p:extLst>
      <p:ext uri="{BB962C8B-B14F-4D97-AF65-F5344CB8AC3E}">
        <p14:creationId xmlns:p14="http://schemas.microsoft.com/office/powerpoint/2010/main" xmlns="" val="250484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D39FE39B-563F-4A1E-86B9-5760C82469A8}" type="datetimeFigureOut">
              <a:rPr lang="en-NZ" smtClean="0"/>
              <a:pPr/>
              <a:t>15/04/2014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714D879-18FE-4D71-8D53-3EEA033D8704}" type="slidenum">
              <a:rPr lang="en-NZ" smtClean="0"/>
              <a:pPr/>
              <a:t>‹#›</a:t>
            </a:fld>
            <a:endParaRPr lang="en-NZ"/>
          </a:p>
        </p:txBody>
      </p:sp>
    </p:spTree>
    <p:extLst>
      <p:ext uri="{BB962C8B-B14F-4D97-AF65-F5344CB8AC3E}">
        <p14:creationId xmlns:p14="http://schemas.microsoft.com/office/powerpoint/2010/main" xmlns="" val="2817946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D39FE39B-563F-4A1E-86B9-5760C82469A8}" type="datetimeFigureOut">
              <a:rPr lang="en-NZ" smtClean="0"/>
              <a:pPr/>
              <a:t>15/04/2014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2714D879-18FE-4D71-8D53-3EEA033D8704}" type="slidenum">
              <a:rPr lang="en-NZ" smtClean="0"/>
              <a:pPr/>
              <a:t>‹#›</a:t>
            </a:fld>
            <a:endParaRPr lang="en-NZ"/>
          </a:p>
        </p:txBody>
      </p:sp>
    </p:spTree>
    <p:extLst>
      <p:ext uri="{BB962C8B-B14F-4D97-AF65-F5344CB8AC3E}">
        <p14:creationId xmlns:p14="http://schemas.microsoft.com/office/powerpoint/2010/main" xmlns="" val="105190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D39FE39B-563F-4A1E-86B9-5760C82469A8}" type="datetimeFigureOut">
              <a:rPr lang="en-NZ" smtClean="0"/>
              <a:pPr/>
              <a:t>15/04/2014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2714D879-18FE-4D71-8D53-3EEA033D8704}" type="slidenum">
              <a:rPr lang="en-NZ" smtClean="0"/>
              <a:pPr/>
              <a:t>‹#›</a:t>
            </a:fld>
            <a:endParaRPr lang="en-NZ"/>
          </a:p>
        </p:txBody>
      </p:sp>
    </p:spTree>
    <p:extLst>
      <p:ext uri="{BB962C8B-B14F-4D97-AF65-F5344CB8AC3E}">
        <p14:creationId xmlns:p14="http://schemas.microsoft.com/office/powerpoint/2010/main" xmlns="" val="265743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FE39B-563F-4A1E-86B9-5760C82469A8}" type="datetimeFigureOut">
              <a:rPr lang="en-NZ" smtClean="0"/>
              <a:pPr/>
              <a:t>15/04/2014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2714D879-18FE-4D71-8D53-3EEA033D8704}" type="slidenum">
              <a:rPr lang="en-NZ" smtClean="0"/>
              <a:pPr/>
              <a:t>‹#›</a:t>
            </a:fld>
            <a:endParaRPr lang="en-NZ"/>
          </a:p>
        </p:txBody>
      </p:sp>
    </p:spTree>
    <p:extLst>
      <p:ext uri="{BB962C8B-B14F-4D97-AF65-F5344CB8AC3E}">
        <p14:creationId xmlns:p14="http://schemas.microsoft.com/office/powerpoint/2010/main" xmlns="" val="413796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9FE39B-563F-4A1E-86B9-5760C82469A8}" type="datetimeFigureOut">
              <a:rPr lang="en-NZ" smtClean="0"/>
              <a:pPr/>
              <a:t>15/04/2014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714D879-18FE-4D71-8D53-3EEA033D8704}" type="slidenum">
              <a:rPr lang="en-NZ" smtClean="0"/>
              <a:pPr/>
              <a:t>‹#›</a:t>
            </a:fld>
            <a:endParaRPr lang="en-NZ"/>
          </a:p>
        </p:txBody>
      </p:sp>
    </p:spTree>
    <p:extLst>
      <p:ext uri="{BB962C8B-B14F-4D97-AF65-F5344CB8AC3E}">
        <p14:creationId xmlns:p14="http://schemas.microsoft.com/office/powerpoint/2010/main" xmlns="" val="31807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9FE39B-563F-4A1E-86B9-5760C82469A8}" type="datetimeFigureOut">
              <a:rPr lang="en-NZ" smtClean="0"/>
              <a:pPr/>
              <a:t>15/04/2014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714D879-18FE-4D71-8D53-3EEA033D8704}" type="slidenum">
              <a:rPr lang="en-NZ" smtClean="0"/>
              <a:pPr/>
              <a:t>‹#›</a:t>
            </a:fld>
            <a:endParaRPr lang="en-NZ"/>
          </a:p>
        </p:txBody>
      </p:sp>
    </p:spTree>
    <p:extLst>
      <p:ext uri="{BB962C8B-B14F-4D97-AF65-F5344CB8AC3E}">
        <p14:creationId xmlns:p14="http://schemas.microsoft.com/office/powerpoint/2010/main" xmlns="" val="341858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FE39B-563F-4A1E-86B9-5760C82469A8}" type="datetimeFigureOut">
              <a:rPr lang="en-NZ" smtClean="0"/>
              <a:pPr/>
              <a:t>15/04/2014</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4D879-18FE-4D71-8D53-3EEA033D8704}" type="slidenum">
              <a:rPr lang="en-NZ" smtClean="0"/>
              <a:pPr/>
              <a:t>‹#›</a:t>
            </a:fld>
            <a:endParaRPr lang="en-NZ"/>
          </a:p>
        </p:txBody>
      </p:sp>
    </p:spTree>
    <p:extLst>
      <p:ext uri="{BB962C8B-B14F-4D97-AF65-F5344CB8AC3E}">
        <p14:creationId xmlns:p14="http://schemas.microsoft.com/office/powerpoint/2010/main" xmlns="" val="2649942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Sur5val</a:t>
            </a:r>
            <a:endParaRPr lang="en-NZ" dirty="0"/>
          </a:p>
        </p:txBody>
      </p:sp>
      <p:sp>
        <p:nvSpPr>
          <p:cNvPr id="3" name="Subtitle 2"/>
          <p:cNvSpPr>
            <a:spLocks noGrp="1"/>
          </p:cNvSpPr>
          <p:nvPr>
            <p:ph type="subTitle" idx="1"/>
          </p:nvPr>
        </p:nvSpPr>
        <p:spPr/>
        <p:txBody>
          <a:bodyPr>
            <a:normAutofit fontScale="92500"/>
          </a:bodyPr>
          <a:lstStyle/>
          <a:p>
            <a:r>
              <a:rPr lang="en-NZ" dirty="0" smtClean="0"/>
              <a:t>NSO procedures</a:t>
            </a:r>
          </a:p>
          <a:p>
            <a:r>
              <a:rPr lang="en-NZ" dirty="0" smtClean="0"/>
              <a:t>Note: for 15 teams, at 2 ½ minutes a bout, that’s 105 Jams over 4 1/2hours!!!</a:t>
            </a:r>
            <a:endParaRPr lang="en-NZ" dirty="0"/>
          </a:p>
        </p:txBody>
      </p:sp>
    </p:spTree>
    <p:extLst>
      <p:ext uri="{BB962C8B-B14F-4D97-AF65-F5344CB8AC3E}">
        <p14:creationId xmlns:p14="http://schemas.microsoft.com/office/powerpoint/2010/main" xmlns="" val="272444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04" y="5214950"/>
            <a:ext cx="5786478" cy="369332"/>
          </a:xfrm>
          <a:prstGeom prst="rect">
            <a:avLst/>
          </a:prstGeom>
          <a:noFill/>
        </p:spPr>
        <p:txBody>
          <a:bodyPr wrap="square" rtlCol="0">
            <a:spAutoFit/>
          </a:bodyPr>
          <a:lstStyle/>
          <a:p>
            <a:r>
              <a:rPr lang="en-NZ" dirty="0" smtClean="0"/>
              <a:t>THIS IS VERY SIMILAR TO THE WFTDA STANDARD </a:t>
            </a:r>
            <a:r>
              <a:rPr lang="en-NZ" dirty="0" smtClean="0"/>
              <a:t> </a:t>
            </a:r>
            <a:r>
              <a:rPr lang="en-NZ" dirty="0" smtClean="0"/>
              <a:t>FORM</a:t>
            </a:r>
            <a:endParaRPr lang="en-NZ" dirty="0"/>
          </a:p>
        </p:txBody>
      </p:sp>
      <p:graphicFrame>
        <p:nvGraphicFramePr>
          <p:cNvPr id="7" name="Table 6"/>
          <p:cNvGraphicFramePr>
            <a:graphicFrameLocks noGrp="1"/>
          </p:cNvGraphicFramePr>
          <p:nvPr/>
        </p:nvGraphicFramePr>
        <p:xfrm>
          <a:off x="785790" y="285722"/>
          <a:ext cx="6834209" cy="4986009"/>
        </p:xfrm>
        <a:graphic>
          <a:graphicData uri="http://schemas.openxmlformats.org/drawingml/2006/table">
            <a:tbl>
              <a:tblPr/>
              <a:tblGrid>
                <a:gridCol w="402506"/>
                <a:gridCol w="318651"/>
                <a:gridCol w="471686"/>
                <a:gridCol w="150940"/>
                <a:gridCol w="150940"/>
                <a:gridCol w="150940"/>
                <a:gridCol w="471686"/>
                <a:gridCol w="471686"/>
                <a:gridCol w="471686"/>
                <a:gridCol w="471686"/>
                <a:gridCol w="471686"/>
                <a:gridCol w="471686"/>
                <a:gridCol w="471686"/>
                <a:gridCol w="471686"/>
                <a:gridCol w="471686"/>
                <a:gridCol w="471686"/>
                <a:gridCol w="471686"/>
              </a:tblGrid>
              <a:tr h="144732">
                <a:tc>
                  <a:txBody>
                    <a:bodyPr/>
                    <a:lstStyle/>
                    <a:p>
                      <a:pPr algn="l" fontAlgn="b"/>
                      <a:endParaRPr lang="en-NZ" sz="600" b="0" i="0" u="none" strike="noStrike" dirty="0">
                        <a:latin typeface="Tahoma"/>
                      </a:endParaRPr>
                    </a:p>
                  </a:txBody>
                  <a:tcPr marL="5631" marR="5631" marT="5631"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NZ" sz="500" b="0" i="0" u="none" strike="noStrike">
                          <a:latin typeface="Tahoma"/>
                        </a:rPr>
                        <a:t>TEAM:</a:t>
                      </a:r>
                    </a:p>
                  </a:txBody>
                  <a:tcPr marL="5631" marR="5631" marT="5631"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fontAlgn="b"/>
                      <a:r>
                        <a:rPr lang="en-NZ" sz="600" b="1" i="0" u="none" strike="noStrike">
                          <a:latin typeface="Tahoma"/>
                        </a:rPr>
                        <a:t>Examplehers</a:t>
                      </a:r>
                    </a:p>
                  </a:txBody>
                  <a:tcPr marL="5631" marR="5631" marT="563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a:txBody>
                    <a:bodyPr/>
                    <a:lstStyle/>
                    <a:p>
                      <a:pPr algn="r" fontAlgn="b"/>
                      <a:r>
                        <a:rPr lang="en-NZ" sz="600" b="0" i="0" u="none" strike="noStrike">
                          <a:latin typeface="Tahoma"/>
                        </a:rPr>
                        <a:t> </a:t>
                      </a:r>
                    </a:p>
                  </a:txBody>
                  <a:tcPr marL="5631" marR="5631" marT="563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600" b="0" i="0" u="none" strike="noStrike">
                          <a:latin typeface="Tahoma"/>
                        </a:rPr>
                        <a:t> </a:t>
                      </a:r>
                    </a:p>
                  </a:txBody>
                  <a:tcPr marL="5631" marR="5631" marT="563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600" b="0" i="0" u="none" strike="noStrike">
                          <a:latin typeface="Tahoma"/>
                        </a:rPr>
                        <a:t> </a:t>
                      </a:r>
                    </a:p>
                  </a:txBody>
                  <a:tcPr marL="5631" marR="5631" marT="563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600" b="0" i="0" u="none" strike="noStrike">
                          <a:latin typeface="Tahoma"/>
                        </a:rPr>
                        <a:t> </a:t>
                      </a:r>
                    </a:p>
                  </a:txBody>
                  <a:tcPr marL="5631" marR="5631" marT="563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600" b="0" i="0" u="none" strike="noStrike">
                          <a:latin typeface="Tahoma"/>
                        </a:rPr>
                        <a:t> </a:t>
                      </a:r>
                    </a:p>
                  </a:txBody>
                  <a:tcPr marL="5631" marR="5631" marT="563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600" b="0" i="0" u="none" strike="noStrike">
                          <a:latin typeface="Tahoma"/>
                        </a:rPr>
                        <a:t> </a:t>
                      </a:r>
                    </a:p>
                  </a:txBody>
                  <a:tcPr marL="5631" marR="5631" marT="5631"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fontAlgn="b"/>
                      <a:r>
                        <a:rPr lang="en-NZ" sz="500" b="1" i="0" u="none" strike="noStrike">
                          <a:latin typeface="Tahoma"/>
                        </a:rPr>
                        <a:t>SCORE</a:t>
                      </a:r>
                    </a:p>
                  </a:txBody>
                  <a:tcPr marL="5631" marR="5631" marT="5631"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r>
              <a:tr h="304699">
                <a:tc>
                  <a:txBody>
                    <a:bodyPr/>
                    <a:lstStyle/>
                    <a:p>
                      <a:pPr algn="ctr" fontAlgn="ctr"/>
                      <a:r>
                        <a:rPr lang="en-NZ" sz="600" b="0" i="0" u="none" strike="noStrike">
                          <a:solidFill>
                            <a:srgbClr val="FFFFFF"/>
                          </a:solidFill>
                          <a:latin typeface="Tahoma"/>
                        </a:rPr>
                        <a:t>Game</a:t>
                      </a:r>
                    </a:p>
                  </a:txBody>
                  <a:tcPr marL="5631" marR="5631" marT="56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600" b="0" i="0" u="none" strike="noStrike">
                          <a:solidFill>
                            <a:srgbClr val="FFFFFF"/>
                          </a:solidFill>
                          <a:latin typeface="Tahoma"/>
                        </a:rPr>
                        <a:t>JAM</a:t>
                      </a:r>
                    </a:p>
                  </a:txBody>
                  <a:tcPr marL="5631" marR="5631" marT="563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600" b="0" i="0" u="none" strike="noStrike">
                          <a:solidFill>
                            <a:srgbClr val="FFFFFF"/>
                          </a:solidFill>
                          <a:latin typeface="Tahoma"/>
                        </a:rPr>
                        <a:t>Jammer's Number</a:t>
                      </a:r>
                    </a:p>
                  </a:txBody>
                  <a:tcPr marL="5631" marR="5631" marT="563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500" b="0" i="0" u="none" strike="noStrike">
                          <a:solidFill>
                            <a:srgbClr val="FFFFFF"/>
                          </a:solidFill>
                          <a:latin typeface="Tahoma"/>
                        </a:rPr>
                        <a:t>LEAD</a:t>
                      </a:r>
                    </a:p>
                  </a:txBody>
                  <a:tcPr marL="5631" marR="5631" marT="5631" marB="0" vert="vert27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500" b="0" i="0" u="none" strike="noStrike">
                          <a:solidFill>
                            <a:srgbClr val="FFFFFF"/>
                          </a:solidFill>
                          <a:latin typeface="Tahoma"/>
                        </a:rPr>
                        <a:t>INJ.</a:t>
                      </a:r>
                    </a:p>
                  </a:txBody>
                  <a:tcPr marL="5631" marR="5631" marT="5631"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500" b="0" i="0" u="none" strike="noStrike">
                          <a:solidFill>
                            <a:srgbClr val="FFFFFF"/>
                          </a:solidFill>
                          <a:latin typeface="Tahoma"/>
                        </a:rPr>
                        <a:t>NP</a:t>
                      </a:r>
                    </a:p>
                  </a:txBody>
                  <a:tcPr marL="5631" marR="5631" marT="5631" marB="0" vert="vert27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600" b="0" i="0" u="none" strike="noStrike">
                          <a:solidFill>
                            <a:srgbClr val="FFFFFF"/>
                          </a:solidFill>
                          <a:latin typeface="Tahoma"/>
                        </a:rPr>
                        <a:t>Pass 2</a:t>
                      </a:r>
                    </a:p>
                  </a:txBody>
                  <a:tcPr marL="5631" marR="5631" marT="563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600" b="0" i="0" u="none" strike="noStrike">
                          <a:solidFill>
                            <a:srgbClr val="FFFFFF"/>
                          </a:solidFill>
                          <a:latin typeface="Tahoma"/>
                        </a:rPr>
                        <a:t> Pass 3</a:t>
                      </a:r>
                    </a:p>
                  </a:txBody>
                  <a:tcPr marL="5631" marR="5631" marT="56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600" b="0" i="0" u="none" strike="noStrike">
                          <a:solidFill>
                            <a:srgbClr val="FFFFFF"/>
                          </a:solidFill>
                          <a:latin typeface="Tahoma"/>
                        </a:rPr>
                        <a:t>Pass 4</a:t>
                      </a:r>
                    </a:p>
                  </a:txBody>
                  <a:tcPr marL="5631" marR="5631" marT="56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600" b="0" i="0" u="none" strike="noStrike">
                          <a:solidFill>
                            <a:srgbClr val="FFFFFF"/>
                          </a:solidFill>
                          <a:latin typeface="Tahoma"/>
                        </a:rPr>
                        <a:t>Pass 5</a:t>
                      </a:r>
                    </a:p>
                  </a:txBody>
                  <a:tcPr marL="5631" marR="5631" marT="56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600" b="0" i="0" u="none" strike="noStrike">
                          <a:solidFill>
                            <a:srgbClr val="FFFFFF"/>
                          </a:solidFill>
                          <a:latin typeface="Tahoma"/>
                        </a:rPr>
                        <a:t>Pass 6</a:t>
                      </a:r>
                    </a:p>
                  </a:txBody>
                  <a:tcPr marL="5631" marR="5631" marT="56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600" b="0" i="0" u="none" strike="noStrike">
                          <a:solidFill>
                            <a:srgbClr val="FFFFFF"/>
                          </a:solidFill>
                          <a:latin typeface="Tahoma"/>
                        </a:rPr>
                        <a:t>Pass 7</a:t>
                      </a:r>
                    </a:p>
                  </a:txBody>
                  <a:tcPr marL="5631" marR="5631" marT="56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600" b="0" i="0" u="none" strike="noStrike">
                          <a:solidFill>
                            <a:srgbClr val="FFFFFF"/>
                          </a:solidFill>
                          <a:latin typeface="Tahoma"/>
                        </a:rPr>
                        <a:t>Pass 8</a:t>
                      </a:r>
                    </a:p>
                  </a:txBody>
                  <a:tcPr marL="5631" marR="5631" marT="56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600" b="0" i="0" u="none" strike="noStrike">
                          <a:solidFill>
                            <a:srgbClr val="FFFFFF"/>
                          </a:solidFill>
                          <a:latin typeface="Tahoma"/>
                        </a:rPr>
                        <a:t>Pass 9</a:t>
                      </a:r>
                    </a:p>
                  </a:txBody>
                  <a:tcPr marL="5631" marR="5631" marT="56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600" b="0" i="0" u="none" strike="noStrike">
                          <a:solidFill>
                            <a:srgbClr val="FFFFFF"/>
                          </a:solidFill>
                          <a:latin typeface="Tahoma"/>
                        </a:rPr>
                        <a:t>Pass 10</a:t>
                      </a:r>
                    </a:p>
                  </a:txBody>
                  <a:tcPr marL="5631" marR="5631" marT="56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600" b="0" i="0" u="none" strike="noStrike">
                          <a:solidFill>
                            <a:srgbClr val="FFFFFF"/>
                          </a:solidFill>
                          <a:latin typeface="Tahoma"/>
                        </a:rPr>
                        <a:t>Jam Total</a:t>
                      </a:r>
                    </a:p>
                  </a:txBody>
                  <a:tcPr marL="5631" marR="5631" marT="5631"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600" b="0" i="0" u="none" strike="noStrike">
                          <a:solidFill>
                            <a:srgbClr val="FFFFFF"/>
                          </a:solidFill>
                          <a:latin typeface="Tahoma"/>
                        </a:rPr>
                        <a:t>Game Total</a:t>
                      </a:r>
                    </a:p>
                  </a:txBody>
                  <a:tcPr marL="5631" marR="5631" marT="563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234416">
                <a:tc>
                  <a:txBody>
                    <a:bodyPr/>
                    <a:lstStyle/>
                    <a:p>
                      <a:pPr algn="ctr" fontAlgn="b"/>
                      <a:r>
                        <a:rPr lang="en-NZ" sz="1100" b="0" i="0" u="none" strike="noStrike" dirty="0">
                          <a:latin typeface="Tahoma"/>
                        </a:rPr>
                        <a:t>1</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1</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101</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x</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4</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4</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8</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8</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4416">
                <a:tc>
                  <a:txBody>
                    <a:bodyPr/>
                    <a:lstStyle/>
                    <a:p>
                      <a:pPr algn="ctr" fontAlgn="b"/>
                      <a:r>
                        <a:rPr lang="en-NZ" sz="1100" b="0" i="0" u="none" strike="noStrike">
                          <a:latin typeface="Tahoma"/>
                        </a:rPr>
                        <a:t>2</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1</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101</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4</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4</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12</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4416">
                <a:tc>
                  <a:txBody>
                    <a:bodyPr/>
                    <a:lstStyle/>
                    <a:p>
                      <a:pPr algn="ctr" fontAlgn="b"/>
                      <a:r>
                        <a:rPr lang="en-NZ" sz="1100" b="0" i="0" u="none" strike="noStrike">
                          <a:latin typeface="Tahoma"/>
                        </a:rPr>
                        <a:t>3</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7</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101</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x</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4</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4</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8</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20</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4416">
                <a:tc>
                  <a:txBody>
                    <a:bodyPr/>
                    <a:lstStyle/>
                    <a:p>
                      <a:pPr algn="ctr" fontAlgn="b"/>
                      <a:r>
                        <a:rPr lang="en-NZ" sz="1100" b="0" i="0" u="none" strike="noStrike">
                          <a:latin typeface="Tahoma"/>
                        </a:rPr>
                        <a:t>4</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4416">
                <a:tc>
                  <a:txBody>
                    <a:bodyPr/>
                    <a:lstStyle/>
                    <a:p>
                      <a:pPr algn="ctr" fontAlgn="b"/>
                      <a:r>
                        <a:rPr lang="en-NZ" sz="1100" b="0" i="0" u="none" strike="noStrike">
                          <a:latin typeface="Tahoma"/>
                        </a:rPr>
                        <a:t>5</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4416">
                <a:tc>
                  <a:txBody>
                    <a:bodyPr/>
                    <a:lstStyle/>
                    <a:p>
                      <a:pPr algn="ctr" fontAlgn="b"/>
                      <a:r>
                        <a:rPr lang="en-NZ" sz="1100" b="0" i="0" u="none" strike="noStrike">
                          <a:latin typeface="Tahoma"/>
                        </a:rPr>
                        <a:t>6</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4416">
                <a:tc>
                  <a:txBody>
                    <a:bodyPr/>
                    <a:lstStyle/>
                    <a:p>
                      <a:pPr algn="ctr" fontAlgn="b"/>
                      <a:r>
                        <a:rPr lang="en-NZ" sz="1100" b="0" i="0" u="none" strike="noStrike">
                          <a:latin typeface="Tahoma"/>
                        </a:rPr>
                        <a:t>7</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4416">
                <a:tc>
                  <a:txBody>
                    <a:bodyPr/>
                    <a:lstStyle/>
                    <a:p>
                      <a:pPr algn="ctr" fontAlgn="b"/>
                      <a:r>
                        <a:rPr lang="en-NZ" sz="1100" b="0" i="0" u="none" strike="noStrike">
                          <a:latin typeface="Tahoma"/>
                        </a:rPr>
                        <a:t>8</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4416">
                <a:tc>
                  <a:txBody>
                    <a:bodyPr/>
                    <a:lstStyle/>
                    <a:p>
                      <a:pPr algn="ctr" fontAlgn="b"/>
                      <a:r>
                        <a:rPr lang="en-NZ" sz="1100" b="0" i="0" u="none" strike="noStrike">
                          <a:latin typeface="Tahoma"/>
                        </a:rPr>
                        <a:t>9</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4416">
                <a:tc>
                  <a:txBody>
                    <a:bodyPr/>
                    <a:lstStyle/>
                    <a:p>
                      <a:pPr algn="ctr" fontAlgn="b"/>
                      <a:r>
                        <a:rPr lang="en-NZ" sz="1100" b="0" i="0" u="none" strike="noStrike">
                          <a:latin typeface="Tahoma"/>
                        </a:rPr>
                        <a:t>10</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4416">
                <a:tc>
                  <a:txBody>
                    <a:bodyPr/>
                    <a:lstStyle/>
                    <a:p>
                      <a:pPr algn="ctr" fontAlgn="b"/>
                      <a:r>
                        <a:rPr lang="en-NZ" sz="1100" b="0" i="0" u="none" strike="noStrike">
                          <a:latin typeface="Tahoma"/>
                        </a:rPr>
                        <a:t>11</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4416">
                <a:tc>
                  <a:txBody>
                    <a:bodyPr/>
                    <a:lstStyle/>
                    <a:p>
                      <a:pPr algn="ctr" fontAlgn="b"/>
                      <a:r>
                        <a:rPr lang="en-NZ" sz="1100" b="0" i="0" u="none" strike="noStrike">
                          <a:latin typeface="Tahoma"/>
                        </a:rPr>
                        <a:t>12</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4416">
                <a:tc>
                  <a:txBody>
                    <a:bodyPr/>
                    <a:lstStyle/>
                    <a:p>
                      <a:pPr algn="ctr" fontAlgn="b"/>
                      <a:r>
                        <a:rPr lang="en-NZ" sz="1100" b="0" i="0" u="none" strike="noStrike">
                          <a:latin typeface="Tahoma"/>
                        </a:rPr>
                        <a:t>13</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4416">
                <a:tc>
                  <a:txBody>
                    <a:bodyPr/>
                    <a:lstStyle/>
                    <a:p>
                      <a:pPr algn="ctr" fontAlgn="b"/>
                      <a:r>
                        <a:rPr lang="en-NZ" sz="1100" b="0" i="0" u="none" strike="noStrike">
                          <a:latin typeface="Tahoma"/>
                        </a:rPr>
                        <a:t>14</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4416">
                <a:tc>
                  <a:txBody>
                    <a:bodyPr/>
                    <a:lstStyle/>
                    <a:p>
                      <a:pPr algn="ctr" fontAlgn="b"/>
                      <a:r>
                        <a:rPr lang="en-NZ" sz="1100" b="0" i="0" u="none" strike="noStrike">
                          <a:latin typeface="Tahoma"/>
                        </a:rPr>
                        <a:t>15</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34416">
                <a:tc>
                  <a:txBody>
                    <a:bodyPr/>
                    <a:lstStyle/>
                    <a:p>
                      <a:pPr algn="ctr" fontAlgn="b"/>
                      <a:r>
                        <a:rPr lang="en-NZ" sz="1100" b="0" i="0" u="none" strike="noStrike">
                          <a:latin typeface="Tahoma"/>
                        </a:rPr>
                        <a:t>16</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NZ" sz="1100" b="0" i="0" u="none" strike="noStrike">
                          <a:latin typeface="Tahoma"/>
                        </a:rPr>
                        <a:t> </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44732">
                <a:tc>
                  <a:txBody>
                    <a:bodyPr/>
                    <a:lstStyle/>
                    <a:p>
                      <a:pPr algn="l" fontAlgn="ctr"/>
                      <a:endParaRPr lang="en-NZ" sz="600" b="0" i="0" u="none" strike="noStrike">
                        <a:latin typeface="Tahoma"/>
                      </a:endParaRPr>
                    </a:p>
                  </a:txBody>
                  <a:tcPr marL="5631" marR="5631" marT="5631"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2">
                  <a:txBody>
                    <a:bodyPr/>
                    <a:lstStyle/>
                    <a:p>
                      <a:pPr algn="ctr" fontAlgn="ctr"/>
                      <a:r>
                        <a:rPr lang="en-NZ" sz="800" b="0" i="0" u="none" strike="noStrike">
                          <a:latin typeface="Tahoma"/>
                        </a:rPr>
                        <a:t>3</a:t>
                      </a:r>
                    </a:p>
                  </a:txBody>
                  <a:tcPr marL="5631" marR="5631" marT="563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700" b="0" i="0" u="none" strike="noStrike">
                          <a:latin typeface="Tahoma"/>
                        </a:rPr>
                        <a:t>PERIOD TOTALS</a:t>
                      </a:r>
                    </a:p>
                  </a:txBody>
                  <a:tcPr marL="5631" marR="5631" marT="563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2</a:t>
                      </a:r>
                    </a:p>
                  </a:txBody>
                  <a:tcPr marL="5631" marR="5631" marT="56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 </a:t>
                      </a:r>
                    </a:p>
                  </a:txBody>
                  <a:tcPr marL="5631" marR="5631" marT="56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 </a:t>
                      </a:r>
                    </a:p>
                  </a:txBody>
                  <a:tcPr marL="5631" marR="5631" marT="56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12</a:t>
                      </a:r>
                    </a:p>
                  </a:txBody>
                  <a:tcPr marL="5631" marR="5631" marT="56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8</a:t>
                      </a:r>
                    </a:p>
                  </a:txBody>
                  <a:tcPr marL="5631" marR="5631" marT="56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 </a:t>
                      </a:r>
                    </a:p>
                  </a:txBody>
                  <a:tcPr marL="5631" marR="5631" marT="56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 </a:t>
                      </a:r>
                    </a:p>
                  </a:txBody>
                  <a:tcPr marL="5631" marR="5631" marT="56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 </a:t>
                      </a:r>
                    </a:p>
                  </a:txBody>
                  <a:tcPr marL="5631" marR="5631" marT="56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 </a:t>
                      </a:r>
                    </a:p>
                  </a:txBody>
                  <a:tcPr marL="5631" marR="5631" marT="56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 </a:t>
                      </a:r>
                    </a:p>
                  </a:txBody>
                  <a:tcPr marL="5631" marR="5631" marT="56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 </a:t>
                      </a:r>
                    </a:p>
                  </a:txBody>
                  <a:tcPr marL="5631" marR="5631" marT="56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 </a:t>
                      </a:r>
                    </a:p>
                  </a:txBody>
                  <a:tcPr marL="5631" marR="5631" marT="56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b"/>
                      <a:r>
                        <a:rPr lang="en-NZ" sz="1100" b="0" i="0" u="none" strike="noStrike">
                          <a:latin typeface="Tahoma"/>
                        </a:rPr>
                        <a:t>20</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b"/>
                      <a:r>
                        <a:rPr lang="en-NZ" sz="1100" b="0" i="0" u="none" strike="noStrike">
                          <a:latin typeface="Tahoma"/>
                        </a:rPr>
                        <a:t>20</a:t>
                      </a:r>
                    </a:p>
                  </a:txBody>
                  <a:tcPr marL="5631" marR="5631" marT="563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51538">
                <a:tc>
                  <a:txBody>
                    <a:bodyPr/>
                    <a:lstStyle/>
                    <a:p>
                      <a:pPr algn="l" fontAlgn="ctr"/>
                      <a:endParaRPr lang="en-NZ" sz="600" b="0" i="0" u="none" strike="noStrike">
                        <a:latin typeface="Tahoma"/>
                      </a:endParaRPr>
                    </a:p>
                  </a:txBody>
                  <a:tcPr marL="5631" marR="5631" marT="5631" marB="0" anchor="ctr">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r>
              <a:tr h="131326">
                <a:tc>
                  <a:txBody>
                    <a:bodyPr/>
                    <a:lstStyle/>
                    <a:p>
                      <a:pPr algn="l" fontAlgn="b"/>
                      <a:endParaRPr lang="en-NZ" sz="600" b="0" i="0" u="none" strike="noStrike">
                        <a:latin typeface="Tahoma"/>
                      </a:endParaRPr>
                    </a:p>
                  </a:txBody>
                  <a:tcPr marL="5631" marR="5631" marT="5631" marB="0" anchor="b">
                    <a:lnL>
                      <a:noFill/>
                    </a:lnL>
                    <a:lnR w="12700" cap="flat" cmpd="sng" algn="ctr">
                      <a:solidFill>
                        <a:srgbClr val="000000"/>
                      </a:solidFill>
                      <a:prstDash val="solid"/>
                      <a:round/>
                      <a:headEnd type="none" w="med" len="med"/>
                      <a:tailEnd type="none" w="med" len="med"/>
                    </a:lnR>
                    <a:lnT>
                      <a:noFill/>
                    </a:lnT>
                    <a:lnB>
                      <a:noFill/>
                    </a:lnB>
                  </a:tcPr>
                </a:tc>
                <a:tc gridSpan="16">
                  <a:txBody>
                    <a:bodyPr/>
                    <a:lstStyle/>
                    <a:p>
                      <a:pPr algn="ctr" fontAlgn="b"/>
                      <a:r>
                        <a:rPr lang="en-NZ" sz="500" b="1" i="0" u="none" strike="noStrike">
                          <a:latin typeface="Tahoma"/>
                        </a:rPr>
                        <a:t>JAM</a:t>
                      </a:r>
                      <a:r>
                        <a:rPr lang="en-NZ" sz="500" b="0" i="0" u="none" strike="noStrike">
                          <a:latin typeface="Tahoma"/>
                        </a:rPr>
                        <a:t>: Write in jam number starting from 1.  If there is a star pass move to the next line and indicate with </a:t>
                      </a:r>
                      <a:r>
                        <a:rPr lang="en-NZ" sz="500" b="1" i="0" u="none" strike="noStrike">
                          <a:latin typeface="Tahoma"/>
                        </a:rPr>
                        <a:t>SP</a:t>
                      </a:r>
                      <a:r>
                        <a:rPr lang="en-NZ" sz="500" b="0" i="0" u="none" strike="noStrike">
                          <a:latin typeface="Tahoma"/>
                        </a:rPr>
                        <a:t> in the Jam # column.</a:t>
                      </a:r>
                    </a:p>
                  </a:txBody>
                  <a:tcPr marL="5631" marR="5631" marT="5631"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r>
              <a:tr h="131326">
                <a:tc>
                  <a:txBody>
                    <a:bodyPr/>
                    <a:lstStyle/>
                    <a:p>
                      <a:pPr algn="l" fontAlgn="b"/>
                      <a:endParaRPr lang="en-NZ" sz="600" b="0" i="0" u="none" strike="noStrike">
                        <a:latin typeface="Tahoma"/>
                      </a:endParaRPr>
                    </a:p>
                  </a:txBody>
                  <a:tcPr marL="5631" marR="5631" marT="5631" marB="0" anchor="b">
                    <a:lnL>
                      <a:noFill/>
                    </a:lnL>
                    <a:lnR w="12700" cap="flat" cmpd="sng" algn="ctr">
                      <a:solidFill>
                        <a:srgbClr val="000000"/>
                      </a:solidFill>
                      <a:prstDash val="solid"/>
                      <a:round/>
                      <a:headEnd type="none" w="med" len="med"/>
                      <a:tailEnd type="none" w="med" len="med"/>
                    </a:lnR>
                    <a:lnT>
                      <a:noFill/>
                    </a:lnT>
                    <a:lnB>
                      <a:noFill/>
                    </a:lnB>
                  </a:tcPr>
                </a:tc>
                <a:tc gridSpan="16">
                  <a:txBody>
                    <a:bodyPr/>
                    <a:lstStyle/>
                    <a:p>
                      <a:pPr algn="ctr" fontAlgn="b"/>
                      <a:r>
                        <a:rPr lang="en-NZ" sz="500" b="1" i="0" u="none" strike="noStrike">
                          <a:latin typeface="Tahoma"/>
                        </a:rPr>
                        <a:t>Lead</a:t>
                      </a:r>
                      <a:r>
                        <a:rPr lang="en-NZ" sz="500" b="0" i="0" u="none" strike="noStrike">
                          <a:latin typeface="Tahoma"/>
                        </a:rPr>
                        <a:t> = Lead Jammer.     </a:t>
                      </a:r>
                      <a:r>
                        <a:rPr lang="en-NZ" sz="500" b="1" i="0" u="none" strike="noStrike">
                          <a:latin typeface="Tahoma"/>
                        </a:rPr>
                        <a:t>Call</a:t>
                      </a:r>
                      <a:r>
                        <a:rPr lang="en-NZ" sz="500" b="0" i="0" u="none" strike="noStrike">
                          <a:latin typeface="Tahoma"/>
                        </a:rPr>
                        <a:t> = Called Jam, when the listed jammer successfully calls off the jam before jam time runs out.  This is checked whether or not the jam was called legally.</a:t>
                      </a:r>
                    </a:p>
                  </a:txBody>
                  <a:tcPr marL="5631" marR="5631" marT="5631"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r>
              <a:tr h="227000">
                <a:tc>
                  <a:txBody>
                    <a:bodyPr/>
                    <a:lstStyle/>
                    <a:p>
                      <a:pPr algn="l" fontAlgn="b"/>
                      <a:endParaRPr lang="en-NZ" sz="600" b="0" i="0" u="none" strike="noStrike">
                        <a:latin typeface="Tahoma"/>
                      </a:endParaRPr>
                    </a:p>
                  </a:txBody>
                  <a:tcPr marL="5631" marR="5631" marT="5631" marB="0" anchor="b">
                    <a:lnL>
                      <a:noFill/>
                    </a:lnL>
                    <a:lnR w="12700" cap="flat" cmpd="sng" algn="ctr">
                      <a:solidFill>
                        <a:srgbClr val="000000"/>
                      </a:solidFill>
                      <a:prstDash val="solid"/>
                      <a:round/>
                      <a:headEnd type="none" w="med" len="med"/>
                      <a:tailEnd type="none" w="med" len="med"/>
                    </a:lnR>
                    <a:lnT>
                      <a:noFill/>
                    </a:lnT>
                    <a:lnB>
                      <a:noFill/>
                    </a:lnB>
                  </a:tcPr>
                </a:tc>
                <a:tc gridSpan="16">
                  <a:txBody>
                    <a:bodyPr/>
                    <a:lstStyle/>
                    <a:p>
                      <a:pPr algn="ctr" fontAlgn="b"/>
                      <a:r>
                        <a:rPr lang="en-NZ" sz="500" b="1" i="0" u="none" strike="noStrike" dirty="0">
                          <a:latin typeface="Tahoma"/>
                        </a:rPr>
                        <a:t>INJ</a:t>
                      </a:r>
                      <a:r>
                        <a:rPr lang="en-NZ" sz="500" b="0" i="0" u="none" strike="noStrike" dirty="0">
                          <a:latin typeface="Tahoma"/>
                        </a:rPr>
                        <a:t> = Called For Injury before the natural end of the jam.           </a:t>
                      </a:r>
                      <a:r>
                        <a:rPr lang="en-NZ" sz="500" b="1" i="0" u="none" strike="noStrike" dirty="0">
                          <a:latin typeface="Tahoma"/>
                        </a:rPr>
                        <a:t>NP</a:t>
                      </a:r>
                      <a:r>
                        <a:rPr lang="en-NZ" sz="500" b="0" i="0" u="none" strike="noStrike" dirty="0">
                          <a:latin typeface="Tahoma"/>
                        </a:rPr>
                        <a:t> = First pass is not completed by the end of the jam (No Pass).      ALL of the Lead and Call categories should be marked with an </a:t>
                      </a:r>
                      <a:r>
                        <a:rPr lang="en-NZ" sz="500" b="1" i="0" u="none" strike="noStrike" dirty="0">
                          <a:latin typeface="Tahoma"/>
                        </a:rPr>
                        <a:t>X</a:t>
                      </a:r>
                      <a:r>
                        <a:rPr lang="en-NZ" sz="500" b="0" i="0" u="none" strike="noStrike" dirty="0">
                          <a:latin typeface="Tahoma"/>
                        </a:rPr>
                        <a:t>.</a:t>
                      </a:r>
                    </a:p>
                  </a:txBody>
                  <a:tcPr marL="5631" marR="5631" marT="5631"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5143512"/>
            <a:ext cx="5214974" cy="646331"/>
          </a:xfrm>
          <a:prstGeom prst="rect">
            <a:avLst/>
          </a:prstGeom>
          <a:noFill/>
        </p:spPr>
        <p:txBody>
          <a:bodyPr wrap="square" rtlCol="0">
            <a:spAutoFit/>
          </a:bodyPr>
          <a:lstStyle/>
          <a:p>
            <a:r>
              <a:rPr lang="en-NZ" dirty="0" smtClean="0"/>
              <a:t>Jammer take out </a:t>
            </a:r>
            <a:r>
              <a:rPr lang="en-NZ" dirty="0" smtClean="0"/>
              <a:t>form – T = Takedown, O = Out of track</a:t>
            </a:r>
            <a:endParaRPr lang="en-NZ" dirty="0"/>
          </a:p>
        </p:txBody>
      </p:sp>
      <p:graphicFrame>
        <p:nvGraphicFramePr>
          <p:cNvPr id="6" name="Table 5"/>
          <p:cNvGraphicFramePr>
            <a:graphicFrameLocks noGrp="1"/>
          </p:cNvGraphicFramePr>
          <p:nvPr/>
        </p:nvGraphicFramePr>
        <p:xfrm>
          <a:off x="500024" y="214283"/>
          <a:ext cx="7643870" cy="4857790"/>
        </p:xfrm>
        <a:graphic>
          <a:graphicData uri="http://schemas.openxmlformats.org/drawingml/2006/table">
            <a:tbl>
              <a:tblPr/>
              <a:tblGrid>
                <a:gridCol w="304769"/>
                <a:gridCol w="168071"/>
                <a:gridCol w="168071"/>
                <a:gridCol w="168071"/>
                <a:gridCol w="168071"/>
                <a:gridCol w="168071"/>
                <a:gridCol w="168071"/>
                <a:gridCol w="168071"/>
                <a:gridCol w="168071"/>
                <a:gridCol w="168071"/>
                <a:gridCol w="168071"/>
                <a:gridCol w="168071"/>
                <a:gridCol w="168071"/>
                <a:gridCol w="168071"/>
                <a:gridCol w="170312"/>
                <a:gridCol w="170312"/>
                <a:gridCol w="170312"/>
                <a:gridCol w="170312"/>
                <a:gridCol w="170312"/>
                <a:gridCol w="170312"/>
                <a:gridCol w="170312"/>
                <a:gridCol w="170312"/>
                <a:gridCol w="170312"/>
                <a:gridCol w="170312"/>
                <a:gridCol w="170312"/>
                <a:gridCol w="170312"/>
                <a:gridCol w="170312"/>
                <a:gridCol w="170312"/>
                <a:gridCol w="170312"/>
                <a:gridCol w="168071"/>
                <a:gridCol w="168071"/>
                <a:gridCol w="168071"/>
                <a:gridCol w="168071"/>
                <a:gridCol w="168071"/>
                <a:gridCol w="168071"/>
                <a:gridCol w="168071"/>
                <a:gridCol w="573682"/>
                <a:gridCol w="275637"/>
                <a:gridCol w="573682"/>
              </a:tblGrid>
              <a:tr h="288334">
                <a:tc>
                  <a:txBody>
                    <a:bodyPr/>
                    <a:lstStyle/>
                    <a:p>
                      <a:pPr algn="r" fontAlgn="b"/>
                      <a:r>
                        <a:rPr lang="en-NZ" sz="500" b="0" i="0" u="none" strike="noStrike">
                          <a:latin typeface="Tahoma"/>
                        </a:rPr>
                        <a:t>TEAM:</a:t>
                      </a:r>
                    </a:p>
                  </a:txBody>
                  <a:tcPr marL="5624" marR="5624" marT="562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3">
                  <a:txBody>
                    <a:bodyPr/>
                    <a:lstStyle/>
                    <a:p>
                      <a:pPr algn="ctr" fontAlgn="b"/>
                      <a:r>
                        <a:rPr lang="en-NZ" sz="600" b="1" i="0" u="none" strike="noStrike">
                          <a:latin typeface="Tahoma"/>
                        </a:rPr>
                        <a:t>Examplehers</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a:txBody>
                    <a:bodyPr/>
                    <a:lstStyle/>
                    <a:p>
                      <a:pPr algn="l" fontAlgn="b"/>
                      <a:r>
                        <a:rPr lang="en-NZ" sz="500" b="1" i="0" u="none" strike="noStrike">
                          <a:latin typeface="Tahoma"/>
                        </a:rPr>
                        <a:t> </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500" b="1" i="0" u="none" strike="noStrike">
                          <a:latin typeface="Tahoma"/>
                        </a:rPr>
                        <a:t> </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500" b="1" i="0" u="none" strike="noStrike">
                          <a:latin typeface="Tahoma"/>
                        </a:rPr>
                        <a:t> </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500" b="1" i="0" u="none" strike="noStrike">
                          <a:latin typeface="Tahoma"/>
                        </a:rPr>
                        <a:t> </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500" b="1" i="0" u="none" strike="noStrike">
                          <a:latin typeface="Tahoma"/>
                        </a:rPr>
                        <a:t> </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500" b="1" i="0" u="none" strike="noStrike">
                          <a:latin typeface="Tahoma"/>
                        </a:rPr>
                        <a:t> </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500" b="1" i="0" u="none" strike="noStrike">
                          <a:latin typeface="Tahoma"/>
                        </a:rPr>
                        <a:t> </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500" b="1" i="0" u="none" strike="noStrike">
                          <a:latin typeface="Tahoma"/>
                        </a:rPr>
                        <a:t> </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500" b="1" i="0" u="none" strike="noStrike">
                          <a:latin typeface="Tahoma"/>
                        </a:rPr>
                        <a:t> </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500" b="1" i="0" u="none" strike="noStrike">
                          <a:latin typeface="Tahoma"/>
                        </a:rPr>
                        <a:t> </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500" b="1" i="0" u="none" strike="noStrike">
                          <a:latin typeface="Tahoma"/>
                        </a:rPr>
                        <a:t> </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500" b="1" i="0" u="none" strike="noStrike">
                          <a:latin typeface="Tahoma"/>
                        </a:rPr>
                        <a:t> </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500" b="1" i="0" u="none" strike="noStrike">
                          <a:latin typeface="Tahoma"/>
                        </a:rPr>
                        <a:t> </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500" b="1" i="0" u="none" strike="noStrike">
                          <a:latin typeface="Tahoma"/>
                        </a:rPr>
                        <a:t> </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500" b="1" i="0" u="none" strike="noStrike">
                          <a:latin typeface="Tahoma"/>
                        </a:rPr>
                        <a:t> </a:t>
                      </a:r>
                    </a:p>
                  </a:txBody>
                  <a:tcPr marL="5624" marR="5624" marT="56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0">
                  <a:txBody>
                    <a:bodyPr/>
                    <a:lstStyle/>
                    <a:p>
                      <a:pPr algn="ctr" fontAlgn="b"/>
                      <a:r>
                        <a:rPr lang="en-NZ" sz="500" b="1" i="0" u="none" strike="noStrike">
                          <a:latin typeface="Tahoma"/>
                        </a:rPr>
                        <a:t>JAMMER TAKE OUTS</a:t>
                      </a:r>
                    </a:p>
                  </a:txBody>
                  <a:tcPr marL="5624" marR="5624" marT="562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r>
              <a:tr h="288334">
                <a:tc>
                  <a:txBody>
                    <a:bodyPr/>
                    <a:lstStyle/>
                    <a:p>
                      <a:pPr algn="ctr" fontAlgn="ctr"/>
                      <a:r>
                        <a:rPr lang="en-NZ" sz="600" b="0" i="0" u="none" strike="noStrike">
                          <a:solidFill>
                            <a:srgbClr val="FFFFFF"/>
                          </a:solidFill>
                          <a:latin typeface="Tahoma"/>
                        </a:rPr>
                        <a:t>#</a:t>
                      </a:r>
                    </a:p>
                  </a:txBody>
                  <a:tcPr marL="5624" marR="5624" marT="56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4">
                  <a:txBody>
                    <a:bodyPr/>
                    <a:lstStyle/>
                    <a:p>
                      <a:pPr algn="ctr" fontAlgn="ctr"/>
                      <a:r>
                        <a:rPr lang="en-NZ" sz="500" b="0" i="0" u="none" strike="noStrike">
                          <a:solidFill>
                            <a:srgbClr val="FFFFFF"/>
                          </a:solidFill>
                          <a:latin typeface="Tahoma"/>
                        </a:rPr>
                        <a:t> </a:t>
                      </a:r>
                    </a:p>
                  </a:txBody>
                  <a:tcPr marL="5624" marR="5624" marT="56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NZ"/>
                    </a:p>
                  </a:txBody>
                  <a:tcPr/>
                </a:tc>
                <a:tc hMerge="1">
                  <a:txBody>
                    <a:bodyPr/>
                    <a:lstStyle/>
                    <a:p>
                      <a:endParaRPr lang="en-NZ"/>
                    </a:p>
                  </a:txBody>
                  <a:tcPr/>
                </a:tc>
                <a:tc hMerge="1">
                  <a:txBody>
                    <a:bodyPr/>
                    <a:lstStyle/>
                    <a:p>
                      <a:endParaRPr lang="en-NZ"/>
                    </a:p>
                  </a:txBody>
                  <a:tcPr/>
                </a:tc>
                <a:tc gridSpan="4">
                  <a:txBody>
                    <a:bodyPr/>
                    <a:lstStyle/>
                    <a:p>
                      <a:pPr algn="ctr" fontAlgn="ctr"/>
                      <a:r>
                        <a:rPr lang="en-NZ" sz="500" b="0" i="0" u="none" strike="noStrike">
                          <a:solidFill>
                            <a:srgbClr val="FFFFFF"/>
                          </a:solidFill>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NZ"/>
                    </a:p>
                  </a:txBody>
                  <a:tcPr/>
                </a:tc>
                <a:tc hMerge="1">
                  <a:txBody>
                    <a:bodyPr/>
                    <a:lstStyle/>
                    <a:p>
                      <a:endParaRPr lang="en-NZ"/>
                    </a:p>
                  </a:txBody>
                  <a:tcPr/>
                </a:tc>
                <a:tc hMerge="1">
                  <a:txBody>
                    <a:bodyPr/>
                    <a:lstStyle/>
                    <a:p>
                      <a:endParaRPr lang="en-NZ"/>
                    </a:p>
                  </a:txBody>
                  <a:tcPr/>
                </a:tc>
                <a:tc gridSpan="4">
                  <a:txBody>
                    <a:bodyPr/>
                    <a:lstStyle/>
                    <a:p>
                      <a:pPr algn="ctr" fontAlgn="ctr"/>
                      <a:r>
                        <a:rPr lang="en-NZ" sz="500" b="0" i="0" u="none" strike="noStrike">
                          <a:solidFill>
                            <a:srgbClr val="FFFFFF"/>
                          </a:solidFill>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NZ"/>
                    </a:p>
                  </a:txBody>
                  <a:tcPr/>
                </a:tc>
                <a:tc hMerge="1">
                  <a:txBody>
                    <a:bodyPr/>
                    <a:lstStyle/>
                    <a:p>
                      <a:endParaRPr lang="en-NZ"/>
                    </a:p>
                  </a:txBody>
                  <a:tcPr/>
                </a:tc>
                <a:tc hMerge="1">
                  <a:txBody>
                    <a:bodyPr/>
                    <a:lstStyle/>
                    <a:p>
                      <a:endParaRPr lang="en-NZ"/>
                    </a:p>
                  </a:txBody>
                  <a:tcPr/>
                </a:tc>
                <a:tc>
                  <a:txBody>
                    <a:bodyPr/>
                    <a:lstStyle/>
                    <a:p>
                      <a:pPr algn="ctr" fontAlgn="ctr"/>
                      <a:r>
                        <a:rPr lang="en-NZ" sz="500" b="0" i="0" u="none" strike="noStrike">
                          <a:solidFill>
                            <a:srgbClr val="FFFFFF"/>
                          </a:solidFill>
                          <a:latin typeface="Tahoma"/>
                        </a:rPr>
                        <a:t> </a:t>
                      </a:r>
                    </a:p>
                  </a:txBody>
                  <a:tcPr marL="5624" marR="5624" marT="562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500" b="0" i="0" u="none" strike="noStrike">
                          <a:solidFill>
                            <a:srgbClr val="FFFFFF"/>
                          </a:solidFill>
                          <a:latin typeface="Tahoma"/>
                        </a:rPr>
                        <a:t> </a:t>
                      </a:r>
                    </a:p>
                  </a:txBody>
                  <a:tcPr marL="5624" marR="5624" marT="562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500" b="0" i="0" u="none" strike="noStrike">
                          <a:solidFill>
                            <a:srgbClr val="FFFFFF"/>
                          </a:solidFill>
                          <a:latin typeface="Tahoma"/>
                        </a:rPr>
                        <a:t> </a:t>
                      </a:r>
                    </a:p>
                  </a:txBody>
                  <a:tcPr marL="5624" marR="5624" marT="562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500" b="0" i="0" u="none" strike="noStrike">
                          <a:solidFill>
                            <a:srgbClr val="FFFFFF"/>
                          </a:solidFill>
                          <a:latin typeface="Tahoma"/>
                        </a:rPr>
                        <a:t> </a:t>
                      </a:r>
                    </a:p>
                  </a:txBody>
                  <a:tcPr marL="5624" marR="5624" marT="562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500" b="0" i="0" u="none" strike="noStrike">
                          <a:solidFill>
                            <a:srgbClr val="FFFFFF"/>
                          </a:solidFill>
                          <a:latin typeface="Tahoma"/>
                        </a:rPr>
                        <a:t> </a:t>
                      </a:r>
                    </a:p>
                  </a:txBody>
                  <a:tcPr marL="5624" marR="5624" marT="562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500" b="0" i="0" u="none" strike="noStrike">
                          <a:solidFill>
                            <a:srgbClr val="FFFFFF"/>
                          </a:solidFill>
                          <a:latin typeface="Tahoma"/>
                        </a:rPr>
                        <a:t> </a:t>
                      </a:r>
                    </a:p>
                  </a:txBody>
                  <a:tcPr marL="5624" marR="5624" marT="562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500" b="0" i="0" u="none" strike="noStrike">
                          <a:solidFill>
                            <a:srgbClr val="FFFFFF"/>
                          </a:solidFill>
                          <a:latin typeface="Tahoma"/>
                        </a:rPr>
                        <a:t> </a:t>
                      </a:r>
                    </a:p>
                  </a:txBody>
                  <a:tcPr marL="5624" marR="5624" marT="562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500" b="0" i="0" u="none" strike="noStrike">
                          <a:solidFill>
                            <a:srgbClr val="FFFFFF"/>
                          </a:solidFill>
                          <a:latin typeface="Tahoma"/>
                        </a:rPr>
                        <a:t> </a:t>
                      </a:r>
                    </a:p>
                  </a:txBody>
                  <a:tcPr marL="5624" marR="5624" marT="5624"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4">
                  <a:txBody>
                    <a:bodyPr/>
                    <a:lstStyle/>
                    <a:p>
                      <a:pPr algn="ctr" fontAlgn="ctr"/>
                      <a:r>
                        <a:rPr lang="en-NZ" sz="500" b="0" i="0" u="none" strike="noStrike">
                          <a:solidFill>
                            <a:srgbClr val="FFFFFF"/>
                          </a:solidFill>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NZ"/>
                    </a:p>
                  </a:txBody>
                  <a:tcPr/>
                </a:tc>
                <a:tc hMerge="1">
                  <a:txBody>
                    <a:bodyPr/>
                    <a:lstStyle/>
                    <a:p>
                      <a:endParaRPr lang="en-NZ"/>
                    </a:p>
                  </a:txBody>
                  <a:tcPr/>
                </a:tc>
                <a:tc hMerge="1">
                  <a:txBody>
                    <a:bodyPr/>
                    <a:lstStyle/>
                    <a:p>
                      <a:endParaRPr lang="en-NZ"/>
                    </a:p>
                  </a:txBody>
                  <a:tcPr/>
                </a:tc>
                <a:tc gridSpan="4">
                  <a:txBody>
                    <a:bodyPr/>
                    <a:lstStyle/>
                    <a:p>
                      <a:pPr algn="ctr" fontAlgn="ctr"/>
                      <a:r>
                        <a:rPr lang="en-NZ" sz="500" b="0" i="0" u="none" strike="noStrike">
                          <a:solidFill>
                            <a:srgbClr val="FFFFFF"/>
                          </a:solidFill>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NZ"/>
                    </a:p>
                  </a:txBody>
                  <a:tcPr/>
                </a:tc>
                <a:tc hMerge="1">
                  <a:txBody>
                    <a:bodyPr/>
                    <a:lstStyle/>
                    <a:p>
                      <a:endParaRPr lang="en-NZ"/>
                    </a:p>
                  </a:txBody>
                  <a:tcPr/>
                </a:tc>
                <a:tc hMerge="1">
                  <a:txBody>
                    <a:bodyPr/>
                    <a:lstStyle/>
                    <a:p>
                      <a:endParaRPr lang="en-NZ"/>
                    </a:p>
                  </a:txBody>
                  <a:tcPr/>
                </a:tc>
                <a:tc gridSpan="4">
                  <a:txBody>
                    <a:bodyPr/>
                    <a:lstStyle/>
                    <a:p>
                      <a:pPr algn="ctr" fontAlgn="ctr"/>
                      <a:r>
                        <a:rPr lang="en-NZ" sz="500" b="0" i="0" u="none" strike="noStrike">
                          <a:solidFill>
                            <a:srgbClr val="FFFFFF"/>
                          </a:solidFill>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NZ"/>
                    </a:p>
                  </a:txBody>
                  <a:tcPr/>
                </a:tc>
                <a:tc hMerge="1">
                  <a:txBody>
                    <a:bodyPr/>
                    <a:lstStyle/>
                    <a:p>
                      <a:endParaRPr lang="en-NZ"/>
                    </a:p>
                  </a:txBody>
                  <a:tcPr/>
                </a:tc>
                <a:tc hMerge="1">
                  <a:txBody>
                    <a:bodyPr/>
                    <a:lstStyle/>
                    <a:p>
                      <a:endParaRPr lang="en-NZ"/>
                    </a:p>
                  </a:txBody>
                  <a:tcPr/>
                </a:tc>
                <a:tc gridSpan="4">
                  <a:txBody>
                    <a:bodyPr/>
                    <a:lstStyle/>
                    <a:p>
                      <a:pPr algn="ctr" fontAlgn="ctr"/>
                      <a:r>
                        <a:rPr lang="en-NZ" sz="500" b="0" i="0" u="none" strike="noStrike">
                          <a:solidFill>
                            <a:srgbClr val="FFFFFF"/>
                          </a:solidFill>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NZ"/>
                    </a:p>
                  </a:txBody>
                  <a:tcPr/>
                </a:tc>
                <a:tc hMerge="1">
                  <a:txBody>
                    <a:bodyPr/>
                    <a:lstStyle/>
                    <a:p>
                      <a:endParaRPr lang="en-NZ"/>
                    </a:p>
                  </a:txBody>
                  <a:tcPr/>
                </a:tc>
                <a:tc hMerge="1">
                  <a:txBody>
                    <a:bodyPr/>
                    <a:lstStyle/>
                    <a:p>
                      <a:endParaRPr lang="en-NZ"/>
                    </a:p>
                  </a:txBody>
                  <a:tcPr/>
                </a:tc>
                <a:tc>
                  <a:txBody>
                    <a:bodyPr/>
                    <a:lstStyle/>
                    <a:p>
                      <a:pPr algn="ctr" fontAlgn="ctr"/>
                      <a:r>
                        <a:rPr lang="en-NZ" sz="500" b="0" i="0" u="none" strike="noStrike">
                          <a:solidFill>
                            <a:srgbClr val="FFFFFF"/>
                          </a:solidFill>
                          <a:latin typeface="Tahoma"/>
                        </a:rPr>
                        <a:t>TOT</a:t>
                      </a:r>
                    </a:p>
                  </a:txBody>
                  <a:tcPr marL="5624" marR="5624" marT="56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b"/>
                      <a:r>
                        <a:rPr lang="en-NZ" sz="500" b="1" i="0" u="none" strike="noStrike">
                          <a:latin typeface="Tahoma"/>
                        </a:rPr>
                        <a:t>Jammer</a:t>
                      </a:r>
                    </a:p>
                  </a:txBody>
                  <a:tcPr marL="5624" marR="5624" marT="562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r>
              <a:tr h="400464">
                <a:tc rowSpan="2">
                  <a:txBody>
                    <a:bodyPr/>
                    <a:lstStyle/>
                    <a:p>
                      <a:pPr algn="ctr" fontAlgn="ctr"/>
                      <a:r>
                        <a:rPr lang="en-NZ" sz="600" b="1" i="0" u="none" strike="noStrike">
                          <a:latin typeface="Tahoma"/>
                        </a:rPr>
                        <a:t>101</a:t>
                      </a:r>
                    </a:p>
                  </a:txBody>
                  <a:tcPr marL="5624" marR="5624" marT="56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500" b="1" i="0" u="none" strike="noStrike">
                          <a:latin typeface="Tahoma"/>
                        </a:rPr>
                        <a:t>Take Outs</a:t>
                      </a:r>
                    </a:p>
                  </a:txBody>
                  <a:tcPr marL="5624" marR="5624" marT="56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r>
              <a:tr h="400464">
                <a:tc vMerge="1">
                  <a:txBody>
                    <a:bodyPr/>
                    <a:lstStyle/>
                    <a:p>
                      <a:endParaRPr lang="en-NZ"/>
                    </a:p>
                  </a:txBody>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vMerge="1">
                  <a:txBody>
                    <a:bodyPr/>
                    <a:lstStyle/>
                    <a:p>
                      <a:endParaRPr lang="en-NZ"/>
                    </a:p>
                  </a:txBody>
                  <a:tcPr/>
                </a:tc>
                <a:tc>
                  <a:txBody>
                    <a:bodyPr/>
                    <a:lstStyle/>
                    <a:p>
                      <a:pPr algn="ctr" fontAlgn="b"/>
                      <a:r>
                        <a:rPr lang="en-NZ" sz="600" b="1" i="0" u="none" strike="noStrike">
                          <a:latin typeface="Tahoma"/>
                        </a:rPr>
                        <a:t>T</a:t>
                      </a:r>
                    </a:p>
                  </a:txBody>
                  <a:tcPr marL="5624" marR="5624" marT="56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400464">
                <a:tc rowSpan="2">
                  <a:txBody>
                    <a:bodyPr/>
                    <a:lstStyle/>
                    <a:p>
                      <a:pPr algn="ctr" fontAlgn="ctr"/>
                      <a:r>
                        <a:rPr lang="en-NZ" sz="600" b="1" i="0" u="none" strike="noStrike">
                          <a:latin typeface="Tahoma"/>
                        </a:rPr>
                        <a:t>20</a:t>
                      </a:r>
                    </a:p>
                  </a:txBody>
                  <a:tcPr marL="5624" marR="5624" marT="56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500" b="0" i="0" u="none" strike="noStrike">
                          <a:latin typeface="Tahoma"/>
                        </a:rPr>
                        <a:t>Jammer Down</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400464">
                <a:tc vMerge="1">
                  <a:txBody>
                    <a:bodyPr/>
                    <a:lstStyle/>
                    <a:p>
                      <a:endParaRPr lang="en-NZ"/>
                    </a:p>
                  </a:txBody>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vMerge="1">
                  <a:txBody>
                    <a:bodyPr/>
                    <a:lstStyle/>
                    <a:p>
                      <a:endParaRPr lang="en-NZ"/>
                    </a:p>
                  </a:txBody>
                  <a:tcPr/>
                </a:tc>
                <a:tc vMerge="1">
                  <a:txBody>
                    <a:bodyPr/>
                    <a:lstStyle/>
                    <a:p>
                      <a:endParaRPr lang="en-NZ"/>
                    </a:p>
                  </a:txBody>
                  <a:tcPr/>
                </a:tc>
              </a:tr>
              <a:tr h="400464">
                <a:tc rowSpan="2">
                  <a:txBody>
                    <a:bodyPr/>
                    <a:lstStyle/>
                    <a:p>
                      <a:pPr algn="ctr" fontAlgn="ctr"/>
                      <a:r>
                        <a:rPr lang="en-NZ" sz="600" b="1" i="0" u="none" strike="noStrike">
                          <a:latin typeface="Tahoma"/>
                        </a:rPr>
                        <a:t>30</a:t>
                      </a:r>
                    </a:p>
                  </a:txBody>
                  <a:tcPr marL="5624" marR="5624" marT="56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T</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O</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T</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3</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1" i="0" u="none" strike="noStrike">
                          <a:latin typeface="Tahoma"/>
                        </a:rPr>
                        <a:t>O</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400464">
                <a:tc vMerge="1">
                  <a:txBody>
                    <a:bodyPr/>
                    <a:lstStyle/>
                    <a:p>
                      <a:endParaRPr lang="en-NZ"/>
                    </a:p>
                  </a:txBody>
                  <a:tcPr/>
                </a:tc>
                <a:tc>
                  <a:txBody>
                    <a:bodyPr/>
                    <a:lstStyle/>
                    <a:p>
                      <a:pPr algn="ctr" fontAlgn="ctr"/>
                      <a:r>
                        <a:rPr lang="en-NZ" sz="600" b="0" i="0" u="none" strike="noStrike">
                          <a:latin typeface="Tahoma"/>
                        </a:rPr>
                        <a:t>1</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1</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4</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vMerge="1">
                  <a:txBody>
                    <a:bodyPr/>
                    <a:lstStyle/>
                    <a:p>
                      <a:endParaRPr lang="en-NZ"/>
                    </a:p>
                  </a:txBody>
                  <a:tcPr/>
                </a:tc>
                <a:tc rowSpan="2">
                  <a:txBody>
                    <a:bodyPr/>
                    <a:lstStyle/>
                    <a:p>
                      <a:pPr algn="ctr" fontAlgn="ctr"/>
                      <a:r>
                        <a:rPr lang="en-NZ" sz="500" b="0" i="0" u="none" strike="noStrike">
                          <a:latin typeface="Tahoma"/>
                        </a:rPr>
                        <a:t>Out / Off Track</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400464">
                <a:tc rowSpan="2">
                  <a:txBody>
                    <a:bodyPr/>
                    <a:lstStyle/>
                    <a:p>
                      <a:pPr algn="ctr" fontAlgn="ctr"/>
                      <a:r>
                        <a:rPr lang="en-NZ" sz="600" b="1" i="0" u="none" strike="noStrike">
                          <a:latin typeface="Tahoma"/>
                        </a:rPr>
                        <a:t>51Q</a:t>
                      </a:r>
                    </a:p>
                  </a:txBody>
                  <a:tcPr marL="5624" marR="5624" marT="56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vMerge="1">
                  <a:txBody>
                    <a:bodyPr/>
                    <a:lstStyle/>
                    <a:p>
                      <a:endParaRPr lang="en-NZ"/>
                    </a:p>
                  </a:txBody>
                  <a:tcPr/>
                </a:tc>
              </a:tr>
              <a:tr h="400464">
                <a:tc vMerge="1">
                  <a:txBody>
                    <a:bodyPr/>
                    <a:lstStyle/>
                    <a:p>
                      <a:endParaRPr lang="en-NZ"/>
                    </a:p>
                  </a:txBody>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vMerge="1">
                  <a:txBody>
                    <a:bodyPr/>
                    <a:lstStyle/>
                    <a:p>
                      <a:endParaRPr lang="en-NZ"/>
                    </a:p>
                  </a:txBody>
                  <a:tcPr/>
                </a:tc>
                <a:tc>
                  <a:txBody>
                    <a:bodyPr/>
                    <a:lstStyle/>
                    <a:p>
                      <a:pPr algn="ctr" fontAlgn="ctr"/>
                      <a:r>
                        <a:rPr lang="en-NZ" sz="600" b="1"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r>
              <a:tr h="400464">
                <a:tc rowSpan="2">
                  <a:txBody>
                    <a:bodyPr/>
                    <a:lstStyle/>
                    <a:p>
                      <a:pPr algn="ctr" fontAlgn="ctr"/>
                      <a:r>
                        <a:rPr lang="en-NZ" sz="600" b="1" i="0" u="none" strike="noStrike">
                          <a:latin typeface="Tahoma"/>
                        </a:rPr>
                        <a:t>666</a:t>
                      </a:r>
                    </a:p>
                  </a:txBody>
                  <a:tcPr marL="5624" marR="5624" marT="56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O</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O</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800" b="0" i="0" u="none" strike="noStrike">
                          <a:latin typeface="Tahoma"/>
                        </a:rPr>
                        <a:t>2</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5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FBFBF"/>
                    </a:solidFill>
                  </a:tcPr>
                </a:tc>
              </a:tr>
              <a:tr h="400464">
                <a:tc vMerge="1">
                  <a:txBody>
                    <a:bodyPr/>
                    <a:lstStyle/>
                    <a:p>
                      <a:endParaRPr lang="en-NZ"/>
                    </a:p>
                  </a:txBody>
                  <a:tcPr/>
                </a:tc>
                <a:tc>
                  <a:txBody>
                    <a:bodyPr/>
                    <a:lstStyle/>
                    <a:p>
                      <a:pPr algn="ctr" fontAlgn="ctr"/>
                      <a:r>
                        <a:rPr lang="en-NZ" sz="600" b="0" i="0" u="none" strike="noStrike">
                          <a:latin typeface="Tahoma"/>
                        </a:rPr>
                        <a:t>12</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12</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5624" marR="5624" marT="56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vMerge="1">
                  <a:txBody>
                    <a:bodyPr/>
                    <a:lstStyle/>
                    <a:p>
                      <a:endParaRPr lang="en-NZ"/>
                    </a:p>
                  </a:txBody>
                  <a:tcPr/>
                </a:tc>
                <a:tc>
                  <a:txBody>
                    <a:bodyPr/>
                    <a:lstStyle/>
                    <a:p>
                      <a:pPr algn="ctr" fontAlgn="ctr"/>
                      <a:r>
                        <a:rPr lang="en-NZ" sz="600" b="1" i="0" u="none" strike="noStrike">
                          <a:latin typeface="Tahoma"/>
                        </a:rPr>
                        <a:t> </a:t>
                      </a:r>
                    </a:p>
                  </a:txBody>
                  <a:tcPr marL="5624" marR="5624" marT="562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r>
              <a:tr h="276482">
                <a:tc gridSpan="39">
                  <a:txBody>
                    <a:bodyPr/>
                    <a:lstStyle/>
                    <a:p>
                      <a:pPr algn="l" fontAlgn="b"/>
                      <a:r>
                        <a:rPr lang="en-NZ" sz="600" b="1" i="0" u="none" strike="noStrike" dirty="0">
                          <a:latin typeface="Tahoma"/>
                        </a:rPr>
                        <a:t>TAKEOUT CODE/JAM </a:t>
                      </a:r>
                      <a:r>
                        <a:rPr lang="en-NZ" sz="600" b="0" i="0" u="none" strike="noStrike" dirty="0">
                          <a:latin typeface="Tahoma"/>
                        </a:rPr>
                        <a:t>#  Enter take out code  in the upper row and jam # in the lower row for each skater. No heat number is entered, that can be inferred from the team roster</a:t>
                      </a:r>
                    </a:p>
                  </a:txBody>
                  <a:tcPr marL="5624" marR="5624" marT="562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a:srcRect/>
          <a:stretch>
            <a:fillRect/>
          </a:stretch>
        </p:blipFill>
        <p:spPr bwMode="auto">
          <a:xfrm>
            <a:off x="376238" y="1057275"/>
            <a:ext cx="8391525" cy="4743450"/>
          </a:xfrm>
          <a:prstGeom prst="rect">
            <a:avLst/>
          </a:prstGeom>
          <a:noFill/>
          <a:ln w="9525">
            <a:noFill/>
            <a:miter lim="800000"/>
            <a:headEnd/>
            <a:tailEnd/>
          </a:ln>
          <a:effectLst/>
        </p:spPr>
      </p:pic>
      <p:sp>
        <p:nvSpPr>
          <p:cNvPr id="3" name="TextBox 2"/>
          <p:cNvSpPr txBox="1"/>
          <p:nvPr/>
        </p:nvSpPr>
        <p:spPr>
          <a:xfrm>
            <a:off x="428596" y="5786454"/>
            <a:ext cx="3357586" cy="369332"/>
          </a:xfrm>
          <a:prstGeom prst="rect">
            <a:avLst/>
          </a:prstGeom>
          <a:noFill/>
        </p:spPr>
        <p:txBody>
          <a:bodyPr wrap="square" rtlCol="0">
            <a:spAutoFit/>
          </a:bodyPr>
          <a:lstStyle/>
          <a:p>
            <a:r>
              <a:rPr lang="en-NZ" dirty="0" smtClean="0"/>
              <a:t>Score Tracker </a:t>
            </a:r>
            <a:endParaRPr lang="en-NZ"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3"/>
          <a:srcRect/>
          <a:stretch>
            <a:fillRect/>
          </a:stretch>
        </p:blipFill>
        <p:spPr bwMode="auto">
          <a:xfrm>
            <a:off x="1042988" y="1219200"/>
            <a:ext cx="7058025" cy="4419600"/>
          </a:xfrm>
          <a:prstGeom prst="rect">
            <a:avLst/>
          </a:prstGeom>
          <a:noFill/>
          <a:ln w="9525">
            <a:noFill/>
            <a:miter lim="800000"/>
            <a:headEnd/>
            <a:tailEnd/>
          </a:ln>
          <a:effectLst/>
        </p:spPr>
      </p:pic>
      <p:sp>
        <p:nvSpPr>
          <p:cNvPr id="3" name="TextBox 2"/>
          <p:cNvSpPr txBox="1"/>
          <p:nvPr/>
        </p:nvSpPr>
        <p:spPr>
          <a:xfrm>
            <a:off x="1285852" y="5857892"/>
            <a:ext cx="3357586" cy="369332"/>
          </a:xfrm>
          <a:prstGeom prst="rect">
            <a:avLst/>
          </a:prstGeom>
          <a:noFill/>
        </p:spPr>
        <p:txBody>
          <a:bodyPr wrap="square" rtlCol="0">
            <a:spAutoFit/>
          </a:bodyPr>
          <a:lstStyle/>
          <a:p>
            <a:r>
              <a:rPr lang="en-NZ" dirty="0" smtClean="0"/>
              <a:t>Team roster</a:t>
            </a:r>
            <a:endParaRPr lang="en-NZ"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494633"/>
          </a:xfrm>
          <a:prstGeom prst="rect">
            <a:avLst/>
          </a:prstGeom>
          <a:noFill/>
        </p:spPr>
        <p:txBody>
          <a:bodyPr wrap="square" rtlCol="0">
            <a:spAutoFit/>
          </a:bodyPr>
          <a:lstStyle/>
          <a:p>
            <a:pPr algn="ctr"/>
            <a:r>
              <a:rPr lang="en-NZ" sz="2400" b="1" u="sng" dirty="0" smtClean="0"/>
              <a:t>During the jam</a:t>
            </a:r>
          </a:p>
          <a:p>
            <a:r>
              <a:rPr lang="en-NZ" dirty="0" smtClean="0"/>
              <a:t>An example: Team </a:t>
            </a:r>
            <a:r>
              <a:rPr lang="en-NZ" dirty="0" err="1" smtClean="0"/>
              <a:t>Tortise</a:t>
            </a:r>
            <a:r>
              <a:rPr lang="en-NZ" dirty="0" smtClean="0"/>
              <a:t> </a:t>
            </a:r>
            <a:r>
              <a:rPr lang="en-NZ" dirty="0" err="1" smtClean="0"/>
              <a:t>vs</a:t>
            </a:r>
            <a:r>
              <a:rPr lang="en-NZ" dirty="0" smtClean="0"/>
              <a:t> Rabbit. Team </a:t>
            </a:r>
            <a:r>
              <a:rPr lang="en-NZ" dirty="0" err="1" smtClean="0"/>
              <a:t>Tortise</a:t>
            </a:r>
            <a:r>
              <a:rPr lang="en-NZ" dirty="0" smtClean="0"/>
              <a:t> has members </a:t>
            </a:r>
            <a:r>
              <a:rPr lang="en-NZ" b="1" dirty="0" err="1" smtClean="0"/>
              <a:t>i,j,k,l</a:t>
            </a:r>
            <a:r>
              <a:rPr lang="en-NZ" b="1" dirty="0" smtClean="0"/>
              <a:t> </a:t>
            </a:r>
            <a:r>
              <a:rPr lang="en-NZ" dirty="0" smtClean="0"/>
              <a:t>with jammer </a:t>
            </a:r>
            <a:r>
              <a:rPr lang="en-NZ" b="1" dirty="0" smtClean="0"/>
              <a:t>m</a:t>
            </a:r>
            <a:r>
              <a:rPr lang="en-NZ" dirty="0" smtClean="0"/>
              <a:t>, team Rabbit  has members </a:t>
            </a:r>
            <a:r>
              <a:rPr lang="en-NZ" b="1" dirty="0" err="1" smtClean="0"/>
              <a:t>a,b,c,d</a:t>
            </a:r>
            <a:r>
              <a:rPr lang="en-NZ" dirty="0" smtClean="0"/>
              <a:t> with jammer </a:t>
            </a:r>
            <a:r>
              <a:rPr lang="en-NZ" b="1" i="1" dirty="0" smtClean="0"/>
              <a:t>e</a:t>
            </a:r>
          </a:p>
          <a:p>
            <a:pPr marL="400050" indent="-400050"/>
            <a:r>
              <a:rPr lang="en-NZ" i="1" dirty="0" smtClean="0"/>
              <a:t>Jam start</a:t>
            </a:r>
          </a:p>
          <a:p>
            <a:pPr marL="400050" indent="-400050"/>
            <a:endParaRPr lang="en-NZ" dirty="0" smtClean="0"/>
          </a:p>
          <a:p>
            <a:pPr marL="400050" indent="-400050">
              <a:buAutoNum type="romanLcParenR"/>
            </a:pPr>
            <a:r>
              <a:rPr lang="en-NZ" dirty="0" smtClean="0"/>
              <a:t>Blocker ‘</a:t>
            </a:r>
            <a:r>
              <a:rPr lang="en-NZ" b="1" dirty="0" err="1" smtClean="0"/>
              <a:t>i</a:t>
            </a:r>
            <a:r>
              <a:rPr lang="en-NZ" dirty="0" smtClean="0"/>
              <a:t>’ blocks jammer ‘</a:t>
            </a:r>
            <a:r>
              <a:rPr lang="en-NZ" b="1" dirty="0" smtClean="0"/>
              <a:t>e</a:t>
            </a:r>
            <a:r>
              <a:rPr lang="en-NZ" dirty="0" smtClean="0"/>
              <a:t>’ off the track</a:t>
            </a:r>
          </a:p>
          <a:p>
            <a:pPr marL="400050" indent="-400050">
              <a:buAutoNum type="romanLcParenR"/>
            </a:pPr>
            <a:r>
              <a:rPr lang="en-NZ" dirty="0" smtClean="0"/>
              <a:t>The JTO for team </a:t>
            </a:r>
            <a:r>
              <a:rPr lang="en-NZ" dirty="0" err="1" smtClean="0"/>
              <a:t>Tortise</a:t>
            </a:r>
            <a:r>
              <a:rPr lang="en-NZ" dirty="0" smtClean="0"/>
              <a:t> records blocker ‘</a:t>
            </a:r>
            <a:r>
              <a:rPr lang="en-NZ" b="1" dirty="0" err="1" smtClean="0"/>
              <a:t>i</a:t>
            </a:r>
            <a:r>
              <a:rPr lang="en-NZ" dirty="0" smtClean="0"/>
              <a:t>’ blocked  out - ‘</a:t>
            </a:r>
            <a:r>
              <a:rPr lang="en-NZ" b="1" dirty="0" smtClean="0"/>
              <a:t>O</a:t>
            </a:r>
            <a:r>
              <a:rPr lang="en-NZ" dirty="0" smtClean="0"/>
              <a:t>’  on jam number 1</a:t>
            </a:r>
          </a:p>
          <a:p>
            <a:pPr marL="400050" indent="-400050">
              <a:buAutoNum type="romanLcParenR"/>
            </a:pPr>
            <a:endParaRPr lang="en-NZ" dirty="0" smtClean="0"/>
          </a:p>
          <a:p>
            <a:pPr marL="400050" indent="-400050"/>
            <a:r>
              <a:rPr lang="en-NZ" dirty="0" err="1" smtClean="0"/>
              <a:t>i</a:t>
            </a:r>
            <a:r>
              <a:rPr lang="en-NZ" dirty="0" smtClean="0"/>
              <a:t>) 	Blocker ‘</a:t>
            </a:r>
            <a:r>
              <a:rPr lang="en-NZ" b="1" dirty="0" smtClean="0"/>
              <a:t>a</a:t>
            </a:r>
            <a:r>
              <a:rPr lang="en-NZ" dirty="0" smtClean="0"/>
              <a:t>’ downs jammer ‘</a:t>
            </a:r>
            <a:r>
              <a:rPr lang="en-NZ" b="1" dirty="0" smtClean="0"/>
              <a:t>m</a:t>
            </a:r>
            <a:r>
              <a:rPr lang="en-NZ" dirty="0" smtClean="0"/>
              <a:t>’</a:t>
            </a:r>
          </a:p>
          <a:p>
            <a:pPr marL="400050" indent="-400050"/>
            <a:r>
              <a:rPr lang="en-NZ" dirty="0" smtClean="0"/>
              <a:t>ii)	The JTO for team Rabbit  records Blocker ‘a’ </a:t>
            </a:r>
            <a:r>
              <a:rPr lang="en-NZ" dirty="0" smtClean="0"/>
              <a:t> Take downs  </a:t>
            </a:r>
            <a:r>
              <a:rPr lang="en-NZ" dirty="0" smtClean="0"/>
              <a:t>- </a:t>
            </a:r>
            <a:r>
              <a:rPr lang="en-NZ" dirty="0" smtClean="0"/>
              <a:t>‘</a:t>
            </a:r>
            <a:r>
              <a:rPr lang="en-NZ" b="1" dirty="0" smtClean="0"/>
              <a:t>T</a:t>
            </a:r>
            <a:r>
              <a:rPr lang="en-NZ" dirty="0" smtClean="0"/>
              <a:t>’ </a:t>
            </a:r>
            <a:r>
              <a:rPr lang="en-NZ" dirty="0" smtClean="0"/>
              <a:t>on jam number 1</a:t>
            </a:r>
          </a:p>
          <a:p>
            <a:pPr marL="400050" indent="-400050">
              <a:buAutoNum type="romanLcParenR"/>
            </a:pPr>
            <a:endParaRPr lang="en-NZ" dirty="0" smtClean="0"/>
          </a:p>
          <a:p>
            <a:pPr marL="400050" indent="-400050">
              <a:buAutoNum type="romanLcParenR"/>
            </a:pPr>
            <a:r>
              <a:rPr lang="en-NZ" dirty="0" smtClean="0"/>
              <a:t>Jammer ‘</a:t>
            </a:r>
            <a:r>
              <a:rPr lang="en-NZ" b="1" dirty="0" smtClean="0"/>
              <a:t>e</a:t>
            </a:r>
            <a:r>
              <a:rPr lang="en-NZ" dirty="0" smtClean="0"/>
              <a:t>’ takes lead</a:t>
            </a:r>
          </a:p>
          <a:p>
            <a:pPr marL="400050" indent="-400050">
              <a:buAutoNum type="romanLcParenR"/>
            </a:pPr>
            <a:r>
              <a:rPr lang="en-NZ" dirty="0" smtClean="0"/>
              <a:t>For Team </a:t>
            </a:r>
            <a:r>
              <a:rPr lang="en-NZ" dirty="0" err="1" smtClean="0"/>
              <a:t>Tortise</a:t>
            </a:r>
            <a:r>
              <a:rPr lang="en-NZ" dirty="0" smtClean="0"/>
              <a:t>, the JR signals to the SK – lead jammer – SK updates the </a:t>
            </a:r>
            <a:r>
              <a:rPr lang="en-NZ" dirty="0" err="1" smtClean="0"/>
              <a:t>scoresheet</a:t>
            </a:r>
            <a:r>
              <a:rPr lang="en-NZ" dirty="0" smtClean="0"/>
              <a:t> </a:t>
            </a:r>
          </a:p>
          <a:p>
            <a:pPr marL="400050" indent="-400050">
              <a:buAutoNum type="romanLcParenR"/>
            </a:pPr>
            <a:r>
              <a:rPr lang="en-NZ" dirty="0" smtClean="0"/>
              <a:t>SK informs the SBO who updates the scoreboard with the +1 and lead jammer status</a:t>
            </a:r>
          </a:p>
          <a:p>
            <a:pPr marL="400050" indent="-400050">
              <a:buAutoNum type="romanLcParenR"/>
            </a:pPr>
            <a:endParaRPr lang="en-NZ" dirty="0" smtClean="0"/>
          </a:p>
          <a:p>
            <a:pPr marL="400050" indent="-400050"/>
            <a:r>
              <a:rPr lang="en-NZ" dirty="0" err="1" smtClean="0"/>
              <a:t>i</a:t>
            </a:r>
            <a:r>
              <a:rPr lang="en-NZ" dirty="0" smtClean="0"/>
              <a:t>)	Jammer ‘</a:t>
            </a:r>
            <a:r>
              <a:rPr lang="en-NZ" b="1" dirty="0" smtClean="0"/>
              <a:t>e</a:t>
            </a:r>
            <a:r>
              <a:rPr lang="en-NZ" dirty="0" smtClean="0"/>
              <a:t>’ achieves a second pass – including the other jammer</a:t>
            </a:r>
          </a:p>
          <a:p>
            <a:pPr marL="400050" indent="-400050"/>
            <a:r>
              <a:rPr lang="en-NZ" dirty="0" smtClean="0"/>
              <a:t>ii)	For Team </a:t>
            </a:r>
            <a:r>
              <a:rPr lang="en-NZ" dirty="0" err="1" smtClean="0"/>
              <a:t>Tortise</a:t>
            </a:r>
            <a:r>
              <a:rPr lang="en-NZ" dirty="0" smtClean="0"/>
              <a:t> JR signals to the SK – lead jammer – SK updates the </a:t>
            </a:r>
            <a:r>
              <a:rPr lang="en-NZ" dirty="0" err="1" smtClean="0"/>
              <a:t>scoresheet</a:t>
            </a:r>
            <a:endParaRPr lang="en-NZ" dirty="0" smtClean="0"/>
          </a:p>
          <a:p>
            <a:pPr marL="400050" indent="-400050"/>
            <a:r>
              <a:rPr lang="en-NZ" dirty="0" smtClean="0"/>
              <a:t>iii)	SK informs the SBO who updates the scoreboard with +5 </a:t>
            </a:r>
          </a:p>
          <a:p>
            <a:pPr marL="400050" indent="-400050">
              <a:buAutoNum type="romanLcParenR"/>
            </a:pPr>
            <a:endParaRPr lang="en-NZ" dirty="0" smtClean="0"/>
          </a:p>
          <a:p>
            <a:pPr marL="400050" indent="-400050">
              <a:buAutoNum type="romanLcParenR"/>
            </a:pPr>
            <a:r>
              <a:rPr lang="en-NZ" dirty="0" smtClean="0"/>
              <a:t>Jammer ‘</a:t>
            </a:r>
            <a:r>
              <a:rPr lang="en-NZ" b="1" dirty="0" smtClean="0"/>
              <a:t>m</a:t>
            </a:r>
            <a:r>
              <a:rPr lang="en-NZ" dirty="0" smtClean="0"/>
              <a:t>’ commits a major – say ‘cutting’</a:t>
            </a:r>
          </a:p>
          <a:p>
            <a:pPr marL="400050" indent="-400050">
              <a:buAutoNum type="romanLcParenR"/>
            </a:pPr>
            <a:r>
              <a:rPr lang="en-NZ" dirty="0" smtClean="0"/>
              <a:t>A referee calls it, the JTO for team </a:t>
            </a:r>
            <a:r>
              <a:rPr lang="en-NZ" dirty="0" err="1" smtClean="0"/>
              <a:t>Tortise</a:t>
            </a:r>
            <a:r>
              <a:rPr lang="en-NZ" dirty="0" smtClean="0"/>
              <a:t>  updates their penalty sheet with ‘X’ and the jam number 1</a:t>
            </a:r>
            <a:br>
              <a:rPr lang="en-NZ" dirty="0" smtClean="0"/>
            </a:br>
            <a:endParaRPr lang="en-NZ" dirty="0" smtClean="0"/>
          </a:p>
          <a:p>
            <a:pPr marL="400050" indent="-400050">
              <a:buAutoNum type="romanLcParenR"/>
            </a:pPr>
            <a:r>
              <a:rPr lang="en-NZ" dirty="0" smtClean="0"/>
              <a:t>At the end of the jam, The PT updates the penalty white board if required</a:t>
            </a:r>
          </a:p>
          <a:p>
            <a:pPr marL="400050" indent="-400050">
              <a:buAutoNum type="romanLcParenR"/>
            </a:pPr>
            <a:endParaRPr lang="en-NZ" dirty="0" smtClean="0"/>
          </a:p>
          <a:p>
            <a:pPr marL="400050" indent="-400050">
              <a:buAutoNum type="romanLcParenR"/>
            </a:pPr>
            <a:endParaRPr lang="en-NZ" dirty="0" smtClean="0"/>
          </a:p>
          <a:p>
            <a:endParaRPr lang="en-NZ" dirty="0" smtClean="0"/>
          </a:p>
          <a:p>
            <a:pPr marL="400050" indent="-400050">
              <a:buAutoNum type="romanLcParenR"/>
            </a:pPr>
            <a:endParaRPr lang="en-NZ" dirty="0" smtClean="0"/>
          </a:p>
          <a:p>
            <a:pPr marL="400050" indent="-400050">
              <a:buAutoNum type="romanLcParenR"/>
            </a:pPr>
            <a:endParaRPr lang="en-NZ" dirty="0" smtClean="0"/>
          </a:p>
          <a:p>
            <a:pPr marL="400050" indent="-400050">
              <a:buAutoNum type="romanLcParenR"/>
            </a:pPr>
            <a:endParaRPr lang="en-NZ"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 y="0"/>
            <a:ext cx="9144000" cy="4893647"/>
          </a:xfrm>
          <a:prstGeom prst="rect">
            <a:avLst/>
          </a:prstGeom>
          <a:noFill/>
        </p:spPr>
        <p:txBody>
          <a:bodyPr wrap="square" rtlCol="0">
            <a:spAutoFit/>
          </a:bodyPr>
          <a:lstStyle/>
          <a:p>
            <a:pPr algn="ctr"/>
            <a:r>
              <a:rPr lang="en-NZ" sz="2400" b="1" u="sng" dirty="0" smtClean="0"/>
              <a:t>Communication NSO’s/ref’s  before the jam</a:t>
            </a:r>
          </a:p>
          <a:p>
            <a:endParaRPr lang="en-NZ" dirty="0" smtClean="0"/>
          </a:p>
          <a:p>
            <a:r>
              <a:rPr lang="en-NZ" dirty="0" smtClean="0"/>
              <a:t>The  LUM will ensure the team on the bench are wearing the correct colour and </a:t>
            </a:r>
            <a:r>
              <a:rPr lang="en-NZ" i="1" dirty="0" smtClean="0"/>
              <a:t>announce the teams playing</a:t>
            </a:r>
            <a:r>
              <a:rPr lang="en-NZ" dirty="0" smtClean="0"/>
              <a:t>.</a:t>
            </a:r>
          </a:p>
          <a:p>
            <a:endParaRPr lang="en-NZ" dirty="0" smtClean="0"/>
          </a:p>
          <a:p>
            <a:r>
              <a:rPr lang="en-NZ" dirty="0" smtClean="0"/>
              <a:t>The JT will ensure that the  penalty trackers, scorekeepers and  JTO’s have the correct team sheets</a:t>
            </a:r>
          </a:p>
          <a:p>
            <a:endParaRPr lang="en-NZ" dirty="0" smtClean="0"/>
          </a:p>
          <a:p>
            <a:r>
              <a:rPr lang="en-NZ" dirty="0" smtClean="0"/>
              <a:t>Once the JT is satisfied, they will notify the Head Ref who will notify the JT to start the game</a:t>
            </a:r>
            <a:br>
              <a:rPr lang="en-NZ" dirty="0" smtClean="0"/>
            </a:br>
            <a:endParaRPr lang="en-NZ" dirty="0" smtClean="0"/>
          </a:p>
          <a:p>
            <a:r>
              <a:rPr lang="en-NZ" dirty="0" smtClean="0"/>
              <a:t>This will be done as below:</a:t>
            </a:r>
          </a:p>
          <a:p>
            <a:r>
              <a:rPr lang="en-NZ" dirty="0" smtClean="0"/>
              <a:t>The Jam Timer will verbally check with the SK’s, PT’s and JTO’s  by announcing</a:t>
            </a:r>
          </a:p>
          <a:p>
            <a:pPr marL="400050" indent="-400050">
              <a:buAutoNum type="romanLcParenR"/>
            </a:pPr>
            <a:r>
              <a:rPr lang="en-NZ" dirty="0" smtClean="0"/>
              <a:t>The next bout is between team ‘A’ and ‘B’</a:t>
            </a:r>
          </a:p>
          <a:p>
            <a:pPr marL="400050" indent="-400050">
              <a:buAutoNum type="romanLcParenR"/>
            </a:pPr>
            <a:r>
              <a:rPr lang="en-NZ" dirty="0" smtClean="0"/>
              <a:t>JTO’s are you ready?</a:t>
            </a:r>
          </a:p>
          <a:p>
            <a:pPr marL="400050" indent="-400050">
              <a:buAutoNum type="romanLcParenR"/>
            </a:pPr>
            <a:r>
              <a:rPr lang="en-NZ" dirty="0" smtClean="0"/>
              <a:t>PT’s are you ready</a:t>
            </a:r>
          </a:p>
          <a:p>
            <a:pPr marL="400050" indent="-400050">
              <a:buAutoNum type="romanLcParenR"/>
            </a:pPr>
            <a:r>
              <a:rPr lang="en-NZ" dirty="0" smtClean="0"/>
              <a:t>SK’s are you ready?</a:t>
            </a:r>
          </a:p>
          <a:p>
            <a:pPr marL="400050" indent="-400050">
              <a:buAutoNum type="romanLcParenR"/>
            </a:pPr>
            <a:r>
              <a:rPr lang="en-NZ" dirty="0" smtClean="0"/>
              <a:t>Upon a verbal ‘yes’ or thumbs up, the JT will pass control to the Head Ref</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 y="0"/>
            <a:ext cx="9144000" cy="6093976"/>
          </a:xfrm>
          <a:prstGeom prst="rect">
            <a:avLst/>
          </a:prstGeom>
          <a:noFill/>
        </p:spPr>
        <p:txBody>
          <a:bodyPr wrap="square" rtlCol="0">
            <a:spAutoFit/>
          </a:bodyPr>
          <a:lstStyle/>
          <a:p>
            <a:pPr algn="ctr"/>
            <a:r>
              <a:rPr lang="en-NZ" sz="2400" b="1" u="sng" dirty="0" smtClean="0"/>
              <a:t>After the Jam</a:t>
            </a:r>
          </a:p>
          <a:p>
            <a:pPr algn="ctr"/>
            <a:endParaRPr lang="en-NZ" sz="2400" b="1" u="sng" dirty="0" smtClean="0"/>
          </a:p>
          <a:p>
            <a:r>
              <a:rPr lang="en-NZ" dirty="0" smtClean="0"/>
              <a:t>The teams rotate as per the roster</a:t>
            </a:r>
          </a:p>
          <a:p>
            <a:endParaRPr lang="en-NZ" dirty="0" smtClean="0"/>
          </a:p>
          <a:p>
            <a:r>
              <a:rPr lang="en-NZ" dirty="0" smtClean="0"/>
              <a:t>Referees check their status</a:t>
            </a:r>
          </a:p>
          <a:p>
            <a:endParaRPr lang="en-NZ" dirty="0" smtClean="0"/>
          </a:p>
          <a:p>
            <a:r>
              <a:rPr lang="en-NZ" dirty="0" smtClean="0"/>
              <a:t>The NSO’s setup for the next  Jam by:</a:t>
            </a:r>
          </a:p>
          <a:p>
            <a:endParaRPr lang="en-NZ" dirty="0" smtClean="0"/>
          </a:p>
          <a:p>
            <a:pPr>
              <a:buSzPct val="150000"/>
            </a:pPr>
            <a:r>
              <a:rPr lang="en-NZ" dirty="0" smtClean="0"/>
              <a:t>	</a:t>
            </a:r>
            <a:r>
              <a:rPr lang="en-NZ" dirty="0" smtClean="0"/>
              <a:t>LUM’s ensure </a:t>
            </a:r>
            <a:r>
              <a:rPr lang="en-NZ" dirty="0" smtClean="0"/>
              <a:t>the teams are benched and announce the next teams</a:t>
            </a:r>
          </a:p>
          <a:p>
            <a:pPr>
              <a:buSzPct val="150000"/>
              <a:buFont typeface="Arial" pitchFamily="34" charset="0"/>
              <a:buChar char="•"/>
            </a:pPr>
            <a:endParaRPr lang="en-NZ" dirty="0" smtClean="0"/>
          </a:p>
          <a:p>
            <a:pPr>
              <a:buSzPct val="150000"/>
            </a:pPr>
            <a:r>
              <a:rPr lang="en-NZ" dirty="0" smtClean="0"/>
              <a:t>	Jam refs, JT’s, PT, JTO, IWB  and scorekeepers</a:t>
            </a:r>
            <a:br>
              <a:rPr lang="en-NZ" dirty="0" smtClean="0"/>
            </a:br>
            <a:r>
              <a:rPr lang="en-NZ" dirty="0" smtClean="0"/>
              <a:t>	- identify the teams coming on</a:t>
            </a:r>
          </a:p>
          <a:p>
            <a:r>
              <a:rPr lang="en-NZ" dirty="0" smtClean="0"/>
              <a:t>	- select the correct team forms to be used. It may be necessary to swap forms between the SK’s,  or the JTO’s, or the PT’s</a:t>
            </a:r>
          </a:p>
          <a:p>
            <a:r>
              <a:rPr lang="en-NZ" dirty="0" smtClean="0"/>
              <a:t>	- the SBO  #1 checks that the SBO #2 has the scores for that jam entered into the  Score Tracker, saves the current score board details and then selects the next jam</a:t>
            </a:r>
          </a:p>
          <a:p>
            <a:r>
              <a:rPr lang="en-NZ" dirty="0"/>
              <a:t>	</a:t>
            </a:r>
            <a:r>
              <a:rPr lang="en-NZ" dirty="0" smtClean="0"/>
              <a:t>the SBO #2  updates the score tracker and updates their score board display</a:t>
            </a:r>
          </a:p>
          <a:p>
            <a:r>
              <a:rPr lang="en-NZ" dirty="0"/>
              <a:t>	</a:t>
            </a:r>
            <a:endParaRPr lang="en-NZ" dirty="0" smtClean="0"/>
          </a:p>
          <a:p>
            <a:r>
              <a:rPr lang="en-NZ" dirty="0" smtClean="0"/>
              <a:t>	- </a:t>
            </a:r>
            <a:r>
              <a:rPr lang="en-GB" dirty="0" smtClean="0"/>
              <a:t>It will be the </a:t>
            </a:r>
            <a:r>
              <a:rPr lang="en-GB" b="1" i="1" dirty="0" smtClean="0"/>
              <a:t>Jam timers </a:t>
            </a:r>
            <a:r>
              <a:rPr lang="en-GB" dirty="0" smtClean="0"/>
              <a:t>responsibility to ensure the correct teams paperwork is being used during the jam. See the previous slide.</a:t>
            </a:r>
          </a:p>
          <a:p>
            <a:endParaRPr lang="en-NZ"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 y="0"/>
            <a:ext cx="9144000" cy="4985980"/>
          </a:xfrm>
          <a:prstGeom prst="rect">
            <a:avLst/>
          </a:prstGeom>
          <a:noFill/>
        </p:spPr>
        <p:txBody>
          <a:bodyPr wrap="square" rtlCol="0">
            <a:spAutoFit/>
          </a:bodyPr>
          <a:lstStyle/>
          <a:p>
            <a:pPr algn="ctr"/>
            <a:r>
              <a:rPr lang="en-NZ" sz="2400" b="1" u="sng" dirty="0" smtClean="0"/>
              <a:t>After the Heat</a:t>
            </a:r>
          </a:p>
          <a:p>
            <a:pPr algn="ctr"/>
            <a:endParaRPr lang="en-NZ" sz="2400" b="1" u="sng" dirty="0" smtClean="0"/>
          </a:p>
          <a:p>
            <a:r>
              <a:rPr lang="en-NZ" dirty="0" smtClean="0"/>
              <a:t>The teams rotate as per the roster</a:t>
            </a:r>
          </a:p>
          <a:p>
            <a:endParaRPr lang="en-NZ" dirty="0" smtClean="0"/>
          </a:p>
          <a:p>
            <a:r>
              <a:rPr lang="en-NZ" dirty="0" smtClean="0"/>
              <a:t>Referees check their status</a:t>
            </a:r>
          </a:p>
          <a:p>
            <a:endParaRPr lang="en-NZ" dirty="0" smtClean="0"/>
          </a:p>
          <a:p>
            <a:r>
              <a:rPr lang="en-NZ" dirty="0" smtClean="0"/>
              <a:t>The NSO’s setup for the next jam by:</a:t>
            </a:r>
          </a:p>
          <a:p>
            <a:endParaRPr lang="en-NZ" dirty="0" smtClean="0"/>
          </a:p>
          <a:p>
            <a:pPr>
              <a:buSzPct val="150000"/>
              <a:buFont typeface="Arial" pitchFamily="34" charset="0"/>
              <a:buChar char="•"/>
            </a:pPr>
            <a:r>
              <a:rPr lang="en-NZ" dirty="0" smtClean="0"/>
              <a:t>	LUM(HNSO) ensure the  teams are retired to the skater rest area and/or are benched and wearing the correct panties, the correct paperwork is distributed</a:t>
            </a:r>
            <a:r>
              <a:rPr lang="en-NZ" dirty="0" smtClean="0"/>
              <a:t>:</a:t>
            </a:r>
            <a:br>
              <a:rPr lang="en-NZ" dirty="0" smtClean="0"/>
            </a:br>
            <a:endParaRPr lang="en-NZ" dirty="0" smtClean="0"/>
          </a:p>
          <a:p>
            <a:pPr lvl="2">
              <a:buSzPct val="150000"/>
              <a:buFont typeface="Arial" pitchFamily="34" charset="0"/>
              <a:buChar char="•"/>
            </a:pPr>
            <a:r>
              <a:rPr lang="en-NZ" dirty="0" smtClean="0"/>
              <a:t> 	The scoreboard – paper version is updated</a:t>
            </a:r>
          </a:p>
          <a:p>
            <a:pPr lvl="2">
              <a:buSzPct val="150000"/>
              <a:buFont typeface="Arial" pitchFamily="34" charset="0"/>
              <a:buChar char="•"/>
            </a:pPr>
            <a:r>
              <a:rPr lang="en-NZ" dirty="0"/>
              <a:t>	</a:t>
            </a:r>
            <a:r>
              <a:rPr lang="en-NZ" dirty="0" smtClean="0"/>
              <a:t>The team forms, scorekeeping, Jammer take  out and penalty forms are distributed to the JTO, PTs, IWB and scorekeepers by the HNSO</a:t>
            </a:r>
          </a:p>
          <a:p>
            <a:pPr lvl="2">
              <a:buSzPct val="150000"/>
              <a:buFont typeface="Arial" pitchFamily="34" charset="0"/>
              <a:buChar char="•"/>
            </a:pPr>
            <a:r>
              <a:rPr lang="en-NZ" dirty="0" smtClean="0"/>
              <a:t> 	Be in position for the first jam of the new heat</a:t>
            </a:r>
            <a:br>
              <a:rPr lang="en-NZ" dirty="0" smtClean="0"/>
            </a:br>
            <a:endParaRPr lang="en-NZ" dirty="0" smtClean="0"/>
          </a:p>
          <a:p>
            <a:r>
              <a:rPr lang="en-NZ" dirty="0" smtClean="0"/>
              <a:t>	</a:t>
            </a:r>
            <a:endParaRPr lang="en-NZ" dirty="0"/>
          </a:p>
        </p:txBody>
      </p:sp>
    </p:spTree>
    <p:extLst>
      <p:ext uri="{BB962C8B-B14F-4D97-AF65-F5344CB8AC3E}">
        <p14:creationId xmlns:p14="http://schemas.microsoft.com/office/powerpoint/2010/main" xmlns="" val="2113963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078313"/>
          </a:xfrm>
          <a:prstGeom prst="rect">
            <a:avLst/>
          </a:prstGeom>
          <a:noFill/>
        </p:spPr>
        <p:txBody>
          <a:bodyPr wrap="square" rtlCol="0">
            <a:spAutoFit/>
          </a:bodyPr>
          <a:lstStyle/>
          <a:p>
            <a:r>
              <a:rPr lang="en-NZ" dirty="0" smtClean="0"/>
              <a:t>List of programs and paperwork used to run the Sur5Val</a:t>
            </a:r>
          </a:p>
          <a:p>
            <a:endParaRPr lang="en-NZ" dirty="0"/>
          </a:p>
          <a:p>
            <a:r>
              <a:rPr lang="en-NZ" dirty="0" smtClean="0"/>
              <a:t>Scorekeeping program </a:t>
            </a:r>
          </a:p>
          <a:p>
            <a:r>
              <a:rPr lang="en-NZ" dirty="0"/>
              <a:t>	</a:t>
            </a:r>
            <a:r>
              <a:rPr lang="en-NZ" dirty="0" smtClean="0"/>
              <a:t>Sur5Val(from Windsor)** </a:t>
            </a:r>
          </a:p>
          <a:p>
            <a:endParaRPr lang="en-NZ" dirty="0"/>
          </a:p>
          <a:p>
            <a:r>
              <a:rPr lang="en-NZ" dirty="0" smtClean="0"/>
              <a:t>Paperwork</a:t>
            </a:r>
          </a:p>
          <a:p>
            <a:r>
              <a:rPr lang="en-NZ" dirty="0"/>
              <a:t>	</a:t>
            </a:r>
            <a:r>
              <a:rPr lang="en-NZ" dirty="0" smtClean="0"/>
              <a:t>Sur5al_Remix_programme &amp; LUM Schedule(spreadsheet)</a:t>
            </a:r>
          </a:p>
          <a:p>
            <a:r>
              <a:rPr lang="en-NZ" dirty="0"/>
              <a:t>	</a:t>
            </a:r>
            <a:r>
              <a:rPr lang="en-NZ" dirty="0" smtClean="0"/>
              <a:t>	round and heat Schedule ** </a:t>
            </a:r>
          </a:p>
          <a:p>
            <a:r>
              <a:rPr lang="en-NZ" dirty="0"/>
              <a:t>	</a:t>
            </a:r>
            <a:r>
              <a:rPr lang="en-NZ" dirty="0" smtClean="0"/>
              <a:t>	LUM schedule  </a:t>
            </a:r>
          </a:p>
          <a:p>
            <a:r>
              <a:rPr lang="en-NZ" dirty="0" smtClean="0"/>
              <a:t>		scorekeeping grand totals ##</a:t>
            </a:r>
          </a:p>
          <a:p>
            <a:endParaRPr lang="en-NZ" dirty="0"/>
          </a:p>
          <a:p>
            <a:r>
              <a:rPr lang="en-NZ" dirty="0" smtClean="0"/>
              <a:t>	Team Sheets – 1 per team, colour coded</a:t>
            </a:r>
          </a:p>
          <a:p>
            <a:r>
              <a:rPr lang="en-NZ" dirty="0"/>
              <a:t>	</a:t>
            </a:r>
            <a:r>
              <a:rPr lang="en-NZ" dirty="0" smtClean="0"/>
              <a:t>	Penalties</a:t>
            </a:r>
          </a:p>
          <a:p>
            <a:r>
              <a:rPr lang="en-NZ" dirty="0"/>
              <a:t>	</a:t>
            </a:r>
            <a:r>
              <a:rPr lang="en-NZ" dirty="0" smtClean="0"/>
              <a:t>	</a:t>
            </a:r>
            <a:r>
              <a:rPr lang="en-NZ" dirty="0" err="1" smtClean="0"/>
              <a:t>ScoreKeeping</a:t>
            </a:r>
            <a:r>
              <a:rPr lang="en-NZ" dirty="0" smtClean="0"/>
              <a:t> ##</a:t>
            </a:r>
          </a:p>
          <a:p>
            <a:r>
              <a:rPr lang="en-NZ" dirty="0"/>
              <a:t>	</a:t>
            </a:r>
            <a:r>
              <a:rPr lang="en-NZ" dirty="0" smtClean="0"/>
              <a:t>	Jammer Takeout </a:t>
            </a:r>
          </a:p>
          <a:p>
            <a:r>
              <a:rPr lang="en-NZ" dirty="0"/>
              <a:t>	</a:t>
            </a:r>
            <a:endParaRPr lang="en-NZ" dirty="0" smtClean="0"/>
          </a:p>
          <a:p>
            <a:r>
              <a:rPr lang="en-NZ" dirty="0" smtClean="0"/>
              <a:t>** the schedule can be displayed from the Sur5val program and will be printed	</a:t>
            </a:r>
          </a:p>
          <a:p>
            <a:r>
              <a:rPr lang="en-NZ" dirty="0" smtClean="0"/>
              <a:t>## the score for the Jam, heats and rounds can be displayed from the Sur5val program</a:t>
            </a:r>
            <a:endParaRPr lang="en-NZ" dirty="0"/>
          </a:p>
        </p:txBody>
      </p:sp>
    </p:spTree>
    <p:extLst>
      <p:ext uri="{BB962C8B-B14F-4D97-AF65-F5344CB8AC3E}">
        <p14:creationId xmlns:p14="http://schemas.microsoft.com/office/powerpoint/2010/main" xmlns="" val="567031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852" y="428604"/>
            <a:ext cx="6768752" cy="4924425"/>
          </a:xfrm>
          <a:prstGeom prst="rect">
            <a:avLst/>
          </a:prstGeom>
        </p:spPr>
        <p:txBody>
          <a:bodyPr wrap="square">
            <a:spAutoFit/>
          </a:bodyPr>
          <a:lstStyle/>
          <a:p>
            <a:pPr algn="ctr"/>
            <a:r>
              <a:rPr lang="en-NZ" sz="2000" b="1" dirty="0"/>
              <a:t>The penalty system for </a:t>
            </a:r>
            <a:r>
              <a:rPr lang="en-NZ" sz="2000" b="1" dirty="0" smtClean="0"/>
              <a:t>sur5al</a:t>
            </a:r>
          </a:p>
          <a:p>
            <a:pPr algn="ctr"/>
            <a:r>
              <a:rPr lang="en-NZ" sz="2000" b="1" dirty="0" smtClean="0"/>
              <a:t/>
            </a:r>
            <a:br>
              <a:rPr lang="en-NZ" sz="2000" b="1" dirty="0" smtClean="0"/>
            </a:br>
            <a:r>
              <a:rPr lang="en-NZ" sz="2000" b="1" dirty="0" smtClean="0"/>
              <a:t>penalties last 30 seconds and are not carried over to the next jam</a:t>
            </a:r>
            <a:r>
              <a:rPr lang="en-NZ" b="1" dirty="0"/>
              <a:t/>
            </a:r>
            <a:br>
              <a:rPr lang="en-NZ" b="1" dirty="0"/>
            </a:br>
            <a:r>
              <a:rPr lang="en-NZ" dirty="0" smtClean="0"/>
              <a:t>1) When a player reaches 5 majors their name will be written on the board by a penalty tracker</a:t>
            </a:r>
          </a:p>
          <a:p>
            <a:pPr algn="ctr"/>
            <a:r>
              <a:rPr lang="en-NZ" dirty="0" smtClean="0"/>
              <a:t/>
            </a:r>
            <a:br>
              <a:rPr lang="en-NZ" dirty="0" smtClean="0"/>
            </a:br>
            <a:r>
              <a:rPr lang="en-NZ" dirty="0" smtClean="0"/>
              <a:t>2) when a player reaches 6 majors their name is circled warning them </a:t>
            </a:r>
          </a:p>
          <a:p>
            <a:pPr algn="ctr"/>
            <a:r>
              <a:rPr lang="en-NZ" dirty="0" smtClean="0"/>
              <a:t>and refs they have 6 majors</a:t>
            </a:r>
          </a:p>
          <a:p>
            <a:pPr algn="ctr"/>
            <a:r>
              <a:rPr lang="en-NZ" dirty="0" smtClean="0"/>
              <a:t/>
            </a:r>
            <a:br>
              <a:rPr lang="en-NZ" dirty="0" smtClean="0"/>
            </a:br>
            <a:r>
              <a:rPr lang="en-NZ" dirty="0" smtClean="0"/>
              <a:t>3) when a player reaches 7 majors their name receives a line thought it.</a:t>
            </a:r>
            <a:br>
              <a:rPr lang="en-NZ" dirty="0" smtClean="0"/>
            </a:br>
            <a:r>
              <a:rPr lang="en-NZ" dirty="0" smtClean="0"/>
              <a:t>See photo attached for demonstration. </a:t>
            </a:r>
            <a:br>
              <a:rPr lang="en-NZ" dirty="0" smtClean="0"/>
            </a:br>
            <a:r>
              <a:rPr lang="en-NZ" dirty="0" smtClean="0"/>
              <a:t>Note that their names will not be written three times on board, only once, this is just a demonstration. There can be multiple names on the board, one for every player with 5 or more penalties. </a:t>
            </a:r>
          </a:p>
          <a:p>
            <a:pPr algn="ctr"/>
            <a:endParaRPr lang="en-NZ" dirty="0"/>
          </a:p>
        </p:txBody>
      </p:sp>
    </p:spTree>
    <p:extLst>
      <p:ext uri="{BB962C8B-B14F-4D97-AF65-F5344CB8AC3E}">
        <p14:creationId xmlns:p14="http://schemas.microsoft.com/office/powerpoint/2010/main" xmlns="" val="1452693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r>
              <a:rPr lang="en-NZ" dirty="0" smtClean="0"/>
              <a:t>Contents</a:t>
            </a:r>
          </a:p>
          <a:p>
            <a:pPr lvl="1"/>
            <a:r>
              <a:rPr lang="en-NZ" dirty="0" smtClean="0"/>
              <a:t>Overview of the schedule</a:t>
            </a:r>
          </a:p>
          <a:p>
            <a:pPr lvl="1"/>
            <a:r>
              <a:rPr lang="en-NZ" dirty="0" smtClean="0"/>
              <a:t>NSO roles</a:t>
            </a:r>
          </a:p>
          <a:p>
            <a:pPr lvl="1"/>
            <a:r>
              <a:rPr lang="en-NZ" dirty="0" smtClean="0"/>
              <a:t>Paperwork and examples</a:t>
            </a:r>
          </a:p>
          <a:p>
            <a:pPr lvl="1"/>
            <a:r>
              <a:rPr lang="en-NZ" dirty="0" smtClean="0"/>
              <a:t>Penalty system to be used</a:t>
            </a:r>
          </a:p>
          <a:p>
            <a:pPr lvl="1"/>
            <a:r>
              <a:rPr lang="en-NZ" dirty="0" smtClean="0"/>
              <a:t>Scoring</a:t>
            </a:r>
          </a:p>
          <a:p>
            <a:pPr lvl="1"/>
            <a:endParaRPr lang="en-NZ"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fbcdn-sphotos-g-a.akamaihd.net/hphotos-ak-ash3/1385619_10153424245560387_261760525_n.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14480" y="0"/>
            <a:ext cx="5015376" cy="67151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76238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1443841"/>
            <a:ext cx="6768752" cy="4924425"/>
          </a:xfrm>
          <a:prstGeom prst="rect">
            <a:avLst/>
          </a:prstGeom>
        </p:spPr>
        <p:txBody>
          <a:bodyPr wrap="square">
            <a:spAutoFit/>
          </a:bodyPr>
          <a:lstStyle/>
          <a:p>
            <a:pPr algn="ctr"/>
            <a:r>
              <a:rPr lang="en-NZ" sz="2000" b="1" dirty="0" smtClean="0"/>
              <a:t>Sur5val  team Scoring</a:t>
            </a:r>
          </a:p>
          <a:p>
            <a:endParaRPr lang="en-NZ" sz="2000" b="1" dirty="0" smtClean="0"/>
          </a:p>
          <a:p>
            <a:r>
              <a:rPr lang="en-NZ" sz="2000" b="1" dirty="0" smtClean="0"/>
              <a:t>During the jam, points are award as per a standard game – ‘</a:t>
            </a:r>
            <a:r>
              <a:rPr lang="en-NZ" dirty="0" smtClean="0"/>
              <a:t>Each jammer must first complete a non-scoring pass through the pack, which determines which jammer (if any) is the lead jammer. After this, the jammer scores a point the first time each lap that she passes each opposition team member, including the other team's jammer’ </a:t>
            </a:r>
            <a:r>
              <a:rPr lang="en-NZ" b="1" dirty="0" smtClean="0"/>
              <a:t>in addition, 1 point is awarded to the lead jammer.</a:t>
            </a:r>
          </a:p>
          <a:p>
            <a:endParaRPr lang="en-NZ" b="1" dirty="0" smtClean="0"/>
          </a:p>
          <a:p>
            <a:r>
              <a:rPr lang="en-NZ" b="1" dirty="0" smtClean="0"/>
              <a:t>At the end of the jam, the points are totalled  for each team and assigned as </a:t>
            </a:r>
          </a:p>
          <a:p>
            <a:r>
              <a:rPr lang="en-NZ" b="1" dirty="0" smtClean="0"/>
              <a:t>	jam won – 5 points</a:t>
            </a:r>
          </a:p>
          <a:p>
            <a:r>
              <a:rPr lang="en-NZ" b="1" dirty="0" smtClean="0"/>
              <a:t>	jam draw – 2 points to each team</a:t>
            </a:r>
          </a:p>
          <a:p>
            <a:r>
              <a:rPr lang="en-NZ" b="1" dirty="0" smtClean="0"/>
              <a:t>	Jam lost – 0 points</a:t>
            </a:r>
          </a:p>
          <a:p>
            <a:endParaRPr lang="en-NZ" dirty="0" smtClean="0"/>
          </a:p>
          <a:p>
            <a:pPr algn="ctr"/>
            <a:endParaRPr lang="en-NZ" dirty="0" smtClean="0"/>
          </a:p>
          <a:p>
            <a:pPr algn="ctr"/>
            <a:endParaRPr lang="en-NZ" dirty="0"/>
          </a:p>
        </p:txBody>
      </p:sp>
    </p:spTree>
    <p:extLst>
      <p:ext uri="{BB962C8B-B14F-4D97-AF65-F5344CB8AC3E}">
        <p14:creationId xmlns:p14="http://schemas.microsoft.com/office/powerpoint/2010/main" xmlns="" val="1452693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0" y="1500174"/>
            <a:ext cx="4643470" cy="369332"/>
          </a:xfrm>
          <a:prstGeom prst="rect">
            <a:avLst/>
          </a:prstGeom>
          <a:noFill/>
        </p:spPr>
        <p:txBody>
          <a:bodyPr wrap="square" rtlCol="0">
            <a:spAutoFit/>
          </a:bodyPr>
          <a:lstStyle/>
          <a:p>
            <a:r>
              <a:rPr lang="en-NZ" dirty="0" smtClean="0"/>
              <a:t>Displaying the score</a:t>
            </a:r>
            <a:endParaRPr lang="en-NZ" dirty="0"/>
          </a:p>
        </p:txBody>
      </p:sp>
      <p:sp>
        <p:nvSpPr>
          <p:cNvPr id="3" name="TextBox 2"/>
          <p:cNvSpPr txBox="1"/>
          <p:nvPr/>
        </p:nvSpPr>
        <p:spPr>
          <a:xfrm>
            <a:off x="642910" y="2143116"/>
            <a:ext cx="7572428" cy="3416320"/>
          </a:xfrm>
          <a:prstGeom prst="rect">
            <a:avLst/>
          </a:prstGeom>
          <a:noFill/>
        </p:spPr>
        <p:txBody>
          <a:bodyPr wrap="square" rtlCol="0">
            <a:spAutoFit/>
          </a:bodyPr>
          <a:lstStyle/>
          <a:p>
            <a:r>
              <a:rPr lang="en-NZ" dirty="0" smtClean="0"/>
              <a:t>The jam scoreboard displays the points scored by the jammer in that jam</a:t>
            </a:r>
          </a:p>
          <a:p>
            <a:endParaRPr lang="en-NZ" dirty="0" smtClean="0"/>
          </a:p>
          <a:p>
            <a:r>
              <a:rPr lang="en-NZ" dirty="0" smtClean="0"/>
              <a:t>The team scoreboard displays the points scored by the team winning, drawing or loosing that jam</a:t>
            </a:r>
          </a:p>
          <a:p>
            <a:endParaRPr lang="en-NZ" dirty="0" smtClean="0"/>
          </a:p>
          <a:p>
            <a:r>
              <a:rPr lang="en-NZ" dirty="0" smtClean="0"/>
              <a:t>An example. Team white versus team black. Team white jammer scores 11 points and is lead jammer. Team black jammer scores 4 points</a:t>
            </a:r>
          </a:p>
          <a:p>
            <a:endParaRPr lang="en-NZ" dirty="0" smtClean="0"/>
          </a:p>
          <a:p>
            <a:r>
              <a:rPr lang="en-NZ" dirty="0" smtClean="0"/>
              <a:t>Jam display is White 11 and lead, Black 4</a:t>
            </a:r>
          </a:p>
          <a:p>
            <a:endParaRPr lang="en-NZ" dirty="0" smtClean="0"/>
          </a:p>
          <a:p>
            <a:r>
              <a:rPr lang="en-NZ" dirty="0" smtClean="0"/>
              <a:t>Team display is White 6 points</a:t>
            </a:r>
            <a:r>
              <a:rPr lang="en-NZ" smtClean="0"/>
              <a:t>, Black 0</a:t>
            </a:r>
            <a:endParaRPr lang="en-NZ" smtClean="0"/>
          </a:p>
          <a:p>
            <a:endParaRPr lang="en-NZ"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Heats and Jams	</a:t>
            </a:r>
            <a:endParaRPr lang="en-NZ" dirty="0"/>
          </a:p>
        </p:txBody>
      </p:sp>
      <p:sp>
        <p:nvSpPr>
          <p:cNvPr id="3" name="Content Placeholder 2"/>
          <p:cNvSpPr>
            <a:spLocks noGrp="1"/>
          </p:cNvSpPr>
          <p:nvPr>
            <p:ph idx="1"/>
          </p:nvPr>
        </p:nvSpPr>
        <p:spPr/>
        <p:txBody>
          <a:bodyPr>
            <a:normAutofit fontScale="92500"/>
          </a:bodyPr>
          <a:lstStyle/>
          <a:p>
            <a:r>
              <a:rPr lang="en-NZ" dirty="0" smtClean="0"/>
              <a:t>We will have 3 rounds of 5 heats, each heat has 7 Jams</a:t>
            </a:r>
            <a:br>
              <a:rPr lang="en-NZ" dirty="0" smtClean="0"/>
            </a:br>
            <a:endParaRPr lang="en-NZ" dirty="0" smtClean="0"/>
          </a:p>
          <a:p>
            <a:r>
              <a:rPr lang="en-NZ" dirty="0" smtClean="0"/>
              <a:t>Each heat runs for 20 </a:t>
            </a:r>
            <a:r>
              <a:rPr lang="en-NZ" dirty="0" err="1" smtClean="0"/>
              <a:t>mins</a:t>
            </a:r>
            <a:r>
              <a:rPr lang="en-NZ" dirty="0" smtClean="0"/>
              <a:t/>
            </a:r>
            <a:br>
              <a:rPr lang="en-NZ" dirty="0" smtClean="0"/>
            </a:br>
            <a:endParaRPr lang="en-NZ" dirty="0" smtClean="0"/>
          </a:p>
          <a:p>
            <a:r>
              <a:rPr lang="en-NZ" dirty="0" smtClean="0"/>
              <a:t>Between each heat, there will be a  2 min break</a:t>
            </a:r>
            <a:br>
              <a:rPr lang="en-NZ" dirty="0" smtClean="0"/>
            </a:br>
            <a:endParaRPr lang="en-NZ" dirty="0" smtClean="0"/>
          </a:p>
          <a:p>
            <a:r>
              <a:rPr lang="en-NZ" dirty="0" smtClean="0"/>
              <a:t>Between each round there will be </a:t>
            </a:r>
            <a:r>
              <a:rPr lang="en-NZ" smtClean="0"/>
              <a:t>a 10 </a:t>
            </a:r>
            <a:r>
              <a:rPr lang="en-NZ" dirty="0" smtClean="0"/>
              <a:t>min break</a:t>
            </a:r>
            <a:br>
              <a:rPr lang="en-NZ" dirty="0" smtClean="0"/>
            </a:br>
            <a:endParaRPr lang="en-NZ" dirty="0" smtClean="0"/>
          </a:p>
          <a:p>
            <a:pPr>
              <a:buNone/>
            </a:pPr>
            <a:endParaRPr lang="en-NZ"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3108" y="571480"/>
            <a:ext cx="4572032" cy="461665"/>
          </a:xfrm>
          <a:prstGeom prst="rect">
            <a:avLst/>
          </a:prstGeom>
          <a:noFill/>
        </p:spPr>
        <p:txBody>
          <a:bodyPr wrap="square" rtlCol="0">
            <a:spAutoFit/>
          </a:bodyPr>
          <a:lstStyle/>
          <a:p>
            <a:pPr algn="ctr"/>
            <a:r>
              <a:rPr lang="en-NZ" sz="2400" dirty="0" smtClean="0"/>
              <a:t>NSO’s</a:t>
            </a:r>
            <a:endParaRPr lang="en-NZ" sz="2400" dirty="0"/>
          </a:p>
        </p:txBody>
      </p:sp>
      <p:sp>
        <p:nvSpPr>
          <p:cNvPr id="3" name="TextBox 2"/>
          <p:cNvSpPr txBox="1"/>
          <p:nvPr/>
        </p:nvSpPr>
        <p:spPr>
          <a:xfrm>
            <a:off x="1928794" y="1357298"/>
            <a:ext cx="5643602" cy="5632311"/>
          </a:xfrm>
          <a:prstGeom prst="rect">
            <a:avLst/>
          </a:prstGeom>
          <a:noFill/>
        </p:spPr>
        <p:txBody>
          <a:bodyPr wrap="square" rtlCol="0">
            <a:spAutoFit/>
          </a:bodyPr>
          <a:lstStyle/>
          <a:p>
            <a:r>
              <a:rPr lang="en-NZ" dirty="0" smtClean="0"/>
              <a:t>We have 1 team with lots of NSO’s. The team will have :</a:t>
            </a:r>
            <a:br>
              <a:rPr lang="en-NZ" dirty="0" smtClean="0"/>
            </a:br>
            <a:endParaRPr lang="en-NZ" dirty="0" smtClean="0"/>
          </a:p>
          <a:p>
            <a:r>
              <a:rPr lang="en-NZ" dirty="0" smtClean="0"/>
              <a:t>2x for scorekeeping(SK)</a:t>
            </a:r>
            <a:br>
              <a:rPr lang="en-NZ" dirty="0" smtClean="0"/>
            </a:br>
            <a:endParaRPr lang="en-NZ" dirty="0" smtClean="0"/>
          </a:p>
          <a:p>
            <a:r>
              <a:rPr lang="en-NZ" dirty="0" smtClean="0"/>
              <a:t>2x scoreboard operators(SKO) – 1 for the jam and 1 for the other displays(optional)</a:t>
            </a:r>
            <a:br>
              <a:rPr lang="en-NZ" dirty="0" smtClean="0"/>
            </a:br>
            <a:endParaRPr lang="en-NZ" dirty="0" smtClean="0"/>
          </a:p>
          <a:p>
            <a:r>
              <a:rPr lang="en-NZ" dirty="0" smtClean="0"/>
              <a:t>2x jammer takeouts operators(JTO) – they record the jammer take out and penalties </a:t>
            </a:r>
            <a:br>
              <a:rPr lang="en-NZ" dirty="0" smtClean="0"/>
            </a:br>
            <a:endParaRPr lang="en-NZ" dirty="0" smtClean="0"/>
          </a:p>
          <a:p>
            <a:r>
              <a:rPr lang="en-NZ" dirty="0" smtClean="0"/>
              <a:t>1x JT – jam timer(JT)</a:t>
            </a:r>
          </a:p>
          <a:p>
            <a:r>
              <a:rPr lang="en-NZ" dirty="0" smtClean="0"/>
              <a:t>2 or 3 penalty trackers(PT)</a:t>
            </a:r>
          </a:p>
          <a:p>
            <a:endParaRPr lang="en-NZ" dirty="0" smtClean="0"/>
          </a:p>
          <a:p>
            <a:r>
              <a:rPr lang="en-NZ" dirty="0" smtClean="0"/>
              <a:t>2x line up managers(LUM) - </a:t>
            </a:r>
            <a:r>
              <a:rPr lang="en-GB" dirty="0" smtClean="0"/>
              <a:t>will be appointed to make sure the right teams are track side and on track at the right times</a:t>
            </a:r>
          </a:p>
          <a:p>
            <a:endParaRPr lang="en-GB" dirty="0" smtClean="0"/>
          </a:p>
          <a:p>
            <a:r>
              <a:rPr lang="en-GB" dirty="0" smtClean="0"/>
              <a:t>HNSO – they the ones on beta blockers! </a:t>
            </a:r>
            <a:endParaRPr lang="en-NZ" dirty="0" smtClean="0"/>
          </a:p>
          <a:p>
            <a:endParaRPr lang="en-NZ" dirty="0" smtClean="0"/>
          </a:p>
          <a:p>
            <a:endParaRPr lang="en-NZ"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501122" cy="4339650"/>
          </a:xfrm>
          <a:prstGeom prst="rect">
            <a:avLst/>
          </a:prstGeom>
          <a:noFill/>
        </p:spPr>
        <p:txBody>
          <a:bodyPr wrap="square" rtlCol="0">
            <a:spAutoFit/>
          </a:bodyPr>
          <a:lstStyle/>
          <a:p>
            <a:pPr algn="ctr"/>
            <a:r>
              <a:rPr lang="en-NZ" sz="2400" b="1" u="sng" dirty="0" smtClean="0"/>
              <a:t>The paperwork</a:t>
            </a:r>
          </a:p>
          <a:p>
            <a:r>
              <a:rPr lang="en-NZ" dirty="0" smtClean="0"/>
              <a:t>At the start of the heat: </a:t>
            </a:r>
          </a:p>
          <a:p>
            <a:r>
              <a:rPr lang="en-NZ" dirty="0" smtClean="0"/>
              <a:t/>
            </a:r>
            <a:br>
              <a:rPr lang="en-NZ" dirty="0" smtClean="0"/>
            </a:br>
            <a:r>
              <a:rPr lang="en-NZ" dirty="0" smtClean="0"/>
              <a:t>NSO’s </a:t>
            </a:r>
            <a:r>
              <a:rPr lang="en-NZ" b="1" dirty="0" smtClean="0"/>
              <a:t>each</a:t>
            </a:r>
            <a:r>
              <a:rPr lang="en-NZ" dirty="0" smtClean="0"/>
              <a:t> get a team roster for that heat – and it will be displayed on the wall</a:t>
            </a:r>
          </a:p>
          <a:p>
            <a:endParaRPr lang="en-NZ" dirty="0" smtClean="0"/>
          </a:p>
          <a:p>
            <a:r>
              <a:rPr lang="en-NZ" dirty="0" smtClean="0"/>
              <a:t>The </a:t>
            </a:r>
            <a:r>
              <a:rPr lang="en-NZ" u="sng" dirty="0" smtClean="0"/>
              <a:t>Jammer Take Out Trackers(2x) </a:t>
            </a:r>
            <a:r>
              <a:rPr lang="en-NZ" dirty="0" smtClean="0"/>
              <a:t>gets 7 lots of ‘Jammer Take out’ forms – 1 per team</a:t>
            </a:r>
          </a:p>
          <a:p>
            <a:endParaRPr lang="en-NZ" dirty="0" smtClean="0"/>
          </a:p>
          <a:p>
            <a:r>
              <a:rPr lang="en-NZ" dirty="0" smtClean="0"/>
              <a:t>The </a:t>
            </a:r>
            <a:r>
              <a:rPr lang="en-NZ" u="sng" dirty="0" smtClean="0"/>
              <a:t>Penalty Trackers(3x) </a:t>
            </a:r>
            <a:r>
              <a:rPr lang="en-NZ" dirty="0" smtClean="0"/>
              <a:t>gets 7 lots of ‘penalty’ forms – 1 per team and 1 pen for the whiteboard</a:t>
            </a:r>
          </a:p>
          <a:p>
            <a:endParaRPr lang="en-NZ" dirty="0" smtClean="0"/>
          </a:p>
          <a:p>
            <a:r>
              <a:rPr lang="en-NZ" dirty="0" smtClean="0"/>
              <a:t>The </a:t>
            </a:r>
            <a:r>
              <a:rPr lang="en-NZ" u="sng" dirty="0" err="1" smtClean="0"/>
              <a:t>ScoreKeepers</a:t>
            </a:r>
            <a:r>
              <a:rPr lang="en-NZ" dirty="0" smtClean="0"/>
              <a:t> (2x) get 7 lots of ‘Score’ forms – 1 per team</a:t>
            </a:r>
          </a:p>
          <a:p>
            <a:endParaRPr lang="en-NZ" dirty="0" smtClean="0"/>
          </a:p>
          <a:p>
            <a:r>
              <a:rPr lang="en-NZ" dirty="0" smtClean="0"/>
              <a:t>The LUMs gets the LUM sheet (a bigger team roster form) &amp;  all the team forms ‘IBRF’ forms – 1 per team </a:t>
            </a:r>
          </a:p>
          <a:p>
            <a:endParaRPr lang="en-NZ"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571480"/>
            <a:ext cx="8501122" cy="3508653"/>
          </a:xfrm>
          <a:prstGeom prst="rect">
            <a:avLst/>
          </a:prstGeom>
          <a:noFill/>
        </p:spPr>
        <p:txBody>
          <a:bodyPr wrap="square" rtlCol="0">
            <a:spAutoFit/>
          </a:bodyPr>
          <a:lstStyle/>
          <a:p>
            <a:pPr algn="ctr"/>
            <a:r>
              <a:rPr lang="en-NZ" sz="2400" b="1" u="sng" dirty="0" smtClean="0"/>
              <a:t>Prior to the Heat</a:t>
            </a:r>
          </a:p>
          <a:p>
            <a:endParaRPr lang="en-NZ" dirty="0" smtClean="0"/>
          </a:p>
          <a:p>
            <a:r>
              <a:rPr lang="en-GB" dirty="0" smtClean="0"/>
              <a:t>Jam refs will be assigned a score keeper, penalty tracker and JTO tracker for the heat. </a:t>
            </a:r>
          </a:p>
          <a:p>
            <a:endParaRPr lang="en-GB" dirty="0" smtClean="0"/>
          </a:p>
          <a:p>
            <a:r>
              <a:rPr lang="en-GB" dirty="0" smtClean="0"/>
              <a:t>It is HNSO responsibility to ensure that the JTO’s and penalty trackers have the correct paperwork</a:t>
            </a:r>
            <a:endParaRPr lang="en-NZ" dirty="0" smtClean="0"/>
          </a:p>
          <a:p>
            <a:endParaRPr lang="en-NZ" dirty="0" smtClean="0"/>
          </a:p>
          <a:p>
            <a:r>
              <a:rPr lang="en-NZ" dirty="0"/>
              <a:t>	</a:t>
            </a:r>
            <a:r>
              <a:rPr lang="en-NZ" dirty="0" smtClean="0"/>
              <a:t>			</a:t>
            </a:r>
            <a:r>
              <a:rPr lang="en-NZ" b="1" u="sng" dirty="0" smtClean="0"/>
              <a:t>During the jam</a:t>
            </a:r>
          </a:p>
          <a:p>
            <a:r>
              <a:rPr lang="en-GB" dirty="0"/>
              <a:t>It is </a:t>
            </a:r>
            <a:r>
              <a:rPr lang="en-GB" dirty="0" smtClean="0"/>
              <a:t>the JT’s </a:t>
            </a:r>
            <a:r>
              <a:rPr lang="en-GB" dirty="0"/>
              <a:t>responsibility to ensure that the JTO’s and penalty trackers have the correct </a:t>
            </a:r>
            <a:r>
              <a:rPr lang="en-GB" dirty="0" smtClean="0"/>
              <a:t>paperwork. They have two minutes to sort out the paperwork during the jam. Remember that the jammers</a:t>
            </a:r>
            <a:r>
              <a:rPr lang="en-GB" b="1" dirty="0" smtClean="0"/>
              <a:t> cannot</a:t>
            </a:r>
            <a:r>
              <a:rPr lang="en-GB" dirty="0" smtClean="0"/>
              <a:t> call off the jam</a:t>
            </a:r>
            <a:endParaRPr lang="en-NZ" dirty="0"/>
          </a:p>
          <a:p>
            <a:endParaRPr lang="en-NZ"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92696"/>
            <a:ext cx="7416824" cy="3139321"/>
          </a:xfrm>
          <a:prstGeom prst="rect">
            <a:avLst/>
          </a:prstGeom>
          <a:noFill/>
        </p:spPr>
        <p:txBody>
          <a:bodyPr wrap="square" rtlCol="0">
            <a:spAutoFit/>
          </a:bodyPr>
          <a:lstStyle/>
          <a:p>
            <a:pPr algn="ctr"/>
            <a:r>
              <a:rPr lang="en-NZ" b="1" dirty="0" smtClean="0"/>
              <a:t>Paperwork</a:t>
            </a:r>
          </a:p>
          <a:p>
            <a:pPr marL="342900" indent="-342900">
              <a:buAutoNum type="arabicParenR"/>
            </a:pPr>
            <a:r>
              <a:rPr lang="en-NZ" dirty="0" smtClean="0"/>
              <a:t>Team Details</a:t>
            </a:r>
          </a:p>
          <a:p>
            <a:pPr marL="342900" indent="-342900">
              <a:buAutoNum type="arabicParenR"/>
            </a:pPr>
            <a:r>
              <a:rPr lang="en-NZ" dirty="0" smtClean="0"/>
              <a:t>Penalties</a:t>
            </a:r>
            <a:endParaRPr lang="en-NZ" dirty="0" smtClean="0"/>
          </a:p>
          <a:p>
            <a:pPr marL="342900" indent="-342900">
              <a:buAutoNum type="arabicParenR"/>
            </a:pPr>
            <a:r>
              <a:rPr lang="en-NZ" dirty="0" smtClean="0"/>
              <a:t>Scorekeeping</a:t>
            </a:r>
          </a:p>
          <a:p>
            <a:pPr marL="342900" indent="-342900">
              <a:buAutoNum type="arabicParenR"/>
            </a:pPr>
            <a:r>
              <a:rPr lang="en-NZ" dirty="0" smtClean="0"/>
              <a:t>Jammer Takeout</a:t>
            </a:r>
          </a:p>
          <a:p>
            <a:pPr marL="342900" indent="-342900"/>
            <a:r>
              <a:rPr lang="en-NZ" dirty="0" smtClean="0"/>
              <a:t>4) 	Score tracker </a:t>
            </a:r>
          </a:p>
          <a:p>
            <a:pPr marL="342900" indent="-342900"/>
            <a:r>
              <a:rPr lang="en-NZ" dirty="0" smtClean="0"/>
              <a:t>5) 	Team rosters for the rounds, heats and jams</a:t>
            </a:r>
          </a:p>
          <a:p>
            <a:pPr marL="342900" indent="-342900"/>
            <a:r>
              <a:rPr lang="en-NZ" dirty="0" smtClean="0"/>
              <a:t>5) 	Penalty white board – ‘ The board of Shame’ see further on for an example</a:t>
            </a:r>
          </a:p>
          <a:p>
            <a:pPr marL="342900" indent="-342900"/>
            <a:endParaRPr lang="en-NZ" dirty="0" smtClean="0"/>
          </a:p>
          <a:p>
            <a:pPr marL="342900" indent="-342900"/>
            <a:r>
              <a:rPr lang="en-NZ" dirty="0" smtClean="0"/>
              <a:t>Examples follow</a:t>
            </a:r>
            <a:endParaRPr lang="en-NZ" dirty="0"/>
          </a:p>
        </p:txBody>
      </p:sp>
    </p:spTree>
    <p:extLst>
      <p:ext uri="{BB962C8B-B14F-4D97-AF65-F5344CB8AC3E}">
        <p14:creationId xmlns:p14="http://schemas.microsoft.com/office/powerpoint/2010/main" xmlns="" val="980930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14341" y="1428739"/>
          <a:ext cx="6905660" cy="2714946"/>
        </p:xfrm>
        <a:graphic>
          <a:graphicData uri="http://schemas.openxmlformats.org/drawingml/2006/table">
            <a:tbl>
              <a:tblPr/>
              <a:tblGrid>
                <a:gridCol w="722214"/>
                <a:gridCol w="608607"/>
                <a:gridCol w="608607"/>
                <a:gridCol w="608607"/>
                <a:gridCol w="608607"/>
                <a:gridCol w="267787"/>
                <a:gridCol w="267787"/>
                <a:gridCol w="267787"/>
                <a:gridCol w="267787"/>
                <a:gridCol w="267787"/>
                <a:gridCol w="267787"/>
                <a:gridCol w="267787"/>
                <a:gridCol w="267787"/>
                <a:gridCol w="267787"/>
                <a:gridCol w="267787"/>
                <a:gridCol w="267787"/>
                <a:gridCol w="267787"/>
                <a:gridCol w="267787"/>
                <a:gridCol w="267787"/>
              </a:tblGrid>
              <a:tr h="243858">
                <a:tc gridSpan="19">
                  <a:txBody>
                    <a:bodyPr/>
                    <a:lstStyle/>
                    <a:p>
                      <a:pPr algn="ctr" fontAlgn="b"/>
                      <a:r>
                        <a:rPr lang="en-NZ" sz="700" b="1" i="0" u="none" strike="noStrike">
                          <a:solidFill>
                            <a:srgbClr val="FFFF00"/>
                          </a:solidFill>
                          <a:latin typeface="Tahoma"/>
                        </a:rPr>
                        <a:t>TEAM</a:t>
                      </a:r>
                    </a:p>
                  </a:txBody>
                  <a:tcPr marL="7133" marR="7133" marT="713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r>
              <a:tr h="308886">
                <a:tc>
                  <a:txBody>
                    <a:bodyPr/>
                    <a:lstStyle/>
                    <a:p>
                      <a:pPr algn="ctr" fontAlgn="b"/>
                      <a:r>
                        <a:rPr lang="en-NZ" sz="700" b="1" i="0" u="none" strike="noStrike">
                          <a:latin typeface="Tahoma"/>
                        </a:rPr>
                        <a:t>TEAM</a:t>
                      </a:r>
                    </a:p>
                  </a:txBody>
                  <a:tcPr marL="7133" marR="7133" marT="71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gridSpan="2">
                  <a:txBody>
                    <a:bodyPr/>
                    <a:lstStyle/>
                    <a:p>
                      <a:pPr algn="l" fontAlgn="b"/>
                      <a:r>
                        <a:rPr lang="en-NZ" sz="700" b="0" i="0" u="none" strike="noStrike">
                          <a:latin typeface="Arial"/>
                        </a:rPr>
                        <a:t>Examplehers</a:t>
                      </a:r>
                    </a:p>
                  </a:txBody>
                  <a:tcPr marL="7133" marR="7133" marT="713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NZ"/>
                    </a:p>
                  </a:txBody>
                  <a:tcPr/>
                </a:tc>
                <a:tc>
                  <a:txBody>
                    <a:bodyPr/>
                    <a:lstStyle/>
                    <a:p>
                      <a:pPr algn="l" fontAlgn="b"/>
                      <a:r>
                        <a:rPr lang="en-NZ" sz="700" b="0" i="0" u="none" strike="noStrike">
                          <a:latin typeface="Arial"/>
                        </a:rPr>
                        <a:t>Score</a:t>
                      </a:r>
                    </a:p>
                  </a:txBody>
                  <a:tcPr marL="7133" marR="7133" marT="713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700" b="0" i="0" u="none" strike="noStrike">
                          <a:latin typeface="Arial"/>
                        </a:rPr>
                        <a:t>100</a:t>
                      </a:r>
                    </a:p>
                  </a:txBody>
                  <a:tcPr marL="7133" marR="7133" marT="713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886">
                <a:tc>
                  <a:txBody>
                    <a:bodyPr/>
                    <a:lstStyle/>
                    <a:p>
                      <a:pPr algn="ctr" fontAlgn="ctr"/>
                      <a:r>
                        <a:rPr lang="en-NZ" sz="600" b="1" i="0" u="none" strike="noStrike">
                          <a:solidFill>
                            <a:srgbClr val="FFFF00"/>
                          </a:solidFill>
                          <a:latin typeface="Tahoma"/>
                        </a:rPr>
                        <a:t># of players</a:t>
                      </a:r>
                    </a:p>
                  </a:txBody>
                  <a:tcPr marL="7133" marR="7133" marT="713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700" b="1" i="0" u="none" strike="noStrike">
                          <a:solidFill>
                            <a:srgbClr val="FFFF00"/>
                          </a:solidFill>
                          <a:latin typeface="Tahoma"/>
                        </a:rPr>
                        <a:t>Skater #</a:t>
                      </a:r>
                    </a:p>
                  </a:txBody>
                  <a:tcPr marL="7133" marR="7133" marT="7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3">
                  <a:txBody>
                    <a:bodyPr/>
                    <a:lstStyle/>
                    <a:p>
                      <a:pPr algn="ctr" fontAlgn="ctr"/>
                      <a:r>
                        <a:rPr lang="en-NZ" sz="700" b="1" i="0" u="none" strike="noStrike">
                          <a:solidFill>
                            <a:srgbClr val="FFFF00"/>
                          </a:solidFill>
                          <a:latin typeface="Tahoma"/>
                        </a:rPr>
                        <a:t>Skater Name</a:t>
                      </a:r>
                    </a:p>
                  </a:txBody>
                  <a:tcPr marL="7133" marR="7133" marT="7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NZ"/>
                    </a:p>
                  </a:txBody>
                  <a:tcPr/>
                </a:tc>
                <a:tc hMerge="1">
                  <a:txBody>
                    <a:bodyPr/>
                    <a:lstStyle/>
                    <a:p>
                      <a:endParaRPr lang="en-NZ"/>
                    </a:p>
                  </a:txBody>
                  <a:tcPr/>
                </a:tc>
                <a:tc gridSpan="14">
                  <a:txBody>
                    <a:bodyPr/>
                    <a:lstStyle/>
                    <a:p>
                      <a:pPr algn="l" fontAlgn="ctr"/>
                      <a:r>
                        <a:rPr lang="en-NZ" sz="700" b="1" i="0" u="none" strike="noStrike">
                          <a:solidFill>
                            <a:srgbClr val="FFFF00"/>
                          </a:solidFill>
                          <a:latin typeface="Tahoma"/>
                        </a:rPr>
                        <a:t>Penalties     Jammer Take Outs</a:t>
                      </a:r>
                    </a:p>
                  </a:txBody>
                  <a:tcPr marL="7133" marR="7133" marT="713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r>
              <a:tr h="308886">
                <a:tc>
                  <a:txBody>
                    <a:bodyPr/>
                    <a:lstStyle/>
                    <a:p>
                      <a:pPr algn="ctr" fontAlgn="b"/>
                      <a:r>
                        <a:rPr lang="en-NZ" sz="700" b="0" i="1" u="none" strike="noStrike">
                          <a:latin typeface="Tahoma"/>
                        </a:rPr>
                        <a:t>1</a:t>
                      </a:r>
                    </a:p>
                  </a:txBody>
                  <a:tcPr marL="7133" marR="7133" marT="71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700" b="0" i="0" u="none" strike="noStrike">
                          <a:latin typeface="Arial"/>
                        </a:rPr>
                        <a:t>101</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b"/>
                      <a:r>
                        <a:rPr lang="en-NZ" sz="700" b="0" i="0" u="none" strike="noStrike">
                          <a:latin typeface="Arial"/>
                        </a:rPr>
                        <a:t>Numchucks</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a:txBody>
                    <a:bodyPr/>
                    <a:lstStyle/>
                    <a:p>
                      <a:pPr algn="ctr" fontAlgn="b"/>
                      <a:r>
                        <a:rPr lang="en-NZ" sz="700" b="0" i="0" u="none" strike="noStrike">
                          <a:latin typeface="Tahoma"/>
                        </a:rPr>
                        <a:t>2</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886">
                <a:tc>
                  <a:txBody>
                    <a:bodyPr/>
                    <a:lstStyle/>
                    <a:p>
                      <a:pPr algn="ctr" fontAlgn="b"/>
                      <a:r>
                        <a:rPr lang="en-NZ" sz="700" b="0" i="1" u="none" strike="noStrike">
                          <a:latin typeface="Tahoma"/>
                        </a:rPr>
                        <a:t>2</a:t>
                      </a:r>
                    </a:p>
                  </a:txBody>
                  <a:tcPr marL="7133" marR="7133" marT="71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700" b="0" i="0" u="none" strike="noStrike">
                          <a:latin typeface="Arial"/>
                        </a:rPr>
                        <a:t>20</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b"/>
                      <a:r>
                        <a:rPr lang="en-NZ" sz="700" b="0" i="0" u="none" strike="noStrike">
                          <a:latin typeface="Arial"/>
                        </a:rPr>
                        <a:t>Faulty Wheels</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a:txBody>
                    <a:bodyPr/>
                    <a:lstStyle/>
                    <a:p>
                      <a:pPr algn="ctr" fontAlgn="b"/>
                      <a:r>
                        <a:rPr lang="en-NZ" sz="700" b="0" i="0" u="none" strike="noStrike">
                          <a:latin typeface="Tahoma"/>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886">
                <a:tc>
                  <a:txBody>
                    <a:bodyPr/>
                    <a:lstStyle/>
                    <a:p>
                      <a:pPr algn="ctr" fontAlgn="b"/>
                      <a:r>
                        <a:rPr lang="en-NZ" sz="700" b="0" i="1" u="none" strike="noStrike">
                          <a:latin typeface="Tahoma"/>
                        </a:rPr>
                        <a:t>3</a:t>
                      </a:r>
                    </a:p>
                  </a:txBody>
                  <a:tcPr marL="7133" marR="7133" marT="71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700" b="0" i="0" u="none" strike="noStrike">
                          <a:latin typeface="Arial"/>
                        </a:rPr>
                        <a:t>30</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b"/>
                      <a:r>
                        <a:rPr lang="en-NZ" sz="700" b="0" i="0" u="none" strike="noStrike">
                          <a:latin typeface="Arial"/>
                        </a:rPr>
                        <a:t>Massive Hits</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a:txBody>
                    <a:bodyPr/>
                    <a:lstStyle/>
                    <a:p>
                      <a:pPr algn="ctr" fontAlgn="b"/>
                      <a:r>
                        <a:rPr lang="en-NZ" sz="700" b="0" i="0" u="none" strike="noStrike">
                          <a:latin typeface="Tahoma"/>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700" b="0" i="0" u="none" strike="noStrike">
                          <a:latin typeface="Arial"/>
                        </a:rPr>
                        <a:t>3</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886">
                <a:tc>
                  <a:txBody>
                    <a:bodyPr/>
                    <a:lstStyle/>
                    <a:p>
                      <a:pPr algn="ctr" fontAlgn="b"/>
                      <a:r>
                        <a:rPr lang="en-NZ" sz="700" b="0" i="1" u="none" strike="noStrike">
                          <a:latin typeface="Tahoma"/>
                        </a:rPr>
                        <a:t>4</a:t>
                      </a:r>
                    </a:p>
                  </a:txBody>
                  <a:tcPr marL="7133" marR="7133" marT="71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700" b="0" i="0" u="none" strike="noStrike">
                          <a:latin typeface="Arial"/>
                        </a:rPr>
                        <a:t>51Q</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b"/>
                      <a:r>
                        <a:rPr lang="en-NZ" sz="700" b="0" i="0" u="none" strike="noStrike">
                          <a:latin typeface="Arial"/>
                        </a:rPr>
                        <a:t>Kleenherup</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a:txBody>
                    <a:bodyPr/>
                    <a:lstStyle/>
                    <a:p>
                      <a:pPr algn="ctr" fontAlgn="b"/>
                      <a:r>
                        <a:rPr lang="en-NZ" sz="700" b="0" i="0" u="none" strike="noStrike">
                          <a:latin typeface="Tahoma"/>
                        </a:rPr>
                        <a:t>1</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886">
                <a:tc>
                  <a:txBody>
                    <a:bodyPr/>
                    <a:lstStyle/>
                    <a:p>
                      <a:pPr algn="ctr" fontAlgn="b"/>
                      <a:r>
                        <a:rPr lang="en-NZ" sz="700" b="0" i="1" u="none" strike="noStrike">
                          <a:latin typeface="Tahoma"/>
                        </a:rPr>
                        <a:t>5</a:t>
                      </a:r>
                    </a:p>
                  </a:txBody>
                  <a:tcPr marL="7133" marR="7133" marT="71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700" b="0" i="0" u="none" strike="noStrike">
                          <a:latin typeface="Arial"/>
                        </a:rPr>
                        <a:t>666</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b"/>
                      <a:r>
                        <a:rPr lang="en-NZ" sz="700" b="0" i="0" u="none" strike="noStrike">
                          <a:latin typeface="Arial"/>
                        </a:rPr>
                        <a:t>Spredsheets</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a:txBody>
                    <a:bodyPr/>
                    <a:lstStyle/>
                    <a:p>
                      <a:pPr algn="ctr" fontAlgn="b"/>
                      <a:r>
                        <a:rPr lang="en-NZ" sz="700" b="0" i="0" u="none" strike="noStrike">
                          <a:latin typeface="Tahoma"/>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886">
                <a:tc>
                  <a:txBody>
                    <a:bodyPr/>
                    <a:lstStyle/>
                    <a:p>
                      <a:pPr algn="ctr" fontAlgn="b"/>
                      <a:r>
                        <a:rPr lang="en-NZ" sz="700" b="0" i="1" u="none" strike="noStrike">
                          <a:latin typeface="Tahoma"/>
                        </a:rPr>
                        <a:t> </a:t>
                      </a:r>
                    </a:p>
                  </a:txBody>
                  <a:tcPr marL="7133" marR="7133" marT="71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a:txBody>
                    <a:bodyPr/>
                    <a:lstStyle/>
                    <a:p>
                      <a:pPr algn="ctr"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a:latin typeface="Arial"/>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700" b="0" i="0" u="none" strike="noStrike" dirty="0">
                          <a:latin typeface="Arial"/>
                        </a:rPr>
                        <a:t> </a:t>
                      </a:r>
                    </a:p>
                  </a:txBody>
                  <a:tcPr marL="7133" marR="7133" marT="71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857224" y="4572008"/>
            <a:ext cx="6929486" cy="369332"/>
          </a:xfrm>
          <a:prstGeom prst="rect">
            <a:avLst/>
          </a:prstGeom>
          <a:noFill/>
        </p:spPr>
        <p:txBody>
          <a:bodyPr wrap="square" rtlCol="0">
            <a:spAutoFit/>
          </a:bodyPr>
          <a:lstStyle/>
          <a:p>
            <a:r>
              <a:rPr lang="en-NZ" dirty="0" smtClean="0"/>
              <a:t>Team sheet – fill in first</a:t>
            </a:r>
            <a:endParaRPr lang="en-NZ"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608" y="5286388"/>
            <a:ext cx="5572164" cy="369332"/>
          </a:xfrm>
          <a:prstGeom prst="rect">
            <a:avLst/>
          </a:prstGeom>
          <a:noFill/>
        </p:spPr>
        <p:txBody>
          <a:bodyPr wrap="square" rtlCol="0">
            <a:spAutoFit/>
          </a:bodyPr>
          <a:lstStyle/>
          <a:p>
            <a:r>
              <a:rPr lang="en-NZ" dirty="0" smtClean="0"/>
              <a:t>Penalties – a sample form</a:t>
            </a:r>
            <a:endParaRPr lang="en-NZ" dirty="0"/>
          </a:p>
        </p:txBody>
      </p:sp>
      <p:graphicFrame>
        <p:nvGraphicFramePr>
          <p:cNvPr id="5" name="Table 4"/>
          <p:cNvGraphicFramePr>
            <a:graphicFrameLocks noGrp="1"/>
          </p:cNvGraphicFramePr>
          <p:nvPr/>
        </p:nvGraphicFramePr>
        <p:xfrm>
          <a:off x="642912" y="214292"/>
          <a:ext cx="6977085" cy="4464837"/>
        </p:xfrm>
        <a:graphic>
          <a:graphicData uri="http://schemas.openxmlformats.org/drawingml/2006/table">
            <a:tbl>
              <a:tblPr/>
              <a:tblGrid>
                <a:gridCol w="327595"/>
                <a:gridCol w="327595"/>
                <a:gridCol w="327595"/>
                <a:gridCol w="327595"/>
                <a:gridCol w="327595"/>
                <a:gridCol w="327595"/>
                <a:gridCol w="327595"/>
                <a:gridCol w="327595"/>
                <a:gridCol w="620341"/>
                <a:gridCol w="622664"/>
                <a:gridCol w="622664"/>
                <a:gridCol w="622664"/>
                <a:gridCol w="622664"/>
                <a:gridCol w="622664"/>
                <a:gridCol w="622664"/>
              </a:tblGrid>
              <a:tr h="196209">
                <a:tc>
                  <a:txBody>
                    <a:bodyPr/>
                    <a:lstStyle/>
                    <a:p>
                      <a:pPr algn="r" fontAlgn="b"/>
                      <a:r>
                        <a:rPr lang="en-NZ" sz="600" b="0" i="0" u="none" strike="noStrike">
                          <a:latin typeface="Tahoma"/>
                        </a:rPr>
                        <a:t>TEAM:</a:t>
                      </a:r>
                    </a:p>
                  </a:txBody>
                  <a:tcPr marL="6104" marR="6104" marT="610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fontAlgn="b"/>
                      <a:r>
                        <a:rPr lang="en-NZ" sz="600" b="1" i="0" u="none" strike="noStrike">
                          <a:latin typeface="Tahoma"/>
                        </a:rPr>
                        <a:t>Examplehers</a:t>
                      </a:r>
                    </a:p>
                  </a:txBody>
                  <a:tcPr marL="6104" marR="6104" marT="610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a:txBody>
                    <a:bodyPr/>
                    <a:lstStyle/>
                    <a:p>
                      <a:pPr algn="ctr" fontAlgn="b"/>
                      <a:r>
                        <a:rPr lang="en-NZ" sz="600" b="1" i="0" u="none" strike="noStrike">
                          <a:latin typeface="Tahoma"/>
                        </a:rPr>
                        <a:t> </a:t>
                      </a:r>
                    </a:p>
                  </a:txBody>
                  <a:tcPr marL="6104" marR="6104" marT="610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fontAlgn="b"/>
                      <a:r>
                        <a:rPr lang="en-NZ" sz="600" b="1" i="0" u="none" strike="noStrike">
                          <a:latin typeface="Tahoma"/>
                        </a:rPr>
                        <a:t>PENALTIES</a:t>
                      </a:r>
                    </a:p>
                  </a:txBody>
                  <a:tcPr marL="6104" marR="6104" marT="610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r>
              <a:tr h="196209">
                <a:tc>
                  <a:txBody>
                    <a:bodyPr/>
                    <a:lstStyle/>
                    <a:p>
                      <a:pPr algn="ctr" fontAlgn="ctr"/>
                      <a:r>
                        <a:rPr lang="en-NZ" sz="600" b="0" i="0" u="none" strike="noStrike">
                          <a:solidFill>
                            <a:srgbClr val="FFFFFF"/>
                          </a:solidFill>
                          <a:latin typeface="Tahoma"/>
                        </a:rPr>
                        <a:t>#</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gridSpan="7">
                  <a:txBody>
                    <a:bodyPr/>
                    <a:lstStyle/>
                    <a:p>
                      <a:pPr algn="ctr" fontAlgn="ctr"/>
                      <a:r>
                        <a:rPr lang="en-NZ" sz="600" b="0" i="0" u="none" strike="noStrike">
                          <a:solidFill>
                            <a:srgbClr val="FFFFFF"/>
                          </a:solidFill>
                          <a:latin typeface="Tahoma"/>
                        </a:rPr>
                        <a:t>PENALTY MINUTES</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a:txBody>
                    <a:bodyPr/>
                    <a:lstStyle/>
                    <a:p>
                      <a:pPr algn="ctr" fontAlgn="ctr"/>
                      <a:r>
                        <a:rPr lang="en-NZ" sz="600" b="0" i="0" u="none" strike="noStrike">
                          <a:solidFill>
                            <a:srgbClr val="FFFFFF"/>
                          </a:solidFill>
                          <a:latin typeface="Tahoma"/>
                        </a:rPr>
                        <a:t>FO/EXP</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NZ" sz="600" b="0" i="0" u="none" strike="noStrike">
                          <a:solidFill>
                            <a:srgbClr val="FFFFFF"/>
                          </a:solidFill>
                          <a:latin typeface="Tahoma"/>
                        </a:rPr>
                        <a:t>TOTAL</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5">
                  <a:txBody>
                    <a:bodyPr/>
                    <a:lstStyle/>
                    <a:p>
                      <a:pPr algn="ctr" fontAlgn="ctr"/>
                      <a:r>
                        <a:rPr lang="en-NZ" sz="600" b="1" i="0" u="none" strike="noStrike">
                          <a:latin typeface="Tahoma"/>
                        </a:rPr>
                        <a:t>Codes</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r>
              <a:tr h="292133">
                <a:tc rowSpan="2">
                  <a:txBody>
                    <a:bodyPr/>
                    <a:lstStyle/>
                    <a:p>
                      <a:pPr algn="ctr" fontAlgn="ctr"/>
                      <a:r>
                        <a:rPr lang="en-NZ" sz="600" b="1" i="0" u="none" strike="noStrike">
                          <a:latin typeface="Tahoma"/>
                        </a:rPr>
                        <a:t>101</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B</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N</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600" b="0" i="0" u="none" strike="noStrike">
                          <a:latin typeface="Tahoma"/>
                        </a:rPr>
                        <a:t>2</a:t>
                      </a:r>
                    </a:p>
                  </a:txBody>
                  <a:tcPr marL="6104" marR="6104" marT="61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0000"/>
                    </a:solidFill>
                  </a:tcPr>
                </a:tc>
                <a:tc>
                  <a:txBody>
                    <a:bodyPr/>
                    <a:lstStyle/>
                    <a:p>
                      <a:pPr algn="ctr" fontAlgn="ctr"/>
                      <a:r>
                        <a:rPr lang="en-NZ" sz="600" b="1" i="0" u="none" strike="noStrike">
                          <a:latin typeface="Tahoma"/>
                        </a:rPr>
                        <a:t>B</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1" i="0" u="none" strike="noStrike">
                          <a:latin typeface="Tahoma"/>
                        </a:rPr>
                        <a:t>H</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1" i="0" u="none" strike="noStrike">
                          <a:latin typeface="Tahoma"/>
                        </a:rPr>
                        <a:t>X</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1" i="0" u="none" strike="noStrike">
                          <a:latin typeface="Tahoma"/>
                        </a:rPr>
                        <a:t>A</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1" i="0" u="none" strike="noStrike">
                          <a:latin typeface="Tahoma"/>
                        </a:rPr>
                        <a:t>S</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133">
                <a:tc vMerge="1">
                  <a:txBody>
                    <a:bodyPr/>
                    <a:lstStyle/>
                    <a:p>
                      <a:endParaRPr lang="en-NZ"/>
                    </a:p>
                  </a:txBody>
                  <a:tcPr/>
                </a:tc>
                <a:tc>
                  <a:txBody>
                    <a:bodyPr/>
                    <a:lstStyle/>
                    <a:p>
                      <a:pPr algn="ctr" fontAlgn="ctr"/>
                      <a:r>
                        <a:rPr lang="en-NZ" sz="600" b="0" i="0" u="none" strike="noStrike">
                          <a:latin typeface="Tahoma"/>
                        </a:rPr>
                        <a:t>1</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7</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600" b="0" i="0" u="none" strike="noStrike">
                          <a:latin typeface="Tahoma"/>
                        </a:rPr>
                        <a:t> </a:t>
                      </a:r>
                    </a:p>
                  </a:txBody>
                  <a:tcPr marL="6104" marR="6104" marT="61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500" b="0" i="0" u="none" strike="noStrike">
                          <a:latin typeface="Tahoma"/>
                        </a:rPr>
                        <a:t>Back Block</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NZ" sz="500" b="0" i="0" u="none" strike="noStrike">
                          <a:latin typeface="Tahoma"/>
                        </a:rPr>
                        <a:t>Blk w/ Head</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NZ" sz="500" b="0" i="0" u="none" strike="noStrike">
                          <a:latin typeface="Tahoma"/>
                        </a:rPr>
                        <a:t>Cut Track</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NZ" sz="500" b="0" i="0" u="none" strike="noStrike">
                          <a:latin typeface="Tahoma"/>
                        </a:rPr>
                        <a:t>High Block</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NZ" sz="500" b="0" i="0" u="none" strike="noStrike">
                          <a:latin typeface="Tahoma"/>
                        </a:rPr>
                        <a:t>Skate  OOB</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133">
                <a:tc rowSpan="2">
                  <a:txBody>
                    <a:bodyPr/>
                    <a:lstStyle/>
                    <a:p>
                      <a:pPr algn="ctr" fontAlgn="ctr"/>
                      <a:r>
                        <a:rPr lang="en-NZ" sz="600" b="1" i="0" u="none" strike="noStrike">
                          <a:latin typeface="Tahoma"/>
                        </a:rPr>
                        <a:t>20</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600" b="0" i="0" u="none" strike="noStrike">
                          <a:latin typeface="Tahoma"/>
                        </a:rPr>
                        <a:t> </a:t>
                      </a:r>
                    </a:p>
                  </a:txBody>
                  <a:tcPr marL="6104" marR="6104" marT="61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0000"/>
                    </a:solidFill>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r>
              <a:tr h="292133">
                <a:tc vMerge="1">
                  <a:txBody>
                    <a:bodyPr/>
                    <a:lstStyle/>
                    <a:p>
                      <a:endParaRPr lang="en-NZ"/>
                    </a:p>
                  </a:txBody>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1" i="0" u="none" strike="noStrike">
                          <a:latin typeface="Tahoma"/>
                        </a:rPr>
                        <a:t>E</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1" i="0" u="none" strike="noStrike">
                          <a:latin typeface="Tahoma"/>
                        </a:rPr>
                        <a:t>F</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1" i="0" u="none" strike="noStrike">
                          <a:latin typeface="Tahoma"/>
                        </a:rPr>
                        <a:t>M</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1" i="0" u="none" strike="noStrike">
                          <a:latin typeface="Tahoma"/>
                        </a:rPr>
                        <a:t>L</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1" i="0" u="none" strike="noStrike">
                          <a:latin typeface="Tahoma"/>
                        </a:rPr>
                        <a:t>N</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133">
                <a:tc rowSpan="2">
                  <a:txBody>
                    <a:bodyPr/>
                    <a:lstStyle/>
                    <a:p>
                      <a:pPr algn="ctr" fontAlgn="ctr"/>
                      <a:r>
                        <a:rPr lang="en-NZ" sz="600" b="1" i="0" u="none" strike="noStrike">
                          <a:latin typeface="Tahoma"/>
                        </a:rPr>
                        <a:t>30</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600" b="0" i="0" u="none" strike="noStrike">
                          <a:latin typeface="Tahoma"/>
                        </a:rPr>
                        <a:t> </a:t>
                      </a:r>
                    </a:p>
                  </a:txBody>
                  <a:tcPr marL="6104" marR="6104" marT="61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0000"/>
                    </a:solidFill>
                  </a:tcPr>
                </a:tc>
                <a:tc rowSpan="2">
                  <a:txBody>
                    <a:bodyPr/>
                    <a:lstStyle/>
                    <a:p>
                      <a:pPr algn="ctr" fontAlgn="ctr"/>
                      <a:r>
                        <a:rPr lang="en-NZ" sz="500" b="0" i="0" u="none" strike="noStrike">
                          <a:latin typeface="Tahoma"/>
                        </a:rPr>
                        <a:t>Elbows</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NZ" sz="500" b="0" i="0" u="none" strike="noStrike">
                          <a:latin typeface="Tahoma"/>
                        </a:rPr>
                        <a:t>Forearms</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NZ" sz="500" b="0" i="0" u="none" strike="noStrike">
                          <a:latin typeface="Tahoma"/>
                        </a:rPr>
                        <a:t>Multi-Player</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NZ" sz="500" b="0" i="0" u="none" strike="noStrike">
                          <a:latin typeface="Tahoma"/>
                        </a:rPr>
                        <a:t>Low Block</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NZ" sz="500" b="0" i="0" u="none" strike="noStrike">
                          <a:latin typeface="Tahoma"/>
                        </a:rPr>
                        <a:t>Insubord'n</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133">
                <a:tc vMerge="1">
                  <a:txBody>
                    <a:bodyPr/>
                    <a:lstStyle/>
                    <a:p>
                      <a:endParaRPr lang="en-NZ"/>
                    </a:p>
                  </a:txBody>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0000"/>
                    </a:solidFill>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r>
              <a:tr h="292133">
                <a:tc rowSpan="2">
                  <a:txBody>
                    <a:bodyPr/>
                    <a:lstStyle/>
                    <a:p>
                      <a:pPr algn="ctr" fontAlgn="ctr"/>
                      <a:r>
                        <a:rPr lang="en-NZ" sz="600" b="1" i="0" u="none" strike="noStrike">
                          <a:latin typeface="Tahoma"/>
                        </a:rPr>
                        <a:t>51Q</a:t>
                      </a:r>
                    </a:p>
                  </a:txBody>
                  <a:tcPr marL="6104" marR="6104" marT="610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I</a:t>
                      </a:r>
                    </a:p>
                  </a:txBody>
                  <a:tcPr marL="6104" marR="6104" marT="61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600" b="0" i="0" u="none" strike="noStrike">
                          <a:latin typeface="Tahoma"/>
                        </a:rPr>
                        <a:t>1</a:t>
                      </a:r>
                    </a:p>
                  </a:txBody>
                  <a:tcPr marL="6104" marR="6104" marT="61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a:txBody>
                    <a:bodyPr/>
                    <a:lstStyle/>
                    <a:p>
                      <a:pPr algn="ctr" fontAlgn="ctr"/>
                      <a:r>
                        <a:rPr lang="en-NZ" sz="600" b="1" i="0" u="none" strike="noStrike">
                          <a:latin typeface="Tahoma"/>
                        </a:rPr>
                        <a:t>C</a:t>
                      </a:r>
                    </a:p>
                  </a:txBody>
                  <a:tcPr marL="6104" marR="6104" marT="610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1" i="0" u="none" strike="noStrike">
                          <a:latin typeface="Tahoma"/>
                        </a:rPr>
                        <a:t>G</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1" i="0" u="none" strike="noStrike">
                          <a:latin typeface="Tahoma"/>
                        </a:rPr>
                        <a:t>I</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1" i="0" u="none" strike="noStrike">
                          <a:latin typeface="Tahoma"/>
                        </a:rPr>
                        <a:t>P</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1" i="0" u="none" strike="noStrike">
                          <a:latin typeface="Tahoma"/>
                        </a:rPr>
                        <a:t>O</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133">
                <a:tc vMerge="1">
                  <a:txBody>
                    <a:bodyPr/>
                    <a:lstStyle/>
                    <a:p>
                      <a:endParaRPr lang="en-NZ"/>
                    </a:p>
                  </a:txBody>
                  <a:tcPr/>
                </a:tc>
                <a:tc>
                  <a:txBody>
                    <a:bodyPr/>
                    <a:lstStyle/>
                    <a:p>
                      <a:pPr algn="ctr" fontAlgn="ctr"/>
                      <a:r>
                        <a:rPr lang="en-NZ" sz="600" b="0" i="0" u="none" strike="noStrike">
                          <a:latin typeface="Tahoma"/>
                        </a:rPr>
                        <a:t>15</a:t>
                      </a:r>
                    </a:p>
                  </a:txBody>
                  <a:tcPr marL="6104" marR="6104" marT="61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5C5"/>
                    </a:solidFill>
                  </a:tcPr>
                </a:tc>
                <a:tc>
                  <a:txBody>
                    <a:bodyPr/>
                    <a:lstStyle/>
                    <a:p>
                      <a:pPr algn="ctr" fontAlgn="ctr"/>
                      <a:r>
                        <a:rPr lang="en-NZ" sz="600" b="0" i="0" u="none" strike="noStrike">
                          <a:latin typeface="Tahoma"/>
                        </a:rPr>
                        <a:t> </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6104" marR="6104" marT="61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0000"/>
                    </a:solidFill>
                  </a:tcPr>
                </a:tc>
                <a:tc rowSpan="2">
                  <a:txBody>
                    <a:bodyPr/>
                    <a:lstStyle/>
                    <a:p>
                      <a:pPr algn="ctr" fontAlgn="ctr"/>
                      <a:r>
                        <a:rPr lang="en-NZ" sz="500" b="0" i="0" u="none" strike="noStrike">
                          <a:latin typeface="Tahoma"/>
                        </a:rPr>
                        <a:t>Dir of Play / Clockwise / Stopped </a:t>
                      </a:r>
                    </a:p>
                  </a:txBody>
                  <a:tcPr marL="6104" marR="6104" marT="610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NZ" sz="500" b="0" i="0" u="none" strike="noStrike">
                          <a:latin typeface="Tahoma"/>
                        </a:rPr>
                        <a:t>(Gross) Misconduct</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NZ" sz="500" b="0" i="0" u="none" strike="noStrike">
                          <a:latin typeface="Tahoma"/>
                        </a:rPr>
                        <a:t>Illegal Proc / False Start / Violation</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NZ" sz="500" b="0" i="0" u="none" strike="noStrike">
                          <a:latin typeface="Tahoma"/>
                        </a:rPr>
                        <a:t>Out of Play / Destroying / Failure</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NZ" sz="500" b="0" i="0" u="none" strike="noStrike">
                          <a:latin typeface="Tahoma"/>
                        </a:rPr>
                        <a:t>OOB Block / OOB Assist</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133">
                <a:tc rowSpan="2">
                  <a:txBody>
                    <a:bodyPr/>
                    <a:lstStyle/>
                    <a:p>
                      <a:pPr algn="ctr" fontAlgn="ctr"/>
                      <a:r>
                        <a:rPr lang="en-NZ" sz="600" b="1" i="0" u="none" strike="noStrike">
                          <a:latin typeface="Tahoma"/>
                        </a:rPr>
                        <a:t>666</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600" b="0" i="0" u="none" strike="noStrike">
                          <a:latin typeface="Tahoma"/>
                        </a:rPr>
                        <a:t> </a:t>
                      </a:r>
                    </a:p>
                  </a:txBody>
                  <a:tcPr marL="6104" marR="6104" marT="61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c vMerge="1">
                  <a:txBody>
                    <a:bodyPr/>
                    <a:lstStyle/>
                    <a:p>
                      <a:endParaRPr lang="en-NZ"/>
                    </a:p>
                  </a:txBody>
                  <a:tcPr/>
                </a:tc>
              </a:tr>
              <a:tr h="292133">
                <a:tc vMerge="1">
                  <a:txBody>
                    <a:bodyPr/>
                    <a:lstStyle/>
                    <a:p>
                      <a:endParaRPr lang="en-NZ"/>
                    </a:p>
                  </a:txBody>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1" i="0" u="none" strike="noStrike">
                          <a:latin typeface="Tahoma"/>
                        </a:rPr>
                        <a:t>Z</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en-NZ" sz="600" b="0" i="0" u="none" strike="noStrike">
                          <a:latin typeface="Tahoma"/>
                        </a:rPr>
                        <a:t> </a:t>
                      </a:r>
                    </a:p>
                  </a:txBody>
                  <a:tcPr marL="6104" marR="6104" marT="6104" marB="0" anchor="ctr">
                    <a:lnL>
                      <a:noFill/>
                    </a:lnL>
                    <a:lnR>
                      <a:noFill/>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en-NZ" sz="600" b="0" i="0" u="none" strike="noStrike">
                          <a:latin typeface="Tahoma"/>
                        </a:rPr>
                        <a:t> </a:t>
                      </a:r>
                    </a:p>
                  </a:txBody>
                  <a:tcPr marL="6104" marR="6104" marT="6104" marB="0" anchor="ctr">
                    <a:lnL>
                      <a:noFill/>
                    </a:lnL>
                    <a:lnR>
                      <a:noFill/>
                    </a:lnR>
                    <a:lnT w="1270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ctr"/>
                      <a:r>
                        <a:rPr lang="en-NZ" sz="600" b="0" i="0" u="none" strike="noStrike">
                          <a:latin typeface="Tahoma"/>
                        </a:rPr>
                        <a:t> </a:t>
                      </a:r>
                    </a:p>
                  </a:txBody>
                  <a:tcPr marL="6104" marR="6104" marT="610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r>
              <a:tr h="292133">
                <a:tc>
                  <a:txBody>
                    <a:bodyPr/>
                    <a:lstStyle/>
                    <a:p>
                      <a:pPr algn="l" fontAlgn="b"/>
                      <a:r>
                        <a:rPr lang="en-NZ" sz="600" b="0" i="0" u="none" strike="noStrike">
                          <a:latin typeface="Tahoma"/>
                        </a:rPr>
                        <a:t> </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600" b="0" i="0" u="none" strike="noStrike">
                          <a:latin typeface="Tahoma"/>
                        </a:rPr>
                        <a:t> </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Z" sz="600" b="0" i="0" u="none" strike="noStrike">
                          <a:latin typeface="Tahoma"/>
                        </a:rPr>
                        <a:t> </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NZ" sz="600" b="0" i="0" u="none" strike="noStrike">
                          <a:latin typeface="Tahoma"/>
                        </a:rPr>
                        <a:t> </a:t>
                      </a:r>
                    </a:p>
                  </a:txBody>
                  <a:tcPr marL="6104" marR="6104" marT="61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0000"/>
                    </a:solidFill>
                  </a:tcPr>
                </a:tc>
                <a:tc rowSpan="2">
                  <a:txBody>
                    <a:bodyPr/>
                    <a:lstStyle/>
                    <a:p>
                      <a:pPr algn="ctr" fontAlgn="ctr"/>
                      <a:r>
                        <a:rPr lang="en-NZ" sz="500" b="0" i="0" u="none" strike="noStrike">
                          <a:latin typeface="Tahoma"/>
                        </a:rPr>
                        <a:t>Delay of Game</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12700" cap="flat" cmpd="sng" algn="ctr">
                      <a:solidFill>
                        <a:srgbClr val="000000"/>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NZ" sz="600" b="0" i="0" u="none" strike="noStrike">
                          <a:latin typeface="Tahoma"/>
                        </a:rPr>
                        <a:t> </a:t>
                      </a:r>
                    </a:p>
                  </a:txBody>
                  <a:tcPr marL="6104" marR="6104" marT="6104" marB="0" anchor="ctr">
                    <a:lnL>
                      <a:noFill/>
                    </a:lnL>
                    <a:lnR>
                      <a:noFill/>
                    </a:lnR>
                    <a:lnT>
                      <a:noFill/>
                    </a:lnT>
                    <a:lnB>
                      <a:noFill/>
                    </a:lnB>
                    <a:solidFill>
                      <a:srgbClr val="BFBFBF"/>
                    </a:solidFill>
                  </a:tcPr>
                </a:tc>
                <a:tc>
                  <a:txBody>
                    <a:bodyPr/>
                    <a:lstStyle/>
                    <a:p>
                      <a:pPr algn="ctr" fontAlgn="ctr"/>
                      <a:r>
                        <a:rPr lang="en-NZ" sz="600" b="0" i="0" u="none" strike="noStrike">
                          <a:latin typeface="Tahoma"/>
                        </a:rPr>
                        <a:t> </a:t>
                      </a:r>
                    </a:p>
                  </a:txBody>
                  <a:tcPr marL="6104" marR="6104" marT="6104" marB="0" anchor="ctr">
                    <a:lnL>
                      <a:noFill/>
                    </a:lnL>
                    <a:lnR>
                      <a:noFill/>
                    </a:lnR>
                    <a:lnT>
                      <a:noFill/>
                    </a:lnT>
                    <a:lnB>
                      <a:noFill/>
                    </a:lnB>
                    <a:solidFill>
                      <a:srgbClr val="BFBFBF"/>
                    </a:solidFill>
                  </a:tcPr>
                </a:tc>
                <a:tc>
                  <a:txBody>
                    <a:bodyPr/>
                    <a:lstStyle/>
                    <a:p>
                      <a:pPr algn="ctr" fontAlgn="ctr"/>
                      <a:r>
                        <a:rPr lang="en-NZ" sz="600" b="0" i="0" u="none" strike="noStrike">
                          <a:latin typeface="Tahoma"/>
                        </a:rPr>
                        <a:t> </a:t>
                      </a:r>
                    </a:p>
                  </a:txBody>
                  <a:tcPr marL="6104" marR="6104" marT="6104" marB="0" anchor="ctr">
                    <a:lnL>
                      <a:noFill/>
                    </a:lnL>
                    <a:lnR w="12700" cap="flat" cmpd="sng" algn="ctr">
                      <a:solidFill>
                        <a:srgbClr val="000000"/>
                      </a:solidFill>
                      <a:prstDash val="solid"/>
                      <a:round/>
                      <a:headEnd type="none" w="med" len="med"/>
                      <a:tailEnd type="none" w="med" len="med"/>
                    </a:lnR>
                    <a:lnT>
                      <a:noFill/>
                    </a:lnT>
                    <a:lnB>
                      <a:noFill/>
                    </a:lnB>
                    <a:solidFill>
                      <a:srgbClr val="BFBFBF"/>
                    </a:solidFill>
                  </a:tcPr>
                </a:tc>
              </a:tr>
              <a:tr h="292133">
                <a:tc>
                  <a:txBody>
                    <a:bodyPr/>
                    <a:lstStyle/>
                    <a:p>
                      <a:pPr algn="l" fontAlgn="b"/>
                      <a:r>
                        <a:rPr lang="en-NZ" sz="600" b="0" i="0" u="none" strike="noStrike">
                          <a:latin typeface="Tahoma"/>
                        </a:rPr>
                        <a:t> </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600" b="0" i="0" u="none" strike="noStrike">
                          <a:latin typeface="Tahoma"/>
                        </a:rPr>
                        <a:t> </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NZ" sz="600" b="0" i="0" u="none" strike="noStrike">
                          <a:latin typeface="Tahoma"/>
                        </a:rPr>
                        <a:t> </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NZ" sz="600" b="0" i="0" u="none" strike="noStrike">
                          <a:latin typeface="Tahoma"/>
                        </a:rPr>
                        <a:t> </a:t>
                      </a:r>
                    </a:p>
                  </a:txBody>
                  <a:tcPr marL="6104" marR="6104" marT="6104"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NZ" sz="600" b="0" i="0" u="none" strike="noStrike">
                          <a:latin typeface="Tahoma"/>
                        </a:rPr>
                        <a:t> </a:t>
                      </a:r>
                    </a:p>
                  </a:txBody>
                  <a:tcPr marL="6104" marR="6104" marT="610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c vMerge="1">
                  <a:txBody>
                    <a:bodyPr/>
                    <a:lstStyle/>
                    <a:p>
                      <a:endParaRPr lang="en-NZ"/>
                    </a:p>
                  </a:txBody>
                  <a:tcPr/>
                </a:tc>
                <a:tc>
                  <a:txBody>
                    <a:bodyPr/>
                    <a:lstStyle/>
                    <a:p>
                      <a:pPr algn="ctr" fontAlgn="ctr"/>
                      <a:r>
                        <a:rPr lang="en-NZ" sz="600" b="0" i="0" u="none" strike="noStrike">
                          <a:latin typeface="Tahoma"/>
                        </a:rPr>
                        <a:t> </a:t>
                      </a:r>
                    </a:p>
                  </a:txBody>
                  <a:tcPr marL="6104" marR="6104" marT="610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NZ" sz="600" b="0" i="0" u="none" strike="noStrike">
                          <a:latin typeface="Tahoma"/>
                        </a:rPr>
                        <a:t> </a:t>
                      </a:r>
                    </a:p>
                  </a:txBody>
                  <a:tcPr marL="6104" marR="6104" marT="6104" marB="0" anchor="ctr">
                    <a:lnL>
                      <a:noFill/>
                    </a:lnL>
                    <a:lnR>
                      <a:noFill/>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NZ" sz="600" b="0" i="0" u="none" strike="noStrike">
                          <a:latin typeface="Tahoma"/>
                        </a:rPr>
                        <a:t> </a:t>
                      </a:r>
                    </a:p>
                  </a:txBody>
                  <a:tcPr marL="6104" marR="6104" marT="6104" marB="0" anchor="ctr">
                    <a:lnL>
                      <a:noFill/>
                    </a:lnL>
                    <a:lnR>
                      <a:noFill/>
                    </a:lnR>
                    <a:lnT>
                      <a:noFill/>
                    </a:lnT>
                    <a:lnB w="1270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NZ" sz="600" b="0" i="0" u="none" strike="noStrike">
                          <a:latin typeface="Tahoma"/>
                        </a:rPr>
                        <a:t> </a:t>
                      </a:r>
                    </a:p>
                  </a:txBody>
                  <a:tcPr marL="6104" marR="6104" marT="610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r>
              <a:tr h="185307">
                <a:tc gridSpan="15">
                  <a:txBody>
                    <a:bodyPr/>
                    <a:lstStyle/>
                    <a:p>
                      <a:pPr algn="ctr" fontAlgn="b"/>
                      <a:r>
                        <a:rPr lang="en-NZ" sz="600" b="1" i="0" u="none" strike="noStrike">
                          <a:latin typeface="Calibri"/>
                        </a:rPr>
                        <a:t>PENALTY / Jam</a:t>
                      </a:r>
                      <a:r>
                        <a:rPr lang="en-NZ" sz="600" b="0" i="0" u="none" strike="noStrike">
                          <a:latin typeface="Calibri"/>
                        </a:rPr>
                        <a:t> #: Enter codes for penalties in the upper row and jam # in the lower row for each skater.</a:t>
                      </a:r>
                    </a:p>
                  </a:txBody>
                  <a:tcPr marL="6104" marR="6104" marT="61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r>
              <a:tr h="185307">
                <a:tc gridSpan="15">
                  <a:txBody>
                    <a:bodyPr/>
                    <a:lstStyle/>
                    <a:p>
                      <a:pPr algn="ctr" fontAlgn="b"/>
                      <a:r>
                        <a:rPr lang="en-NZ" sz="600" b="1" i="0" u="none" strike="noStrike">
                          <a:latin typeface="Calibri"/>
                        </a:rPr>
                        <a:t>FO/EXP</a:t>
                      </a:r>
                      <a:r>
                        <a:rPr lang="en-NZ" sz="600" b="0" i="0" u="none" strike="noStrike">
                          <a:latin typeface="Calibri"/>
                        </a:rPr>
                        <a:t>: Foul Outs (FO) for penalty minutes should be marked as PM. Expulsions (EXP) should be listed by the appropriate penalty code. </a:t>
                      </a:r>
                    </a:p>
                  </a:txBody>
                  <a:tcPr marL="6104" marR="6104" marT="61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r>
              <a:tr h="196209">
                <a:tc gridSpan="15">
                  <a:txBody>
                    <a:bodyPr/>
                    <a:lstStyle/>
                    <a:p>
                      <a:pPr algn="ctr" fontAlgn="b"/>
                      <a:r>
                        <a:rPr lang="en-NZ" sz="600" b="1" i="0" u="none" strike="noStrike" dirty="0">
                          <a:latin typeface="Calibri"/>
                        </a:rPr>
                        <a:t>TOTAL</a:t>
                      </a:r>
                      <a:r>
                        <a:rPr lang="en-NZ" sz="600" b="0" i="0" u="none" strike="noStrike" dirty="0">
                          <a:latin typeface="Calibri"/>
                        </a:rPr>
                        <a:t>: At the end of the tournament, add the number of penalties for each skater for that period and put it in the "TOTAL" column.</a:t>
                      </a:r>
                    </a:p>
                  </a:txBody>
                  <a:tcPr marL="6104" marR="6104" marT="61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3264</TotalTime>
  <Words>1802</Words>
  <Application>Microsoft Office PowerPoint</Application>
  <PresentationFormat>On-screen Show (4:3)</PresentationFormat>
  <Paragraphs>1310</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Sur5val</vt:lpstr>
      <vt:lpstr>Slide 2</vt:lpstr>
      <vt:lpstr>Heats and Jams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Massey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Sur5val</dc:title>
  <dc:creator>Fox, Graeme</dc:creator>
  <cp:lastModifiedBy>GEF</cp:lastModifiedBy>
  <cp:revision>126</cp:revision>
  <cp:lastPrinted>2013-10-31T23:32:57Z</cp:lastPrinted>
  <dcterms:created xsi:type="dcterms:W3CDTF">2013-10-01T20:47:43Z</dcterms:created>
  <dcterms:modified xsi:type="dcterms:W3CDTF">2014-04-15T08:41:29Z</dcterms:modified>
</cp:coreProperties>
</file>