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1" r:id="rId3"/>
    <p:sldId id="262" r:id="rId4"/>
    <p:sldId id="260" r:id="rId5"/>
    <p:sldId id="258" r:id="rId6"/>
    <p:sldId id="259" r:id="rId7"/>
    <p:sldId id="263" r:id="rId8"/>
    <p:sldId id="264" r:id="rId9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26" autoAdjust="0"/>
    <p:restoredTop sz="94660" autoAdjust="0"/>
  </p:normalViewPr>
  <p:slideViewPr>
    <p:cSldViewPr snapToGrid="0">
      <p:cViewPr>
        <p:scale>
          <a:sx n="81" d="100"/>
          <a:sy n="81" d="100"/>
        </p:scale>
        <p:origin x="-300" y="-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54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Triángulo rectángulo"/>
          <p:cNvSpPr/>
          <p:nvPr/>
        </p:nvSpPr>
        <p:spPr>
          <a:xfrm>
            <a:off x="-2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grpSp>
        <p:nvGrpSpPr>
          <p:cNvPr id="2" name="1 Grupo"/>
          <p:cNvGrpSpPr/>
          <p:nvPr/>
        </p:nvGrpSpPr>
        <p:grpSpPr>
          <a:xfrm>
            <a:off x="-5019" y="4953000"/>
            <a:ext cx="12197020" cy="1912088"/>
            <a:chOff x="-3765" y="4832896"/>
            <a:chExt cx="9147765" cy="2032192"/>
          </a:xfrm>
        </p:grpSpPr>
        <p:sp>
          <p:nvSpPr>
            <p:cNvPr id="7" name="6 Forma libre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7 Forma libre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10 Forma libre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11 Conector recto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76A780F-C03B-4670-84F9-53D95DE8C483}" type="datetimeFigureOut">
              <a:rPr lang="es-ES" smtClean="0"/>
              <a:t>10/06/2019</a:t>
            </a:fld>
            <a:endParaRPr lang="es-ES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5643700-C694-4365-8C4D-4C21DC6B7D73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09600" y="1481330"/>
            <a:ext cx="10972800" cy="4386071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A780F-C03B-4670-84F9-53D95DE8C483}" type="datetimeFigureOut">
              <a:rPr lang="es-ES" smtClean="0"/>
              <a:t>10/06/2019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43700-C694-4365-8C4D-4C21DC6B7D73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9125351" y="274641"/>
            <a:ext cx="2369960" cy="5592761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A780F-C03B-4670-84F9-53D95DE8C483}" type="datetimeFigureOut">
              <a:rPr lang="es-ES" smtClean="0"/>
              <a:t>10/06/2019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43700-C694-4365-8C4D-4C21DC6B7D73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A780F-C03B-4670-84F9-53D95DE8C483}" type="datetimeFigureOut">
              <a:rPr lang="es-ES" smtClean="0"/>
              <a:t>10/06/2019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43700-C694-4365-8C4D-4C21DC6B7D73}" type="slidenum">
              <a:rPr lang="es-ES" smtClean="0"/>
              <a:t>‹Nº›</a:t>
            </a:fld>
            <a:endParaRPr lang="es-ES"/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A780F-C03B-4670-84F9-53D95DE8C483}" type="datetimeFigureOut">
              <a:rPr lang="es-ES" smtClean="0"/>
              <a:t>10/06/2019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43700-C694-4365-8C4D-4C21DC6B7D73}" type="slidenum">
              <a:rPr lang="es-ES" smtClean="0"/>
              <a:t>‹Nº›</a:t>
            </a:fld>
            <a:endParaRPr lang="es-ES"/>
          </a:p>
        </p:txBody>
      </p:sp>
      <p:sp>
        <p:nvSpPr>
          <p:cNvPr id="7" name="6 Cheurón"/>
          <p:cNvSpPr/>
          <p:nvPr/>
        </p:nvSpPr>
        <p:spPr>
          <a:xfrm>
            <a:off x="4848907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7 Cheurón"/>
          <p:cNvSpPr/>
          <p:nvPr/>
        </p:nvSpPr>
        <p:spPr>
          <a:xfrm>
            <a:off x="4600352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A780F-C03B-4670-84F9-53D95DE8C483}" type="datetimeFigureOut">
              <a:rPr lang="es-ES" smtClean="0"/>
              <a:t>10/06/2019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43700-C694-4365-8C4D-4C21DC6B7D73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6193369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609600" y="1444295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6193368" y="1444295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A780F-C03B-4670-84F9-53D95DE8C483}" type="datetimeFigureOut">
              <a:rPr lang="es-ES" smtClean="0"/>
              <a:t>10/06/2019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43700-C694-4365-8C4D-4C21DC6B7D73}" type="slidenum">
              <a:rPr lang="es-ES" smtClean="0"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A780F-C03B-4670-84F9-53D95DE8C483}" type="datetimeFigureOut">
              <a:rPr lang="es-ES" smtClean="0"/>
              <a:t>10/06/2019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43700-C694-4365-8C4D-4C21DC6B7D73}" type="slidenum">
              <a:rPr lang="es-ES" smtClean="0"/>
              <a:t>‹Nº›</a:t>
            </a:fld>
            <a:endParaRPr lang="es-ES"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A780F-C03B-4670-84F9-53D95DE8C483}" type="datetimeFigureOut">
              <a:rPr lang="es-ES" smtClean="0"/>
              <a:t>10/06/2019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43700-C694-4365-8C4D-4C21DC6B7D73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</p:spPr>
        <p:txBody>
          <a:bodyPr/>
          <a:lstStyle/>
          <a:p>
            <a:fld id="{976A780F-C03B-4670-84F9-53D95DE8C483}" type="datetimeFigureOut">
              <a:rPr lang="es-ES" smtClean="0"/>
              <a:t>10/06/2019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43700-C694-4365-8C4D-4C21DC6B7D73}" type="slidenum">
              <a:rPr lang="es-ES" smtClean="0"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76A780F-C03B-4670-84F9-53D95DE8C483}" type="datetimeFigureOut">
              <a:rPr lang="es-ES" smtClean="0"/>
              <a:t>10/06/2019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5840097" y="6407945"/>
            <a:ext cx="313424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5643700-C694-4365-8C4D-4C21DC6B7D73}" type="slidenum">
              <a:rPr lang="es-ES" smtClean="0"/>
              <a:t>‹Nº›</a:t>
            </a:fld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04800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9 Triángulo rectángulo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10 Conector recto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heurón"/>
          <p:cNvSpPr/>
          <p:nvPr/>
        </p:nvSpPr>
        <p:spPr>
          <a:xfrm>
            <a:off x="11552149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12 Cheurón"/>
          <p:cNvSpPr/>
          <p:nvPr/>
        </p:nvSpPr>
        <p:spPr>
          <a:xfrm>
            <a:off x="11303595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Forma libre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Forma libre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Triángulo rectángulo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14 Conector recto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609600" y="1481329"/>
            <a:ext cx="10972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976A780F-C03B-4670-84F9-53D95DE8C483}" type="datetimeFigureOut">
              <a:rPr lang="es-ES" smtClean="0"/>
              <a:t>10/06/2019</a:t>
            </a:fld>
            <a:endParaRPr lang="es-ES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A5643700-C694-4365-8C4D-4C21DC6B7D73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428205" y="283031"/>
            <a:ext cx="9178835" cy="1053737"/>
          </a:xfrm>
        </p:spPr>
        <p:txBody>
          <a:bodyPr>
            <a:normAutofit/>
          </a:bodyPr>
          <a:lstStyle/>
          <a:p>
            <a:pPr algn="ctr"/>
            <a:r>
              <a:rPr lang="es-ES" dirty="0" smtClean="0"/>
              <a:t>Data </a:t>
            </a:r>
            <a:r>
              <a:rPr lang="en-GB" dirty="0" smtClean="0"/>
              <a:t>Integration</a:t>
            </a:r>
            <a:r>
              <a:rPr lang="es-ES" dirty="0" smtClean="0"/>
              <a:t> </a:t>
            </a:r>
            <a:r>
              <a:rPr lang="en-GB" dirty="0" smtClean="0"/>
              <a:t>Phase</a:t>
            </a:r>
            <a:endParaRPr lang="en-GB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447" y="809897"/>
            <a:ext cx="8208931" cy="6858000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1" y="6211670"/>
            <a:ext cx="38623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G. Fernando Lojano Mayaguari</a:t>
            </a:r>
          </a:p>
          <a:p>
            <a:r>
              <a:rPr lang="es-ES" dirty="0" smtClean="0"/>
              <a:t>Miguel Moraga Muñoz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19277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38402" y="2151229"/>
            <a:ext cx="4419031" cy="154560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Data integration involves combining data residing in different sources and providing users with a unified view of </a:t>
            </a:r>
            <a:r>
              <a:rPr lang="en-GB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them.</a:t>
            </a:r>
            <a:endParaRPr lang="es-E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2"/>
            <a:ext cx="12192000" cy="1569491"/>
          </a:xfrm>
        </p:spPr>
        <p:txBody>
          <a:bodyPr/>
          <a:lstStyle/>
          <a:p>
            <a:pPr algn="ctr"/>
            <a:r>
              <a:rPr lang="en-GB" dirty="0" smtClean="0"/>
              <a:t>What</a:t>
            </a:r>
            <a:r>
              <a:rPr lang="es-ES" dirty="0" smtClean="0"/>
              <a:t> </a:t>
            </a:r>
            <a:r>
              <a:rPr lang="en-GB" dirty="0" smtClean="0"/>
              <a:t>is</a:t>
            </a:r>
            <a:r>
              <a:rPr lang="es-ES" dirty="0" smtClean="0"/>
              <a:t> Data </a:t>
            </a:r>
            <a:r>
              <a:rPr lang="en-GB" dirty="0" smtClean="0"/>
              <a:t>Integration</a:t>
            </a:r>
            <a:r>
              <a:rPr lang="es-ES" dirty="0" smtClean="0"/>
              <a:t>?</a:t>
            </a:r>
            <a:endParaRPr lang="es-ES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5187" y="1770799"/>
            <a:ext cx="5874424" cy="3852081"/>
          </a:xfrm>
          <a:prstGeom prst="rect">
            <a:avLst/>
          </a:prstGeom>
        </p:spPr>
      </p:pic>
      <p:sp>
        <p:nvSpPr>
          <p:cNvPr id="5" name="4 CuadroTexto"/>
          <p:cNvSpPr txBox="1"/>
          <p:nvPr/>
        </p:nvSpPr>
        <p:spPr>
          <a:xfrm>
            <a:off x="1160061" y="3901555"/>
            <a:ext cx="35484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In our case, the different sources comprise the data lake, and the end result is a physical corporate data model.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5280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texto 6"/>
          <p:cNvSpPr>
            <a:spLocks noGrp="1"/>
          </p:cNvSpPr>
          <p:nvPr>
            <p:ph idx="1"/>
          </p:nvPr>
        </p:nvSpPr>
        <p:spPr>
          <a:xfrm>
            <a:off x="607325" y="1276613"/>
            <a:ext cx="10972800" cy="1384704"/>
          </a:xfrm>
        </p:spPr>
        <p:txBody>
          <a:bodyPr>
            <a:normAutofit/>
          </a:bodyPr>
          <a:lstStyle/>
          <a:p>
            <a:pPr marL="109728" indent="0" algn="just">
              <a:buNone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Set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of data transformation instructions that determine how to convert the structure and content of data in the source system to the structure and content needed in the target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system.</a:t>
            </a:r>
            <a:endParaRPr 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GB" sz="4000" dirty="0" smtClean="0"/>
              <a:t>Source-to-target mapping</a:t>
            </a:r>
            <a:endParaRPr lang="en-GB" sz="4000" dirty="0"/>
          </a:p>
        </p:txBody>
      </p:sp>
      <p:pic>
        <p:nvPicPr>
          <p:cNvPr id="10" name="9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013" y="3869986"/>
            <a:ext cx="6770283" cy="2342430"/>
          </a:xfrm>
          <a:prstGeom prst="rect">
            <a:avLst/>
          </a:prstGeom>
        </p:spPr>
      </p:pic>
      <p:sp>
        <p:nvSpPr>
          <p:cNvPr id="11" name="10 CuadroTexto"/>
          <p:cNvSpPr txBox="1"/>
          <p:nvPr/>
        </p:nvSpPr>
        <p:spPr>
          <a:xfrm>
            <a:off x="832513" y="2661316"/>
            <a:ext cx="105224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When you create a mapping, you use operators to define the Extraction, Transformation, and Loading (ETL) operations that move data from a source object to a data warehouse target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object.</a:t>
            </a:r>
            <a:endParaRPr lang="es-E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0360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Marcador de contenido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7699" y="1426547"/>
            <a:ext cx="5255955" cy="4525962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4000" dirty="0" smtClean="0"/>
              <a:t>ETL: What is it?</a:t>
            </a:r>
            <a:endParaRPr lang="en-GB" sz="4000" dirty="0"/>
          </a:p>
        </p:txBody>
      </p:sp>
      <p:sp>
        <p:nvSpPr>
          <p:cNvPr id="7" name="Marcador de texto 6"/>
          <p:cNvSpPr>
            <a:spLocks noGrp="1"/>
          </p:cNvSpPr>
          <p:nvPr>
            <p:ph type="body" idx="4294967295"/>
          </p:nvPr>
        </p:nvSpPr>
        <p:spPr>
          <a:xfrm>
            <a:off x="477672" y="1633847"/>
            <a:ext cx="5503863" cy="3838906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Data Integration Model System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Often used to build data warehouse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3 main phases: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Extract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Transform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Load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GB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Benefits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Challenges &amp; Difficulties</a:t>
            </a: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996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0" y="2"/>
            <a:ext cx="12192000" cy="1350645"/>
          </a:xfrm>
        </p:spPr>
        <p:txBody>
          <a:bodyPr>
            <a:normAutofit/>
          </a:bodyPr>
          <a:lstStyle/>
          <a:p>
            <a:pPr algn="ctr"/>
            <a:r>
              <a:rPr lang="en-GB" sz="4000" dirty="0" smtClean="0"/>
              <a:t>Logical Data Model &amp; Physical Data Model</a:t>
            </a:r>
            <a:endParaRPr lang="en-GB" sz="4000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idx="1"/>
          </p:nvPr>
        </p:nvSpPr>
        <p:spPr>
          <a:xfrm>
            <a:off x="501204" y="1611891"/>
            <a:ext cx="5160011" cy="493395"/>
          </a:xfrm>
        </p:spPr>
        <p:txBody>
          <a:bodyPr>
            <a:normAutofit/>
          </a:bodyPr>
          <a:lstStyle/>
          <a:p>
            <a:pPr algn="ctr"/>
            <a:r>
              <a:rPr lang="en-GB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Logical data model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2"/>
          </p:nvPr>
        </p:nvSpPr>
        <p:spPr>
          <a:xfrm>
            <a:off x="479514" y="2236430"/>
            <a:ext cx="5168820" cy="3684588"/>
          </a:xfrm>
        </p:spPr>
        <p:txBody>
          <a:bodyPr>
            <a:normAutofit/>
          </a:bodyPr>
          <a:lstStyle/>
          <a:p>
            <a:pPr algn="just"/>
            <a:r>
              <a:rPr lang="en-GB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Describes data needs for a single project but could integrate with other logical data models based on the scope of the project.</a:t>
            </a:r>
          </a:p>
          <a:p>
            <a:pPr algn="just"/>
            <a:r>
              <a:rPr lang="en-GB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Designed and developed independently from the DBMS.</a:t>
            </a:r>
          </a:p>
          <a:p>
            <a:pPr algn="just"/>
            <a:r>
              <a:rPr lang="en-GB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Data attributes will have datatypes with exact precisions and length.</a:t>
            </a:r>
          </a:p>
          <a:p>
            <a:pPr algn="just"/>
            <a:r>
              <a:rPr lang="en-GB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Normalization processes to the model is applied typically till 3NF.</a:t>
            </a:r>
          </a:p>
          <a:p>
            <a:pPr algn="just"/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Marcador de contenido 7"/>
          <p:cNvSpPr>
            <a:spLocks noGrp="1"/>
          </p:cNvSpPr>
          <p:nvPr>
            <p:ph sz="quarter" idx="4"/>
          </p:nvPr>
        </p:nvSpPr>
        <p:spPr>
          <a:xfrm>
            <a:off x="5715955" y="2236430"/>
            <a:ext cx="5218358" cy="3684588"/>
          </a:xfrm>
        </p:spPr>
        <p:txBody>
          <a:bodyPr>
            <a:noAutofit/>
          </a:bodyPr>
          <a:lstStyle/>
          <a:p>
            <a:pPr algn="just"/>
            <a:r>
              <a:rPr lang="en-GB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The physical data model describes data need for a single project or application though it maybe integrated with other physical data models based on project scope.</a:t>
            </a:r>
          </a:p>
          <a:p>
            <a:pPr algn="just"/>
            <a:r>
              <a:rPr lang="en-GB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Data Model contains relationships between tables that which addresses cardinality and </a:t>
            </a:r>
            <a:r>
              <a:rPr lang="en-GB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nullability</a:t>
            </a:r>
            <a:r>
              <a:rPr lang="en-GB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of the relationships.</a:t>
            </a:r>
          </a:p>
          <a:p>
            <a:pPr algn="just"/>
            <a:r>
              <a:rPr lang="en-GB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Developed for a specific version of a DBMS, location, data storage or technology to be used in the project.</a:t>
            </a:r>
          </a:p>
          <a:p>
            <a:pPr algn="just"/>
            <a:r>
              <a:rPr lang="en-GB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Columns should have exact datatypes, lengths assigned and default values.</a:t>
            </a:r>
          </a:p>
          <a:p>
            <a:pPr algn="just"/>
            <a:r>
              <a:rPr lang="en-GB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Primary and Foreign keys, views, indexes, access profiles, and authorizations, etc. are defined.</a:t>
            </a:r>
          </a:p>
          <a:p>
            <a:pPr algn="just"/>
            <a:endParaRPr lang="es-ES" sz="1800" dirty="0"/>
          </a:p>
        </p:txBody>
      </p:sp>
      <p:sp>
        <p:nvSpPr>
          <p:cNvPr id="9" name="Marcador de texto 4"/>
          <p:cNvSpPr>
            <a:spLocks noGrp="1"/>
          </p:cNvSpPr>
          <p:nvPr>
            <p:ph type="body" idx="1"/>
          </p:nvPr>
        </p:nvSpPr>
        <p:spPr>
          <a:xfrm>
            <a:off x="5757884" y="1614165"/>
            <a:ext cx="5160011" cy="493395"/>
          </a:xfrm>
        </p:spPr>
        <p:txBody>
          <a:bodyPr>
            <a:normAutofit/>
          </a:bodyPr>
          <a:lstStyle/>
          <a:p>
            <a:pPr algn="ctr"/>
            <a:r>
              <a:rPr lang="en-GB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Physical data model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69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09600" y="1481329"/>
            <a:ext cx="5775974" cy="4525963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GB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Hybrid Data Modelling Technology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GB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4 main principles: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Traceability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Non relevant data selection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Tolerance to change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Load speed</a:t>
            </a:r>
          </a:p>
          <a:p>
            <a:pPr lvl="1" algn="just">
              <a:buFont typeface="Arial" panose="020B0604020202020204" pitchFamily="34" charset="0"/>
              <a:buChar char="•"/>
            </a:pPr>
            <a:endParaRPr lang="en-GB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GB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3 different table components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GB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Benefits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GB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Challenges &amp; Disadvantages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GB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>
              <a:buFont typeface="Wingdings" panose="05000000000000000000" pitchFamily="2" charset="2"/>
              <a:buChar char="Ø"/>
            </a:pPr>
            <a:endParaRPr 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 algn="just">
              <a:buNone/>
            </a:pPr>
            <a:endParaRPr 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4400" dirty="0" smtClean="0"/>
              <a:t>About Data Vault</a:t>
            </a:r>
            <a:endParaRPr lang="en-GB" sz="4400" dirty="0"/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5572" y="1276845"/>
            <a:ext cx="5010127" cy="4687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317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/>
              <a:t>Open Source </a:t>
            </a:r>
            <a:r>
              <a:rPr lang="en-US" sz="4400" dirty="0" smtClean="0"/>
              <a:t>Data Integration </a:t>
            </a:r>
            <a:r>
              <a:rPr lang="en-US" sz="4400" dirty="0"/>
              <a:t>Options</a:t>
            </a:r>
            <a:endParaRPr lang="es-ES" sz="4400" dirty="0"/>
          </a:p>
        </p:txBody>
      </p:sp>
      <p:sp>
        <p:nvSpPr>
          <p:cNvPr id="5" name="Marcador de texto 6"/>
          <p:cNvSpPr txBox="1">
            <a:spLocks/>
          </p:cNvSpPr>
          <p:nvPr/>
        </p:nvSpPr>
        <p:spPr>
          <a:xfrm>
            <a:off x="764274" y="1825370"/>
            <a:ext cx="4817660" cy="383890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0" indent="0">
              <a:buNone/>
            </a:pPr>
            <a:r>
              <a:rPr lang="en-GB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Open Source Tool: </a:t>
            </a:r>
            <a:r>
              <a:rPr lang="en-GB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Apatar</a:t>
            </a:r>
            <a:endParaRPr lang="en-GB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No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coding, just visual job designer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GB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Flexible deployment Options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GB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As there is no coding, non developers can easily use it.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6 CuadroTexto"/>
          <p:cNvSpPr txBox="1"/>
          <p:nvPr/>
        </p:nvSpPr>
        <p:spPr>
          <a:xfrm rot="19740192">
            <a:off x="5330818" y="3325300"/>
            <a:ext cx="1729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BUT…..</a:t>
            </a: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6684177" y="1890897"/>
            <a:ext cx="521344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Only ETL approach, it not supports the new approaches as ELT or ETLT</a:t>
            </a:r>
          </a:p>
          <a:p>
            <a:pPr algn="just"/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GB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Quite outdated, last update made in 2013.</a:t>
            </a:r>
          </a:p>
          <a:p>
            <a:pPr algn="just"/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1023" y="3630953"/>
            <a:ext cx="2804161" cy="2804161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" t="15211" r="35517" b="75594"/>
          <a:stretch/>
        </p:blipFill>
        <p:spPr>
          <a:xfrm>
            <a:off x="6684177" y="4199222"/>
            <a:ext cx="4288622" cy="1667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357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/>
              <a:t>Open Source </a:t>
            </a:r>
            <a:r>
              <a:rPr lang="en-US" sz="4400" dirty="0" smtClean="0"/>
              <a:t>Data Integration </a:t>
            </a:r>
            <a:r>
              <a:rPr lang="en-US" sz="4400" dirty="0"/>
              <a:t>Options</a:t>
            </a:r>
            <a:endParaRPr lang="es-ES" sz="4400" dirty="0"/>
          </a:p>
        </p:txBody>
      </p:sp>
      <p:sp>
        <p:nvSpPr>
          <p:cNvPr id="5" name="Marcador de texto 6"/>
          <p:cNvSpPr txBox="1">
            <a:spLocks/>
          </p:cNvSpPr>
          <p:nvPr/>
        </p:nvSpPr>
        <p:spPr>
          <a:xfrm>
            <a:off x="764274" y="1626078"/>
            <a:ext cx="4817660" cy="383890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0" indent="0">
              <a:buNone/>
            </a:pPr>
            <a:r>
              <a:rPr lang="en-GB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Open Source Framework: Spark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Provides a number of inter-connected platforms, systems and standards for Big Data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projects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GB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 fast 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open source data processing </a:t>
            </a:r>
            <a:r>
              <a:rPr lang="en-GB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engine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GB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Makes distributed programming very accessible to data scientists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3480" y="4421204"/>
            <a:ext cx="4503762" cy="2348712"/>
          </a:xfrm>
          <a:prstGeom prst="rect">
            <a:avLst/>
          </a:prstGeom>
        </p:spPr>
      </p:pic>
      <p:sp>
        <p:nvSpPr>
          <p:cNvPr id="7" name="6 CuadroTexto"/>
          <p:cNvSpPr txBox="1"/>
          <p:nvPr/>
        </p:nvSpPr>
        <p:spPr>
          <a:xfrm>
            <a:off x="6168787" y="1602667"/>
            <a:ext cx="53362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We will use Spark to easily implement the ETL mapping from the data lake to the logical model (3NF)</a:t>
            </a: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6168787" y="3220875"/>
            <a:ext cx="52134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Then, we will map the logical model into the physical data model through the data vault modelling method</a:t>
            </a: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9199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rencia">
  <a:themeElements>
    <a:clrScheme name="Concurrenci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renci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urrenc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419</TotalTime>
  <Words>483</Words>
  <Application>Microsoft Office PowerPoint</Application>
  <PresentationFormat>Personalizado</PresentationFormat>
  <Paragraphs>59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9" baseType="lpstr">
      <vt:lpstr>Concurrencia</vt:lpstr>
      <vt:lpstr>Data Integration Phase</vt:lpstr>
      <vt:lpstr>What is Data Integration?</vt:lpstr>
      <vt:lpstr>Source-to-target mapping</vt:lpstr>
      <vt:lpstr>ETL: What is it?</vt:lpstr>
      <vt:lpstr>Logical Data Model &amp; Physical Data Model</vt:lpstr>
      <vt:lpstr>About Data Vault</vt:lpstr>
      <vt:lpstr>Open Source Data Integration Options</vt:lpstr>
      <vt:lpstr>Open Source Data Integration Options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Reko</dc:creator>
  <cp:lastModifiedBy>Miguel Moraga Muñoz</cp:lastModifiedBy>
  <cp:revision>26</cp:revision>
  <dcterms:created xsi:type="dcterms:W3CDTF">2019-06-07T18:32:51Z</dcterms:created>
  <dcterms:modified xsi:type="dcterms:W3CDTF">2019-06-10T13:47:04Z</dcterms:modified>
</cp:coreProperties>
</file>