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58" r:id="rId6"/>
    <p:sldId id="260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7103745" cy="10234295"/>
  <p:embeddedFontLst>
    <p:embeddedFont>
      <p:font typeface="字体管家娜娜体" panose="00020600040101010101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defRPr>
            </a:pPr>
            <a:r>
              <a:rPr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rPr>
              <a:t>市场份额</a:t>
            </a:r>
            <a:endParaRPr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字体管家娜娜体" panose="00020600040101010101" charset="-122"/>
              <a:sym typeface="字体管家娜娜体" panose="00020600040101010101" charset="-122"/>
            </a:endParaRPr>
          </a:p>
        </c:rich>
      </c:tx>
      <c:layout>
        <c:manualLayout>
          <c:xMode val="edge"/>
          <c:yMode val="edge"/>
          <c:x val="0.269094622191967"/>
          <c:y val="0.03332763630148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市场份额</c:v>
                </c:pt>
              </c:strCache>
            </c:strRef>
          </c:tx>
          <c:spPr>
            <a:effectLst>
              <a:softEdge rad="63500"/>
            </a:effectLst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softEdge rad="63500"/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softEdge rad="63500"/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softEdge rad="63500"/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softEdge rad="63500"/>
              </a:effectLst>
            </c:spPr>
          </c:dPt>
          <c:dLbls>
            <c:dLbl>
              <c:idx val="0"/>
              <c:layout>
                <c:manualLayout>
                  <c:x val="-0.202188609001807"/>
                  <c:y val="-0.019076747817728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815718328829089"/>
                  <c:y val="-0.13705216029196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6033475374689"/>
                  <c:y val="0.059942077755981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244401699696884"/>
                  <c:y val="0.1266264951835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腾讯欢乐斗地主</c:v>
                </c:pt>
                <c:pt idx="1">
                  <c:v>途游斗地主</c:v>
                </c:pt>
                <c:pt idx="2">
                  <c:v>JJ斗地主</c:v>
                </c:pt>
                <c:pt idx="3">
                  <c:v>联众、波克&amp;其他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0.528900642236494</c:v>
                </c:pt>
                <c:pt idx="1">
                  <c:v>0.151114469210427</c:v>
                </c:pt>
                <c:pt idx="2">
                  <c:v>0.259539100868908</c:v>
                </c:pt>
                <c:pt idx="3">
                  <c:v>0.0604457876841708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字体管家娜娜体" panose="00020600040101010101" charset="-122"/>
                <a:sym typeface="字体管家娜娜体" panose="00020600040101010101" charset="-122"/>
              </a:defRPr>
            </a:pPr>
          </a:p>
        </c:txPr>
      </c:legendEntry>
      <c:layout>
        <c:manualLayout>
          <c:xMode val="edge"/>
          <c:yMode val="edge"/>
          <c:x val="0.652073732718894"/>
          <c:y val="0.348829259955563"/>
          <c:w val="0.338594470046083"/>
          <c:h val="0.3409673560075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字体管家娜娜体" panose="00020600040101010101" charset="-122"/>
              <a:sym typeface="字体管家娜娜体" panose="00020600040101010101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.jpeg"/><Relationship Id="rId13" Type="http://schemas.openxmlformats.org/officeDocument/2006/relationships/image" Target="../media/image17.jpeg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-6985"/>
            <a:ext cx="12182475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8" name="组合 17"/>
          <p:cNvGrpSpPr/>
          <p:nvPr/>
        </p:nvGrpSpPr>
        <p:grpSpPr>
          <a:xfrm>
            <a:off x="2168525" y="2557780"/>
            <a:ext cx="3868420" cy="1981200"/>
            <a:chOff x="2456" y="4028"/>
            <a:chExt cx="6092" cy="3120"/>
          </a:xfrm>
        </p:grpSpPr>
        <p:pic>
          <p:nvPicPr>
            <p:cNvPr id="7" name="图片 6" descr="56c747bd659a8d8fd9ce3cd64b4d20a18ef9a1aa2c331-GWHquH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" y="4028"/>
              <a:ext cx="2893" cy="3120"/>
            </a:xfrm>
            <a:prstGeom prst="rect">
              <a:avLst/>
            </a:prstGeom>
          </p:spPr>
        </p:pic>
        <p:pic>
          <p:nvPicPr>
            <p:cNvPr id="8" name="图片 7" descr="9b9d2c525ca7847430ef84d8a80b3bd87061858c2afe7-c4YWg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" y="4292"/>
              <a:ext cx="2958" cy="2856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178560" y="704215"/>
            <a:ext cx="7997190" cy="106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rPr>
              <a:t>华海乐赢斗地主项目立项分析  </a:t>
            </a:r>
            <a:r>
              <a:rPr lang="en-US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rPr>
              <a:t>Enrique </a:t>
            </a:r>
            <a:r>
              <a:rPr lang="zh-C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rPr>
              <a:t>张学明</a:t>
            </a:r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46" name="圆角矩形 45"/>
          <p:cNvSpPr/>
          <p:nvPr>
            <p:custDataLst>
              <p:tags r:id="rId4"/>
            </p:custDataLst>
          </p:nvPr>
        </p:nvSpPr>
        <p:spPr>
          <a:xfrm>
            <a:off x="8269663" y="255779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 fontScale="72500"/>
          </a:bodyPr>
          <a:p>
            <a:pPr algn="ctr"/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8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8269663" y="37198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62500"/>
          </a:bodyPr>
          <a:p>
            <a:pPr lvl="0" algn="ctr"/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rPr>
              <a:t>Section 2 我们的想法</a:t>
            </a:r>
            <a:endParaRPr lang="en-US" altLang="zh-CN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娜娜体" panose="00020600040101010101" charset="-122"/>
              <a:ea typeface="字体管家娜娜体" panose="00020600040101010101" charset="-122"/>
              <a:cs typeface="+mj-cs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8269663" y="482855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72500"/>
          </a:bodyPr>
          <a:p>
            <a:pPr lvl="0" algn="ctr"/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rPr>
              <a:t>Section 3 开始游戏</a:t>
            </a:r>
            <a:endParaRPr lang="en-US" altLang="zh-CN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娜娜体" panose="00020600040101010101" charset="-122"/>
              <a:ea typeface="字体管家娜娜体" panose="00020600040101010101" charset="-122"/>
              <a:cs typeface="+mj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82040" y="5236210"/>
            <a:ext cx="781050" cy="1226185"/>
            <a:chOff x="2905" y="8122"/>
            <a:chExt cx="1230" cy="1931"/>
          </a:xfrm>
        </p:grpSpPr>
        <p:pic>
          <p:nvPicPr>
            <p:cNvPr id="10" name="图片 9" descr="imgae_jiangl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0" y="8122"/>
              <a:ext cx="1170" cy="134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905" y="9457"/>
              <a:ext cx="1230" cy="5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</a:rPr>
                <a:t>市场</a:t>
              </a:r>
              <a:endParaRPr lang="zh-CN" altLang="en-US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52370" y="5266690"/>
            <a:ext cx="855980" cy="1131570"/>
            <a:chOff x="4820" y="8294"/>
            <a:chExt cx="1348" cy="1782"/>
          </a:xfrm>
        </p:grpSpPr>
        <p:pic>
          <p:nvPicPr>
            <p:cNvPr id="12" name="图片 11" descr="imgae_s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0" y="8294"/>
              <a:ext cx="1348" cy="115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879" y="9480"/>
              <a:ext cx="1230" cy="5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</a:rPr>
                <a:t>机会</a:t>
              </a:r>
              <a:endParaRPr lang="zh-CN" altLang="en-US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90340" y="5236210"/>
            <a:ext cx="789305" cy="1162050"/>
            <a:chOff x="6740" y="8246"/>
            <a:chExt cx="1243" cy="1830"/>
          </a:xfrm>
        </p:grpSpPr>
        <p:pic>
          <p:nvPicPr>
            <p:cNvPr id="11" name="图片 10" descr="imgae_qiz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40" y="8246"/>
              <a:ext cx="1243" cy="123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753" y="9480"/>
              <a:ext cx="1230" cy="5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</a:rPr>
                <a:t>目标</a:t>
              </a:r>
              <a:endParaRPr lang="zh-CN" altLang="en-US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610" y="5187315"/>
            <a:ext cx="800735" cy="1181735"/>
            <a:chOff x="8601" y="8215"/>
            <a:chExt cx="1261" cy="1861"/>
          </a:xfrm>
        </p:grpSpPr>
        <p:pic>
          <p:nvPicPr>
            <p:cNvPr id="13" name="图片 12" descr="imgae_shuj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76" y="8215"/>
              <a:ext cx="1186" cy="123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8601" y="9480"/>
              <a:ext cx="1230" cy="5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</a:rPr>
                <a:t>任务</a:t>
              </a:r>
              <a:endParaRPr lang="zh-CN" altLang="en-US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" grpId="0" animBg="1"/>
      <p:bldP spid="6" grpId="1" animBg="1"/>
      <p:bldP spid="9" grpId="0" animBg="1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21590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69772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2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我们的想法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3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需要有</a:t>
              </a:r>
              <a:r>
                <a:rPr lang="en-US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“</a:t>
              </a:r>
              <a:r>
                <a:rPr lang="zh-CN" altLang="en-US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创业精神</a:t>
              </a:r>
              <a:r>
                <a:rPr lang="en-US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”</a:t>
              </a:r>
              <a:r>
                <a:rPr lang="zh-CN" altLang="en-US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的研发运营团队。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棋牌游戏因为核心玩法相同，因此竞争更为激烈，对团队要求更高，团队必须把游戏的事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当自己的事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339590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产品重要性在棋牌游戏中将占比稍小，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运营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团队的规划和建设需要在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前期就做足准备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498465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游戏上线初期需要官方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组织俱乐部、局头和主播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等线上资源。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555" y="3291205"/>
            <a:ext cx="3369310" cy="256857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21590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69772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2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我们的想法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4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关于已知的主要挑战的解决方案。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关于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公平性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，游戏设计将引入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牌局记录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俱乐部及玩家信誉体系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及防作弊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提示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（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IP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GPS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、同桌游戏率等等）等系统。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339590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关于面对跟进者的挑战，有两个思路：一是在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验证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游戏关键数据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OK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后迅速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铺开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市场，二是利用先发优势尽早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联合强势平台，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获得资源整合优势。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498465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因为间接的联系到真钱赌博，因此具有一定的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政策风险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，需要我们更为谨慎。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85" y="3131820"/>
            <a:ext cx="2851785" cy="285178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698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69772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3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 </a:t>
            </a:r>
            <a:r>
              <a:rPr lang="zh-CN" altLang="en-US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开始游戏</a:t>
            </a:r>
            <a:endParaRPr lang="zh-CN" altLang="en-US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1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关于市场和机会。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我们极有可能是目前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第一批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以构建平台为各类用户服务为目的的开发者。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339590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线下牌局线上化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的趋势基本不可逆，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真钱牌局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市场的繁荣基本不可逆。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498465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以集团资源中彩票和主播为入口的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流量质量应该相对较高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，平台壮大后有一定的优势。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95" y="3132455"/>
            <a:ext cx="3018790" cy="301879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7620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69772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3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 </a:t>
            </a:r>
            <a:r>
              <a:rPr lang="zh-CN" altLang="en-US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开始游戏</a:t>
            </a:r>
            <a:endParaRPr lang="zh-CN" altLang="en-US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2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关于团队配置。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12014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第一批建议开发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移动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APP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，后期可以铺开到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H5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Flash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暂时不建议。初期的团队成员配置为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产品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+2UI+1Client+1Server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，中期增加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1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Client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和测试。</a:t>
            </a:r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589145"/>
            <a:ext cx="6068695" cy="378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建议组成相对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封闭式团队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，开发和沟通都能更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敏捷更高效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498465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人员质量需要公司领导多参与把关，棋牌产品的质量是第一生命！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10" y="3131820"/>
            <a:ext cx="3226435" cy="255714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7620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69772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3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 </a:t>
            </a:r>
            <a:r>
              <a:rPr lang="zh-CN" altLang="en-US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开始游戏</a:t>
            </a:r>
            <a:endParaRPr lang="zh-CN" altLang="en-US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3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关于工期和未来展望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12014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天下武功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唯快不破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”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，互联网产品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唯精不红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”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。工期需要根据公司的资源配置和产品品质要求进行评估。建议产品能在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4-5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个月左右上线。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608195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建立游戏关键指标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监控模型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，在留存、付费渗透和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ARPU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健康的情况下勇于进行大推。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555615"/>
            <a:ext cx="6068695" cy="378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立志于做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中国最大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真钱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棋牌室！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65" y="3265805"/>
            <a:ext cx="3419475" cy="301117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-190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333" y="5194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590925" y="140716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1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斗地主已经成为国民级棋牌游戏。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>
            <p:custDataLst>
              <p:tags r:id="rId8"/>
            </p:custDataLst>
          </p:nvPr>
        </p:nvGrpSpPr>
        <p:grpSpPr>
          <a:xfrm rot="0">
            <a:off x="3590925" y="2333625"/>
            <a:ext cx="5189855" cy="620395"/>
            <a:chOff x="2305728" y="4108461"/>
            <a:chExt cx="4532544" cy="541586"/>
          </a:xfrm>
        </p:grpSpPr>
        <p:sp>
          <p:nvSpPr>
            <p:cNvPr id="52" name="椭圆 51"/>
            <p:cNvSpPr/>
            <p:nvPr>
              <p:custDataLst>
                <p:tags r:id="rId9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2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>
              <p:custDataLst>
                <p:tags r:id="rId11"/>
              </p:custDataLst>
            </p:nvPr>
          </p:nvSpPr>
          <p:spPr>
            <a:xfrm>
              <a:off x="2812897" y="4153038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市场上目前排名靠前的产品均特点突出。</a:t>
              </a:r>
              <a:endParaRPr lang="zh-CN" altLang="en-US" sz="2000" dirty="0"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>
              <a:off x="2589593" y="4108461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>
            <p:custDataLst>
              <p:tags r:id="rId13"/>
            </p:custDataLst>
          </p:nvPr>
        </p:nvGrpSpPr>
        <p:grpSpPr>
          <a:xfrm rot="0">
            <a:off x="3590925" y="3215005"/>
            <a:ext cx="5189855" cy="620395"/>
            <a:chOff x="2305728" y="4108461"/>
            <a:chExt cx="4532544" cy="541586"/>
          </a:xfrm>
        </p:grpSpPr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3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61" name="直接连接符 60"/>
            <p:cNvCxnSpPr/>
            <p:nvPr>
              <p:custDataLst>
                <p:tags r:id="rId15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>
              <p:custDataLst>
                <p:tags r:id="rId16"/>
              </p:custDataLst>
            </p:nvPr>
          </p:nvSpPr>
          <p:spPr>
            <a:xfrm>
              <a:off x="2812897" y="4152403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渠道为王，流量为王。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63" name="直接连接符 62"/>
            <p:cNvCxnSpPr/>
            <p:nvPr>
              <p:custDataLst>
                <p:tags r:id="rId17"/>
              </p:custDataLst>
            </p:nvPr>
          </p:nvCxnSpPr>
          <p:spPr>
            <a:xfrm>
              <a:off x="2589593" y="4108461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>
            <p:custDataLst>
              <p:tags r:id="rId18"/>
            </p:custDataLst>
          </p:nvPr>
        </p:nvGrpSpPr>
        <p:grpSpPr>
          <a:xfrm rot="0">
            <a:off x="3590925" y="4069080"/>
            <a:ext cx="5189855" cy="629920"/>
            <a:chOff x="2305728" y="4100146"/>
            <a:chExt cx="4532544" cy="549901"/>
          </a:xfrm>
        </p:grpSpPr>
        <p:sp>
          <p:nvSpPr>
            <p:cNvPr id="65" name="椭圆 64"/>
            <p:cNvSpPr/>
            <p:nvPr>
              <p:custDataLst>
                <p:tags r:id="rId19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20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21"/>
              </p:custDataLst>
            </p:nvPr>
          </p:nvSpPr>
          <p:spPr>
            <a:xfrm>
              <a:off x="2812897" y="4153038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一旦获得市场地位，产品的存续性较好。</a:t>
              </a:r>
              <a:endParaRPr lang="zh-CN" altLang="zh-CN" sz="2000" dirty="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68" name="直接连接符 67"/>
            <p:cNvCxnSpPr/>
            <p:nvPr>
              <p:custDataLst>
                <p:tags r:id="rId22"/>
              </p:custDataLst>
            </p:nvPr>
          </p:nvCxnSpPr>
          <p:spPr>
            <a:xfrm>
              <a:off x="2589593" y="4100146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>
            <p:custDataLst>
              <p:tags r:id="rId23"/>
            </p:custDataLst>
          </p:nvPr>
        </p:nvGrpSpPr>
        <p:grpSpPr>
          <a:xfrm rot="0">
            <a:off x="3590925" y="5028565"/>
            <a:ext cx="5189855" cy="620395"/>
            <a:chOff x="2305728" y="4108461"/>
            <a:chExt cx="4532544" cy="541586"/>
          </a:xfrm>
        </p:grpSpPr>
        <p:sp>
          <p:nvSpPr>
            <p:cNvPr id="71" name="椭圆 70"/>
            <p:cNvSpPr/>
            <p:nvPr>
              <p:custDataLst>
                <p:tags r:id="rId24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5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72" name="直接连接符 71"/>
            <p:cNvCxnSpPr/>
            <p:nvPr>
              <p:custDataLst>
                <p:tags r:id="rId25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>
              <p:custDataLst>
                <p:tags r:id="rId26"/>
              </p:custDataLst>
            </p:nvPr>
          </p:nvSpPr>
          <p:spPr>
            <a:xfrm>
              <a:off x="2812897" y="4153038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较低的</a:t>
              </a:r>
              <a:r>
                <a:rPr lang="en-US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ARPU</a:t>
              </a:r>
              <a:r>
                <a:rPr lang="zh-CN" altLang="en-US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以及较好</a:t>
              </a: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的LTV，可扩展性强。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74" name="直接连接符 73"/>
            <p:cNvCxnSpPr/>
            <p:nvPr>
              <p:custDataLst>
                <p:tags r:id="rId27"/>
              </p:custDataLst>
            </p:nvPr>
          </p:nvCxnSpPr>
          <p:spPr>
            <a:xfrm>
              <a:off x="2589593" y="4108461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-190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333" y="5194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590925" y="140716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1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斗地主已经成为国民级棋牌游戏。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图片 79" descr="1t3n5pjfb3nit9hu!12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2316480"/>
            <a:ext cx="2905760" cy="411924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81" name="文本框 80"/>
          <p:cNvSpPr txBox="1"/>
          <p:nvPr/>
        </p:nvSpPr>
        <p:spPr>
          <a:xfrm>
            <a:off x="4351020" y="2884805"/>
            <a:ext cx="6924040" cy="3121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中国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国民运动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是麻将？错，是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。麻将类仅有一款欢乐麻将全集上榜，而斗地主游戏却有6款。</a:t>
            </a:r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斗地主游戏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玩法统一、规则简单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，深受各个年龄段的国人热捧。中国人对斗地主这项项目的热爱可能是外国人想不到。如果说早期的斗地主还会受到“人凑不齐”，以及“忘带扑克”的困扰，那互联网和智能手机的普及，让这些问题得到了统一解决。</a:t>
            </a:r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前十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榜单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上，棋牌类游戏中，有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六款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游戏都与斗地主有关。其中</a:t>
            </a:r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腾讯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依靠自身强大的用户资源，其推出的QQ欢乐斗地主在榜单领跑，与排在后面的游戏形成了明显的差距。</a:t>
            </a:r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25" y="190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3"/>
            </p:custDataLst>
          </p:nvPr>
        </p:nvSpPr>
        <p:spPr>
          <a:xfrm>
            <a:off x="676333" y="5194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4"/>
            </p:custDataLst>
          </p:nvPr>
        </p:nvGrpSpPr>
        <p:grpSpPr>
          <a:xfrm rot="0">
            <a:off x="3590925" y="140716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5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2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6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7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市场上目前排名靠前的产品均特点突出。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8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图表 1"/>
          <p:cNvGraphicFramePr/>
          <p:nvPr/>
        </p:nvGraphicFramePr>
        <p:xfrm>
          <a:off x="-9525" y="2361565"/>
          <a:ext cx="5511800" cy="371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5655945" y="2698750"/>
            <a:ext cx="5894705" cy="3121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腾讯欢乐斗地主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是大而全的产品，综合竞争力和体验好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。在玩牌核心、社交关系链、活动系统、任务以及商业化方面都做的非常成熟。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JJ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主打比赛概念，以斗地主为基础大力推广棋牌大厅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APP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自带几十种棋牌游戏，推广和运营都较早，取得了一定的市场先机，但产品体验较差，目前已经明显落后于同类产品。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r>
              <a:rPr 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途游斗地主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作为后起之秀，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红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包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以及话费等等相关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活动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丰富多样，核心玩法也有一定优化，产品品质出色。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698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333" y="5194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590925" y="140716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3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渠道为王，流量为王。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  <a:p>
              <a:pPr algn="l">
                <a:lnSpc>
                  <a:spcPct val="130000"/>
                </a:lnSpc>
              </a:pP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715" y="2405380"/>
            <a:ext cx="2226310" cy="389001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9455" y="2405380"/>
            <a:ext cx="2246630" cy="389001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9210" y="2405380"/>
            <a:ext cx="2186305" cy="389001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文本框 7"/>
          <p:cNvSpPr txBox="1"/>
          <p:nvPr/>
        </p:nvSpPr>
        <p:spPr>
          <a:xfrm>
            <a:off x="8985885" y="3886835"/>
            <a:ext cx="2998470" cy="12014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zh-CN">
                <a:latin typeface="字体管家娜娜体" panose="00020600040101010101" charset="-122"/>
                <a:ea typeface="字体管家娜娜体" panose="00020600040101010101" charset="-122"/>
              </a:rPr>
              <a:t>是的，腾讯，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360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，百度，</a:t>
            </a:r>
            <a:r>
              <a:rPr lang="zh-CN" altLang="zh-CN">
                <a:latin typeface="字体管家娜娜体" panose="00020600040101010101" charset="-122"/>
                <a:ea typeface="字体管家娜娜体" panose="00020600040101010101" charset="-122"/>
              </a:rPr>
              <a:t>很明显的现象，他们</a:t>
            </a:r>
            <a:r>
              <a:rPr lang="zh-CN" altLang="zh-CN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只推自己的</a:t>
            </a:r>
            <a:r>
              <a:rPr lang="zh-CN" altLang="zh-CN">
                <a:latin typeface="字体管家娜娜体" panose="00020600040101010101" charset="-122"/>
                <a:ea typeface="字体管家娜娜体" panose="00020600040101010101" charset="-122"/>
              </a:rPr>
              <a:t>！</a:t>
            </a:r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698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333" y="519441"/>
            <a:ext cx="2583065" cy="65747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1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市场分析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590925" y="140716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4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一旦获得市场地位，产品的存续性较好。</a:t>
              </a:r>
              <a:endParaRPr lang="zh-CN" altLang="zh-CN" sz="2000" dirty="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  <a:p>
              <a:pPr algn="l">
                <a:lnSpc>
                  <a:spcPct val="130000"/>
                </a:lnSpc>
              </a:pP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  <a:p>
              <a:pPr algn="l">
                <a:lnSpc>
                  <a:spcPct val="130000"/>
                </a:lnSpc>
              </a:pP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aHR0cDovL2ExLm16c3RhdGljLmNvbS91cy9yMzAvUHVycGxlMTIyL3Y0LzJlLzk1LzQ0LzJlOTU0NDYyLTY1NGQtMWJjMy0xOGU4LWZkNjkyNTBiN2M4Ny9pY29uMTgweDE4MC5qcGV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045" y="2712720"/>
            <a:ext cx="828000" cy="828000"/>
          </a:xfrm>
          <a:prstGeom prst="rect">
            <a:avLst/>
          </a:prstGeom>
        </p:spPr>
      </p:pic>
      <p:pic>
        <p:nvPicPr>
          <p:cNvPr id="10" name="图片 9" descr="aHR0cDovL2E1Lm16c3RhdGljLmNvbS91cy9yMzAvUHVycGxlMTExL3Y0LzIyLzQxLzY2LzIyNDE2NjU0LWYyY2YtZTFhMC1lNTRlLTE1MDBiNTE5Y2VjYy9pY29uMTkyeDE5Mi5qcGV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0240" y="2712720"/>
            <a:ext cx="828000" cy="828000"/>
          </a:xfrm>
          <a:prstGeom prst="rect">
            <a:avLst/>
          </a:prstGeom>
        </p:spPr>
      </p:pic>
      <p:pic>
        <p:nvPicPr>
          <p:cNvPr id="11" name="图片 10" descr="aHR0cDovL2EyLm16c3RhdGljLmNvbS91cy9yMzAvUHVycGxlMTExL3Y0L2YxLzA4L2RjL2YxMDhkY2NhLTc3ZjgtNThmOS01MDQ5LTZkMTFmN2M2MDM4My9pY29uMTkweDE5MC5qcGV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7620" y="2712720"/>
            <a:ext cx="828000" cy="828000"/>
          </a:xfrm>
          <a:prstGeom prst="rect">
            <a:avLst/>
          </a:prstGeom>
        </p:spPr>
      </p:pic>
      <p:pic>
        <p:nvPicPr>
          <p:cNvPr id="12" name="图片 11" descr="aHR0cDovL2E0Lm16c3RhdGljLmNvbS91cy9yMzAvUHVycGxlMTIyL3Y0LzMyLzczL2U2LzMyNzNlNjg3LTk5MDAtZWFiOC1jYjI5LWFjYmQxMWU3ZWFhMS9pY29uMTgweDE4MC5qcGV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2670" y="2712720"/>
            <a:ext cx="828000" cy="828000"/>
          </a:xfrm>
          <a:prstGeom prst="rect">
            <a:avLst/>
          </a:prstGeom>
        </p:spPr>
      </p:pic>
      <p:pic>
        <p:nvPicPr>
          <p:cNvPr id="13" name="图片 12" descr="aHR0cDovL2lzNC5tenN0YXRpYy5jb20vaW1hZ2UvdGh1bWIvUHVycGxlMTExL3Y0LzY0LzNkLzQzLzY0M2Q0M2UxLTI3MjEtNzk5NC0xNmM5LWU3Mjc5ODhlM2I1Yy9zb3VyY2UvMTAweDEwMGJiLmpwZw==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 flipV="1">
            <a:off x="7252375" y="2724190"/>
            <a:ext cx="828000" cy="828000"/>
          </a:xfrm>
          <a:prstGeom prst="rect">
            <a:avLst/>
          </a:prstGeom>
        </p:spPr>
      </p:pic>
      <p:pic>
        <p:nvPicPr>
          <p:cNvPr id="14" name="图片 13" descr="aHR0cDovL2lzNS5tenN0YXRpYy5jb20vaW1hZ2UvdGh1bWIvUHVycGxlMTIyL3Y0L2YzL2FmLzdiL2YzYWY3YmQ2LTZjZmItMTc0YS04MzA5LTU3MzcyMzI0OTk1Ny9zb3VyY2UvMTAweDEwMGJiLmpwZw==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1005" y="2712720"/>
            <a:ext cx="828000" cy="828000"/>
          </a:xfrm>
          <a:prstGeom prst="rect">
            <a:avLst/>
          </a:prstGeom>
        </p:spPr>
      </p:pic>
      <p:pic>
        <p:nvPicPr>
          <p:cNvPr id="15" name="图片 14" descr="aHR0cDovL2lzMy5tenN0YXRpYy5jb20vaW1hZ2UvdGh1bWIvUHVycGxlMTIyL3Y0L2FhLzFkLzJlL2FhMWQyZTM4LWQ5NTMtMjJkOS0yNDZmLTc3Y2NkYWFlMDdjMS9zb3VyY2UvMTAweDEwMGJiLmpwZw==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5115" y="2712720"/>
            <a:ext cx="828000" cy="82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76045" y="3867150"/>
            <a:ext cx="9765030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一代版本一代神，年年新人换旧人。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喜新厌旧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”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  <a:sym typeface="+mn-ea"/>
              </a:rPr>
              <a:t>这一用户特点决定了游戏产品的生命周期和迭代节奏。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76045" y="4902200"/>
            <a:ext cx="9765030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-&gt;</a:t>
            </a:r>
            <a:r>
              <a:rPr lang="zh-CN" altLang="zh-CN">
                <a:latin typeface="字体管家娜娜体" panose="00020600040101010101" charset="-122"/>
                <a:ea typeface="字体管家娜娜体" panose="00020600040101010101" charset="-122"/>
              </a:rPr>
              <a:t>欢乐斗地主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-&gt;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癞子斗地主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-&gt;XX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斗地主，一直是腾讯内部这么多年的难得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常青树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；同理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德州扑克及其受益者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17" grpId="1" animBg="1"/>
      <p:bldP spid="17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-3111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1663700" y="600075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94355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rPr>
              <a:t>Section 2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rPr>
              <a:t>我们的想法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590925" y="1873885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1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目标市场和用户定位必须非常清楚。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>
            <p:custDataLst>
              <p:tags r:id="rId8"/>
            </p:custDataLst>
          </p:nvPr>
        </p:nvGrpSpPr>
        <p:grpSpPr>
          <a:xfrm rot="0">
            <a:off x="3590925" y="2800350"/>
            <a:ext cx="5189855" cy="620395"/>
            <a:chOff x="2305728" y="4108461"/>
            <a:chExt cx="4532544" cy="541586"/>
          </a:xfrm>
        </p:grpSpPr>
        <p:sp>
          <p:nvSpPr>
            <p:cNvPr id="52" name="椭圆 51"/>
            <p:cNvSpPr/>
            <p:nvPr>
              <p:custDataLst>
                <p:tags r:id="rId9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2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>
              <p:custDataLst>
                <p:tags r:id="rId11"/>
              </p:custDataLst>
            </p:nvPr>
          </p:nvSpPr>
          <p:spPr>
            <a:xfrm>
              <a:off x="2812897" y="4153038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产品结构形态必须围绕用户创新。</a:t>
              </a:r>
              <a:endParaRPr lang="zh-CN" altLang="en-US" sz="2000" dirty="0"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>
              <a:off x="2589593" y="4108461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>
            <p:custDataLst>
              <p:tags r:id="rId13"/>
            </p:custDataLst>
          </p:nvPr>
        </p:nvGrpSpPr>
        <p:grpSpPr>
          <a:xfrm rot="0">
            <a:off x="3590925" y="3681730"/>
            <a:ext cx="5189855" cy="620395"/>
            <a:chOff x="2305728" y="4108461"/>
            <a:chExt cx="4532544" cy="541586"/>
          </a:xfrm>
        </p:grpSpPr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3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61" name="直接连接符 60"/>
            <p:cNvCxnSpPr/>
            <p:nvPr>
              <p:custDataLst>
                <p:tags r:id="rId15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>
              <p:custDataLst>
                <p:tags r:id="rId16"/>
              </p:custDataLst>
            </p:nvPr>
          </p:nvSpPr>
          <p:spPr>
            <a:xfrm>
              <a:off x="2812897" y="4152403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需要有</a:t>
              </a:r>
              <a:r>
                <a:rPr lang="en-US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“</a:t>
              </a:r>
              <a:r>
                <a:rPr lang="zh-CN" altLang="en-US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创业精神</a:t>
              </a:r>
              <a:r>
                <a:rPr lang="en-US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”</a:t>
              </a:r>
              <a:r>
                <a:rPr lang="zh-CN" altLang="en-US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的研发运营团队。</a:t>
              </a:r>
              <a:endParaRPr lang="zh-CN" altLang="en-US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63" name="直接连接符 62"/>
            <p:cNvCxnSpPr/>
            <p:nvPr>
              <p:custDataLst>
                <p:tags r:id="rId17"/>
              </p:custDataLst>
            </p:nvPr>
          </p:nvCxnSpPr>
          <p:spPr>
            <a:xfrm>
              <a:off x="2589593" y="4108461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>
            <p:custDataLst>
              <p:tags r:id="rId18"/>
            </p:custDataLst>
          </p:nvPr>
        </p:nvGrpSpPr>
        <p:grpSpPr>
          <a:xfrm rot="0">
            <a:off x="3590925" y="4535805"/>
            <a:ext cx="5189855" cy="629920"/>
            <a:chOff x="2305728" y="4100146"/>
            <a:chExt cx="4532544" cy="549901"/>
          </a:xfrm>
        </p:grpSpPr>
        <p:sp>
          <p:nvSpPr>
            <p:cNvPr id="65" name="椭圆 64"/>
            <p:cNvSpPr/>
            <p:nvPr>
              <p:custDataLst>
                <p:tags r:id="rId19"/>
              </p:custDataLst>
            </p:nvPr>
          </p:nvSpPr>
          <p:spPr bwMode="auto">
            <a:xfrm>
              <a:off x="2305728" y="4108461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字体管家娜娜体" panose="00020600040101010101" charset="-122"/>
                  <a:ea typeface="字体管家娜娜体" panose="00020600040101010101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字体管家娜娜体" panose="00020600040101010101" charset="-122"/>
                <a:ea typeface="字体管家娜娜体" panose="00020600040101010101" charset="-122"/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20"/>
              </p:custDataLst>
            </p:nvPr>
          </p:nvCxnSpPr>
          <p:spPr>
            <a:xfrm>
              <a:off x="2589593" y="4650047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21"/>
              </p:custDataLst>
            </p:nvPr>
          </p:nvSpPr>
          <p:spPr>
            <a:xfrm>
              <a:off x="2812897" y="4153038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</a:rPr>
                <a:t>关于已知的主要挑战的解决方案。</a:t>
              </a:r>
              <a:endParaRPr lang="zh-CN" altLang="zh-CN" sz="2000" dirty="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68" name="直接连接符 67"/>
            <p:cNvCxnSpPr/>
            <p:nvPr>
              <p:custDataLst>
                <p:tags r:id="rId22"/>
              </p:custDataLst>
            </p:nvPr>
          </p:nvCxnSpPr>
          <p:spPr>
            <a:xfrm>
              <a:off x="2589593" y="4100146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12065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2035175" y="6000750"/>
            <a:ext cx="45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2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我们的想法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1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目标市场和用户必须非常清楚。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069715" y="3174365"/>
            <a:ext cx="728408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喜欢以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真钱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为游戏标的线上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玩家及其服务者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9715" y="4382135"/>
            <a:ext cx="728408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以游戏产业链为生存基础的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职业牌手和商人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9715" y="5541010"/>
            <a:ext cx="728408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满足娱乐和消遣需求的，服务基于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社交关系链的用户群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060" y="3174365"/>
            <a:ext cx="3013075" cy="301307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695b60ebbf5d146a11858a3aa10efd2133439698723d-hctEhV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21590"/>
            <a:ext cx="12211050" cy="687260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" name="文本框 18"/>
          <p:cNvSpPr txBox="1"/>
          <p:nvPr/>
        </p:nvSpPr>
        <p:spPr>
          <a:xfrm>
            <a:off x="4700905" y="596646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775190" y="6425565"/>
            <a:ext cx="170497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676275" y="519430"/>
            <a:ext cx="3036570" cy="6572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p>
            <a:pPr algn="ctr"/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Section 2</a:t>
            </a:r>
            <a:r>
              <a:rPr lang="en-US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 </a:t>
            </a:r>
            <a:r>
              <a:rPr lang="zh-CN" altLang="zh-CN" sz="2000" b="1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rPr>
              <a:t>我们的想法</a:t>
            </a:r>
            <a:endParaRPr lang="zh-CN" altLang="zh-CN" sz="2000" b="1" smtClean="0">
              <a:solidFill>
                <a:schemeClr val="bg1"/>
              </a:solidFill>
              <a:latin typeface="字体管家娜娜体" panose="00020600040101010101" charset="-122"/>
              <a:ea typeface="字体管家娜娜体" panose="00020600040101010101" charset="-122"/>
              <a:cs typeface="+mj-cs"/>
            </a:endParaRPr>
          </a:p>
        </p:txBody>
      </p:sp>
      <p:grpSp>
        <p:nvGrpSpPr>
          <p:cNvPr id="45" name="组合 44"/>
          <p:cNvGrpSpPr/>
          <p:nvPr>
            <p:custDataLst>
              <p:tags r:id="rId3"/>
            </p:custDataLst>
          </p:nvPr>
        </p:nvGrpSpPr>
        <p:grpSpPr>
          <a:xfrm rot="0">
            <a:off x="3620135" y="2082800"/>
            <a:ext cx="5189855" cy="620395"/>
            <a:chOff x="2305728" y="2182294"/>
            <a:chExt cx="4532544" cy="541586"/>
          </a:xfrm>
        </p:grpSpPr>
        <p:sp>
          <p:nvSpPr>
            <p:cNvPr id="47" name="椭圆 46"/>
            <p:cNvSpPr/>
            <p:nvPr>
              <p:custDataLst>
                <p:tags r:id="rId4"/>
              </p:custDataLst>
            </p:nvPr>
          </p:nvSpPr>
          <p:spPr bwMode="auto">
            <a:xfrm>
              <a:off x="2305728" y="2182294"/>
              <a:ext cx="540000" cy="539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l"/>
              <a:r>
                <a:rPr lang="en-US" altLang="zh-CN" sz="2000" b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2</a:t>
              </a:r>
              <a:endParaRPr lang="en-US" altLang="zh-CN" sz="20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娜娜体" panose="00020600040101010101" charset="-122"/>
                <a:ea typeface="字体管家娜娜体" panose="00020600040101010101" charset="-122"/>
                <a:cs typeface="+mj-cs"/>
                <a:sym typeface="+mn-ea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2589593" y="2723880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6"/>
              </p:custDataLst>
            </p:nvPr>
          </p:nvSpPr>
          <p:spPr>
            <a:xfrm>
              <a:off x="2812897" y="2226317"/>
              <a:ext cx="4025375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zh-CN" sz="2000" smtClean="0">
                  <a:solidFill>
                    <a:schemeClr val="bg1"/>
                  </a:solidFill>
                  <a:latin typeface="字体管家娜娜体" panose="00020600040101010101" charset="-122"/>
                  <a:ea typeface="字体管家娜娜体" panose="00020600040101010101" charset="-122"/>
                  <a:cs typeface="+mj-cs"/>
                  <a:sym typeface="+mn-ea"/>
                </a:rPr>
                <a:t>产品结构形态必须围绕用户创新。</a:t>
              </a:r>
              <a:endParaRPr lang="zh-CN" altLang="zh-CN" sz="2000" smtClean="0">
                <a:solidFill>
                  <a:schemeClr val="bg1"/>
                </a:solidFill>
                <a:latin typeface="字体管家娜娜体" panose="00020600040101010101" charset="-122"/>
                <a:ea typeface="字体管家娜娜体" panose="00020600040101010101" charset="-122"/>
                <a:cs typeface="+mj-cs"/>
              </a:endParaRPr>
            </a:p>
          </p:txBody>
        </p: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2589593" y="2182294"/>
              <a:ext cx="42486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375150" y="3131820"/>
            <a:ext cx="6068695" cy="652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牌桌管理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及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俱乐部</a:t>
            </a:r>
            <a:r>
              <a:rPr lang="en-US" altLang="zh-CN">
                <a:latin typeface="字体管家娜娜体" panose="00020600040101010101" charset="-122"/>
                <a:ea typeface="字体管家娜娜体" panose="00020600040101010101" charset="-122"/>
              </a:rPr>
              <a:t>”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为核心理念的产品设计思路。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5150" y="4215765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游戏大数据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、社交关系链、用户中心为辅助系统的底层支持。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5150" y="5498465"/>
            <a:ext cx="6068695" cy="927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以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主播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局头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币商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字体管家娜娜体" panose="00020600040101010101" charset="-122"/>
                <a:ea typeface="字体管家娜娜体" panose="00020600040101010101" charset="-122"/>
              </a:rPr>
              <a:t>锦标赛发起者</a:t>
            </a:r>
            <a:r>
              <a:rPr lang="zh-CN" altLang="en-US">
                <a:latin typeface="字体管家娜娜体" panose="00020600040101010101" charset="-122"/>
                <a:ea typeface="字体管家娜娜体" panose="00020600040101010101" charset="-122"/>
              </a:rPr>
              <a:t>等角色为寄托的运营环境优化。</a:t>
            </a:r>
            <a:endParaRPr lang="zh-CN" altLang="en-US">
              <a:latin typeface="字体管家娜娜体" panose="00020600040101010101" charset="-122"/>
              <a:ea typeface="字体管家娜娜体" panose="00020600040101010101" charset="-122"/>
            </a:endParaRPr>
          </a:p>
          <a:p>
            <a:endParaRPr lang="en-US" altLang="zh-CN">
              <a:latin typeface="字体管家娜娜体" panose="00020600040101010101" charset="-122"/>
              <a:ea typeface="字体管家娜娜体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25" y="3164205"/>
            <a:ext cx="3430905" cy="304228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bldLvl="0" animBg="1"/>
      <p:bldP spid="5" grpId="1" animBg="1"/>
      <p:bldP spid="5" grpId="2" bldLvl="0" animBg="1"/>
      <p:bldP spid="6" grpId="1" animBg="1"/>
      <p:bldP spid="6" grpId="2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9"/>
  <p:tag name="KSO_WM_TEMPLATE_CATEGORY" val="custom"/>
  <p:tag name="KSO_WM_TEMPLATE_INDEX" val="160464"/>
  <p:tag name="KSO_WM_UNIT_INDEX" val="9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4"/>
  <p:tag name="KSO_WM_UNIT_ID" val="custom160464_7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5"/>
  <p:tag name="KSO_WM_UNIT_ID" val="custom160464_7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2_1"/>
  <p:tag name="KSO_WM_UNIT_ID" val="custom160464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6"/>
  <p:tag name="KSO_WM_UNIT_ID" val="custom160464_7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4_7*i*0"/>
  <p:tag name="KSO_WM_TEMPLATE_CATEGORY" val="custom"/>
  <p:tag name="KSO_WM_TEMPLATE_INDEX" val="160464"/>
  <p:tag name="KSO_WM_UNIT_INDEX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1"/>
  <p:tag name="KSO_WM_UNIT_ID" val="custom160464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2"/>
  <p:tag name="KSO_WM_UNIT_ID" val="custom160464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h_f"/>
  <p:tag name="KSO_WM_UNIT_INDEX" val="1_1_1"/>
  <p:tag name="KSO_WM_UNIT_ID" val="custom160464_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DIAGRAM_GROUP_CODE" val="l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l_i"/>
  <p:tag name="KSO_WM_UNIT_INDEX" val="1_3"/>
  <p:tag name="KSO_WM_UNIT_ID" val="custom160464_7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1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WPS 演示</Application>
  <PresentationFormat>宽屏</PresentationFormat>
  <Paragraphs>228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字体管家娜娜体</vt:lpstr>
      <vt:lpstr>Arial Narrow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18</cp:revision>
  <dcterms:created xsi:type="dcterms:W3CDTF">2017-04-10T04:01:00Z</dcterms:created>
  <dcterms:modified xsi:type="dcterms:W3CDTF">2017-04-12T02:00:48Z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