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Lexend"/>
      <p:regular r:id="rId12"/>
      <p:bold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Lexend-bold.fntdata"/><Relationship Id="rId12" Type="http://schemas.openxmlformats.org/officeDocument/2006/relationships/font" Target="fonts/Lexen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48e9aac2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48e9aac2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7893c334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7893c334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7893c334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7893c33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7893c334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7893c334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Lexend"/>
              <a:buChar char="●"/>
              <a:defRPr sz="2000">
                <a:latin typeface="Lexend"/>
                <a:ea typeface="Lexend"/>
                <a:cs typeface="Lexend"/>
                <a:sym typeface="Lexend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○"/>
              <a:defRPr sz="1600">
                <a:latin typeface="Lexend"/>
                <a:ea typeface="Lexend"/>
                <a:cs typeface="Lexend"/>
                <a:sym typeface="Lexend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■"/>
              <a:defRPr sz="1600">
                <a:latin typeface="Lexend"/>
                <a:ea typeface="Lexend"/>
                <a:cs typeface="Lexend"/>
                <a:sym typeface="Lexend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  <a:defRPr sz="1600">
                <a:latin typeface="Lexend"/>
                <a:ea typeface="Lexend"/>
                <a:cs typeface="Lexend"/>
                <a:sym typeface="Lexend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○"/>
              <a:defRPr sz="1600">
                <a:latin typeface="Lexend"/>
                <a:ea typeface="Lexend"/>
                <a:cs typeface="Lexend"/>
                <a:sym typeface="Lexend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■"/>
              <a:defRPr sz="1600">
                <a:latin typeface="Lexend"/>
                <a:ea typeface="Lexend"/>
                <a:cs typeface="Lexend"/>
                <a:sym typeface="Lexend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  <a:defRPr sz="1600">
                <a:latin typeface="Lexend"/>
                <a:ea typeface="Lexend"/>
                <a:cs typeface="Lexend"/>
                <a:sym typeface="Lexend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○"/>
              <a:defRPr sz="1600">
                <a:latin typeface="Lexend"/>
                <a:ea typeface="Lexend"/>
                <a:cs typeface="Lexend"/>
                <a:sym typeface="Lexend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■"/>
              <a:defRPr sz="16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exend"/>
              <a:buChar char="●"/>
              <a:defRPr sz="20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"/>
              <a:buChar char="○"/>
              <a:defRPr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"/>
              <a:buChar char="■"/>
              <a:defRPr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"/>
              <a:buChar char="●"/>
              <a:defRPr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"/>
              <a:buChar char="○"/>
              <a:defRPr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"/>
              <a:buChar char="■"/>
              <a:defRPr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"/>
              <a:buChar char="●"/>
              <a:defRPr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"/>
              <a:buChar char="○"/>
              <a:defRPr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"/>
              <a:buChar char="■"/>
              <a:defRPr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624350"/>
            <a:ext cx="7801500" cy="173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LiDAR-based Canopy Cover prediction</a:t>
            </a:r>
            <a:endParaRPr sz="43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5C99F"/>
                </a:solidFill>
              </a:rPr>
              <a:t>November 6</a:t>
            </a:r>
            <a:r>
              <a:rPr lang="es">
                <a:solidFill>
                  <a:srgbClr val="E5C99F"/>
                </a:solidFill>
              </a:rPr>
              <a:t>th Update</a:t>
            </a:r>
            <a:endParaRPr>
              <a:solidFill>
                <a:srgbClr val="E5C99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Alejandro Donaire</a:t>
            </a:r>
            <a:br>
              <a:rPr lang="es" sz="1800"/>
            </a:br>
            <a:r>
              <a:rPr lang="es" sz="1800"/>
              <a:t>Èric Sánchez</a:t>
            </a:r>
            <a:br>
              <a:rPr lang="es" sz="1800"/>
            </a:br>
            <a:r>
              <a:rPr lang="es" sz="1800"/>
              <a:t>Pau Ventura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Francesco Tedesco</a:t>
            </a:r>
            <a:endParaRPr sz="18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549575" y="433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New features</a:t>
            </a:r>
            <a:endParaRPr/>
          </a:p>
        </p:txBody>
      </p:sp>
      <p:sp>
        <p:nvSpPr>
          <p:cNvPr id="67" name="Google Shape;67;p14"/>
          <p:cNvSpPr txBox="1"/>
          <p:nvPr>
            <p:ph idx="4294967295" type="subTitle"/>
          </p:nvPr>
        </p:nvSpPr>
        <p:spPr>
          <a:xfrm>
            <a:off x="549575" y="1239150"/>
            <a:ext cx="7801500" cy="3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XGB decompression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Added environment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Readme updated with error metrics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Confusion matrix for classified points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423" y="1017725"/>
            <a:ext cx="5127074" cy="405942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4294967295" type="subTitle"/>
          </p:nvPr>
        </p:nvSpPr>
        <p:spPr>
          <a:xfrm>
            <a:off x="549575" y="1239150"/>
            <a:ext cx="2760000" cy="3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1800"/>
              <a:t>&gt;60% of CC is &lt;10%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 sz="1800"/>
              <a:t>Model tends to underestimate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1800"/>
              <a:t>Correcting ICGC overestimation?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 sz="1800"/>
              <a:t>Overall good predictions (sparse almost diagonal matrix)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Model’s error distribution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345200"/>
            <a:ext cx="302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Peaking around zero error.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Overall higher positive error (model tends to underestimate)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Almost no error higher than 25.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775" y="1017725"/>
            <a:ext cx="5437700" cy="407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Absolute valued error classification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2223600" cy="3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&gt;62% samples with less than 5%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&gt;90% samples with less than 20%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&gt;95% samples with less than 30% error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300" y="1608363"/>
            <a:ext cx="6396601" cy="279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