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Average"/>
      <p:regular r:id="rId19"/>
    </p:embeddedFont>
    <p:embeddedFont>
      <p:font typeface="Oswald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Average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13a5adb2ed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13a5adb2ed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13a5adb2ed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13a5adb2ed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3a5adb2ed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3a5adb2ed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13a5adb2ed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13a5adb2ed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3a5adb2ed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13a5adb2ed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13a5adb2ed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13a5adb2ed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3a5adb2ed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13a5adb2ed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3a5adb2ed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3a5adb2ed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a5adb2e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a5adb2e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13a5adb2ed_0_3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13a5adb2ed_0_3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3a5adb2ed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3a5adb2ed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3a5adb2ed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13a5adb2ed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3a5adb2ed_0_4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13a5adb2ed_0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Predicció del recobriment arbori a partir de dades LiDAR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Últims avenços fins el 01/03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Problema d’escalabilitat</a:t>
            </a:r>
            <a:endParaRPr sz="3200"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402325" y="1191538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Actualment: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/>
          <p:nvPr/>
        </p:nvSpPr>
        <p:spPr>
          <a:xfrm>
            <a:off x="2186538" y="2008213"/>
            <a:ext cx="2250600" cy="19698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2"/>
          <p:cNvSpPr txBox="1"/>
          <p:nvPr/>
        </p:nvSpPr>
        <p:spPr>
          <a:xfrm>
            <a:off x="600450" y="2668213"/>
            <a:ext cx="2447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KM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6" name="Google Shape;126;p22"/>
          <p:cNvSpPr txBox="1"/>
          <p:nvPr/>
        </p:nvSpPr>
        <p:spPr>
          <a:xfrm>
            <a:off x="2787000" y="4180138"/>
            <a:ext cx="129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KM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27" name="Google Shape;127;p22"/>
          <p:cNvSpPr/>
          <p:nvPr/>
        </p:nvSpPr>
        <p:spPr>
          <a:xfrm>
            <a:off x="4817225" y="2832838"/>
            <a:ext cx="1189500" cy="3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725" y="2185188"/>
            <a:ext cx="1691924" cy="1691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2"/>
          <p:cNvSpPr txBox="1"/>
          <p:nvPr/>
        </p:nvSpPr>
        <p:spPr>
          <a:xfrm>
            <a:off x="6398387" y="3978025"/>
            <a:ext cx="2076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10.000 rows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103" y="1873050"/>
            <a:ext cx="658675" cy="7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4862488" y="3314725"/>
            <a:ext cx="1302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350 Mb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Problema d’escalabilitat</a:t>
            </a:r>
            <a:endParaRPr sz="3200"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Avantatges: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Temps de còmput baix (RF: ~5s, XGBoost: ~0.2s)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Resultats decents per a punts dintre del block.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Desavantatges: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No generalitzable (geografia massa regular)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Manca d’informació (10.000 rows)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555"/>
              <a:t>Problema d’escalabilitat</a:t>
            </a:r>
            <a:endParaRPr sz="355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4"/>
          <p:cNvSpPr txBox="1"/>
          <p:nvPr>
            <p:ph idx="1" type="body"/>
          </p:nvPr>
        </p:nvSpPr>
        <p:spPr>
          <a:xfrm>
            <a:off x="311700" y="11128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Escenari ideal:</a:t>
            </a:r>
            <a:endParaRPr/>
          </a:p>
        </p:txBody>
      </p:sp>
      <p:pic>
        <p:nvPicPr>
          <p:cNvPr id="144" name="Google Shape;1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00" y="1817600"/>
            <a:ext cx="2840825" cy="249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4"/>
          <p:cNvSpPr txBox="1"/>
          <p:nvPr/>
        </p:nvSpPr>
        <p:spPr>
          <a:xfrm>
            <a:off x="1306513" y="4413900"/>
            <a:ext cx="15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32.000km</a:t>
            </a:r>
            <a:r>
              <a:rPr baseline="30000"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baseline="30000"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46" name="Google Shape;146;p24"/>
          <p:cNvSpPr/>
          <p:nvPr/>
        </p:nvSpPr>
        <p:spPr>
          <a:xfrm>
            <a:off x="3977250" y="2772113"/>
            <a:ext cx="1189500" cy="3966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4"/>
          <p:cNvSpPr/>
          <p:nvPr/>
        </p:nvSpPr>
        <p:spPr>
          <a:xfrm>
            <a:off x="5494691" y="2089592"/>
            <a:ext cx="716100" cy="635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6414650" y="2114950"/>
            <a:ext cx="1869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 8.000</a:t>
            </a:r>
            <a:endParaRPr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3266" y="3283264"/>
            <a:ext cx="661612" cy="620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0627" y="3168727"/>
            <a:ext cx="257569" cy="291783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4"/>
          <p:cNvSpPr txBox="1"/>
          <p:nvPr/>
        </p:nvSpPr>
        <p:spPr>
          <a:xfrm>
            <a:off x="6521750" y="3301200"/>
            <a:ext cx="2487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x 80.000.000 rows</a:t>
            </a:r>
            <a:endParaRPr sz="2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3920553" y="3283275"/>
            <a:ext cx="1552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2.800 Gb</a:t>
            </a:r>
            <a:endParaRPr sz="21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Futures millores</a:t>
            </a:r>
            <a:endParaRPr sz="3200"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1152475"/>
            <a:ext cx="85206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Model: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Hyperparameter tunning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Outlier detection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Feature Selection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Més atributs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Null imputation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Escalabilitat: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Entrenar amb més dades / dades més generals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s"/>
              <a:t>Altres: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s"/>
              <a:t>Comparar i usar diferents Groundtruths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Nova concepció del problema (Machine Learning)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3561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 sz="5022">
                <a:solidFill>
                  <a:schemeClr val="accent5"/>
                </a:solidFill>
              </a:rPr>
              <a:t>Agrupar</a:t>
            </a:r>
            <a:r>
              <a:rPr lang="es" sz="5022"/>
              <a:t> </a:t>
            </a:r>
            <a:r>
              <a:rPr lang="es" sz="5022">
                <a:solidFill>
                  <a:schemeClr val="accent6"/>
                </a:solidFill>
              </a:rPr>
              <a:t>les dades LiDAR per regions de 20x20m.</a:t>
            </a:r>
            <a:br>
              <a:rPr lang="es" sz="5022">
                <a:solidFill>
                  <a:schemeClr val="accent6"/>
                </a:solidFill>
              </a:rPr>
            </a:br>
            <a:endParaRPr sz="5022"/>
          </a:p>
          <a:p>
            <a:pPr indent="-3561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 sz="5022">
                <a:solidFill>
                  <a:schemeClr val="accent5"/>
                </a:solidFill>
              </a:rPr>
              <a:t>Extreure</a:t>
            </a:r>
            <a:r>
              <a:rPr b="1" lang="es" sz="5022">
                <a:solidFill>
                  <a:schemeClr val="accent5"/>
                </a:solidFill>
              </a:rPr>
              <a:t> atributs</a:t>
            </a:r>
            <a:r>
              <a:rPr lang="es" sz="5022"/>
              <a:t> </a:t>
            </a:r>
            <a:r>
              <a:rPr lang="es" sz="5022">
                <a:solidFill>
                  <a:schemeClr val="accent6"/>
                </a:solidFill>
              </a:rPr>
              <a:t>de cada regió (altitud mitjana, # punts vegetació, etc.).</a:t>
            </a:r>
            <a:br>
              <a:rPr lang="es" sz="5022">
                <a:solidFill>
                  <a:schemeClr val="accent6"/>
                </a:solidFill>
              </a:rPr>
            </a:br>
            <a:endParaRPr sz="5022"/>
          </a:p>
          <a:p>
            <a:pPr indent="-35616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s" sz="5022">
                <a:solidFill>
                  <a:schemeClr val="accent5"/>
                </a:solidFill>
              </a:rPr>
              <a:t>Relacionar </a:t>
            </a:r>
            <a:r>
              <a:rPr lang="es" sz="5022">
                <a:solidFill>
                  <a:schemeClr val="accent6"/>
                </a:solidFill>
              </a:rPr>
              <a:t>els atributs amb el CC (Canopy Cover) a través de:</a:t>
            </a:r>
            <a:endParaRPr sz="5022">
              <a:solidFill>
                <a:schemeClr val="accent6"/>
              </a:solidFill>
            </a:endParaRPr>
          </a:p>
          <a:p>
            <a:pPr indent="-346004" lvl="1" marL="914400" rtl="0" algn="l">
              <a:spcBef>
                <a:spcPts val="0"/>
              </a:spcBef>
              <a:spcAft>
                <a:spcPts val="0"/>
              </a:spcAft>
              <a:buSzPct val="92035"/>
              <a:buChar char="-"/>
            </a:pPr>
            <a:r>
              <a:rPr lang="es" sz="5022" u="sng"/>
              <a:t>V</a:t>
            </a:r>
            <a:r>
              <a:rPr lang="es" sz="5022" u="sng"/>
              <a:t>isualitzacions</a:t>
            </a:r>
            <a:r>
              <a:rPr lang="es" sz="5022"/>
              <a:t> de les dades</a:t>
            </a:r>
            <a:endParaRPr sz="5022"/>
          </a:p>
          <a:p>
            <a:pPr indent="-346004" lvl="1" marL="914400" rtl="0" algn="l">
              <a:spcBef>
                <a:spcPts val="0"/>
              </a:spcBef>
              <a:spcAft>
                <a:spcPts val="0"/>
              </a:spcAft>
              <a:buSzPct val="92035"/>
              <a:buChar char="-"/>
            </a:pPr>
            <a:r>
              <a:rPr lang="es" sz="5022"/>
              <a:t>Tècniques </a:t>
            </a:r>
            <a:r>
              <a:rPr lang="es" sz="5022" u="sng"/>
              <a:t>estadístiques</a:t>
            </a:r>
            <a:r>
              <a:rPr lang="es" sz="5022"/>
              <a:t> per mesurar la correlació</a:t>
            </a:r>
            <a:endParaRPr sz="5022"/>
          </a:p>
          <a:p>
            <a:pPr indent="-346004" lvl="1" marL="914400" rtl="0" algn="l">
              <a:spcBef>
                <a:spcPts val="0"/>
              </a:spcBef>
              <a:spcAft>
                <a:spcPts val="0"/>
              </a:spcAft>
              <a:buSzPct val="92035"/>
              <a:buChar char="-"/>
            </a:pPr>
            <a:r>
              <a:rPr lang="es" sz="5022" u="sng"/>
              <a:t>Models</a:t>
            </a:r>
            <a:r>
              <a:rPr lang="es" sz="5022"/>
              <a:t> de Machine Learning</a:t>
            </a:r>
            <a:endParaRPr sz="5022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Atributs del model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453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Quantil de l’alçada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Nombre de punts classificats com ‘High Vegetation’</a:t>
            </a: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Nombre de píxels</a:t>
            </a:r>
            <a:br>
              <a:rPr lang="es" sz="2200"/>
            </a:br>
            <a:endParaRPr sz="2200"/>
          </a:p>
          <a:p>
            <a:pPr indent="-347345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 sz="2200"/>
              <a:t>Nombre de clústers (no implementat)</a:t>
            </a:r>
            <a:endParaRPr sz="2200"/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7100" y="975236"/>
            <a:ext cx="4188400" cy="3770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Models més potents → Conjunts de dades més grans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6">
                <a:solidFill>
                  <a:schemeClr val="accent4"/>
                </a:solidFill>
              </a:rPr>
              <a:t>Nou conjunt de dades de 2km x 2km</a:t>
            </a:r>
            <a:endParaRPr sz="2666">
              <a:solidFill>
                <a:schemeClr val="accent4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443900"/>
            <a:ext cx="8520600" cy="31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616524"/>
            <a:ext cx="2709699" cy="260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21225" y="1674367"/>
            <a:ext cx="2709700" cy="248508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30750" y="1564250"/>
            <a:ext cx="2709700" cy="27053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Nous models de Machine Learning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</a:pPr>
            <a:r>
              <a:rPr i="1" lang="es" sz="2200">
                <a:solidFill>
                  <a:schemeClr val="accent6"/>
                </a:solidFill>
              </a:rPr>
              <a:t>Regressió lineal </a:t>
            </a:r>
            <a:r>
              <a:rPr i="1" lang="es" sz="2200">
                <a:solidFill>
                  <a:schemeClr val="accent6"/>
                </a:solidFill>
              </a:rPr>
              <a:t>múltiple</a:t>
            </a:r>
            <a:br>
              <a:rPr i="1" lang="es" sz="2200">
                <a:solidFill>
                  <a:schemeClr val="accent6"/>
                </a:solidFill>
              </a:rPr>
            </a:br>
            <a:endParaRPr i="1" sz="2200">
              <a:solidFill>
                <a:schemeClr val="accent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</a:pPr>
            <a:r>
              <a:rPr i="1" lang="es" sz="2200">
                <a:solidFill>
                  <a:schemeClr val="accent6"/>
                </a:solidFill>
              </a:rPr>
              <a:t>Random Forest Regressor</a:t>
            </a:r>
            <a:br>
              <a:rPr i="1" lang="es" sz="2200">
                <a:solidFill>
                  <a:schemeClr val="accent6"/>
                </a:solidFill>
              </a:rPr>
            </a:br>
            <a:endParaRPr i="1" sz="2200">
              <a:solidFill>
                <a:schemeClr val="accent6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200"/>
              <a:buChar char="-"/>
            </a:pPr>
            <a:r>
              <a:rPr i="1" lang="es" sz="2200">
                <a:solidFill>
                  <a:schemeClr val="accent6"/>
                </a:solidFill>
              </a:rPr>
              <a:t>XGBoost Regressor</a:t>
            </a:r>
            <a:endParaRPr i="1" sz="2200"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7775" y="947127"/>
            <a:ext cx="2601825" cy="260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Random Forest Regressor</a:t>
            </a:r>
            <a:endParaRPr sz="3200"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402350" y="1401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0.933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</a:t>
            </a:r>
            <a:r>
              <a:rPr lang="es" sz="2200"/>
              <a:t>4.205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200"/>
              <a:t>Execution time: </a:t>
            </a:r>
            <a:r>
              <a:rPr lang="es" sz="2200"/>
              <a:t>~5 s</a:t>
            </a:r>
            <a:endParaRPr sz="2200"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775" y="1280950"/>
            <a:ext cx="4483900" cy="315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02325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XGBoost</a:t>
            </a:r>
            <a:endParaRPr sz="3200"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402325" y="1469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</a:t>
            </a:r>
            <a:r>
              <a:rPr lang="es" sz="2200"/>
              <a:t>0.809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</a:t>
            </a:r>
            <a:r>
              <a:rPr lang="es" sz="2200"/>
              <a:t>8.402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2200"/>
              <a:t>Execution time:</a:t>
            </a:r>
            <a:r>
              <a:rPr lang="es" sz="2200"/>
              <a:t> ~0.2s</a:t>
            </a:r>
            <a:endParaRPr sz="2200"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84559" y="1401725"/>
            <a:ext cx="4494792" cy="31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XGBoost Toy Dataset</a:t>
            </a:r>
            <a:endParaRPr sz="3200"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02325" y="193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0.885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8.132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0" name="Google Shape;110;p20"/>
          <p:cNvPicPr preferRelativeResize="0"/>
          <p:nvPr/>
        </p:nvPicPr>
        <p:blipFill rotWithShape="1">
          <a:blip r:embed="rId3">
            <a:alphaModFix/>
          </a:blip>
          <a:srcRect b="0" l="0" r="0" t="5482"/>
          <a:stretch/>
        </p:blipFill>
        <p:spPr>
          <a:xfrm>
            <a:off x="3637850" y="1380250"/>
            <a:ext cx="4816051" cy="320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200"/>
              <a:t>Random Forest nonzero DataSet</a:t>
            </a:r>
            <a:endParaRPr sz="3200"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02325" y="1931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200"/>
              <a:t>R2 score:</a:t>
            </a:r>
            <a:r>
              <a:rPr lang="es" sz="2200"/>
              <a:t> </a:t>
            </a:r>
            <a:r>
              <a:rPr lang="es" sz="2200"/>
              <a:t>-0.1959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200"/>
              <a:t>MAE:</a:t>
            </a:r>
            <a:r>
              <a:rPr lang="es" sz="2200"/>
              <a:t> </a:t>
            </a:r>
            <a:r>
              <a:rPr lang="es" sz="2200"/>
              <a:t>21.931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5800" y="1555000"/>
            <a:ext cx="4304850" cy="303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