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Lexend"/>
      <p:regular r:id="rId14"/>
      <p:bold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5cc46b1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5cc46b1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5cc46b1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5cc46b1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cc46b1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cc46b1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5c41c4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5c41c4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5c41c4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5c41c4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25bf988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25bf988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May 17th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selection (on Fullblock)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068600"/>
            <a:ext cx="8520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rgbClr val="F9CB9C"/>
                </a:solidFill>
                <a:latin typeface="Lexend"/>
                <a:ea typeface="Lexend"/>
                <a:cs typeface="Lexend"/>
                <a:sym typeface="Lexend"/>
              </a:rPr>
              <a:t>118</a:t>
            </a:r>
            <a:r>
              <a:rPr lang="es" sz="7200">
                <a:latin typeface="Lexend"/>
                <a:ea typeface="Lexend"/>
                <a:cs typeface="Lexend"/>
                <a:sym typeface="Lexend"/>
              </a:rPr>
              <a:t>				 </a:t>
            </a:r>
            <a:r>
              <a:rPr lang="es" sz="7200">
                <a:solidFill>
                  <a:srgbClr val="B6D7A8"/>
                </a:solidFill>
                <a:latin typeface="Lexend"/>
                <a:ea typeface="Lexend"/>
                <a:cs typeface="Lexend"/>
                <a:sym typeface="Lexend"/>
              </a:rPr>
              <a:t>~30</a:t>
            </a:r>
            <a:endParaRPr sz="7200">
              <a:solidFill>
                <a:srgbClr val="B6D7A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207250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600"/>
              <a:t>Only </a:t>
            </a:r>
            <a:r>
              <a:rPr lang="es" sz="3600">
                <a:solidFill>
                  <a:srgbClr val="EA9999"/>
                </a:solidFill>
                <a:latin typeface="Lexend"/>
                <a:ea typeface="Lexend"/>
                <a:cs typeface="Lexend"/>
                <a:sym typeface="Lexend"/>
              </a:rPr>
              <a:t>-0.05</a:t>
            </a:r>
            <a:r>
              <a:rPr lang="es" sz="3600">
                <a:latin typeface="Lexend"/>
                <a:ea typeface="Lexend"/>
                <a:cs typeface="Lexend"/>
                <a:sym typeface="Lexend"/>
              </a:rPr>
              <a:t> R</a:t>
            </a:r>
            <a:r>
              <a:rPr baseline="30000" lang="es" sz="3600">
                <a:latin typeface="Lexend"/>
                <a:ea typeface="Lexend"/>
                <a:cs typeface="Lexend"/>
                <a:sym typeface="Lexend"/>
              </a:rPr>
              <a:t>2</a:t>
            </a:r>
            <a:endParaRPr baseline="30000" sz="3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403077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400"/>
              <a:t>Remains to be seen how this works for a larger </a:t>
            </a:r>
            <a:r>
              <a:rPr lang="es" sz="2400"/>
              <a:t>amount</a:t>
            </a:r>
            <a:r>
              <a:rPr lang="es" sz="2400"/>
              <a:t> of blocks</a:t>
            </a:r>
            <a:endParaRPr sz="2400"/>
          </a:p>
        </p:txBody>
      </p:sp>
      <p:cxnSp>
        <p:nvCxnSpPr>
          <p:cNvPr id="71" name="Google Shape;71;p14"/>
          <p:cNvCxnSpPr/>
          <p:nvPr/>
        </p:nvCxnSpPr>
        <p:spPr>
          <a:xfrm>
            <a:off x="1913950" y="2677300"/>
            <a:ext cx="1270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/>
          <p:nvPr/>
        </p:nvSpPr>
        <p:spPr>
          <a:xfrm>
            <a:off x="684300" y="1211475"/>
            <a:ext cx="857100" cy="85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541400" y="1306225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600"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s" sz="3600"/>
              <a:t>PCA </a:t>
            </a:r>
            <a:endParaRPr baseline="30000" sz="36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250" y="1052650"/>
            <a:ext cx="3694450" cy="27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Added aspect, slope and elevation (from LCP)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The resolution is </a:t>
            </a:r>
            <a:r>
              <a:rPr lang="es" sz="2000">
                <a:solidFill>
                  <a:srgbClr val="EA9999"/>
                </a:solidFill>
              </a:rPr>
              <a:t>too low</a:t>
            </a:r>
            <a:r>
              <a:rPr lang="es" sz="2000"/>
              <a:t> (100x100m)</a:t>
            </a:r>
            <a:br>
              <a:rPr lang="es" sz="2000"/>
            </a:br>
            <a:r>
              <a:rPr b="1" lang="es" sz="2200"/>
              <a:t>→</a:t>
            </a:r>
            <a:r>
              <a:rPr lang="es" sz="2000"/>
              <a:t> Not a big improvement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What’s the </a:t>
            </a:r>
            <a:r>
              <a:rPr lang="es" sz="2000">
                <a:solidFill>
                  <a:srgbClr val="A4C2F4"/>
                </a:solidFill>
              </a:rPr>
              <a:t>best </a:t>
            </a:r>
            <a:r>
              <a:rPr lang="es" sz="2000"/>
              <a:t>LCP available?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 </a:t>
            </a:r>
            <a:r>
              <a:rPr lang="es">
                <a:solidFill>
                  <a:srgbClr val="999999"/>
                </a:solidFill>
              </a:rPr>
              <a:t> (used: LCP_CATALUNYA.zip)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373" y="1017725"/>
            <a:ext cx="2660925" cy="28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678" y="1461529"/>
            <a:ext cx="2660925" cy="2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5" y="1913754"/>
            <a:ext cx="2660924" cy="278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Other technical issues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42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rgbClr val="FFE599"/>
                </a:solidFill>
              </a:rPr>
              <a:t>Simpler </a:t>
            </a:r>
            <a:r>
              <a:rPr lang="es" sz="2000"/>
              <a:t>Python functions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rgbClr val="FFE599"/>
                </a:solidFill>
              </a:rPr>
              <a:t>Clean </a:t>
            </a:r>
            <a:r>
              <a:rPr lang="es" sz="2000"/>
              <a:t>code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Missing data </a:t>
            </a:r>
            <a:r>
              <a:rPr lang="es" sz="2000">
                <a:solidFill>
                  <a:srgbClr val="FFE599"/>
                </a:solidFill>
              </a:rPr>
              <a:t>imputation</a:t>
            </a:r>
            <a:endParaRPr sz="2000">
              <a:solidFill>
                <a:srgbClr val="FFE599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Working directly with </a:t>
            </a:r>
            <a:r>
              <a:rPr lang="es" sz="2000">
                <a:solidFill>
                  <a:srgbClr val="FFE599"/>
                </a:solidFill>
              </a:rPr>
              <a:t>.laz</a:t>
            </a:r>
            <a:r>
              <a:rPr lang="es" sz="2000"/>
              <a:t> and </a:t>
            </a:r>
            <a:r>
              <a:rPr lang="es" sz="2000">
                <a:solidFill>
                  <a:srgbClr val="FFE599"/>
                </a:solidFill>
              </a:rPr>
              <a:t>.tif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rgbClr val="FFE599"/>
                </a:solidFill>
              </a:rPr>
              <a:t>Clear </a:t>
            </a:r>
            <a:r>
              <a:rPr lang="es" sz="2000"/>
              <a:t>GitHub</a:t>
            </a:r>
            <a:endParaRPr sz="20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950" y="1010350"/>
            <a:ext cx="3856350" cy="36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Where are we?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985300" y="1152475"/>
            <a:ext cx="78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chemeClr val="accent4"/>
                </a:solidFill>
              </a:rPr>
              <a:t>Aspect</a:t>
            </a:r>
            <a:r>
              <a:rPr lang="es" sz="2000"/>
              <a:t>, </a:t>
            </a:r>
            <a:r>
              <a:rPr lang="es" sz="2000">
                <a:solidFill>
                  <a:schemeClr val="accent4"/>
                </a:solidFill>
              </a:rPr>
              <a:t>slope </a:t>
            </a:r>
            <a:r>
              <a:rPr lang="es" sz="2000"/>
              <a:t>and </a:t>
            </a:r>
            <a:r>
              <a:rPr lang="es" sz="2000">
                <a:solidFill>
                  <a:schemeClr val="accent4"/>
                </a:solidFill>
              </a:rPr>
              <a:t>elevation </a:t>
            </a:r>
            <a:r>
              <a:rPr lang="es" sz="2000"/>
              <a:t>features (higher res.)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chemeClr val="accent4"/>
                </a:solidFill>
              </a:rPr>
              <a:t>Time </a:t>
            </a:r>
            <a:r>
              <a:rPr lang="es" sz="2000"/>
              <a:t>f</a:t>
            </a:r>
            <a:r>
              <a:rPr lang="es" sz="2000"/>
              <a:t>eatures (seasons)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Python </a:t>
            </a:r>
            <a:r>
              <a:rPr lang="es" sz="2000">
                <a:solidFill>
                  <a:schemeClr val="accent4"/>
                </a:solidFill>
              </a:rPr>
              <a:t>script</a:t>
            </a:r>
            <a:endParaRPr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chemeClr val="accent4"/>
                </a:solidFill>
              </a:rPr>
              <a:t>Feature Selection</a:t>
            </a:r>
            <a:r>
              <a:rPr lang="es" sz="2000"/>
              <a:t> with more blocks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chemeClr val="accent4"/>
                </a:solidFill>
              </a:rPr>
              <a:t>Hyperparameter Search</a:t>
            </a:r>
            <a:r>
              <a:rPr lang="es" sz="2000"/>
              <a:t> (probably with ~500 blocks)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Model </a:t>
            </a:r>
            <a:r>
              <a:rPr lang="es" sz="2000">
                <a:solidFill>
                  <a:schemeClr val="accent4"/>
                </a:solidFill>
              </a:rPr>
              <a:t>training </a:t>
            </a:r>
            <a:r>
              <a:rPr lang="es" sz="2000"/>
              <a:t>full batch</a:t>
            </a:r>
            <a:endParaRPr sz="2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398675" y="1303075"/>
            <a:ext cx="693600" cy="66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98675" y="1988875"/>
            <a:ext cx="693600" cy="66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98675" y="3360475"/>
            <a:ext cx="693600" cy="66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98675" y="2674675"/>
            <a:ext cx="693600" cy="66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398675" y="4046275"/>
            <a:ext cx="693600" cy="66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 for the team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303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Will LiDAR points have postprocessing features like </a:t>
            </a:r>
            <a:r>
              <a:rPr i="1" lang="es" sz="2000">
                <a:solidFill>
                  <a:srgbClr val="C27BA0"/>
                </a:solidFill>
              </a:rPr>
              <a:t>class </a:t>
            </a:r>
            <a:r>
              <a:rPr lang="es" sz="2000"/>
              <a:t>or </a:t>
            </a:r>
            <a:r>
              <a:rPr i="1" lang="es" sz="2000">
                <a:solidFill>
                  <a:srgbClr val="C27BA0"/>
                </a:solidFill>
              </a:rPr>
              <a:t>withheld</a:t>
            </a:r>
            <a:r>
              <a:rPr lang="es" sz="2000"/>
              <a:t>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Why don’t you use ICGC’s height map? It is </a:t>
            </a:r>
            <a:r>
              <a:rPr lang="es" sz="2000">
                <a:solidFill>
                  <a:srgbClr val="C27BA0"/>
                </a:solidFill>
              </a:rPr>
              <a:t>2x2m</a:t>
            </a:r>
            <a:endParaRPr sz="2000">
              <a:solidFill>
                <a:srgbClr val="C27BA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Which </a:t>
            </a:r>
            <a:r>
              <a:rPr lang="es" sz="2000">
                <a:solidFill>
                  <a:srgbClr val="C27BA0"/>
                </a:solidFill>
              </a:rPr>
              <a:t>LCP</a:t>
            </a:r>
            <a:r>
              <a:rPr lang="es" sz="2000"/>
              <a:t> file is in 30x30m format?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Could you give us the </a:t>
            </a:r>
            <a:r>
              <a:rPr lang="es" sz="2000">
                <a:solidFill>
                  <a:srgbClr val="C27BA0"/>
                </a:solidFill>
              </a:rPr>
              <a:t>L</a:t>
            </a:r>
            <a:r>
              <a:rPr lang="es" sz="2000">
                <a:solidFill>
                  <a:srgbClr val="C27BA0"/>
                </a:solidFill>
              </a:rPr>
              <a:t>anduse </a:t>
            </a:r>
            <a:r>
              <a:rPr lang="es" sz="2000"/>
              <a:t>file?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>
                <a:solidFill>
                  <a:srgbClr val="C27BA0"/>
                </a:solidFill>
              </a:rPr>
              <a:t>s</a:t>
            </a:r>
            <a:r>
              <a:rPr lang="es" sz="2000">
                <a:solidFill>
                  <a:srgbClr val="C27BA0"/>
                </a:solidFill>
              </a:rPr>
              <a:t>sh </a:t>
            </a:r>
            <a:r>
              <a:rPr lang="es" sz="2000"/>
              <a:t>problems (direct LiDAR data transfer)</a:t>
            </a:r>
            <a:endParaRPr sz="20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Problems / Research for next week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519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Upload data to the</a:t>
            </a:r>
            <a:r>
              <a:rPr lang="es" sz="2100"/>
              <a:t> cluster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Functionize preprocessing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Hyperparameter search at cluster (if we have the LiDAR data)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Optimize code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