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Lexend"/>
      <p:regular r:id="rId12"/>
      <p:bold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Lexend-bold.fntdata"/><Relationship Id="rId12" Type="http://schemas.openxmlformats.org/officeDocument/2006/relationships/font" Target="fonts/Lexen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8c298fa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8c298fa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be6da359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be6da359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5be6da359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5be6da359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be6da359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be6da359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Lexend"/>
              <a:buChar char="●"/>
              <a:defRPr sz="2000">
                <a:latin typeface="Lexend"/>
                <a:ea typeface="Lexend"/>
                <a:cs typeface="Lexend"/>
                <a:sym typeface="Lexend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○"/>
              <a:defRPr sz="1600">
                <a:latin typeface="Lexend"/>
                <a:ea typeface="Lexend"/>
                <a:cs typeface="Lexend"/>
                <a:sym typeface="Lexend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■"/>
              <a:defRPr sz="1600">
                <a:latin typeface="Lexend"/>
                <a:ea typeface="Lexend"/>
                <a:cs typeface="Lexend"/>
                <a:sym typeface="Lexend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  <a:defRPr sz="1600">
                <a:latin typeface="Lexend"/>
                <a:ea typeface="Lexend"/>
                <a:cs typeface="Lexend"/>
                <a:sym typeface="Lexend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○"/>
              <a:defRPr sz="1600">
                <a:latin typeface="Lexend"/>
                <a:ea typeface="Lexend"/>
                <a:cs typeface="Lexend"/>
                <a:sym typeface="Lexend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■"/>
              <a:defRPr sz="1600">
                <a:latin typeface="Lexend"/>
                <a:ea typeface="Lexend"/>
                <a:cs typeface="Lexend"/>
                <a:sym typeface="Lexend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  <a:defRPr sz="1600">
                <a:latin typeface="Lexend"/>
                <a:ea typeface="Lexend"/>
                <a:cs typeface="Lexend"/>
                <a:sym typeface="Lexend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○"/>
              <a:defRPr sz="1600">
                <a:latin typeface="Lexend"/>
                <a:ea typeface="Lexend"/>
                <a:cs typeface="Lexend"/>
                <a:sym typeface="Lexend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■"/>
              <a:defRPr sz="16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exend"/>
              <a:buChar char="●"/>
              <a:defRPr sz="20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○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■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●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○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■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●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○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■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624350"/>
            <a:ext cx="7801500" cy="173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LiDAR-based Canopy Cover prediction</a:t>
            </a:r>
            <a:endParaRPr sz="4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5C99F"/>
                </a:solidFill>
              </a:rPr>
              <a:t>July 26</a:t>
            </a:r>
            <a:r>
              <a:rPr lang="es">
                <a:solidFill>
                  <a:srgbClr val="E5C99F"/>
                </a:solidFill>
              </a:rPr>
              <a:t>th Update</a:t>
            </a:r>
            <a:endParaRPr>
              <a:solidFill>
                <a:srgbClr val="E5C99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Alejandro Donaire</a:t>
            </a:r>
            <a:br>
              <a:rPr lang="es" sz="1800"/>
            </a:br>
            <a:r>
              <a:rPr lang="es" sz="1800"/>
              <a:t>Èric Sánchez</a:t>
            </a:r>
            <a:br>
              <a:rPr lang="es" sz="1800"/>
            </a:br>
            <a:r>
              <a:rPr lang="es" sz="1800"/>
              <a:t>Pau Ventura</a:t>
            </a:r>
            <a:endParaRPr sz="18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Two main tasks left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B7B7B7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1461950" y="1674475"/>
            <a:ext cx="2506200" cy="2506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5169625" y="1674475"/>
            <a:ext cx="2506200" cy="2506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789850" y="2250025"/>
            <a:ext cx="18504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Final</a:t>
            </a:r>
            <a:endParaRPr sz="2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cluster</a:t>
            </a:r>
            <a:endParaRPr sz="2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executions</a:t>
            </a:r>
            <a:endParaRPr sz="2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497525" y="2250025"/>
            <a:ext cx="18504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Finish</a:t>
            </a:r>
            <a:endParaRPr sz="2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writing</a:t>
            </a:r>
            <a:endParaRPr sz="2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paper</a:t>
            </a:r>
            <a:endParaRPr sz="2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D9EEB"/>
                </a:solidFill>
              </a:rPr>
              <a:t>The paper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Char char="-"/>
            </a:pPr>
            <a:r>
              <a:rPr lang="es">
                <a:solidFill>
                  <a:srgbClr val="B7B7B7"/>
                </a:solidFill>
              </a:rPr>
              <a:t>There are </a:t>
            </a:r>
            <a:r>
              <a:rPr lang="es">
                <a:solidFill>
                  <a:srgbClr val="C9DAF8"/>
                </a:solidFill>
              </a:rPr>
              <a:t>8 sections</a:t>
            </a:r>
            <a:br>
              <a:rPr lang="es">
                <a:solidFill>
                  <a:srgbClr val="C9DAF8"/>
                </a:solidFill>
              </a:rPr>
            </a:br>
            <a:endParaRPr>
              <a:solidFill>
                <a:srgbClr val="C9DAF8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Char char="-"/>
            </a:pPr>
            <a:r>
              <a:rPr lang="es">
                <a:solidFill>
                  <a:srgbClr val="B7B7B7"/>
                </a:solidFill>
              </a:rPr>
              <a:t>First </a:t>
            </a:r>
            <a:r>
              <a:rPr lang="es">
                <a:solidFill>
                  <a:srgbClr val="C9DAF8"/>
                </a:solidFill>
              </a:rPr>
              <a:t>3 sections finished</a:t>
            </a:r>
            <a:br>
              <a:rPr lang="es">
                <a:solidFill>
                  <a:srgbClr val="B7B7B7"/>
                </a:solidFill>
              </a:rPr>
            </a:br>
            <a:r>
              <a:rPr lang="es">
                <a:solidFill>
                  <a:srgbClr val="B7B7B7"/>
                </a:solidFill>
              </a:rPr>
              <a:t>essentially</a:t>
            </a:r>
            <a:br>
              <a:rPr lang="es">
                <a:solidFill>
                  <a:srgbClr val="B7B7B7"/>
                </a:solidFill>
              </a:rPr>
            </a:br>
            <a:endParaRPr>
              <a:solidFill>
                <a:srgbClr val="B7B7B7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Char char="-"/>
            </a:pPr>
            <a:r>
              <a:rPr lang="es">
                <a:solidFill>
                  <a:srgbClr val="B7B7B7"/>
                </a:solidFill>
              </a:rPr>
              <a:t>Rest of the sections in progress,</a:t>
            </a:r>
            <a:br>
              <a:rPr lang="es">
                <a:solidFill>
                  <a:srgbClr val="B7B7B7"/>
                </a:solidFill>
              </a:rPr>
            </a:br>
            <a:r>
              <a:rPr lang="es">
                <a:solidFill>
                  <a:srgbClr val="B7B7B7"/>
                </a:solidFill>
              </a:rPr>
              <a:t> already know what to say</a:t>
            </a:r>
            <a:br>
              <a:rPr lang="es">
                <a:solidFill>
                  <a:srgbClr val="B7B7B7"/>
                </a:solidFill>
              </a:rPr>
            </a:br>
            <a:endParaRPr>
              <a:solidFill>
                <a:srgbClr val="B7B7B7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Char char="-"/>
            </a:pPr>
            <a:r>
              <a:rPr lang="es">
                <a:solidFill>
                  <a:srgbClr val="B7B7B7"/>
                </a:solidFill>
              </a:rPr>
              <a:t>Some sections </a:t>
            </a:r>
            <a:r>
              <a:rPr lang="es">
                <a:solidFill>
                  <a:srgbClr val="C9DAF8"/>
                </a:solidFill>
              </a:rPr>
              <a:t>waiting for</a:t>
            </a:r>
            <a:br>
              <a:rPr lang="es">
                <a:solidFill>
                  <a:srgbClr val="C9DAF8"/>
                </a:solidFill>
              </a:rPr>
            </a:br>
            <a:r>
              <a:rPr lang="es">
                <a:solidFill>
                  <a:srgbClr val="C9DAF8"/>
                </a:solidFill>
              </a:rPr>
              <a:t>the final executions</a:t>
            </a:r>
            <a:endParaRPr>
              <a:solidFill>
                <a:srgbClr val="C9DAF8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750" y="1393950"/>
            <a:ext cx="3807350" cy="29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6B26B"/>
                </a:solidFill>
              </a:rPr>
              <a:t>Final cluster executions: </a:t>
            </a:r>
            <a:r>
              <a:rPr lang="es"/>
              <a:t>optimized a great deal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Char char="-"/>
            </a:pPr>
            <a:r>
              <a:rPr lang="es">
                <a:solidFill>
                  <a:srgbClr val="B7B7B7"/>
                </a:solidFill>
              </a:rPr>
              <a:t>We had </a:t>
            </a:r>
            <a:r>
              <a:rPr lang="es">
                <a:solidFill>
                  <a:srgbClr val="FCE5CD"/>
                </a:solidFill>
              </a:rPr>
              <a:t>problems with memory</a:t>
            </a:r>
            <a:r>
              <a:rPr lang="es">
                <a:solidFill>
                  <a:srgbClr val="B7B7B7"/>
                </a:solidFill>
              </a:rPr>
              <a:t> → Reached 100% and stopped</a:t>
            </a:r>
            <a:br>
              <a:rPr lang="es">
                <a:solidFill>
                  <a:srgbClr val="B7B7B7"/>
                </a:solidFill>
              </a:rPr>
            </a:br>
            <a:br>
              <a:rPr lang="es">
                <a:solidFill>
                  <a:srgbClr val="B7B7B7"/>
                </a:solidFill>
              </a:rPr>
            </a:br>
            <a:endParaRPr>
              <a:solidFill>
                <a:srgbClr val="B7B7B7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Char char="-"/>
            </a:pPr>
            <a:r>
              <a:rPr lang="es">
                <a:solidFill>
                  <a:srgbClr val="B7B7B7"/>
                </a:solidFill>
              </a:rPr>
              <a:t>Optimized </a:t>
            </a:r>
            <a:r>
              <a:rPr lang="es">
                <a:solidFill>
                  <a:srgbClr val="FCE5CD"/>
                </a:solidFill>
              </a:rPr>
              <a:t>data types</a:t>
            </a:r>
            <a:r>
              <a:rPr lang="es">
                <a:solidFill>
                  <a:srgbClr val="B7B7B7"/>
                </a:solidFill>
              </a:rPr>
              <a:t> → 4.8% less memory per every 24 blocks</a:t>
            </a:r>
            <a:br>
              <a:rPr lang="es">
                <a:solidFill>
                  <a:srgbClr val="B7B7B7"/>
                </a:solidFill>
              </a:rPr>
            </a:br>
            <a:endParaRPr>
              <a:solidFill>
                <a:srgbClr val="B7B7B7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Char char="-"/>
            </a:pPr>
            <a:r>
              <a:rPr lang="es">
                <a:solidFill>
                  <a:srgbClr val="B7B7B7"/>
                </a:solidFill>
              </a:rPr>
              <a:t>Merging big </a:t>
            </a:r>
            <a:r>
              <a:rPr lang="es">
                <a:solidFill>
                  <a:srgbClr val="FCE5CD"/>
                </a:solidFill>
              </a:rPr>
              <a:t>.tiff files after preprocessing</a:t>
            </a:r>
            <a:br>
              <a:rPr lang="es">
                <a:solidFill>
                  <a:srgbClr val="B7B7B7"/>
                </a:solidFill>
              </a:rPr>
            </a:br>
            <a:endParaRPr>
              <a:solidFill>
                <a:srgbClr val="B7B7B7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Char char="-"/>
            </a:pPr>
            <a:r>
              <a:rPr lang="es">
                <a:solidFill>
                  <a:srgbClr val="B7B7B7"/>
                </a:solidFill>
              </a:rPr>
              <a:t>Make sure there are </a:t>
            </a:r>
            <a:r>
              <a:rPr lang="es">
                <a:solidFill>
                  <a:srgbClr val="FFF2CC"/>
                </a:solidFill>
              </a:rPr>
              <a:t>not </a:t>
            </a:r>
            <a:r>
              <a:rPr lang="es">
                <a:solidFill>
                  <a:srgbClr val="FFF2CC"/>
                </a:solidFill>
              </a:rPr>
              <a:t>unnecessary copies</a:t>
            </a:r>
            <a:br>
              <a:rPr lang="es">
                <a:solidFill>
                  <a:srgbClr val="FFF2CC"/>
                </a:solidFill>
              </a:rPr>
            </a:br>
            <a:endParaRPr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Char char="-"/>
            </a:pPr>
            <a:r>
              <a:rPr lang="es">
                <a:solidFill>
                  <a:srgbClr val="FCE5CD"/>
                </a:solidFill>
              </a:rPr>
              <a:t>Isolate processes</a:t>
            </a:r>
            <a:r>
              <a:rPr lang="es">
                <a:solidFill>
                  <a:srgbClr val="B7B7B7"/>
                </a:solidFill>
              </a:rPr>
              <a:t> as much as possible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015625" y="1627075"/>
            <a:ext cx="466200" cy="451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6649150" y="3099775"/>
            <a:ext cx="2098200" cy="1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rPr>
              <a:t>+50%</a:t>
            </a:r>
            <a:r>
              <a:rPr lang="es" sz="1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faster</a:t>
            </a:r>
            <a:endParaRPr sz="1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approximately</a:t>
            </a:r>
            <a:endParaRPr sz="17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6B26B"/>
                </a:solidFill>
              </a:rPr>
              <a:t>Final cluster executions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5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Char char="-"/>
            </a:pPr>
            <a:r>
              <a:rPr lang="es">
                <a:solidFill>
                  <a:srgbClr val="FCE5CD"/>
                </a:solidFill>
              </a:rPr>
              <a:t>Feature selection</a:t>
            </a:r>
            <a:r>
              <a:rPr lang="es">
                <a:solidFill>
                  <a:srgbClr val="B7B7B7"/>
                </a:solidFill>
              </a:rPr>
              <a:t> already executing</a:t>
            </a:r>
            <a:br>
              <a:rPr lang="es">
                <a:solidFill>
                  <a:srgbClr val="B7B7B7"/>
                </a:solidFill>
              </a:rPr>
            </a:br>
            <a:endParaRPr>
              <a:solidFill>
                <a:srgbClr val="B7B7B7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Char char="-"/>
            </a:pPr>
            <a:r>
              <a:rPr lang="es">
                <a:solidFill>
                  <a:srgbClr val="B7B7B7"/>
                </a:solidFill>
              </a:rPr>
              <a:t>Next:</a:t>
            </a:r>
            <a:endParaRPr>
              <a:solidFill>
                <a:srgbClr val="B7B7B7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Char char="-"/>
            </a:pPr>
            <a:r>
              <a:rPr lang="es" sz="2000">
                <a:solidFill>
                  <a:srgbClr val="FCE5CD"/>
                </a:solidFill>
              </a:rPr>
              <a:t>Hyperparameter search</a:t>
            </a:r>
            <a:r>
              <a:rPr lang="es" sz="2000">
                <a:solidFill>
                  <a:srgbClr val="B7B7B7"/>
                </a:solidFill>
              </a:rPr>
              <a:t> once FE done</a:t>
            </a:r>
            <a:endParaRPr sz="2000">
              <a:solidFill>
                <a:srgbClr val="B7B7B7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Char char="-"/>
            </a:pPr>
            <a:r>
              <a:rPr lang="es" sz="2000">
                <a:solidFill>
                  <a:srgbClr val="B7B7B7"/>
                </a:solidFill>
              </a:rPr>
              <a:t>Try with </a:t>
            </a:r>
            <a:r>
              <a:rPr lang="es" sz="2000">
                <a:solidFill>
                  <a:srgbClr val="FCE5CD"/>
                </a:solidFill>
              </a:rPr>
              <a:t>as much blocks as possible</a:t>
            </a:r>
            <a:endParaRPr sz="2000">
              <a:solidFill>
                <a:srgbClr val="FCE5CD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000"/>
              <a:buChar char="-"/>
            </a:pPr>
            <a:r>
              <a:rPr lang="es" sz="2000">
                <a:solidFill>
                  <a:srgbClr val="B7B7B7"/>
                </a:solidFill>
              </a:rPr>
              <a:t>Think about </a:t>
            </a:r>
            <a:r>
              <a:rPr lang="es" sz="2000">
                <a:solidFill>
                  <a:srgbClr val="FCE5CD"/>
                </a:solidFill>
              </a:rPr>
              <a:t>what’s the best number of blocks</a:t>
            </a:r>
            <a:endParaRPr sz="2000">
              <a:solidFill>
                <a:srgbClr val="FCE5CD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