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Average"/>
      <p:regular r:id="rId14"/>
    </p:embeddedFont>
    <p:embeddedFont>
      <p:font typeface="Lexend"/>
      <p:regular r:id="rId15"/>
      <p:bold r:id="rId16"/>
    </p:embeddedFont>
    <p:embeddedFont>
      <p:font typeface="Oswald"/>
      <p:regular r:id="rId17"/>
      <p:bold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Lexend-regular.fntdata"/><Relationship Id="rId14" Type="http://schemas.openxmlformats.org/officeDocument/2006/relationships/font" Target="fonts/Average-regular.fntdata"/><Relationship Id="rId17" Type="http://schemas.openxmlformats.org/officeDocument/2006/relationships/font" Target="fonts/Oswald-regular.fntdata"/><Relationship Id="rId16" Type="http://schemas.openxmlformats.org/officeDocument/2006/relationships/font" Target="fonts/Lexen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Oswa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55e9e88f6e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55e9e88f6e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55e9e88f6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55e9e88f6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55e9e88f6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55e9e88f6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55e9e88f6e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55e9e88f6e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5c2ecded0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5c2ecded0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5c2ecded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55c2ecded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49b6bbfb1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49b6bbfb1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624350"/>
            <a:ext cx="7801500" cy="17301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4300"/>
              <a:t>LiDAR-based Canopy Cover prediction</a:t>
            </a:r>
            <a:endParaRPr sz="43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5"/>
            <a:ext cx="7801500" cy="17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E5C99F"/>
                </a:solidFill>
              </a:rPr>
              <a:t>June </a:t>
            </a:r>
            <a:r>
              <a:rPr lang="es">
                <a:solidFill>
                  <a:srgbClr val="E5C99F"/>
                </a:solidFill>
              </a:rPr>
              <a:t>28th Update</a:t>
            </a:r>
            <a:endParaRPr>
              <a:solidFill>
                <a:srgbClr val="E5C99F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/>
              <a:t>Alejandro Donaire</a:t>
            </a:r>
            <a:br>
              <a:rPr lang="es" sz="1800"/>
            </a:br>
            <a:r>
              <a:rPr lang="es" sz="1800"/>
              <a:t>Èric Sánchez</a:t>
            </a:r>
            <a:br>
              <a:rPr lang="es" sz="1800"/>
            </a:br>
            <a:r>
              <a:rPr lang="es" sz="1800"/>
              <a:t>Pau Ventura</a:t>
            </a:r>
            <a:endParaRPr sz="180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Long time no see…</a:t>
            </a:r>
            <a:endParaRPr/>
          </a:p>
        </p:txBody>
      </p:sp>
      <p:sp>
        <p:nvSpPr>
          <p:cNvPr id="67" name="Google Shape;67;p14"/>
          <p:cNvSpPr txBox="1"/>
          <p:nvPr>
            <p:ph idx="1" type="body"/>
          </p:nvPr>
        </p:nvSpPr>
        <p:spPr>
          <a:xfrm>
            <a:off x="311700" y="1514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Lexend"/>
              <a:buChar char="-"/>
            </a:pPr>
            <a:r>
              <a:rPr lang="es" sz="2100">
                <a:latin typeface="Lexend"/>
                <a:ea typeface="Lexend"/>
                <a:cs typeface="Lexend"/>
                <a:sym typeface="Lexend"/>
              </a:rPr>
              <a:t>Code review</a:t>
            </a:r>
            <a:endParaRPr sz="2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Lexend"/>
              <a:buChar char="-"/>
            </a:pPr>
            <a:r>
              <a:rPr lang="es" sz="2100">
                <a:latin typeface="Lexend"/>
                <a:ea typeface="Lexend"/>
                <a:cs typeface="Lexend"/>
                <a:sym typeface="Lexend"/>
              </a:rPr>
              <a:t>Roadmap</a:t>
            </a:r>
            <a:endParaRPr sz="2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spcBef>
                <a:spcPts val="1200"/>
              </a:spcBef>
              <a:spcAft>
                <a:spcPts val="0"/>
              </a:spcAft>
              <a:buSzPts val="2100"/>
              <a:buFont typeface="Lexend"/>
              <a:buChar char="-"/>
            </a:pPr>
            <a:r>
              <a:rPr lang="es" sz="2100">
                <a:latin typeface="Lexend"/>
                <a:ea typeface="Lexend"/>
                <a:cs typeface="Lexend"/>
                <a:sym typeface="Lexend"/>
              </a:rPr>
              <a:t>Task assignment</a:t>
            </a:r>
            <a:endParaRPr sz="2100"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LandUse update</a:t>
            </a: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1399200" y="2105000"/>
            <a:ext cx="1542000" cy="1573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4" name="Google Shape;74;p15"/>
          <p:cNvCxnSpPr>
            <a:stCxn id="73" idx="1"/>
          </p:cNvCxnSpPr>
          <p:nvPr/>
        </p:nvCxnSpPr>
        <p:spPr>
          <a:xfrm>
            <a:off x="1399200" y="2891600"/>
            <a:ext cx="1542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5"/>
          <p:cNvCxnSpPr>
            <a:stCxn id="73" idx="0"/>
            <a:endCxn id="73" idx="2"/>
          </p:cNvCxnSpPr>
          <p:nvPr/>
        </p:nvCxnSpPr>
        <p:spPr>
          <a:xfrm>
            <a:off x="2170200" y="2105000"/>
            <a:ext cx="0" cy="157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6" name="Google Shape;76;p15"/>
          <p:cNvSpPr/>
          <p:nvPr/>
        </p:nvSpPr>
        <p:spPr>
          <a:xfrm>
            <a:off x="1409400" y="2891600"/>
            <a:ext cx="760800" cy="776400"/>
          </a:xfrm>
          <a:prstGeom prst="rect">
            <a:avLst/>
          </a:prstGeom>
          <a:solidFill>
            <a:srgbClr val="0000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7150" y="1346498"/>
            <a:ext cx="3213825" cy="30902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650" y="3812250"/>
            <a:ext cx="187635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LandUse update</a:t>
            </a:r>
            <a:endParaRPr/>
          </a:p>
        </p:txBody>
      </p:sp>
      <p:sp>
        <p:nvSpPr>
          <p:cNvPr id="84" name="Google Shape;84;p16"/>
          <p:cNvSpPr/>
          <p:nvPr/>
        </p:nvSpPr>
        <p:spPr>
          <a:xfrm>
            <a:off x="1399200" y="2105000"/>
            <a:ext cx="1542000" cy="1573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5" name="Google Shape;85;p16"/>
          <p:cNvCxnSpPr>
            <a:stCxn id="84" idx="1"/>
          </p:cNvCxnSpPr>
          <p:nvPr/>
        </p:nvCxnSpPr>
        <p:spPr>
          <a:xfrm>
            <a:off x="1399200" y="2891600"/>
            <a:ext cx="1542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6"/>
          <p:cNvCxnSpPr>
            <a:stCxn id="84" idx="0"/>
            <a:endCxn id="84" idx="2"/>
          </p:cNvCxnSpPr>
          <p:nvPr/>
        </p:nvCxnSpPr>
        <p:spPr>
          <a:xfrm>
            <a:off x="2170200" y="2105000"/>
            <a:ext cx="0" cy="157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6"/>
          <p:cNvSpPr/>
          <p:nvPr/>
        </p:nvSpPr>
        <p:spPr>
          <a:xfrm>
            <a:off x="1409400" y="2891600"/>
            <a:ext cx="760800" cy="776400"/>
          </a:xfrm>
          <a:prstGeom prst="rect">
            <a:avLst/>
          </a:prstGeom>
          <a:solidFill>
            <a:srgbClr val="0000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3375" y="1547012"/>
            <a:ext cx="4094150" cy="2689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4650" y="3812250"/>
            <a:ext cx="187635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LandUse update</a:t>
            </a:r>
            <a:endParaRPr/>
          </a:p>
        </p:txBody>
      </p:sp>
      <p:sp>
        <p:nvSpPr>
          <p:cNvPr id="95" name="Google Shape;95;p17"/>
          <p:cNvSpPr/>
          <p:nvPr/>
        </p:nvSpPr>
        <p:spPr>
          <a:xfrm>
            <a:off x="1399200" y="2105000"/>
            <a:ext cx="1542000" cy="15732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6" name="Google Shape;96;p17"/>
          <p:cNvCxnSpPr>
            <a:stCxn id="95" idx="1"/>
          </p:cNvCxnSpPr>
          <p:nvPr/>
        </p:nvCxnSpPr>
        <p:spPr>
          <a:xfrm>
            <a:off x="1399200" y="2891600"/>
            <a:ext cx="1542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>
            <a:stCxn id="95" idx="0"/>
            <a:endCxn id="95" idx="2"/>
          </p:cNvCxnSpPr>
          <p:nvPr/>
        </p:nvCxnSpPr>
        <p:spPr>
          <a:xfrm>
            <a:off x="2170200" y="2105000"/>
            <a:ext cx="0" cy="157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7"/>
          <p:cNvSpPr/>
          <p:nvPr/>
        </p:nvSpPr>
        <p:spPr>
          <a:xfrm>
            <a:off x="1409400" y="2891600"/>
            <a:ext cx="760800" cy="776400"/>
          </a:xfrm>
          <a:prstGeom prst="rect">
            <a:avLst/>
          </a:prstGeom>
          <a:solidFill>
            <a:srgbClr val="0000FF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5981000" y="2105000"/>
            <a:ext cx="1542000" cy="1573200"/>
          </a:xfrm>
          <a:prstGeom prst="rect">
            <a:avLst/>
          </a:prstGeom>
          <a:solidFill>
            <a:srgbClr val="A4C2F4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0" name="Google Shape;100;p17"/>
          <p:cNvCxnSpPr>
            <a:stCxn id="99" idx="1"/>
          </p:cNvCxnSpPr>
          <p:nvPr/>
        </p:nvCxnSpPr>
        <p:spPr>
          <a:xfrm>
            <a:off x="5981000" y="2891600"/>
            <a:ext cx="1542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1" name="Google Shape;101;p17"/>
          <p:cNvCxnSpPr>
            <a:stCxn id="99" idx="0"/>
            <a:endCxn id="99" idx="2"/>
          </p:cNvCxnSpPr>
          <p:nvPr/>
        </p:nvCxnSpPr>
        <p:spPr>
          <a:xfrm>
            <a:off x="6752000" y="2105000"/>
            <a:ext cx="0" cy="1573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2" name="Google Shape;102;p17"/>
          <p:cNvSpPr/>
          <p:nvPr/>
        </p:nvSpPr>
        <p:spPr>
          <a:xfrm>
            <a:off x="3603550" y="2632800"/>
            <a:ext cx="1737300" cy="4449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4650" y="3812250"/>
            <a:ext cx="1876350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225" y="3812250"/>
            <a:ext cx="187635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Pixel coordinate reference point in GeoTIFF files</a:t>
            </a:r>
            <a:endParaRPr/>
          </a:p>
        </p:txBody>
      </p:sp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311700" y="1152475"/>
            <a:ext cx="8520600" cy="359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5480" lvl="0" marL="457200" rtl="0" algn="l">
              <a:spcBef>
                <a:spcPts val="1200"/>
              </a:spcBef>
              <a:spcAft>
                <a:spcPts val="0"/>
              </a:spcAft>
              <a:buSzPct val="100000"/>
              <a:buFont typeface="Lexend"/>
              <a:buChar char="-"/>
            </a:pPr>
            <a:r>
              <a:rPr lang="es" sz="2629">
                <a:latin typeface="Lexend"/>
                <a:ea typeface="Lexend"/>
                <a:cs typeface="Lexend"/>
                <a:sym typeface="Lexend"/>
              </a:rPr>
              <a:t>Can be generalized using GeoTIFF files metadata</a:t>
            </a:r>
            <a:endParaRPr sz="2629"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1" name="Google Shape;11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0800" y="-381000"/>
            <a:ext cx="7282176" cy="5461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New feature: number of tree tops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311700" y="1152475"/>
            <a:ext cx="5279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Alternative to K-Means (too complex </a:t>
            </a:r>
            <a:r>
              <a:rPr lang="es">
                <a:latin typeface="Lexend"/>
                <a:ea typeface="Lexend"/>
                <a:cs typeface="Lexend"/>
                <a:sym typeface="Lexend"/>
              </a:rPr>
              <a:t>computationally</a:t>
            </a:r>
            <a:r>
              <a:rPr lang="es">
                <a:latin typeface="Lexend"/>
                <a:ea typeface="Lexend"/>
                <a:cs typeface="Lexend"/>
                <a:sym typeface="Lexend"/>
              </a:rPr>
              <a:t>)</a:t>
            </a:r>
            <a:br>
              <a:rPr lang="es">
                <a:latin typeface="Lexend"/>
                <a:ea typeface="Lexend"/>
                <a:cs typeface="Lexend"/>
                <a:sym typeface="Lexend"/>
              </a:rPr>
            </a:b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“Vertical scan” to locate tops</a:t>
            </a:r>
            <a:br>
              <a:rPr lang="es">
                <a:latin typeface="Lexend"/>
                <a:ea typeface="Lexend"/>
                <a:cs typeface="Lexend"/>
                <a:sym typeface="Lexend"/>
              </a:rPr>
            </a:b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The model will learn that a greater amount of tree tops will produce more coverage</a:t>
            </a:r>
            <a:br>
              <a:rPr lang="es">
                <a:latin typeface="Lexend"/>
                <a:ea typeface="Lexend"/>
                <a:cs typeface="Lexend"/>
                <a:sym typeface="Lexend"/>
              </a:rPr>
            </a:br>
            <a:endParaRPr>
              <a:latin typeface="Lexend"/>
              <a:ea typeface="Lexend"/>
              <a:cs typeface="Lexend"/>
              <a:sym typeface="Lexend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Lexend"/>
              <a:buChar char="●"/>
            </a:pPr>
            <a:r>
              <a:rPr lang="es">
                <a:latin typeface="Lexend"/>
                <a:ea typeface="Lexend"/>
                <a:cs typeface="Lexend"/>
                <a:sym typeface="Lexend"/>
              </a:rPr>
              <a:t>Can be used as cluster center for further analysis</a:t>
            </a:r>
            <a:endParaRPr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8" name="Google Shape;11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699" y="1362913"/>
            <a:ext cx="3165374" cy="2995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9" name="Google Shape;119;p19"/>
          <p:cNvCxnSpPr/>
          <p:nvPr/>
        </p:nvCxnSpPr>
        <p:spPr>
          <a:xfrm>
            <a:off x="7079675" y="2278800"/>
            <a:ext cx="1291500" cy="4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0" name="Google Shape;120;p19"/>
          <p:cNvCxnSpPr/>
          <p:nvPr/>
        </p:nvCxnSpPr>
        <p:spPr>
          <a:xfrm>
            <a:off x="6032050" y="2328925"/>
            <a:ext cx="1291500" cy="4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1" name="Google Shape;121;p19"/>
          <p:cNvCxnSpPr/>
          <p:nvPr/>
        </p:nvCxnSpPr>
        <p:spPr>
          <a:xfrm flipH="1" rot="10800000">
            <a:off x="6051875" y="2278800"/>
            <a:ext cx="1027800" cy="4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2" name="Google Shape;122;p19"/>
          <p:cNvCxnSpPr/>
          <p:nvPr/>
        </p:nvCxnSpPr>
        <p:spPr>
          <a:xfrm flipH="1" rot="10800000">
            <a:off x="7308000" y="2329200"/>
            <a:ext cx="1027800" cy="48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Next week</a:t>
            </a:r>
            <a:endParaRPr>
              <a:solidFill>
                <a:srgbClr val="F4CCCC"/>
              </a:solidFill>
            </a:endParaRPr>
          </a:p>
        </p:txBody>
      </p:sp>
      <p:sp>
        <p:nvSpPr>
          <p:cNvPr id="128" name="Google Shape;12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Lexend"/>
              <a:buChar char="-"/>
            </a:pP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Fix GeoTIFF </a:t>
            </a:r>
            <a:r>
              <a:rPr lang="es" sz="21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pixel reference</a:t>
            </a: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 error</a:t>
            </a:r>
            <a:endParaRPr sz="2100">
              <a:solidFill>
                <a:schemeClr val="accent5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Lexend"/>
              <a:buChar char="-"/>
            </a:pP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Prepare </a:t>
            </a:r>
            <a:r>
              <a:rPr lang="es" sz="21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Python scripts</a:t>
            </a: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 for execution in cluster</a:t>
            </a:r>
            <a:endParaRPr sz="2100">
              <a:solidFill>
                <a:srgbClr val="B7B7B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Lexend"/>
              <a:buChar char="-"/>
            </a:pP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Finish </a:t>
            </a:r>
            <a:r>
              <a:rPr lang="es" sz="21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tree-tops</a:t>
            </a: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 algorithm</a:t>
            </a:r>
            <a:endParaRPr sz="2100">
              <a:solidFill>
                <a:srgbClr val="B7B7B7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2100"/>
              <a:buFont typeface="Lexend"/>
              <a:buChar char="-"/>
            </a:pP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Solve </a:t>
            </a:r>
            <a:r>
              <a:rPr lang="es" sz="2100">
                <a:solidFill>
                  <a:schemeClr val="accent5"/>
                </a:solidFill>
                <a:latin typeface="Lexend"/>
                <a:ea typeface="Lexend"/>
                <a:cs typeface="Lexend"/>
                <a:sym typeface="Lexend"/>
              </a:rPr>
              <a:t>other technical issues</a:t>
            </a:r>
            <a:r>
              <a:rPr lang="es" sz="2100">
                <a:solidFill>
                  <a:srgbClr val="B7B7B7"/>
                </a:solidFill>
                <a:latin typeface="Lexend"/>
                <a:ea typeface="Lexend"/>
                <a:cs typeface="Lexend"/>
                <a:sym typeface="Lexend"/>
              </a:rPr>
              <a:t> and get ready to execution in cluster</a:t>
            </a:r>
            <a:endParaRPr sz="2100">
              <a:solidFill>
                <a:srgbClr val="B7B7B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29" name="Google Shape;12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72750" y="152400"/>
            <a:ext cx="518850" cy="5531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