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Average"/>
      <p:regular r:id="rId10"/>
    </p:embeddedFont>
    <p:embeddedFont>
      <p:font typeface="Lexend"/>
      <p:regular r:id="rId11"/>
      <p:bold r:id="rId12"/>
    </p:embeddedFont>
    <p:embeddedFont>
      <p:font typeface="Oswal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Lexend-regular.fntdata"/><Relationship Id="rId10" Type="http://schemas.openxmlformats.org/officeDocument/2006/relationships/font" Target="fonts/Average-regular.fntdata"/><Relationship Id="rId13" Type="http://schemas.openxmlformats.org/officeDocument/2006/relationships/font" Target="fonts/Oswald-regular.fntdata"/><Relationship Id="rId12" Type="http://schemas.openxmlformats.org/officeDocument/2006/relationships/font" Target="fonts/Lexend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Oswa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be6da359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be6da359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948e9aac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948e9aac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48e9aac2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48e9aac2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 algn="ctr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Font typeface="Lexend"/>
              <a:buChar char="●"/>
              <a:defRPr sz="2000">
                <a:latin typeface="Lexend"/>
                <a:ea typeface="Lexend"/>
                <a:cs typeface="Lexend"/>
                <a:sym typeface="Lexend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○"/>
              <a:defRPr sz="1600">
                <a:latin typeface="Lexend"/>
                <a:ea typeface="Lexend"/>
                <a:cs typeface="Lexend"/>
                <a:sym typeface="Lexend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■"/>
              <a:defRPr sz="1600">
                <a:latin typeface="Lexend"/>
                <a:ea typeface="Lexend"/>
                <a:cs typeface="Lexend"/>
                <a:sym typeface="Lexend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  <a:defRPr sz="1600">
                <a:latin typeface="Lexend"/>
                <a:ea typeface="Lexend"/>
                <a:cs typeface="Lexend"/>
                <a:sym typeface="Lexend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○"/>
              <a:defRPr sz="1600">
                <a:latin typeface="Lexend"/>
                <a:ea typeface="Lexend"/>
                <a:cs typeface="Lexend"/>
                <a:sym typeface="Lexend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■"/>
              <a:defRPr sz="1600">
                <a:latin typeface="Lexend"/>
                <a:ea typeface="Lexend"/>
                <a:cs typeface="Lexend"/>
                <a:sym typeface="Lexend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●"/>
              <a:defRPr sz="1600">
                <a:latin typeface="Lexend"/>
                <a:ea typeface="Lexend"/>
                <a:cs typeface="Lexend"/>
                <a:sym typeface="Lexend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○"/>
              <a:defRPr sz="1600">
                <a:latin typeface="Lexend"/>
                <a:ea typeface="Lexend"/>
                <a:cs typeface="Lexend"/>
                <a:sym typeface="Lexend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SzPts val="1600"/>
              <a:buFont typeface="Lexend"/>
              <a:buChar char="■"/>
              <a:defRPr sz="1600"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●"/>
              <a:defRPr>
                <a:solidFill>
                  <a:schemeClr val="lt1"/>
                </a:solidFill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  <a:defRPr>
                <a:solidFill>
                  <a:schemeClr val="lt1"/>
                </a:solidFill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  <a:defRPr>
                <a:solidFill>
                  <a:schemeClr val="lt1"/>
                </a:solidFill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556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Lexend"/>
              <a:buChar char="●"/>
              <a:defRPr sz="20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indent="-3302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○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indent="-3302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■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indent="-3302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●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indent="-3302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○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indent="-3302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■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indent="-3302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●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indent="-3302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○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indent="-3302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Lexend"/>
              <a:buChar char="■"/>
              <a:defRPr sz="1600">
                <a:solidFill>
                  <a:schemeClr val="accent3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6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24350"/>
            <a:ext cx="7801500" cy="173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LiDAR-based Canopy Cover prediction</a:t>
            </a:r>
            <a:endParaRPr sz="4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5C99F"/>
                </a:solidFill>
              </a:rPr>
              <a:t>October 30</a:t>
            </a:r>
            <a:r>
              <a:rPr lang="es">
                <a:solidFill>
                  <a:srgbClr val="E5C99F"/>
                </a:solidFill>
              </a:rPr>
              <a:t>th Update</a:t>
            </a:r>
            <a:endParaRPr>
              <a:solidFill>
                <a:srgbClr val="E5C99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Alejandro Donaire</a:t>
            </a:r>
            <a:br>
              <a:rPr lang="es" sz="1800"/>
            </a:br>
            <a:r>
              <a:rPr lang="es" sz="1800"/>
              <a:t>Èric Sánchez</a:t>
            </a:r>
            <a:br>
              <a:rPr lang="es" sz="1800"/>
            </a:br>
            <a:r>
              <a:rPr lang="es" sz="1800"/>
              <a:t>Pau Ventura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Francesco Tedesco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Catalunya prediction</a:t>
            </a:r>
            <a:endParaRPr/>
          </a:p>
        </p:txBody>
      </p:sp>
      <p:pic>
        <p:nvPicPr>
          <p:cNvPr id="67" name="Google Shape;6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1391" l="1245" r="1421" t="1332"/>
          <a:stretch/>
        </p:blipFill>
        <p:spPr>
          <a:xfrm>
            <a:off x="201325" y="1221175"/>
            <a:ext cx="2881800" cy="279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4">
            <a:alphaModFix/>
          </a:blip>
          <a:srcRect b="1400" l="1187" r="1479" t="1332"/>
          <a:stretch/>
        </p:blipFill>
        <p:spPr>
          <a:xfrm>
            <a:off x="3169675" y="1221175"/>
            <a:ext cx="2881800" cy="2798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4"/>
          <p:cNvPicPr preferRelativeResize="0"/>
          <p:nvPr/>
        </p:nvPicPr>
        <p:blipFill rotWithShape="1">
          <a:blip r:embed="rId5">
            <a:alphaModFix/>
          </a:blip>
          <a:srcRect b="869" l="1380" r="0" t="1397"/>
          <a:stretch/>
        </p:blipFill>
        <p:spPr>
          <a:xfrm>
            <a:off x="6138025" y="1208775"/>
            <a:ext cx="2881800" cy="2798501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4"/>
          <p:cNvSpPr txBox="1"/>
          <p:nvPr/>
        </p:nvSpPr>
        <p:spPr>
          <a:xfrm>
            <a:off x="1205425" y="4123575"/>
            <a:ext cx="8736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Real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932275" y="4123575"/>
            <a:ext cx="13566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Predicted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6051475" y="4123575"/>
            <a:ext cx="2757600" cy="7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" sz="2000">
                <a:solidFill>
                  <a:srgbClr val="CACACA"/>
                </a:solidFill>
                <a:latin typeface="Average"/>
                <a:ea typeface="Average"/>
                <a:cs typeface="Average"/>
                <a:sym typeface="Average"/>
              </a:rPr>
              <a:t>Real - Predicted</a:t>
            </a:r>
            <a:endParaRPr sz="2000">
              <a:solidFill>
                <a:srgbClr val="CACACA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243438" y="4123571"/>
            <a:ext cx="406275" cy="843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14688" y="4104600"/>
            <a:ext cx="406275" cy="88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Point density execution time</a:t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0450"/>
            <a:ext cx="8839200" cy="25612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Point density execution time</a:t>
            </a:r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0075" y="1114825"/>
            <a:ext cx="5218461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