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0" r:id="rId2"/>
    <p:sldId id="342" r:id="rId3"/>
    <p:sldId id="341" r:id="rId4"/>
    <p:sldId id="34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6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81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4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4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2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2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425FEC-AB76-4E78-89D6-C59E9842EF87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0702C50-BEE2-4321-B945-3517ABC97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1E8A8-79FA-407D-B0DE-FA9897C6289D}"/>
              </a:ext>
            </a:extLst>
          </p:cNvPr>
          <p:cNvSpPr txBox="1"/>
          <p:nvPr/>
        </p:nvSpPr>
        <p:spPr>
          <a:xfrm>
            <a:off x="242277" y="179754"/>
            <a:ext cx="11441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Cool </a:t>
            </a:r>
            <a:r>
              <a:rPr lang="en-US" dirty="0" err="1"/>
              <a:t>Capston</a:t>
            </a:r>
            <a:r>
              <a:rPr lang="en-US" dirty="0"/>
              <a:t> Project:</a:t>
            </a:r>
          </a:p>
          <a:p>
            <a:pPr algn="ctr"/>
            <a:r>
              <a:rPr lang="en-US" sz="2400" b="1" dirty="0"/>
              <a:t>Road collisions in Montreal - Canada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96735-280E-464C-A35F-DF5D64A61A89}"/>
              </a:ext>
            </a:extLst>
          </p:cNvPr>
          <p:cNvSpPr txBox="1"/>
          <p:nvPr/>
        </p:nvSpPr>
        <p:spPr>
          <a:xfrm>
            <a:off x="4465271" y="918418"/>
            <a:ext cx="296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26F42-9D0E-4A1F-B2B9-C44A50D8E924}"/>
              </a:ext>
            </a:extLst>
          </p:cNvPr>
          <p:cNvSpPr txBox="1"/>
          <p:nvPr/>
        </p:nvSpPr>
        <p:spPr>
          <a:xfrm>
            <a:off x="1062892" y="1680308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data-set has 190552 entries, each with 68 attributes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8454B-3041-4F80-8D60-6D28C7E91532}"/>
              </a:ext>
            </a:extLst>
          </p:cNvPr>
          <p:cNvSpPr txBox="1"/>
          <p:nvPr/>
        </p:nvSpPr>
        <p:spPr>
          <a:xfrm>
            <a:off x="1062892" y="2095479"/>
            <a:ext cx="781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attributes is the </a:t>
            </a:r>
            <a:r>
              <a:rPr lang="en-US" b="1" u="sng" dirty="0"/>
              <a:t>severity</a:t>
            </a:r>
            <a:r>
              <a:rPr lang="en-US" dirty="0"/>
              <a:t> of the collision, it has the following values,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A22A2E8-7558-494D-88CB-860042AAC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76447"/>
              </p:ext>
            </p:extLst>
          </p:nvPr>
        </p:nvGraphicFramePr>
        <p:xfrm>
          <a:off x="1797941" y="2705908"/>
          <a:ext cx="895414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74709">
                  <a:extLst>
                    <a:ext uri="{9D8B030D-6E8A-4147-A177-3AD203B41FA5}">
                      <a16:colId xmlns:a16="http://schemas.microsoft.com/office/drawing/2014/main" val="1822252491"/>
                    </a:ext>
                  </a:extLst>
                </a:gridCol>
                <a:gridCol w="5035959">
                  <a:extLst>
                    <a:ext uri="{9D8B030D-6E8A-4147-A177-3AD203B41FA5}">
                      <a16:colId xmlns:a16="http://schemas.microsoft.com/office/drawing/2014/main" val="1344575246"/>
                    </a:ext>
                  </a:extLst>
                </a:gridCol>
                <a:gridCol w="2043472">
                  <a:extLst>
                    <a:ext uri="{9D8B030D-6E8A-4147-A177-3AD203B41FA5}">
                      <a16:colId xmlns:a16="http://schemas.microsoft.com/office/drawing/2014/main" val="68137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12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material damages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9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material damages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71670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4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injured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66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 injured persons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0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least one fatality within the next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536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75429E0-1F76-448D-A433-8485FFA66D89}"/>
              </a:ext>
            </a:extLst>
          </p:cNvPr>
          <p:cNvSpPr txBox="1"/>
          <p:nvPr/>
        </p:nvSpPr>
        <p:spPr>
          <a:xfrm>
            <a:off x="1062892" y="5596116"/>
            <a:ext cx="7815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 of entries seems to be enough to use the </a:t>
            </a:r>
            <a:r>
              <a:rPr lang="en-US" b="1" u="sng" dirty="0"/>
              <a:t>severity</a:t>
            </a:r>
            <a:r>
              <a:rPr lang="en-US" dirty="0"/>
              <a:t> attribute to train and test the machine learning model, for further </a:t>
            </a:r>
            <a:r>
              <a:rPr lang="en-US" sz="2000" b="1" u="sng" dirty="0"/>
              <a:t>prediction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56644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CD1EC2-134F-49FD-AD4F-87507BE54C49}"/>
              </a:ext>
            </a:extLst>
          </p:cNvPr>
          <p:cNvSpPr txBox="1"/>
          <p:nvPr/>
        </p:nvSpPr>
        <p:spPr>
          <a:xfrm>
            <a:off x="3911600" y="417746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As suggested, the road condition attribute is analyzed firs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41481F7D-BC0E-4069-9EFA-557BCF938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86107"/>
              </p:ext>
            </p:extLst>
          </p:nvPr>
        </p:nvGraphicFramePr>
        <p:xfrm>
          <a:off x="811855" y="1990174"/>
          <a:ext cx="3931139" cy="4450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77108">
                  <a:extLst>
                    <a:ext uri="{9D8B030D-6E8A-4147-A177-3AD203B41FA5}">
                      <a16:colId xmlns:a16="http://schemas.microsoft.com/office/drawing/2014/main" val="225482671"/>
                    </a:ext>
                  </a:extLst>
                </a:gridCol>
                <a:gridCol w="2454031">
                  <a:extLst>
                    <a:ext uri="{9D8B030D-6E8A-4147-A177-3AD203B41FA5}">
                      <a16:colId xmlns:a16="http://schemas.microsoft.com/office/drawing/2014/main" val="343948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3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 accumulation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Sand over the road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3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Melt 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4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86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snow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5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42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Muddy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17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571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66FD8B-FD7B-4A4A-8309-2F0B55716DD2}"/>
              </a:ext>
            </a:extLst>
          </p:cNvPr>
          <p:cNvSpPr txBox="1"/>
          <p:nvPr/>
        </p:nvSpPr>
        <p:spPr>
          <a:xfrm>
            <a:off x="178809" y="1515790"/>
            <a:ext cx="57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road condition attribute has the following entries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8B4BD-E97F-4A74-AF08-BCA1AF53795B}"/>
              </a:ext>
            </a:extLst>
          </p:cNvPr>
          <p:cNvSpPr txBox="1"/>
          <p:nvPr/>
        </p:nvSpPr>
        <p:spPr>
          <a:xfrm>
            <a:off x="7011345" y="1885122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indexes to severity are: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E86CF-7F37-4B2F-95A3-C7EA81B3246A}"/>
              </a:ext>
            </a:extLst>
          </p:cNvPr>
          <p:cNvSpPr txBox="1"/>
          <p:nvPr/>
        </p:nvSpPr>
        <p:spPr>
          <a:xfrm>
            <a:off x="6643077" y="1516513"/>
            <a:ext cx="2133600" cy="36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assessment: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75C3393-6815-4CEF-B89A-019C95EB2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60996"/>
              </p:ext>
            </p:extLst>
          </p:nvPr>
        </p:nvGraphicFramePr>
        <p:xfrm>
          <a:off x="7127630" y="2514600"/>
          <a:ext cx="3828594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14297">
                  <a:extLst>
                    <a:ext uri="{9D8B030D-6E8A-4147-A177-3AD203B41FA5}">
                      <a16:colId xmlns:a16="http://schemas.microsoft.com/office/drawing/2014/main" val="1143450712"/>
                    </a:ext>
                  </a:extLst>
                </a:gridCol>
                <a:gridCol w="1914297">
                  <a:extLst>
                    <a:ext uri="{9D8B030D-6E8A-4147-A177-3AD203B41FA5}">
                      <a16:colId xmlns:a16="http://schemas.microsoft.com/office/drawing/2014/main" val="438930661"/>
                    </a:ext>
                  </a:extLst>
                </a:gridCol>
              </a:tblGrid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09628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990395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985494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20251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74215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0671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3B19989-2CE2-4188-8C0E-45FBFE3A85FD}"/>
              </a:ext>
            </a:extLst>
          </p:cNvPr>
          <p:cNvSpPr txBox="1"/>
          <p:nvPr/>
        </p:nvSpPr>
        <p:spPr>
          <a:xfrm>
            <a:off x="7011345" y="4751754"/>
            <a:ext cx="406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 that the linear relationship between severity and the road condition is fair.</a:t>
            </a:r>
          </a:p>
        </p:txBody>
      </p:sp>
    </p:spTree>
    <p:extLst>
      <p:ext uri="{BB962C8B-B14F-4D97-AF65-F5344CB8AC3E}">
        <p14:creationId xmlns:p14="http://schemas.microsoft.com/office/powerpoint/2010/main" val="40837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4392D8-52BE-4077-BB4C-969211DB61CF}"/>
              </a:ext>
            </a:extLst>
          </p:cNvPr>
          <p:cNvSpPr txBox="1"/>
          <p:nvPr/>
        </p:nvSpPr>
        <p:spPr>
          <a:xfrm>
            <a:off x="3911600" y="452615"/>
            <a:ext cx="436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Then, the weather condition attribute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87929-8A4D-4657-A893-C91A2FFF4717}"/>
              </a:ext>
            </a:extLst>
          </p:cNvPr>
          <p:cNvSpPr txBox="1"/>
          <p:nvPr/>
        </p:nvSpPr>
        <p:spPr>
          <a:xfrm>
            <a:off x="62524" y="1570871"/>
            <a:ext cx="57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weather condition attribute has the following entries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AB4C8F-DBD8-467D-82DC-124C9B0E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85613"/>
              </p:ext>
            </p:extLst>
          </p:nvPr>
        </p:nvGraphicFramePr>
        <p:xfrm>
          <a:off x="1285630" y="2097424"/>
          <a:ext cx="3931139" cy="25958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77108">
                  <a:extLst>
                    <a:ext uri="{9D8B030D-6E8A-4147-A177-3AD203B41FA5}">
                      <a16:colId xmlns:a16="http://schemas.microsoft.com/office/drawing/2014/main" val="225482671"/>
                    </a:ext>
                  </a:extLst>
                </a:gridCol>
                <a:gridCol w="2454031">
                  <a:extLst>
                    <a:ext uri="{9D8B030D-6E8A-4147-A177-3AD203B41FA5}">
                      <a16:colId xmlns:a16="http://schemas.microsoft.com/office/drawing/2014/main" val="3439483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94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Partially cloudy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38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50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 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3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64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Heavy 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9868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B84F4-1A98-4789-BB66-3CD651869FF7}"/>
              </a:ext>
            </a:extLst>
          </p:cNvPr>
          <p:cNvSpPr txBox="1"/>
          <p:nvPr/>
        </p:nvSpPr>
        <p:spPr>
          <a:xfrm>
            <a:off x="7276125" y="2057461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indexes to severity are: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EB6E01-2F7C-4C9B-AD8D-D2EE157EDF37}"/>
              </a:ext>
            </a:extLst>
          </p:cNvPr>
          <p:cNvSpPr txBox="1"/>
          <p:nvPr/>
        </p:nvSpPr>
        <p:spPr>
          <a:xfrm>
            <a:off x="6760308" y="1570871"/>
            <a:ext cx="2133600" cy="36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assessment: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592706C6-EB7E-423A-95B7-430E28839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71812"/>
              </p:ext>
            </p:extLst>
          </p:nvPr>
        </p:nvGraphicFramePr>
        <p:xfrm>
          <a:off x="7127630" y="2514600"/>
          <a:ext cx="3828594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14297">
                  <a:extLst>
                    <a:ext uri="{9D8B030D-6E8A-4147-A177-3AD203B41FA5}">
                      <a16:colId xmlns:a16="http://schemas.microsoft.com/office/drawing/2014/main" val="1143450712"/>
                    </a:ext>
                  </a:extLst>
                </a:gridCol>
                <a:gridCol w="1914297">
                  <a:extLst>
                    <a:ext uri="{9D8B030D-6E8A-4147-A177-3AD203B41FA5}">
                      <a16:colId xmlns:a16="http://schemas.microsoft.com/office/drawing/2014/main" val="438930661"/>
                    </a:ext>
                  </a:extLst>
                </a:gridCol>
              </a:tblGrid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Severity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09628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990395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985494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120251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874215"/>
                  </a:ext>
                </a:extLst>
              </a:tr>
              <a:tr h="27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-0,74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0671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E18745B-5EBF-4B7F-B71D-C63AE35A3C54}"/>
              </a:ext>
            </a:extLst>
          </p:cNvPr>
          <p:cNvSpPr txBox="1"/>
          <p:nvPr/>
        </p:nvSpPr>
        <p:spPr>
          <a:xfrm>
            <a:off x="7011345" y="4751754"/>
            <a:ext cx="4063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Meaning that the linear relationship between severity and the weather condition is fair.</a:t>
            </a:r>
          </a:p>
        </p:txBody>
      </p:sp>
    </p:spTree>
    <p:extLst>
      <p:ext uri="{BB962C8B-B14F-4D97-AF65-F5344CB8AC3E}">
        <p14:creationId xmlns:p14="http://schemas.microsoft.com/office/powerpoint/2010/main" val="72191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B1DED0-4367-4559-AC1E-D77C444D88A0}"/>
              </a:ext>
            </a:extLst>
          </p:cNvPr>
          <p:cNvSpPr txBox="1"/>
          <p:nvPr/>
        </p:nvSpPr>
        <p:spPr>
          <a:xfrm>
            <a:off x="3911600" y="452615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Finding attributes with better correlation indexes to accident severity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2575D-A75E-422E-9F64-2A948BE0A4E3}"/>
              </a:ext>
            </a:extLst>
          </p:cNvPr>
          <p:cNvSpPr txBox="1"/>
          <p:nvPr/>
        </p:nvSpPr>
        <p:spPr>
          <a:xfrm>
            <a:off x="8698840" y="2559010"/>
            <a:ext cx="2985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correlation heat map shows that there are attributes with better linear relationship, these are shown at the center with darker color.</a:t>
            </a:r>
          </a:p>
          <a:p>
            <a:endParaRPr lang="en-US" dirty="0"/>
          </a:p>
          <a:p>
            <a:r>
              <a:rPr lang="en-US" dirty="0"/>
              <a:t>It is worth to make a richer predictive model.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24E69B14-7D1B-4465-AE35-F6823AC9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6" y="1579215"/>
            <a:ext cx="7247248" cy="34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821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806</TotalTime>
  <Words>307</Words>
  <Application>Microsoft Office PowerPoint</Application>
  <PresentationFormat>Widescreen</PresentationFormat>
  <Paragraphs>100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Gilberto Fontecha</dc:creator>
  <cp:lastModifiedBy>Gilberto Fontecha</cp:lastModifiedBy>
  <cp:revision>16</cp:revision>
  <dcterms:created xsi:type="dcterms:W3CDTF">2020-09-29T16:23:34Z</dcterms:created>
  <dcterms:modified xsi:type="dcterms:W3CDTF">2020-10-15T20:58:24Z</dcterms:modified>
</cp:coreProperties>
</file>