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8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5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4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1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3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8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6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cdrisc.org/data-downloads-height.html" TargetMode="External"/><Relationship Id="rId7" Type="http://schemas.openxmlformats.org/officeDocument/2006/relationships/hyperlink" Target="https://data.worldbank.org/indicator/NY.GDP.PCAP.CD" TargetMode="External"/><Relationship Id="rId2" Type="http://schemas.openxmlformats.org/officeDocument/2006/relationships/hyperlink" Target="http://www.averageheight.co/average-male-height-by-coun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&#61607;%09https:/www.statista.com/statistics/272003/global-annual-consumption-of-milk-by-region/" TargetMode="External"/><Relationship Id="rId5" Type="http://schemas.openxmlformats.org/officeDocument/2006/relationships/hyperlink" Target="&#61607;%09https:/en.wikipedia.org/wiki/List_of_countries_by_meat_consumption" TargetMode="External"/><Relationship Id="rId4" Type="http://schemas.openxmlformats.org/officeDocument/2006/relationships/hyperlink" Target="https://www.worlddata.info/average-bodyheight.php#by-popul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775B8-A7F9-4AE8-B474-79732A2C1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Autofit/>
          </a:bodyPr>
          <a:lstStyle/>
          <a:p>
            <a:pPr algn="l"/>
            <a:r>
              <a:rPr lang="en-US" sz="4400" dirty="0"/>
              <a:t>Correlation between Physical Height and Contributing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729E-0672-49E4-900A-CCAC85D43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Coursera Capstone – Applied Data Science Capstone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7E2A3-A81F-42FB-B3D9-E38F44906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2" r="1939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97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E282C-05B0-4931-A7AE-34740A66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0" dirty="0">
                <a:effectLst/>
              </a:rPr>
              <a:t>Wealth of Top 10 Tallest Countries</a:t>
            </a:r>
            <a:br>
              <a:rPr lang="en-US" sz="5400" b="1" dirty="0">
                <a:effectLst/>
              </a:rPr>
            </a:br>
            <a:endParaRPr lang="en-US" sz="5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E645F4-729E-423F-AC4F-4406D14CB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576729"/>
              </p:ext>
            </p:extLst>
          </p:nvPr>
        </p:nvGraphicFramePr>
        <p:xfrm>
          <a:off x="6206085" y="541964"/>
          <a:ext cx="5342430" cy="5782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9332">
                  <a:extLst>
                    <a:ext uri="{9D8B030D-6E8A-4147-A177-3AD203B41FA5}">
                      <a16:colId xmlns:a16="http://schemas.microsoft.com/office/drawing/2014/main" val="3363964793"/>
                    </a:ext>
                  </a:extLst>
                </a:gridCol>
                <a:gridCol w="2473098">
                  <a:extLst>
                    <a:ext uri="{9D8B030D-6E8A-4147-A177-3AD203B41FA5}">
                      <a16:colId xmlns:a16="http://schemas.microsoft.com/office/drawing/2014/main" val="4049500710"/>
                    </a:ext>
                  </a:extLst>
                </a:gridCol>
              </a:tblGrid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Country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GDP/capita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2028962424"/>
                  </a:ext>
                </a:extLst>
              </a:tr>
              <a:tr h="9096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Bosnia &amp; Herzegovina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$     5,633.68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2934911106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Croatia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$   13,886.56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363240531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Czech Republic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$   21,248.00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2205486570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Denmark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$   58,254.46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3060605118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Germany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$   45,086.60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1314886938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Iceland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$   68,172.82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2052998406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Montenegro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$     8,129.79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3947598458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Netherlands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$   50,044.75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2197123781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Norway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$   75,777.51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3480129071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Serbia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$     6,672.28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621692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16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BB186-D3F5-4469-BF3D-75620BA6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0" dirty="0">
                <a:effectLst/>
              </a:rPr>
              <a:t>Wealth of Top 10 Shortest Countries</a:t>
            </a:r>
            <a:br>
              <a:rPr lang="en-US" sz="5400" b="1" dirty="0">
                <a:effectLst/>
              </a:rPr>
            </a:br>
            <a:endParaRPr lang="en-US" sz="5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C3327-0B6A-4813-BD0B-84BE7797A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80902"/>
              </p:ext>
            </p:extLst>
          </p:nvPr>
        </p:nvGraphicFramePr>
        <p:xfrm>
          <a:off x="6334328" y="541964"/>
          <a:ext cx="5085946" cy="5782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9244">
                  <a:extLst>
                    <a:ext uri="{9D8B030D-6E8A-4147-A177-3AD203B41FA5}">
                      <a16:colId xmlns:a16="http://schemas.microsoft.com/office/drawing/2014/main" val="2585796270"/>
                    </a:ext>
                  </a:extLst>
                </a:gridCol>
                <a:gridCol w="2756702">
                  <a:extLst>
                    <a:ext uri="{9D8B030D-6E8A-4147-A177-3AD203B41FA5}">
                      <a16:colId xmlns:a16="http://schemas.microsoft.com/office/drawing/2014/main" val="3722660971"/>
                    </a:ext>
                  </a:extLst>
                </a:gridCol>
              </a:tblGrid>
              <a:tr h="525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Country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GDP/capita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extLst>
                  <a:ext uri="{0D108BD9-81ED-4DB2-BD59-A6C34878D82A}">
                    <a16:rowId xmlns:a16="http://schemas.microsoft.com/office/drawing/2014/main" val="2704563579"/>
                  </a:ext>
                </a:extLst>
              </a:tr>
              <a:tr h="525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Bolivia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$     3,382.11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extLst>
                  <a:ext uri="{0D108BD9-81ED-4DB2-BD59-A6C34878D82A}">
                    <a16:rowId xmlns:a16="http://schemas.microsoft.com/office/drawing/2014/main" val="3716080900"/>
                  </a:ext>
                </a:extLst>
              </a:tr>
              <a:tr h="525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Cambodia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$     1,452.52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extLst>
                  <a:ext uri="{0D108BD9-81ED-4DB2-BD59-A6C34878D82A}">
                    <a16:rowId xmlns:a16="http://schemas.microsoft.com/office/drawing/2014/main" val="1736985551"/>
                  </a:ext>
                </a:extLst>
              </a:tr>
              <a:tr h="525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Ecuador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$     6,188.34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extLst>
                  <a:ext uri="{0D108BD9-81ED-4DB2-BD59-A6C34878D82A}">
                    <a16:rowId xmlns:a16="http://schemas.microsoft.com/office/drawing/2014/main" val="2478344334"/>
                  </a:ext>
                </a:extLst>
              </a:tr>
              <a:tr h="525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Indonesia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$     3,857.48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extLst>
                  <a:ext uri="{0D108BD9-81ED-4DB2-BD59-A6C34878D82A}">
                    <a16:rowId xmlns:a16="http://schemas.microsoft.com/office/drawing/2014/main" val="200787200"/>
                  </a:ext>
                </a:extLst>
              </a:tr>
              <a:tr h="525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Nepal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$         949.57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extLst>
                  <a:ext uri="{0D108BD9-81ED-4DB2-BD59-A6C34878D82A}">
                    <a16:rowId xmlns:a16="http://schemas.microsoft.com/office/drawing/2014/main" val="1016561199"/>
                  </a:ext>
                </a:extLst>
              </a:tr>
              <a:tr h="525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Nigeria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$     2,101.79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extLst>
                  <a:ext uri="{0D108BD9-81ED-4DB2-BD59-A6C34878D82A}">
                    <a16:rowId xmlns:a16="http://schemas.microsoft.com/office/drawing/2014/main" val="733706660"/>
                  </a:ext>
                </a:extLst>
              </a:tr>
              <a:tr h="525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Peru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$     6,708.61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extLst>
                  <a:ext uri="{0D108BD9-81ED-4DB2-BD59-A6C34878D82A}">
                    <a16:rowId xmlns:a16="http://schemas.microsoft.com/office/drawing/2014/main" val="1100278815"/>
                  </a:ext>
                </a:extLst>
              </a:tr>
              <a:tr h="525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Philippines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$     3,233.52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extLst>
                  <a:ext uri="{0D108BD9-81ED-4DB2-BD59-A6C34878D82A}">
                    <a16:rowId xmlns:a16="http://schemas.microsoft.com/office/drawing/2014/main" val="642348660"/>
                  </a:ext>
                </a:extLst>
              </a:tr>
              <a:tr h="525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Sri Lanka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$     3,974.25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extLst>
                  <a:ext uri="{0D108BD9-81ED-4DB2-BD59-A6C34878D82A}">
                    <a16:rowId xmlns:a16="http://schemas.microsoft.com/office/drawing/2014/main" val="2696109602"/>
                  </a:ext>
                </a:extLst>
              </a:tr>
              <a:tr h="525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Vietnam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$     2,459.93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209" marR="174209" marT="0" marB="0" anchor="b"/>
                </a:tc>
                <a:extLst>
                  <a:ext uri="{0D108BD9-81ED-4DB2-BD59-A6C34878D82A}">
                    <a16:rowId xmlns:a16="http://schemas.microsoft.com/office/drawing/2014/main" val="180071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82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DE4-D78A-4105-A5A7-A97582D5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39C1B-8ED2-4622-85B0-A51A9BFEB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4953000" cy="40244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Initially, we studied the data within each data frame: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 versus Meat consumption per capita (Top 10 tallest countries only)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 versus Meat consumption per capita (Top 10 shortest countries only)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 versus Milk consumption per capita (Top 10 tallest countries only)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 versus Milk consumption per capita (Top 10 shortest countries only)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 versus GDP per capita (Top 10 tallest countries only)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 versus GDP per capita (Top 10 shortest countries only)</a:t>
            </a:r>
          </a:p>
          <a:p>
            <a:r>
              <a:rPr lang="en-US" dirty="0"/>
              <a:t>RESULTS DID NOT SHOW MUCH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CF664-4D7D-48D0-8673-5C75A2DC2B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01851" y="1915557"/>
            <a:ext cx="4029075" cy="2714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7A49F0-6060-4738-B6A6-2D77E9F03E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5061108"/>
            <a:ext cx="5486400" cy="9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0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AC7C-BB6F-4798-A880-C2876CE3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9842-5F6F-4735-B73B-F1E94285B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4953000" cy="4024424"/>
          </a:xfrm>
        </p:spPr>
        <p:txBody>
          <a:bodyPr/>
          <a:lstStyle/>
          <a:p>
            <a:r>
              <a:rPr lang="en-US" dirty="0"/>
              <a:t>Then we stacked both data frames and ran the same studies</a:t>
            </a:r>
          </a:p>
          <a:p>
            <a:r>
              <a:rPr lang="en-US" dirty="0"/>
              <a:t>The results showed more correlation between average height and the potentially contributing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2BAEB-662F-4773-885D-A85C6F7123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0850" y="2071687"/>
            <a:ext cx="4248150" cy="2714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54B920-A430-4ACD-942B-B86672DF36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4942442"/>
            <a:ext cx="5486400" cy="10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5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9BE1-BFDC-495E-A555-88B77900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84E0-1C70-4B21-B515-E3D2B906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studies on correlation for all countries (78 countries with complete data)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973B3-1D3E-4930-AB73-CB40A6B1CA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8057" y="2941002"/>
            <a:ext cx="5486400" cy="975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964E0-EEEA-4CB7-8ACD-0D37FC9609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38975" y="2941002"/>
            <a:ext cx="40100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9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105210-61FE-4E9D-9076-A5618FDA8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77665-0D87-4886-9FF9-59E3C4AC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6008914" cy="1683487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FD8B-53FF-4F67-B209-42F16B59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16886"/>
            <a:ext cx="6150926" cy="3817091"/>
          </a:xfrm>
        </p:spPr>
        <p:txBody>
          <a:bodyPr>
            <a:normAutofit/>
          </a:bodyPr>
          <a:lstStyle/>
          <a:p>
            <a:r>
              <a:rPr lang="en-US" dirty="0"/>
              <a:t>When comparing 78 countries:</a:t>
            </a:r>
          </a:p>
          <a:p>
            <a:pPr lvl="1"/>
            <a:r>
              <a:rPr lang="en-US" dirty="0"/>
              <a:t>There is a </a:t>
            </a:r>
            <a:r>
              <a:rPr lang="en-US" b="1" dirty="0"/>
              <a:t>very strong positive correlation between height and milk consumption (&gt;0.7)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moderate positive correlation between height and meat consumption, wealth (&lt;0.7 and &gt;0.3)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DF613-CD5C-4D37-9F6C-843AFBBB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197929"/>
            <a:ext cx="2875207" cy="166007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B56F5D-A737-4E56-BCDD-0F992B89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033977"/>
            <a:ext cx="7151914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48EC799-9062-45E1-838B-99E4C1475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3" r="10333"/>
          <a:stretch/>
        </p:blipFill>
        <p:spPr>
          <a:xfrm>
            <a:off x="7963785" y="10"/>
            <a:ext cx="42282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0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C6B57-3224-42D1-A616-3BA6EE1C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15" y="511309"/>
            <a:ext cx="9345550" cy="1221957"/>
          </a:xfrm>
        </p:spPr>
        <p:txBody>
          <a:bodyPr anchor="ctr">
            <a:normAutofit/>
          </a:bodyPr>
          <a:lstStyle/>
          <a:p>
            <a:pPr algn="r"/>
            <a:r>
              <a:rPr lang="en-US" sz="240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8062A-B3B7-416C-B751-8F0E3D05D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3" r="5220" b="2"/>
          <a:stretch/>
        </p:blipFill>
        <p:spPr>
          <a:xfrm>
            <a:off x="20" y="2009553"/>
            <a:ext cx="5188507" cy="484779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03028"/>
            <a:ext cx="3296093" cy="17065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1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9137"/>
            <a:ext cx="5745707" cy="99596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356946" y="9137"/>
            <a:ext cx="714366" cy="20004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977116" y="9137"/>
            <a:ext cx="4214884" cy="7824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AF6E-E577-409D-87E8-F132FFA7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707" y="2520209"/>
            <a:ext cx="5785303" cy="36023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These results lead us to believe that </a:t>
            </a:r>
            <a:r>
              <a:rPr lang="en-US" sz="3200" b="1"/>
              <a:t>milk consumption is a strong contributing factor to the height of a country</a:t>
            </a:r>
          </a:p>
          <a:p>
            <a:pPr>
              <a:lnSpc>
                <a:spcPct val="90000"/>
              </a:lnSpc>
            </a:pPr>
            <a:r>
              <a:rPr lang="en-US" sz="3200"/>
              <a:t>Meat consumption and wealth are also positively correlated but not as strong</a:t>
            </a:r>
          </a:p>
        </p:txBody>
      </p:sp>
    </p:spTree>
    <p:extLst>
      <p:ext uri="{BB962C8B-B14F-4D97-AF65-F5344CB8AC3E}">
        <p14:creationId xmlns:p14="http://schemas.microsoft.com/office/powerpoint/2010/main" val="4472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A4F1-A4C0-49D0-A591-AF6495C7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DA1B-4B9D-42BD-96C5-0B992E65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ever wondered why people from certain countries seem so much taller than others? Why is that? </a:t>
            </a:r>
          </a:p>
          <a:p>
            <a:r>
              <a:rPr lang="en-US" dirty="0"/>
              <a:t>This Data Science study seeks to analyze the correlation between a country’s average height with factors such as:</a:t>
            </a:r>
          </a:p>
          <a:p>
            <a:pPr lvl="1"/>
            <a:r>
              <a:rPr lang="en-US" dirty="0"/>
              <a:t>Meat consumption per capita (kg/person)</a:t>
            </a:r>
          </a:p>
          <a:p>
            <a:pPr lvl="1"/>
            <a:r>
              <a:rPr lang="en-US" dirty="0"/>
              <a:t>Milk consumption per capita (kg/person)</a:t>
            </a:r>
          </a:p>
          <a:p>
            <a:pPr lvl="1"/>
            <a:r>
              <a:rPr lang="en-US" dirty="0"/>
              <a:t>Wealth (GDP per capita in $USD)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587CF-F183-494E-A4D3-D8334F73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14" y="3429000"/>
            <a:ext cx="3552145" cy="236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7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105210-61FE-4E9D-9076-A5618FDA8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D52E2-8685-4766-83B7-94F7C52D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6008914" cy="1683487"/>
          </a:xfrm>
        </p:spPr>
        <p:txBody>
          <a:bodyPr>
            <a:normAutofit/>
          </a:bodyPr>
          <a:lstStyle/>
          <a:p>
            <a:r>
              <a:rPr lang="en-US" dirty="0"/>
              <a:t>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C57E-A17D-4A69-B45A-5C4FFD6F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16886"/>
            <a:ext cx="6150926" cy="3817091"/>
          </a:xfrm>
        </p:spPr>
        <p:txBody>
          <a:bodyPr>
            <a:normAutofit/>
          </a:bodyPr>
          <a:lstStyle/>
          <a:p>
            <a:r>
              <a:rPr lang="en-US" dirty="0"/>
              <a:t>Study performed in Python using the pandas, matplotlib, and other libraries</a:t>
            </a:r>
          </a:p>
          <a:p>
            <a:r>
              <a:rPr lang="en-US" dirty="0"/>
              <a:t>Data scraped from internet sources such as:</a:t>
            </a:r>
          </a:p>
          <a:p>
            <a:pPr lvl="1"/>
            <a:r>
              <a:rPr lang="en-US" dirty="0"/>
              <a:t>Height (</a:t>
            </a:r>
            <a:r>
              <a:rPr lang="en-US" dirty="0">
                <a:hlinkClick r:id="rId2"/>
              </a:rPr>
              <a:t>Average Height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NCD Risk Factor Collaboration</a:t>
            </a:r>
            <a:r>
              <a:rPr lang="en-US" dirty="0"/>
              <a:t>, and </a:t>
            </a:r>
            <a:r>
              <a:rPr lang="en-US" dirty="0">
                <a:hlinkClick r:id="rId4"/>
              </a:rPr>
              <a:t>World Data Info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Meat consumption (</a:t>
            </a:r>
            <a:r>
              <a:rPr lang="en-US" dirty="0">
                <a:hlinkClick r:id="rId5"/>
              </a:rPr>
              <a:t>Wikipedia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Milk consumption (</a:t>
            </a:r>
            <a:r>
              <a:rPr lang="en-US" dirty="0">
                <a:hlinkClick r:id="rId6"/>
              </a:rPr>
              <a:t>Statista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Wealth (GDP per capita) (</a:t>
            </a:r>
            <a:r>
              <a:rPr lang="en-US" dirty="0">
                <a:hlinkClick r:id="rId7"/>
              </a:rPr>
              <a:t>World Bank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DF613-CD5C-4D37-9F6C-843AFBBB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197929"/>
            <a:ext cx="2875207" cy="166007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B56F5D-A737-4E56-BCDD-0F992B89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033977"/>
            <a:ext cx="7151914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08600D1-DE00-4B21-91C0-758B40FB2A1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783" r="39823"/>
          <a:stretch/>
        </p:blipFill>
        <p:spPr>
          <a:xfrm>
            <a:off x="7963785" y="10"/>
            <a:ext cx="42282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7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00CAD-D7F4-49AF-8686-042ABC25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Top 10 Tallest Countries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DE0DF7-E40C-4CF0-A71A-E22A97DB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9298"/>
              </p:ext>
            </p:extLst>
          </p:nvPr>
        </p:nvGraphicFramePr>
        <p:xfrm>
          <a:off x="5856516" y="692851"/>
          <a:ext cx="5802084" cy="5472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400">
                  <a:extLst>
                    <a:ext uri="{9D8B030D-6E8A-4147-A177-3AD203B41FA5}">
                      <a16:colId xmlns:a16="http://schemas.microsoft.com/office/drawing/2014/main" val="681654292"/>
                    </a:ext>
                  </a:extLst>
                </a:gridCol>
                <a:gridCol w="2663684">
                  <a:extLst>
                    <a:ext uri="{9D8B030D-6E8A-4147-A177-3AD203B41FA5}">
                      <a16:colId xmlns:a16="http://schemas.microsoft.com/office/drawing/2014/main" val="700937672"/>
                    </a:ext>
                  </a:extLst>
                </a:gridCol>
              </a:tblGrid>
              <a:tr h="802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Country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Average Height(in)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extLst>
                  <a:ext uri="{0D108BD9-81ED-4DB2-BD59-A6C34878D82A}">
                    <a16:rowId xmlns:a16="http://schemas.microsoft.com/office/drawing/2014/main" val="1794916534"/>
                  </a:ext>
                </a:extLst>
              </a:tr>
              <a:tr h="802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Bosnia &amp; Herzegovina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72.4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extLst>
                  <a:ext uri="{0D108BD9-81ED-4DB2-BD59-A6C34878D82A}">
                    <a16:rowId xmlns:a16="http://schemas.microsoft.com/office/drawing/2014/main" val="3496222598"/>
                  </a:ext>
                </a:extLst>
              </a:tr>
              <a:tr h="429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Netherlands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72.19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extLst>
                  <a:ext uri="{0D108BD9-81ED-4DB2-BD59-A6C34878D82A}">
                    <a16:rowId xmlns:a16="http://schemas.microsoft.com/office/drawing/2014/main" val="4186877581"/>
                  </a:ext>
                </a:extLst>
              </a:tr>
              <a:tr h="429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Denmark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71.73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extLst>
                  <a:ext uri="{0D108BD9-81ED-4DB2-BD59-A6C34878D82A}">
                    <a16:rowId xmlns:a16="http://schemas.microsoft.com/office/drawing/2014/main" val="1927915064"/>
                  </a:ext>
                </a:extLst>
              </a:tr>
              <a:tr h="429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Montenegro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71.48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extLst>
                  <a:ext uri="{0D108BD9-81ED-4DB2-BD59-A6C34878D82A}">
                    <a16:rowId xmlns:a16="http://schemas.microsoft.com/office/drawing/2014/main" val="106958380"/>
                  </a:ext>
                </a:extLst>
              </a:tr>
              <a:tr h="429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Serbia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71.46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extLst>
                  <a:ext uri="{0D108BD9-81ED-4DB2-BD59-A6C34878D82A}">
                    <a16:rowId xmlns:a16="http://schemas.microsoft.com/office/drawing/2014/main" val="4160007499"/>
                  </a:ext>
                </a:extLst>
              </a:tr>
              <a:tr h="429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Norway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71.46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extLst>
                  <a:ext uri="{0D108BD9-81ED-4DB2-BD59-A6C34878D82A}">
                    <a16:rowId xmlns:a16="http://schemas.microsoft.com/office/drawing/2014/main" val="2288005042"/>
                  </a:ext>
                </a:extLst>
              </a:tr>
              <a:tr h="429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Iceland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71.19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extLst>
                  <a:ext uri="{0D108BD9-81ED-4DB2-BD59-A6C34878D82A}">
                    <a16:rowId xmlns:a16="http://schemas.microsoft.com/office/drawing/2014/main" val="11521535"/>
                  </a:ext>
                </a:extLst>
              </a:tr>
              <a:tr h="429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Germany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71.11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extLst>
                  <a:ext uri="{0D108BD9-81ED-4DB2-BD59-A6C34878D82A}">
                    <a16:rowId xmlns:a16="http://schemas.microsoft.com/office/drawing/2014/main" val="3110866868"/>
                  </a:ext>
                </a:extLst>
              </a:tr>
              <a:tr h="429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Croatia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71.1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extLst>
                  <a:ext uri="{0D108BD9-81ED-4DB2-BD59-A6C34878D82A}">
                    <a16:rowId xmlns:a16="http://schemas.microsoft.com/office/drawing/2014/main" val="4067615167"/>
                  </a:ext>
                </a:extLst>
              </a:tr>
              <a:tr h="429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Czech Republic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70.96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415" marR="142415" marT="0" marB="0" anchor="ctr"/>
                </a:tc>
                <a:extLst>
                  <a:ext uri="{0D108BD9-81ED-4DB2-BD59-A6C34878D82A}">
                    <a16:rowId xmlns:a16="http://schemas.microsoft.com/office/drawing/2014/main" val="3881878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0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A9D1E-2E27-4B9C-8A93-1886BE84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Top 10 Shortest Countries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DF2A23-C253-4A58-B929-E80C950A1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357250"/>
              </p:ext>
            </p:extLst>
          </p:nvPr>
        </p:nvGraphicFramePr>
        <p:xfrm>
          <a:off x="5856516" y="646929"/>
          <a:ext cx="5802084" cy="5564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5857">
                  <a:extLst>
                    <a:ext uri="{9D8B030D-6E8A-4147-A177-3AD203B41FA5}">
                      <a16:colId xmlns:a16="http://schemas.microsoft.com/office/drawing/2014/main" val="3290787424"/>
                    </a:ext>
                  </a:extLst>
                </a:gridCol>
                <a:gridCol w="2906227">
                  <a:extLst>
                    <a:ext uri="{9D8B030D-6E8A-4147-A177-3AD203B41FA5}">
                      <a16:colId xmlns:a16="http://schemas.microsoft.com/office/drawing/2014/main" val="3894647746"/>
                    </a:ext>
                  </a:extLst>
                </a:gridCol>
              </a:tblGrid>
              <a:tr h="875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Country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Average Height(in)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extLst>
                  <a:ext uri="{0D108BD9-81ED-4DB2-BD59-A6C34878D82A}">
                    <a16:rowId xmlns:a16="http://schemas.microsoft.com/office/drawing/2014/main" val="522914308"/>
                  </a:ext>
                </a:extLst>
              </a:tr>
              <a:tr h="468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Indonesia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62.93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extLst>
                  <a:ext uri="{0D108BD9-81ED-4DB2-BD59-A6C34878D82A}">
                    <a16:rowId xmlns:a16="http://schemas.microsoft.com/office/drawing/2014/main" val="2578110870"/>
                  </a:ext>
                </a:extLst>
              </a:tr>
              <a:tr h="468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Vietnam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63.82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extLst>
                  <a:ext uri="{0D108BD9-81ED-4DB2-BD59-A6C34878D82A}">
                    <a16:rowId xmlns:a16="http://schemas.microsoft.com/office/drawing/2014/main" val="1898853184"/>
                  </a:ext>
                </a:extLst>
              </a:tr>
              <a:tr h="468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Bolivia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63.89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extLst>
                  <a:ext uri="{0D108BD9-81ED-4DB2-BD59-A6C34878D82A}">
                    <a16:rowId xmlns:a16="http://schemas.microsoft.com/office/drawing/2014/main" val="1757228918"/>
                  </a:ext>
                </a:extLst>
              </a:tr>
              <a:tr h="468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Philippines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63.91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extLst>
                  <a:ext uri="{0D108BD9-81ED-4DB2-BD59-A6C34878D82A}">
                    <a16:rowId xmlns:a16="http://schemas.microsoft.com/office/drawing/2014/main" val="3719031606"/>
                  </a:ext>
                </a:extLst>
              </a:tr>
              <a:tr h="468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Nepal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64.08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extLst>
                  <a:ext uri="{0D108BD9-81ED-4DB2-BD59-A6C34878D82A}">
                    <a16:rowId xmlns:a16="http://schemas.microsoft.com/office/drawing/2014/main" val="3876190537"/>
                  </a:ext>
                </a:extLst>
              </a:tr>
              <a:tr h="468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Cambodia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64.09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extLst>
                  <a:ext uri="{0D108BD9-81ED-4DB2-BD59-A6C34878D82A}">
                    <a16:rowId xmlns:a16="http://schemas.microsoft.com/office/drawing/2014/main" val="1317696880"/>
                  </a:ext>
                </a:extLst>
              </a:tr>
              <a:tr h="468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Sri Lanka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64.68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extLst>
                  <a:ext uri="{0D108BD9-81ED-4DB2-BD59-A6C34878D82A}">
                    <a16:rowId xmlns:a16="http://schemas.microsoft.com/office/drawing/2014/main" val="4248934111"/>
                  </a:ext>
                </a:extLst>
              </a:tr>
              <a:tr h="468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Peru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64.73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extLst>
                  <a:ext uri="{0D108BD9-81ED-4DB2-BD59-A6C34878D82A}">
                    <a16:rowId xmlns:a16="http://schemas.microsoft.com/office/drawing/2014/main" val="3588878330"/>
                  </a:ext>
                </a:extLst>
              </a:tr>
              <a:tr h="468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Nigeria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64.77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extLst>
                  <a:ext uri="{0D108BD9-81ED-4DB2-BD59-A6C34878D82A}">
                    <a16:rowId xmlns:a16="http://schemas.microsoft.com/office/drawing/2014/main" val="1080210079"/>
                  </a:ext>
                </a:extLst>
              </a:tr>
              <a:tr h="468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Ecuador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64.84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82" marR="155382" marT="0" marB="0" anchor="ctr"/>
                </a:tc>
                <a:extLst>
                  <a:ext uri="{0D108BD9-81ED-4DB2-BD59-A6C34878D82A}">
                    <a16:rowId xmlns:a16="http://schemas.microsoft.com/office/drawing/2014/main" val="2344670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76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2D6E8-D8E5-462F-894D-8CE66459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>
                <a:effectLst/>
              </a:rPr>
              <a:t>Meat consumption per capita of Top 10 Tallest Countries</a:t>
            </a:r>
            <a:br>
              <a:rPr lang="en-US" sz="4200" b="1">
                <a:effectLst/>
              </a:rPr>
            </a:br>
            <a:endParaRPr lang="en-US" sz="42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67867C-3EEB-41A3-9CF1-F47FE0338F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817749"/>
              </p:ext>
            </p:extLst>
          </p:nvPr>
        </p:nvGraphicFramePr>
        <p:xfrm>
          <a:off x="6218970" y="541964"/>
          <a:ext cx="5316661" cy="5782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4006">
                  <a:extLst>
                    <a:ext uri="{9D8B030D-6E8A-4147-A177-3AD203B41FA5}">
                      <a16:colId xmlns:a16="http://schemas.microsoft.com/office/drawing/2014/main" val="2245154980"/>
                    </a:ext>
                  </a:extLst>
                </a:gridCol>
                <a:gridCol w="2642655">
                  <a:extLst>
                    <a:ext uri="{9D8B030D-6E8A-4147-A177-3AD203B41FA5}">
                      <a16:colId xmlns:a16="http://schemas.microsoft.com/office/drawing/2014/main" val="3250513883"/>
                    </a:ext>
                  </a:extLst>
                </a:gridCol>
              </a:tblGrid>
              <a:tr h="847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Country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Meat per capita (kg/person)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ctr"/>
                </a:tc>
                <a:extLst>
                  <a:ext uri="{0D108BD9-81ED-4DB2-BD59-A6C34878D82A}">
                    <a16:rowId xmlns:a16="http://schemas.microsoft.com/office/drawing/2014/main" val="374331512"/>
                  </a:ext>
                </a:extLst>
              </a:tr>
              <a:tr h="454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Croatia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66.3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extLst>
                  <a:ext uri="{0D108BD9-81ED-4DB2-BD59-A6C34878D82A}">
                    <a16:rowId xmlns:a16="http://schemas.microsoft.com/office/drawing/2014/main" val="844960388"/>
                  </a:ext>
                </a:extLst>
              </a:tr>
              <a:tr h="454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Czech Republic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83.4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extLst>
                  <a:ext uri="{0D108BD9-81ED-4DB2-BD59-A6C34878D82A}">
                    <a16:rowId xmlns:a16="http://schemas.microsoft.com/office/drawing/2014/main" val="1480955464"/>
                  </a:ext>
                </a:extLst>
              </a:tr>
              <a:tr h="454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Denmark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95.2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extLst>
                  <a:ext uri="{0D108BD9-81ED-4DB2-BD59-A6C34878D82A}">
                    <a16:rowId xmlns:a16="http://schemas.microsoft.com/office/drawing/2014/main" val="226616384"/>
                  </a:ext>
                </a:extLst>
              </a:tr>
              <a:tr h="454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Germany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88.1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extLst>
                  <a:ext uri="{0D108BD9-81ED-4DB2-BD59-A6C34878D82A}">
                    <a16:rowId xmlns:a16="http://schemas.microsoft.com/office/drawing/2014/main" val="2089329534"/>
                  </a:ext>
                </a:extLst>
              </a:tr>
              <a:tr h="454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Iceland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86.2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extLst>
                  <a:ext uri="{0D108BD9-81ED-4DB2-BD59-A6C34878D82A}">
                    <a16:rowId xmlns:a16="http://schemas.microsoft.com/office/drawing/2014/main" val="3728699185"/>
                  </a:ext>
                </a:extLst>
              </a:tr>
              <a:tr h="454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Montenegro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57.7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extLst>
                  <a:ext uri="{0D108BD9-81ED-4DB2-BD59-A6C34878D82A}">
                    <a16:rowId xmlns:a16="http://schemas.microsoft.com/office/drawing/2014/main" val="3083778938"/>
                  </a:ext>
                </a:extLst>
              </a:tr>
              <a:tr h="454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Netherlands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85.5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extLst>
                  <a:ext uri="{0D108BD9-81ED-4DB2-BD59-A6C34878D82A}">
                    <a16:rowId xmlns:a16="http://schemas.microsoft.com/office/drawing/2014/main" val="3832496371"/>
                  </a:ext>
                </a:extLst>
              </a:tr>
              <a:tr h="454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Norway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extLst>
                  <a:ext uri="{0D108BD9-81ED-4DB2-BD59-A6C34878D82A}">
                    <a16:rowId xmlns:a16="http://schemas.microsoft.com/office/drawing/2014/main" val="2908307391"/>
                  </a:ext>
                </a:extLst>
              </a:tr>
              <a:tr h="454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Serbia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45.2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extLst>
                  <a:ext uri="{0D108BD9-81ED-4DB2-BD59-A6C34878D82A}">
                    <a16:rowId xmlns:a16="http://schemas.microsoft.com/office/drawing/2014/main" val="2953637866"/>
                  </a:ext>
                </a:extLst>
              </a:tr>
              <a:tr h="847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Bosnia &amp; Herzegovina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27.9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491" marR="150491" marT="0" marB="0" anchor="b"/>
                </a:tc>
                <a:extLst>
                  <a:ext uri="{0D108BD9-81ED-4DB2-BD59-A6C34878D82A}">
                    <a16:rowId xmlns:a16="http://schemas.microsoft.com/office/drawing/2014/main" val="1771774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84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4B5C6-F2F6-4A65-A0A6-8DC80997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dirty="0">
                <a:effectLst/>
              </a:rPr>
              <a:t>Meat consumption per capita of Top 10 Shortest Countries</a:t>
            </a:r>
            <a:br>
              <a:rPr lang="en-US" sz="3800" b="1" dirty="0">
                <a:effectLst/>
              </a:rPr>
            </a:br>
            <a:endParaRPr lang="en-US" sz="38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DB4B407-A4A4-4857-9D20-BE92266A4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67115"/>
              </p:ext>
            </p:extLst>
          </p:nvPr>
        </p:nvGraphicFramePr>
        <p:xfrm>
          <a:off x="6379904" y="541964"/>
          <a:ext cx="4994793" cy="5782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9102">
                  <a:extLst>
                    <a:ext uri="{9D8B030D-6E8A-4147-A177-3AD203B41FA5}">
                      <a16:colId xmlns:a16="http://schemas.microsoft.com/office/drawing/2014/main" val="2200932794"/>
                    </a:ext>
                  </a:extLst>
                </a:gridCol>
                <a:gridCol w="2835691">
                  <a:extLst>
                    <a:ext uri="{9D8B030D-6E8A-4147-A177-3AD203B41FA5}">
                      <a16:colId xmlns:a16="http://schemas.microsoft.com/office/drawing/2014/main" val="335897747"/>
                    </a:ext>
                  </a:extLst>
                </a:gridCol>
              </a:tblGrid>
              <a:tr h="9096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Country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Meat per capita (kg/person)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2152534172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Bolivia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59.1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3204043803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Cambodia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16.6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2446884438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Ecuador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56.4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415561855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Indonesia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11.6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2936196234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Nepal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9.9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579013572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Nigeria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8.8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2152430513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Peru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20.8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3526976129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Philippines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33.6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3595861884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Sri Lanka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6.3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2370456590"/>
                  </a:ext>
                </a:extLst>
              </a:tr>
              <a:tr h="487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Vietnam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49.9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484" marR="161484" marT="0" marB="0" anchor="b"/>
                </a:tc>
                <a:extLst>
                  <a:ext uri="{0D108BD9-81ED-4DB2-BD59-A6C34878D82A}">
                    <a16:rowId xmlns:a16="http://schemas.microsoft.com/office/drawing/2014/main" val="110882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33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97BDB-3558-4B0A-A446-FBDBEC4D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07" y="657225"/>
            <a:ext cx="3881321" cy="2921385"/>
          </a:xfrm>
        </p:spPr>
        <p:txBody>
          <a:bodyPr anchor="t">
            <a:normAutofit fontScale="90000"/>
          </a:bodyPr>
          <a:lstStyle/>
          <a:p>
            <a:r>
              <a:rPr lang="en-US" sz="4200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Milk consumption per capita of Top 10 Tallest Countries</a:t>
            </a:r>
            <a:br>
              <a:rPr lang="en-US" sz="33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3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1E1E09-CAB5-4D8B-BFF5-4039657B7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177497"/>
              </p:ext>
            </p:extLst>
          </p:nvPr>
        </p:nvGraphicFramePr>
        <p:xfrm>
          <a:off x="4788040" y="732630"/>
          <a:ext cx="6541476" cy="5257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5288">
                  <a:extLst>
                    <a:ext uri="{9D8B030D-6E8A-4147-A177-3AD203B41FA5}">
                      <a16:colId xmlns:a16="http://schemas.microsoft.com/office/drawing/2014/main" val="117439644"/>
                    </a:ext>
                  </a:extLst>
                </a:gridCol>
                <a:gridCol w="3706188">
                  <a:extLst>
                    <a:ext uri="{9D8B030D-6E8A-4147-A177-3AD203B41FA5}">
                      <a16:colId xmlns:a16="http://schemas.microsoft.com/office/drawing/2014/main" val="3175273083"/>
                    </a:ext>
                  </a:extLst>
                </a:gridCol>
              </a:tblGrid>
              <a:tr h="794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Country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Milk Consumption (kg/person)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extLst>
                  <a:ext uri="{0D108BD9-81ED-4DB2-BD59-A6C34878D82A}">
                    <a16:rowId xmlns:a16="http://schemas.microsoft.com/office/drawing/2014/main" val="1327853709"/>
                  </a:ext>
                </a:extLst>
              </a:tr>
              <a:tr h="794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Bosnia &amp; Herzegovina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197.24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extLst>
                  <a:ext uri="{0D108BD9-81ED-4DB2-BD59-A6C34878D82A}">
                    <a16:rowId xmlns:a16="http://schemas.microsoft.com/office/drawing/2014/main" val="3821433070"/>
                  </a:ext>
                </a:extLst>
              </a:tr>
              <a:tr h="407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Croatia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242.15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extLst>
                  <a:ext uri="{0D108BD9-81ED-4DB2-BD59-A6C34878D82A}">
                    <a16:rowId xmlns:a16="http://schemas.microsoft.com/office/drawing/2014/main" val="3250818378"/>
                  </a:ext>
                </a:extLst>
              </a:tr>
              <a:tr h="407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Czech Republic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190.93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extLst>
                  <a:ext uri="{0D108BD9-81ED-4DB2-BD59-A6C34878D82A}">
                    <a16:rowId xmlns:a16="http://schemas.microsoft.com/office/drawing/2014/main" val="2052908869"/>
                  </a:ext>
                </a:extLst>
              </a:tr>
              <a:tr h="407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Denmark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307.03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extLst>
                  <a:ext uri="{0D108BD9-81ED-4DB2-BD59-A6C34878D82A}">
                    <a16:rowId xmlns:a16="http://schemas.microsoft.com/office/drawing/2014/main" val="31939215"/>
                  </a:ext>
                </a:extLst>
              </a:tr>
              <a:tr h="407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Germany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267.52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extLst>
                  <a:ext uri="{0D108BD9-81ED-4DB2-BD59-A6C34878D82A}">
                    <a16:rowId xmlns:a16="http://schemas.microsoft.com/office/drawing/2014/main" val="791635055"/>
                  </a:ext>
                </a:extLst>
              </a:tr>
              <a:tr h="407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Iceland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255.76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extLst>
                  <a:ext uri="{0D108BD9-81ED-4DB2-BD59-A6C34878D82A}">
                    <a16:rowId xmlns:a16="http://schemas.microsoft.com/office/drawing/2014/main" val="1630195836"/>
                  </a:ext>
                </a:extLst>
              </a:tr>
              <a:tr h="407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Montenegro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389.91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extLst>
                  <a:ext uri="{0D108BD9-81ED-4DB2-BD59-A6C34878D82A}">
                    <a16:rowId xmlns:a16="http://schemas.microsoft.com/office/drawing/2014/main" val="3549427258"/>
                  </a:ext>
                </a:extLst>
              </a:tr>
              <a:tr h="407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Netherlands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340.35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extLst>
                  <a:ext uri="{0D108BD9-81ED-4DB2-BD59-A6C34878D82A}">
                    <a16:rowId xmlns:a16="http://schemas.microsoft.com/office/drawing/2014/main" val="3076016534"/>
                  </a:ext>
                </a:extLst>
              </a:tr>
              <a:tr h="407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Norway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252.82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extLst>
                  <a:ext uri="{0D108BD9-81ED-4DB2-BD59-A6C34878D82A}">
                    <a16:rowId xmlns:a16="http://schemas.microsoft.com/office/drawing/2014/main" val="4029945515"/>
                  </a:ext>
                </a:extLst>
              </a:tr>
              <a:tr h="407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Serbia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173.12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980" marR="147980" marT="0" marB="0" anchor="ctr"/>
                </a:tc>
                <a:extLst>
                  <a:ext uri="{0D108BD9-81ED-4DB2-BD59-A6C34878D82A}">
                    <a16:rowId xmlns:a16="http://schemas.microsoft.com/office/drawing/2014/main" val="4082651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16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77E84-B6DC-40FA-9EF3-213765BE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08" y="657225"/>
            <a:ext cx="2965938" cy="2921385"/>
          </a:xfrm>
        </p:spPr>
        <p:txBody>
          <a:bodyPr anchor="t">
            <a:normAutofit fontScale="90000"/>
          </a:bodyPr>
          <a:lstStyle/>
          <a:p>
            <a:r>
              <a:rPr lang="en-US" sz="4200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Milk consumption per capita of Top 10 Shortest Countries</a:t>
            </a:r>
            <a:br>
              <a:rPr lang="en-US" sz="2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BA8401-A21F-446E-8F67-8179D2A43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393254"/>
              </p:ext>
            </p:extLst>
          </p:nvPr>
        </p:nvGraphicFramePr>
        <p:xfrm>
          <a:off x="5467348" y="728505"/>
          <a:ext cx="5182859" cy="5265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1793">
                  <a:extLst>
                    <a:ext uri="{9D8B030D-6E8A-4147-A177-3AD203B41FA5}">
                      <a16:colId xmlns:a16="http://schemas.microsoft.com/office/drawing/2014/main" val="3894312417"/>
                    </a:ext>
                  </a:extLst>
                </a:gridCol>
                <a:gridCol w="3111066">
                  <a:extLst>
                    <a:ext uri="{9D8B030D-6E8A-4147-A177-3AD203B41FA5}">
                      <a16:colId xmlns:a16="http://schemas.microsoft.com/office/drawing/2014/main" val="3534960858"/>
                    </a:ext>
                  </a:extLst>
                </a:gridCol>
              </a:tblGrid>
              <a:tr h="862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Country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Milk Consumption (kg/person)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extLst>
                  <a:ext uri="{0D108BD9-81ED-4DB2-BD59-A6C34878D82A}">
                    <a16:rowId xmlns:a16="http://schemas.microsoft.com/office/drawing/2014/main" val="4272809260"/>
                  </a:ext>
                </a:extLst>
              </a:tr>
              <a:tr h="440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Bolivia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47.75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extLst>
                  <a:ext uri="{0D108BD9-81ED-4DB2-BD59-A6C34878D82A}">
                    <a16:rowId xmlns:a16="http://schemas.microsoft.com/office/drawing/2014/main" val="2718613038"/>
                  </a:ext>
                </a:extLst>
              </a:tr>
              <a:tr h="440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Cambodia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3.31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extLst>
                  <a:ext uri="{0D108BD9-81ED-4DB2-BD59-A6C34878D82A}">
                    <a16:rowId xmlns:a16="http://schemas.microsoft.com/office/drawing/2014/main" val="3592494547"/>
                  </a:ext>
                </a:extLst>
              </a:tr>
              <a:tr h="440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Ecuador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107.93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extLst>
                  <a:ext uri="{0D108BD9-81ED-4DB2-BD59-A6C34878D82A}">
                    <a16:rowId xmlns:a16="http://schemas.microsoft.com/office/drawing/2014/main" val="2979805706"/>
                  </a:ext>
                </a:extLst>
              </a:tr>
              <a:tr h="440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Indonesia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6.74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extLst>
                  <a:ext uri="{0D108BD9-81ED-4DB2-BD59-A6C34878D82A}">
                    <a16:rowId xmlns:a16="http://schemas.microsoft.com/office/drawing/2014/main" val="1543218064"/>
                  </a:ext>
                </a:extLst>
              </a:tr>
              <a:tr h="440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Nepal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54.12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extLst>
                  <a:ext uri="{0D108BD9-81ED-4DB2-BD59-A6C34878D82A}">
                    <a16:rowId xmlns:a16="http://schemas.microsoft.com/office/drawing/2014/main" val="3227788771"/>
                  </a:ext>
                </a:extLst>
              </a:tr>
              <a:tr h="440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Nigeria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2.18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extLst>
                  <a:ext uri="{0D108BD9-81ED-4DB2-BD59-A6C34878D82A}">
                    <a16:rowId xmlns:a16="http://schemas.microsoft.com/office/drawing/2014/main" val="2407103025"/>
                  </a:ext>
                </a:extLst>
              </a:tr>
              <a:tr h="440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Peru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56.68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extLst>
                  <a:ext uri="{0D108BD9-81ED-4DB2-BD59-A6C34878D82A}">
                    <a16:rowId xmlns:a16="http://schemas.microsoft.com/office/drawing/2014/main" val="3680064058"/>
                  </a:ext>
                </a:extLst>
              </a:tr>
              <a:tr h="440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Philippines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1.2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extLst>
                  <a:ext uri="{0D108BD9-81ED-4DB2-BD59-A6C34878D82A}">
                    <a16:rowId xmlns:a16="http://schemas.microsoft.com/office/drawing/2014/main" val="3572698975"/>
                  </a:ext>
                </a:extLst>
              </a:tr>
              <a:tr h="440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Sri Lanka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11.19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extLst>
                  <a:ext uri="{0D108BD9-81ED-4DB2-BD59-A6C34878D82A}">
                    <a16:rowId xmlns:a16="http://schemas.microsoft.com/office/drawing/2014/main" val="316575093"/>
                  </a:ext>
                </a:extLst>
              </a:tr>
              <a:tr h="440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Vietnam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8.66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098" marR="165098" marT="0" marB="0" anchor="ctr"/>
                </a:tc>
                <a:extLst>
                  <a:ext uri="{0D108BD9-81ED-4DB2-BD59-A6C34878D82A}">
                    <a16:rowId xmlns:a16="http://schemas.microsoft.com/office/drawing/2014/main" val="53053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00252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283B21"/>
      </a:dk2>
      <a:lt2>
        <a:srgbClr val="E8E4E2"/>
      </a:lt2>
      <a:accent1>
        <a:srgbClr val="4D9EC3"/>
      </a:accent1>
      <a:accent2>
        <a:srgbClr val="3BB1A5"/>
      </a:accent2>
      <a:accent3>
        <a:srgbClr val="47B47B"/>
      </a:accent3>
      <a:accent4>
        <a:srgbClr val="3BB143"/>
      </a:accent4>
      <a:accent5>
        <a:srgbClr val="6CB246"/>
      </a:accent5>
      <a:accent6>
        <a:srgbClr val="91AC39"/>
      </a:accent6>
      <a:hlink>
        <a:srgbClr val="42923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Widescreen</PresentationFormat>
  <Paragraphs>220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Univers Condensed Light</vt:lpstr>
      <vt:lpstr>Walbaum Display Light</vt:lpstr>
      <vt:lpstr>AngleLinesVTI</vt:lpstr>
      <vt:lpstr>Correlation between Physical Height and Contributing Factors</vt:lpstr>
      <vt:lpstr>Introduction</vt:lpstr>
      <vt:lpstr>Setup </vt:lpstr>
      <vt:lpstr>Top 10 Tallest Countries</vt:lpstr>
      <vt:lpstr>Top 10 Shortest Countries</vt:lpstr>
      <vt:lpstr>Meat consumption per capita of Top 10 Tallest Countries </vt:lpstr>
      <vt:lpstr>Meat consumption per capita of Top 10 Shortest Countries </vt:lpstr>
      <vt:lpstr>Milk consumption per capita of Top 10 Tallest Countries </vt:lpstr>
      <vt:lpstr>Milk consumption per capita of Top 10 Shortest Countries </vt:lpstr>
      <vt:lpstr>Wealth of Top 10 Tallest Countries </vt:lpstr>
      <vt:lpstr>Wealth of Top 10 Shortest Countries </vt:lpstr>
      <vt:lpstr>Initial Comparisons</vt:lpstr>
      <vt:lpstr>Comparison 2</vt:lpstr>
      <vt:lpstr>Final Comparison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Physical Height and Contributing Factors</dc:title>
  <dc:creator>Gilburt Chiang</dc:creator>
  <cp:lastModifiedBy>Gilburt Chiang</cp:lastModifiedBy>
  <cp:revision>1</cp:revision>
  <dcterms:created xsi:type="dcterms:W3CDTF">2020-11-13T05:59:57Z</dcterms:created>
  <dcterms:modified xsi:type="dcterms:W3CDTF">2020-11-13T06:00:10Z</dcterms:modified>
</cp:coreProperties>
</file>