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68" r:id="rId3"/>
    <p:sldId id="259" r:id="rId4"/>
    <p:sldId id="260" r:id="rId5"/>
    <p:sldId id="261" r:id="rId6"/>
    <p:sldId id="297" r:id="rId7"/>
    <p:sldId id="264" r:id="rId8"/>
    <p:sldId id="295" r:id="rId9"/>
    <p:sldId id="293" r:id="rId10"/>
    <p:sldId id="292" r:id="rId11"/>
    <p:sldId id="294" r:id="rId12"/>
    <p:sldId id="270" r:id="rId13"/>
    <p:sldId id="271" r:id="rId14"/>
    <p:sldId id="273" r:id="rId15"/>
    <p:sldId id="263" r:id="rId16"/>
    <p:sldId id="290" r:id="rId17"/>
    <p:sldId id="291" r:id="rId18"/>
    <p:sldId id="29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D76DD-1AA5-F319-BE2F-7255CCB21EC3}" v="3" dt="2023-04-26T02:23:53.770"/>
    <p1510:client id="{234A250C-445D-F0D7-F4CB-34ACC1854EC6}" v="128" dt="2023-04-27T13:00:35.730"/>
    <p1510:client id="{2FF2A3D2-A350-27A3-28CB-2E4859C895A4}" v="11" dt="2023-04-27T15:10:47.557"/>
    <p1510:client id="{48DD3488-0985-2174-A513-843592B76630}" v="15" dt="2023-04-25T22:30:50.383"/>
    <p1510:client id="{6ACA12C0-C24A-57EC-9C5E-136A1365C8F7}" v="144" dt="2023-04-27T13:30:02.630"/>
    <p1510:client id="{8C521E73-D2BF-A53C-C0AE-52CF7BA2C825}" v="12" dt="2023-04-26T18:12:59.024"/>
    <p1510:client id="{A763A111-42AA-8EC5-3565-A4CAC163D13B}" v="820" dt="2023-04-25T22:28:23.042"/>
    <p1510:client id="{AD3E028F-3350-4621-ABA0-B11018362203}" v="320" dt="2023-04-24T23:29:34.576"/>
    <p1510:client id="{AEF6FC79-1674-B71D-DF59-216EA0554C41}" v="2" dt="2023-04-27T16:51:36.366"/>
    <p1510:client id="{C2F18C13-D402-4965-8FC9-C45D676CAE4A}" v="554" dt="2023-04-24T23:17:38.079"/>
    <p1510:client id="{C415B79A-DBC7-9437-45BD-A11EF9732E48}" v="601" dt="2023-04-27T01:59:39.306"/>
    <p1510:client id="{EC83E0DB-4C81-4C74-F843-57EB13D386C6}" v="290" dt="2023-04-24T23:16:16.275"/>
    <p1510:client id="{F9ED6B6A-9D77-DF1C-4098-18C9F70F0CF0}" v="80" dt="2023-04-26T19:07:56.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5A069CB8-F204-4D06-B913-C5A26A89888A}" type="datetimeFigureOut">
              <a:rPr lang="en-US" dirty="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855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B6E300-0A13-4A81-945A-7333C271A069}" type="datetimeFigureOut">
              <a:rPr lang="en-US" dirty="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1145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71962-1EA4-46E7-BCB0-F36CE46D1A59}" type="datetimeFigureOut">
              <a:rPr lang="en-US" dirty="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3808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BB376-B19C-488D-ABEB-03C7E6E9E3E0}" type="datetimeFigureOut">
              <a:rPr lang="en-US" dirty="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a:p>
        </p:txBody>
      </p:sp>
    </p:spTree>
    <p:extLst>
      <p:ext uri="{BB962C8B-B14F-4D97-AF65-F5344CB8AC3E}">
        <p14:creationId xmlns:p14="http://schemas.microsoft.com/office/powerpoint/2010/main" val="6849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dirty="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9E2A62-1983-43A1-A163-D8AA46534C80}" type="datetimeFigureOut">
              <a:rPr lang="en-US" dirty="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84566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8F3E3B-34E3-4345-B2A1-994B83598A9C}" type="datetimeFigureOut">
              <a:rPr lang="en-US" dirty="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653733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D816C96-82A1-4D77-8ADA-627AC6FE3D65}" type="datetimeFigureOut">
              <a:rPr lang="en-US" dirty="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98157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dirty="0"/>
              <a:t>4/27/2023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158328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dirty="0"/>
              <a:t>4/27/2023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134552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dirty="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1092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dirty="0"/>
              <a:t>4/27/2023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60229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gc-dsa.github.io/itskill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GC-DSA/itskills" TargetMode="External"/><Relationship Id="rId2" Type="http://schemas.openxmlformats.org/officeDocument/2006/relationships/hyperlink" Target="https://ggc-dsa.github.io/itskills/" TargetMode="External"/><Relationship Id="rId1" Type="http://schemas.openxmlformats.org/officeDocument/2006/relationships/slideLayout" Target="../slideLayouts/slideLayout2.xml"/><Relationship Id="rId4" Type="http://schemas.openxmlformats.org/officeDocument/2006/relationships/hyperlink" Target="https://colab.research.google.com/drive/1h0s2zvpImo0iT2V-4f-oap5x7Y2aX0Ym?usp=shar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5" name="Picture 4" descr="Georgia Gwinnett College | Cappex">
            <a:extLst>
              <a:ext uri="{FF2B5EF4-FFF2-40B4-BE49-F238E27FC236}">
                <a16:creationId xmlns:a16="http://schemas.microsoft.com/office/drawing/2014/main" id="{3313B9B4-72FB-58F3-A815-8A72AC33855A}"/>
              </a:ext>
            </a:extLst>
          </p:cNvPr>
          <p:cNvPicPr>
            <a:picLocks noChangeAspect="1"/>
          </p:cNvPicPr>
          <p:nvPr/>
        </p:nvPicPr>
        <p:blipFill rotWithShape="1">
          <a:blip r:embed="rId2">
            <a:alphaModFix amt="35000"/>
          </a:blip>
          <a:srcRect/>
          <a:stretch/>
        </p:blipFill>
        <p:spPr>
          <a:xfrm>
            <a:off x="20" y="10"/>
            <a:ext cx="12191980" cy="6857991"/>
          </a:xfrm>
          <a:prstGeom prst="rect">
            <a:avLst/>
          </a:prstGeom>
        </p:spPr>
      </p:pic>
      <p:sp>
        <p:nvSpPr>
          <p:cNvPr id="2" name="Title 1">
            <a:extLst>
              <a:ext uri="{FF2B5EF4-FFF2-40B4-BE49-F238E27FC236}">
                <a16:creationId xmlns:a16="http://schemas.microsoft.com/office/drawing/2014/main" id="{9D7E0F76-1308-4C81-00B4-DE1BC5451C63}"/>
              </a:ext>
            </a:extLst>
          </p:cNvPr>
          <p:cNvSpPr>
            <a:spLocks noGrp="1"/>
          </p:cNvSpPr>
          <p:nvPr>
            <p:ph type="ctrTitle"/>
          </p:nvPr>
        </p:nvSpPr>
        <p:spPr>
          <a:xfrm>
            <a:off x="1097280" y="758952"/>
            <a:ext cx="10058400" cy="3566160"/>
          </a:xfrm>
        </p:spPr>
        <p:txBody>
          <a:bodyPr>
            <a:normAutofit/>
          </a:bodyPr>
          <a:lstStyle/>
          <a:p>
            <a:r>
              <a:rPr lang="en-US" sz="6600" dirty="0">
                <a:solidFill>
                  <a:srgbClr val="FFFFFF"/>
                </a:solidFill>
                <a:cs typeface="Calibri Light"/>
              </a:rPr>
              <a:t>An Approach to Identifying the Skills of IT Concentrations</a:t>
            </a:r>
            <a:endParaRPr lang="en-US" dirty="0"/>
          </a:p>
        </p:txBody>
      </p:sp>
      <p:sp>
        <p:nvSpPr>
          <p:cNvPr id="3" name="Subtitle 2">
            <a:extLst>
              <a:ext uri="{FF2B5EF4-FFF2-40B4-BE49-F238E27FC236}">
                <a16:creationId xmlns:a16="http://schemas.microsoft.com/office/drawing/2014/main" id="{41071924-754C-B616-0B5A-E5FC4097A35F}"/>
              </a:ext>
            </a:extLst>
          </p:cNvPr>
          <p:cNvSpPr>
            <a:spLocks noGrp="1"/>
          </p:cNvSpPr>
          <p:nvPr>
            <p:ph type="subTitle" idx="1"/>
          </p:nvPr>
        </p:nvSpPr>
        <p:spPr>
          <a:xfrm>
            <a:off x="1100051" y="4455621"/>
            <a:ext cx="10058400" cy="1143000"/>
          </a:xfrm>
        </p:spPr>
        <p:txBody>
          <a:bodyPr vert="horz" lIns="91440" tIns="45720" rIns="91440" bIns="45720" rtlCol="0" anchor="t">
            <a:normAutofit/>
          </a:bodyPr>
          <a:lstStyle/>
          <a:p>
            <a:r>
              <a:rPr lang="en-US" sz="2000">
                <a:solidFill>
                  <a:srgbClr val="FFFFFF"/>
                </a:solidFill>
                <a:ea typeface="Calibri"/>
                <a:cs typeface="Calibri"/>
              </a:rPr>
              <a:t>By: Anel Coralic, Sam Downs, Ashley Mendez</a:t>
            </a:r>
            <a:endParaRPr lang="en-US" sz="2000">
              <a:solidFill>
                <a:srgbClr val="FFFFFF"/>
              </a:solidFill>
              <a:cs typeface="Calibri Light"/>
            </a:endParaRPr>
          </a:p>
        </p:txBody>
      </p:sp>
      <p:cxnSp>
        <p:nvCxnSpPr>
          <p:cNvPr id="64" name="Straight Connector 63">
            <a:extLst>
              <a:ext uri="{FF2B5EF4-FFF2-40B4-BE49-F238E27FC236}">
                <a16:creationId xmlns:a16="http://schemas.microsoft.com/office/drawing/2014/main" id="{E14BE1C0-923F-4557-952F-150367D02F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BF1A0E2E-CDD4-46BC-BDBB-D276E3467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Rectangle 67">
            <a:extLst>
              <a:ext uri="{FF2B5EF4-FFF2-40B4-BE49-F238E27FC236}">
                <a16:creationId xmlns:a16="http://schemas.microsoft.com/office/drawing/2014/main" id="{8F2A5265-B923-4C48-AB84-FC98FD2024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651248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7FF9-BAB3-596B-AB80-65E229148410}"/>
              </a:ext>
            </a:extLst>
          </p:cNvPr>
          <p:cNvSpPr>
            <a:spLocks noGrp="1"/>
          </p:cNvSpPr>
          <p:nvPr>
            <p:ph type="title"/>
          </p:nvPr>
        </p:nvSpPr>
        <p:spPr/>
        <p:txBody>
          <a:bodyPr/>
          <a:lstStyle/>
          <a:p>
            <a:r>
              <a:rPr lang="en-US">
                <a:cs typeface="Calibri Light"/>
              </a:rPr>
              <a:t>Cleaned Data</a:t>
            </a:r>
          </a:p>
        </p:txBody>
      </p:sp>
      <p:pic>
        <p:nvPicPr>
          <p:cNvPr id="7" name="Picture 7">
            <a:extLst>
              <a:ext uri="{FF2B5EF4-FFF2-40B4-BE49-F238E27FC236}">
                <a16:creationId xmlns:a16="http://schemas.microsoft.com/office/drawing/2014/main" id="{E5D2F04E-20A6-0338-D33F-40403C02E4D3}"/>
              </a:ext>
            </a:extLst>
          </p:cNvPr>
          <p:cNvPicPr>
            <a:picLocks noGrp="1" noChangeAspect="1"/>
          </p:cNvPicPr>
          <p:nvPr>
            <p:ph idx="1"/>
          </p:nvPr>
        </p:nvPicPr>
        <p:blipFill>
          <a:blip r:embed="rId2"/>
          <a:stretch>
            <a:fillRect/>
          </a:stretch>
        </p:blipFill>
        <p:spPr>
          <a:xfrm>
            <a:off x="1097280" y="2142669"/>
            <a:ext cx="10058400" cy="3429490"/>
          </a:xfrm>
        </p:spPr>
      </p:pic>
    </p:spTree>
    <p:extLst>
      <p:ext uri="{BB962C8B-B14F-4D97-AF65-F5344CB8AC3E}">
        <p14:creationId xmlns:p14="http://schemas.microsoft.com/office/powerpoint/2010/main" val="4273861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70C2B1-B6E4-50EA-FA78-5346F9E5A77B}"/>
              </a:ext>
            </a:extLst>
          </p:cNvPr>
          <p:cNvSpPr>
            <a:spLocks noGrp="1"/>
          </p:cNvSpPr>
          <p:nvPr>
            <p:ph type="title"/>
          </p:nvPr>
        </p:nvSpPr>
        <p:spPr>
          <a:xfrm>
            <a:off x="990932" y="286603"/>
            <a:ext cx="6750987" cy="1450757"/>
          </a:xfrm>
        </p:spPr>
        <p:txBody>
          <a:bodyPr>
            <a:normAutofit/>
          </a:bodyPr>
          <a:lstStyle/>
          <a:p>
            <a:r>
              <a:rPr lang="en-US">
                <a:solidFill>
                  <a:schemeClr val="accent2"/>
                </a:solidFill>
                <a:cs typeface="Calibri Light"/>
              </a:rPr>
              <a:t>Data Analysis</a:t>
            </a:r>
            <a:endParaRPr lang="en-US">
              <a:solidFill>
                <a:schemeClr val="accent2"/>
              </a:solidFill>
            </a:endParaRPr>
          </a:p>
        </p:txBody>
      </p:sp>
      <p:sp>
        <p:nvSpPr>
          <p:cNvPr id="3" name="Content Placeholder 2">
            <a:extLst>
              <a:ext uri="{FF2B5EF4-FFF2-40B4-BE49-F238E27FC236}">
                <a16:creationId xmlns:a16="http://schemas.microsoft.com/office/drawing/2014/main" id="{E3ADD4B2-3069-869F-57EE-00EC09EB2B2E}"/>
              </a:ext>
            </a:extLst>
          </p:cNvPr>
          <p:cNvSpPr>
            <a:spLocks noGrp="1"/>
          </p:cNvSpPr>
          <p:nvPr>
            <p:ph idx="1"/>
          </p:nvPr>
        </p:nvSpPr>
        <p:spPr>
          <a:xfrm>
            <a:off x="1044204" y="2023962"/>
            <a:ext cx="6697715" cy="3845131"/>
          </a:xfrm>
        </p:spPr>
        <p:txBody>
          <a:bodyPr vert="horz" lIns="0" tIns="45720" rIns="0" bIns="45720" rtlCol="0" anchor="t">
            <a:normAutofit/>
          </a:bodyPr>
          <a:lstStyle/>
          <a:p>
            <a:pPr>
              <a:buFont typeface="Arial" panose="020F0502020204030204" pitchFamily="34" charset="0"/>
              <a:buChar char="•"/>
            </a:pPr>
            <a:r>
              <a:rPr lang="en-US">
                <a:cs typeface="Calibri"/>
              </a:rPr>
              <a:t>We performed data analysis to identify the most common job titles for each IT concentration. </a:t>
            </a:r>
            <a:endParaRPr lang="en-US"/>
          </a:p>
          <a:p>
            <a:pPr>
              <a:buFont typeface="Arial" panose="020F0502020204030204" pitchFamily="34" charset="0"/>
              <a:buChar char="•"/>
            </a:pPr>
            <a:r>
              <a:rPr lang="en-US">
                <a:cs typeface="Calibri"/>
              </a:rPr>
              <a:t>We then determined the most common skills for each of these job titles.</a:t>
            </a:r>
          </a:p>
          <a:p>
            <a:pPr>
              <a:buFont typeface="Arial" panose="020F0502020204030204" pitchFamily="34" charset="0"/>
              <a:buChar char="•"/>
            </a:pPr>
            <a:r>
              <a:rPr lang="en-US">
                <a:cs typeface="Calibri"/>
              </a:rPr>
              <a:t>To do the above two things, we needed a method to parse each element of the list in the skills column</a:t>
            </a:r>
          </a:p>
          <a:p>
            <a:pPr>
              <a:buFont typeface="Arial" panose="020F0502020204030204" pitchFamily="34" charset="0"/>
              <a:buChar char="•"/>
            </a:pPr>
            <a:r>
              <a:rPr lang="en-US">
                <a:cs typeface="Calibri"/>
              </a:rPr>
              <a:t>The next slides show our findings for the Digital Media concentrations.</a:t>
            </a: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750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ABBAF-CE32-BFE1-05BB-13D5D572325E}"/>
              </a:ext>
            </a:extLst>
          </p:cNvPr>
          <p:cNvSpPr>
            <a:spLocks noGrp="1"/>
          </p:cNvSpPr>
          <p:nvPr>
            <p:ph type="title"/>
          </p:nvPr>
        </p:nvSpPr>
        <p:spPr/>
        <p:txBody>
          <a:bodyPr/>
          <a:lstStyle/>
          <a:p>
            <a:r>
              <a:rPr lang="en-US">
                <a:cs typeface="Calibri Light"/>
              </a:rPr>
              <a:t>Digital Media Job Titles</a:t>
            </a:r>
            <a:endParaRPr lang="en-US"/>
          </a:p>
        </p:txBody>
      </p:sp>
      <p:pic>
        <p:nvPicPr>
          <p:cNvPr id="4" name="Picture 4" descr="Chart, bar chart&#10;&#10;Description automatically generated">
            <a:extLst>
              <a:ext uri="{FF2B5EF4-FFF2-40B4-BE49-F238E27FC236}">
                <a16:creationId xmlns:a16="http://schemas.microsoft.com/office/drawing/2014/main" id="{94CB980D-E1BD-A521-D2AF-ED8A3611E4AF}"/>
              </a:ext>
            </a:extLst>
          </p:cNvPr>
          <p:cNvPicPr>
            <a:picLocks noGrp="1" noChangeAspect="1"/>
          </p:cNvPicPr>
          <p:nvPr>
            <p:ph idx="1"/>
          </p:nvPr>
        </p:nvPicPr>
        <p:blipFill>
          <a:blip r:embed="rId2"/>
          <a:stretch>
            <a:fillRect/>
          </a:stretch>
        </p:blipFill>
        <p:spPr>
          <a:xfrm>
            <a:off x="2641332" y="1845734"/>
            <a:ext cx="6970295" cy="4023360"/>
          </a:xfrm>
        </p:spPr>
      </p:pic>
    </p:spTree>
    <p:extLst>
      <p:ext uri="{BB962C8B-B14F-4D97-AF65-F5344CB8AC3E}">
        <p14:creationId xmlns:p14="http://schemas.microsoft.com/office/powerpoint/2010/main" val="2346262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C78DF-1E61-149B-BE06-46D95E5AFA82}"/>
              </a:ext>
            </a:extLst>
          </p:cNvPr>
          <p:cNvSpPr>
            <a:spLocks noGrp="1"/>
          </p:cNvSpPr>
          <p:nvPr>
            <p:ph type="title"/>
          </p:nvPr>
        </p:nvSpPr>
        <p:spPr/>
        <p:txBody>
          <a:bodyPr/>
          <a:lstStyle/>
          <a:p>
            <a:r>
              <a:rPr lang="en-US">
                <a:cs typeface="Calibri Light"/>
              </a:rPr>
              <a:t>Marketing Specialist</a:t>
            </a:r>
            <a:endParaRPr lang="en-US"/>
          </a:p>
        </p:txBody>
      </p:sp>
      <p:pic>
        <p:nvPicPr>
          <p:cNvPr id="4" name="Picture 4" descr="Chart, bar chart&#10;&#10;Description automatically generated">
            <a:extLst>
              <a:ext uri="{FF2B5EF4-FFF2-40B4-BE49-F238E27FC236}">
                <a16:creationId xmlns:a16="http://schemas.microsoft.com/office/drawing/2014/main" id="{F2E24F2A-BCF5-802B-E980-2D2C5159A893}"/>
              </a:ext>
            </a:extLst>
          </p:cNvPr>
          <p:cNvPicPr>
            <a:picLocks noGrp="1" noChangeAspect="1"/>
          </p:cNvPicPr>
          <p:nvPr>
            <p:ph idx="1"/>
          </p:nvPr>
        </p:nvPicPr>
        <p:blipFill>
          <a:blip r:embed="rId2"/>
          <a:stretch>
            <a:fillRect/>
          </a:stretch>
        </p:blipFill>
        <p:spPr>
          <a:xfrm>
            <a:off x="2847530" y="1845734"/>
            <a:ext cx="6557900" cy="4023360"/>
          </a:xfrm>
        </p:spPr>
      </p:pic>
    </p:spTree>
    <p:extLst>
      <p:ext uri="{BB962C8B-B14F-4D97-AF65-F5344CB8AC3E}">
        <p14:creationId xmlns:p14="http://schemas.microsoft.com/office/powerpoint/2010/main" val="2994478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E4B3-4ADE-09EA-21DF-93C2BB9A7D0D}"/>
              </a:ext>
            </a:extLst>
          </p:cNvPr>
          <p:cNvSpPr>
            <a:spLocks noGrp="1"/>
          </p:cNvSpPr>
          <p:nvPr>
            <p:ph type="title"/>
          </p:nvPr>
        </p:nvSpPr>
        <p:spPr/>
        <p:txBody>
          <a:bodyPr/>
          <a:lstStyle/>
          <a:p>
            <a:r>
              <a:rPr lang="en-US">
                <a:cs typeface="Calibri Light"/>
              </a:rPr>
              <a:t>Media Specialist</a:t>
            </a:r>
            <a:endParaRPr lang="en-US"/>
          </a:p>
        </p:txBody>
      </p:sp>
      <p:pic>
        <p:nvPicPr>
          <p:cNvPr id="4" name="Picture 4" descr="Chart, bar chart&#10;&#10;Description automatically generated">
            <a:extLst>
              <a:ext uri="{FF2B5EF4-FFF2-40B4-BE49-F238E27FC236}">
                <a16:creationId xmlns:a16="http://schemas.microsoft.com/office/drawing/2014/main" id="{FD189AD5-666F-4624-9B9A-708EE98AB6CB}"/>
              </a:ext>
            </a:extLst>
          </p:cNvPr>
          <p:cNvPicPr>
            <a:picLocks noGrp="1" noChangeAspect="1"/>
          </p:cNvPicPr>
          <p:nvPr>
            <p:ph idx="1"/>
          </p:nvPr>
        </p:nvPicPr>
        <p:blipFill>
          <a:blip r:embed="rId2"/>
          <a:stretch>
            <a:fillRect/>
          </a:stretch>
        </p:blipFill>
        <p:spPr>
          <a:xfrm>
            <a:off x="2894528" y="1845734"/>
            <a:ext cx="6463904" cy="4023360"/>
          </a:xfrm>
        </p:spPr>
      </p:pic>
    </p:spTree>
    <p:extLst>
      <p:ext uri="{BB962C8B-B14F-4D97-AF65-F5344CB8AC3E}">
        <p14:creationId xmlns:p14="http://schemas.microsoft.com/office/powerpoint/2010/main" val="3228549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8175-B3DB-DD3C-5C6B-9CDCAF66DA00}"/>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6600">
                <a:cs typeface="Calibri Light"/>
              </a:rPr>
              <a:t>Website</a:t>
            </a:r>
            <a:r>
              <a:rPr lang="en-US" sz="6600" kern="1200">
                <a:solidFill>
                  <a:schemeClr val="tx1"/>
                </a:solidFill>
                <a:latin typeface="+mj-lt"/>
                <a:ea typeface="+mj-ea"/>
                <a:cs typeface="+mj-cs"/>
              </a:rPr>
              <a:t> </a:t>
            </a:r>
            <a:r>
              <a:rPr lang="en-US" sz="6600">
                <a:cs typeface="Calibri Light"/>
              </a:rPr>
              <a:t>Demo</a:t>
            </a:r>
          </a:p>
        </p:txBody>
      </p:sp>
      <p:sp>
        <p:nvSpPr>
          <p:cNvPr id="3" name="Content Placeholder 2">
            <a:extLst>
              <a:ext uri="{FF2B5EF4-FFF2-40B4-BE49-F238E27FC236}">
                <a16:creationId xmlns:a16="http://schemas.microsoft.com/office/drawing/2014/main" id="{4B089E88-3FF9-EFBF-7811-EE64F6AD2A98}"/>
              </a:ext>
            </a:extLst>
          </p:cNvPr>
          <p:cNvSpPr>
            <a:spLocks noGrp="1"/>
          </p:cNvSpPr>
          <p:nvPr>
            <p:ph idx="1"/>
          </p:nvPr>
        </p:nvSpPr>
        <p:spPr>
          <a:xfrm>
            <a:off x="1966912" y="4574721"/>
            <a:ext cx="8258176" cy="631825"/>
          </a:xfrm>
        </p:spPr>
        <p:txBody>
          <a:bodyPr vert="horz" lIns="91440" tIns="45720" rIns="91440" bIns="45720" rtlCol="0" anchor="ctr">
            <a:normAutofit/>
          </a:bodyPr>
          <a:lstStyle/>
          <a:p>
            <a:pPr marL="0" indent="0" algn="ctr">
              <a:buNone/>
            </a:pPr>
            <a:r>
              <a:rPr lang="en-US">
                <a:solidFill>
                  <a:srgbClr val="6B9F25"/>
                </a:solidFill>
                <a:cs typeface="Calibri"/>
                <a:hlinkClick r:id="rId2"/>
              </a:rPr>
              <a:t>https://ggc-dsa.github.io/itskills/</a:t>
            </a:r>
            <a:endParaRPr lang="en-US"/>
          </a:p>
        </p:txBody>
      </p:sp>
    </p:spTree>
    <p:extLst>
      <p:ext uri="{BB962C8B-B14F-4D97-AF65-F5344CB8AC3E}">
        <p14:creationId xmlns:p14="http://schemas.microsoft.com/office/powerpoint/2010/main" val="59798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BB96740-4CED-469D-9EBD-39826B1AD9D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cs typeface="Calibri Light"/>
              </a:rPr>
              <a:t>Conclusion</a:t>
            </a:r>
            <a:endParaRPr lang="en-US" sz="36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0A41B3B-C484-0E62-2F2F-AE74654A6E69}"/>
              </a:ext>
            </a:extLst>
          </p:cNvPr>
          <p:cNvSpPr>
            <a:spLocks noGrp="1"/>
          </p:cNvSpPr>
          <p:nvPr>
            <p:ph idx="1"/>
          </p:nvPr>
        </p:nvSpPr>
        <p:spPr>
          <a:xfrm>
            <a:off x="4742016" y="605896"/>
            <a:ext cx="6413663" cy="5646208"/>
          </a:xfrm>
        </p:spPr>
        <p:txBody>
          <a:bodyPr vert="horz" lIns="0" tIns="45720" rIns="0" bIns="45720" rtlCol="0" anchor="ctr">
            <a:normAutofit/>
          </a:bodyPr>
          <a:lstStyle/>
          <a:p>
            <a:r>
              <a:rPr lang="en-US">
                <a:cs typeface="Calibri"/>
              </a:rPr>
              <a:t>Our analysis offers valuable insights into current job market trends, aiding GGC students in identifying highly demanded job skills. Our web application bridges the gap between academic learning and job market demands. </a:t>
            </a:r>
          </a:p>
        </p:txBody>
      </p:sp>
    </p:spTree>
    <p:extLst>
      <p:ext uri="{BB962C8B-B14F-4D97-AF65-F5344CB8AC3E}">
        <p14:creationId xmlns:p14="http://schemas.microsoft.com/office/powerpoint/2010/main" val="19742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600CF-BC9D-62CB-8823-EDB7C8C321CD}"/>
              </a:ext>
            </a:extLst>
          </p:cNvPr>
          <p:cNvSpPr>
            <a:spLocks noGrp="1"/>
          </p:cNvSpPr>
          <p:nvPr>
            <p:ph type="title"/>
          </p:nvPr>
        </p:nvSpPr>
        <p:spPr>
          <a:xfrm>
            <a:off x="5181601" y="634946"/>
            <a:ext cx="6368142" cy="1450757"/>
          </a:xfrm>
        </p:spPr>
        <p:txBody>
          <a:bodyPr>
            <a:normAutofit/>
          </a:bodyPr>
          <a:lstStyle/>
          <a:p>
            <a:r>
              <a:rPr lang="en-US">
                <a:ea typeface="Calibri Light"/>
                <a:cs typeface="Calibri Light"/>
              </a:rPr>
              <a:t>Future Work</a:t>
            </a:r>
            <a:endParaRPr lang="en-US"/>
          </a:p>
        </p:txBody>
      </p:sp>
      <p:pic>
        <p:nvPicPr>
          <p:cNvPr id="5" name="Picture 4" descr="Arrows pointing towards light">
            <a:extLst>
              <a:ext uri="{FF2B5EF4-FFF2-40B4-BE49-F238E27FC236}">
                <a16:creationId xmlns:a16="http://schemas.microsoft.com/office/drawing/2014/main" id="{624CF932-66D0-1FED-5106-D3FF5EF4CB82}"/>
              </a:ext>
            </a:extLst>
          </p:cNvPr>
          <p:cNvPicPr>
            <a:picLocks noChangeAspect="1"/>
          </p:cNvPicPr>
          <p:nvPr/>
        </p:nvPicPr>
        <p:blipFill rotWithShape="1">
          <a:blip r:embed="rId2"/>
          <a:srcRect l="7769" r="47077" b="-1"/>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6A099EF-11FE-2A9A-03DC-597F3193CA94}"/>
              </a:ext>
            </a:extLst>
          </p:cNvPr>
          <p:cNvSpPr>
            <a:spLocks noGrp="1"/>
          </p:cNvSpPr>
          <p:nvPr>
            <p:ph idx="1"/>
          </p:nvPr>
        </p:nvSpPr>
        <p:spPr>
          <a:xfrm>
            <a:off x="5181601" y="2198914"/>
            <a:ext cx="6368142" cy="3670180"/>
          </a:xfrm>
        </p:spPr>
        <p:txBody>
          <a:bodyPr vert="horz" lIns="0" tIns="45720" rIns="0" bIns="45720" rtlCol="0" anchor="t">
            <a:normAutofit/>
          </a:bodyPr>
          <a:lstStyle/>
          <a:p>
            <a:pPr>
              <a:buFont typeface="Arial"/>
              <a:buChar char="•"/>
            </a:pPr>
            <a:r>
              <a:rPr lang="en-US">
                <a:cs typeface="Calibri"/>
              </a:rPr>
              <a:t>Modifying the survey</a:t>
            </a:r>
          </a:p>
          <a:p>
            <a:pPr>
              <a:buFont typeface="Arial"/>
              <a:buChar char="•"/>
            </a:pPr>
            <a:r>
              <a:rPr lang="en-US">
                <a:ea typeface="Calibri" panose="020F0502020204030204"/>
                <a:cs typeface="Calibri" panose="020F0502020204030204"/>
              </a:rPr>
              <a:t>Conducting a survey among GGC IT students</a:t>
            </a:r>
          </a:p>
          <a:p>
            <a:pPr>
              <a:buFont typeface="Arial"/>
              <a:buChar char="•"/>
            </a:pPr>
            <a:r>
              <a:rPr lang="en-US">
                <a:ea typeface="Calibri" panose="020F0502020204030204"/>
                <a:cs typeface="Calibri" panose="020F0502020204030204"/>
              </a:rPr>
              <a:t>Including courses for each skill on the Grizzly Paths website.</a:t>
            </a:r>
          </a:p>
          <a:p>
            <a:pPr>
              <a:buFont typeface="Arial"/>
              <a:buChar char="•"/>
            </a:pPr>
            <a:r>
              <a:rPr lang="en-US">
                <a:ea typeface="Calibri" panose="020F0502020204030204"/>
                <a:cs typeface="Calibri" panose="020F0502020204030204"/>
              </a:rPr>
              <a:t>Continuing analysis on the three categories of skills(technical, soft, and business).</a:t>
            </a:r>
          </a:p>
        </p:txBody>
      </p:sp>
    </p:spTree>
    <p:extLst>
      <p:ext uri="{BB962C8B-B14F-4D97-AF65-F5344CB8AC3E}">
        <p14:creationId xmlns:p14="http://schemas.microsoft.com/office/powerpoint/2010/main" val="38026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C351-F59F-0C38-1F69-4D562E25462F}"/>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D0021A3F-DC62-B15C-454B-673D0EC1B92A}"/>
              </a:ext>
            </a:extLst>
          </p:cNvPr>
          <p:cNvSpPr>
            <a:spLocks noGrp="1"/>
          </p:cNvSpPr>
          <p:nvPr>
            <p:ph idx="1"/>
          </p:nvPr>
        </p:nvSpPr>
        <p:spPr/>
        <p:txBody>
          <a:bodyPr vert="horz" lIns="0" tIns="45720" rIns="0" bIns="45720" rtlCol="0" anchor="t">
            <a:normAutofit/>
          </a:bodyPr>
          <a:lstStyle/>
          <a:p>
            <a:r>
              <a:rPr lang="en-US">
                <a:cs typeface="Calibri"/>
              </a:rPr>
              <a:t>Website: </a:t>
            </a:r>
            <a:r>
              <a:rPr lang="en-US">
                <a:ea typeface="+mn-lt"/>
                <a:cs typeface="+mn-lt"/>
                <a:hlinkClick r:id="rId2"/>
              </a:rPr>
              <a:t>https://ggc-dsa.github.io/itskills/</a:t>
            </a:r>
            <a:endParaRPr lang="en-US">
              <a:cs typeface="Calibri"/>
            </a:endParaRPr>
          </a:p>
          <a:p>
            <a:r>
              <a:rPr lang="en-US" err="1">
                <a:cs typeface="Calibri"/>
              </a:rPr>
              <a:t>Github</a:t>
            </a:r>
            <a:r>
              <a:rPr lang="en-US">
                <a:cs typeface="Calibri"/>
              </a:rPr>
              <a:t>: </a:t>
            </a:r>
            <a:r>
              <a:rPr lang="en-US">
                <a:cs typeface="Calibri"/>
                <a:hlinkClick r:id="rId3"/>
              </a:rPr>
              <a:t>https://github.com/GGC-DSA/itskills</a:t>
            </a:r>
            <a:endParaRPr lang="en-US"/>
          </a:p>
          <a:p>
            <a:r>
              <a:rPr lang="en-US">
                <a:cs typeface="Calibri"/>
              </a:rPr>
              <a:t>Google </a:t>
            </a:r>
            <a:r>
              <a:rPr lang="en-US" err="1">
                <a:cs typeface="Calibri"/>
              </a:rPr>
              <a:t>Colab</a:t>
            </a:r>
            <a:r>
              <a:rPr lang="en-US">
                <a:cs typeface="Calibri"/>
              </a:rPr>
              <a:t> Notebook: </a:t>
            </a:r>
            <a:r>
              <a:rPr lang="en-US">
                <a:cs typeface="Calibri"/>
                <a:hlinkClick r:id="rId4"/>
              </a:rPr>
              <a:t>https://colab.research.google.com/drive/1h0s2zvpImo0iT2V-4f-oap5x7Y2aX0Ym?usp=sharing</a:t>
            </a:r>
          </a:p>
          <a:p>
            <a:endParaRPr lang="en-US">
              <a:cs typeface="Calibri"/>
            </a:endParaRPr>
          </a:p>
        </p:txBody>
      </p:sp>
    </p:spTree>
    <p:extLst>
      <p:ext uri="{BB962C8B-B14F-4D97-AF65-F5344CB8AC3E}">
        <p14:creationId xmlns:p14="http://schemas.microsoft.com/office/powerpoint/2010/main" val="203680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0578A70-164B-E72C-1BDF-4AA94B103E67}"/>
              </a:ext>
            </a:extLst>
          </p:cNvPr>
          <p:cNvSpPr>
            <a:spLocks noGrp="1"/>
          </p:cNvSpPr>
          <p:nvPr>
            <p:ph type="title"/>
          </p:nvPr>
        </p:nvSpPr>
        <p:spPr>
          <a:xfrm>
            <a:off x="148934" y="516835"/>
            <a:ext cx="3846843" cy="2136071"/>
          </a:xfrm>
        </p:spPr>
        <p:txBody>
          <a:bodyPr>
            <a:normAutofit/>
          </a:bodyPr>
          <a:lstStyle/>
          <a:p>
            <a:r>
              <a:rPr lang="en-US" sz="4400">
                <a:solidFill>
                  <a:srgbClr val="FFFFFF"/>
                </a:solidFill>
                <a:cs typeface="Calibri Light"/>
              </a:rPr>
              <a:t>Team Members</a:t>
            </a:r>
          </a:p>
        </p:txBody>
      </p:sp>
      <p:sp>
        <p:nvSpPr>
          <p:cNvPr id="8" name="Content Placeholder 7">
            <a:extLst>
              <a:ext uri="{FF2B5EF4-FFF2-40B4-BE49-F238E27FC236}">
                <a16:creationId xmlns:a16="http://schemas.microsoft.com/office/drawing/2014/main" id="{F3A95574-F62C-21B1-96E2-86381FE56098}"/>
              </a:ext>
            </a:extLst>
          </p:cNvPr>
          <p:cNvSpPr>
            <a:spLocks noGrp="1"/>
          </p:cNvSpPr>
          <p:nvPr>
            <p:ph idx="1"/>
          </p:nvPr>
        </p:nvSpPr>
        <p:spPr>
          <a:xfrm>
            <a:off x="492371" y="2653800"/>
            <a:ext cx="3084844" cy="3335519"/>
          </a:xfrm>
        </p:spPr>
        <p:txBody>
          <a:bodyPr vert="horz" lIns="0" tIns="45720" rIns="0" bIns="45720" rtlCol="0" anchor="t">
            <a:normAutofit/>
          </a:bodyPr>
          <a:lstStyle/>
          <a:p>
            <a:pPr marL="0" indent="0">
              <a:buNone/>
            </a:pPr>
            <a:endParaRPr lang="en-US">
              <a:solidFill>
                <a:srgbClr val="FFFFFF"/>
              </a:solidFill>
              <a:cs typeface="Calibri"/>
            </a:endParaRPr>
          </a:p>
          <a:p>
            <a:pPr marL="0" indent="0">
              <a:buNone/>
            </a:pPr>
            <a:r>
              <a:rPr lang="en-US">
                <a:solidFill>
                  <a:srgbClr val="FFFFFF"/>
                </a:solidFill>
                <a:cs typeface="Calibri"/>
              </a:rPr>
              <a:t>Anel Coralic: Data Analyzer/Team Manager</a:t>
            </a:r>
          </a:p>
          <a:p>
            <a:pPr marL="0" indent="0">
              <a:buNone/>
            </a:pPr>
            <a:r>
              <a:rPr lang="en-US">
                <a:solidFill>
                  <a:srgbClr val="FFFFFF"/>
                </a:solidFill>
                <a:cs typeface="Calibri"/>
              </a:rPr>
              <a:t>Sam Downs: Data Modeler/Project Documenter</a:t>
            </a:r>
          </a:p>
          <a:p>
            <a:pPr marL="0" indent="0">
              <a:buNone/>
            </a:pPr>
            <a:r>
              <a:rPr lang="en-US">
                <a:solidFill>
                  <a:srgbClr val="FFFFFF"/>
                </a:solidFill>
                <a:cs typeface="Calibri"/>
              </a:rPr>
              <a:t>Ashley Mendez: Data Visualizer/Client Liaison</a:t>
            </a:r>
          </a:p>
          <a:p>
            <a:pPr marL="0" indent="0">
              <a:buNone/>
            </a:pPr>
            <a:endParaRPr lang="en-US">
              <a:solidFill>
                <a:srgbClr val="FFFFFF"/>
              </a:solidFill>
              <a:cs typeface="Calibri"/>
            </a:endParaRPr>
          </a:p>
          <a:p>
            <a:endParaRPr lang="en-US">
              <a:solidFill>
                <a:srgbClr val="FFFFFF"/>
              </a:solidFill>
              <a:cs typeface="Calibri"/>
            </a:endParaRPr>
          </a:p>
        </p:txBody>
      </p:sp>
      <p:sp>
        <p:nvSpPr>
          <p:cNvPr id="39" name="Rectangle 38">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4" descr="A group of people posing for a photo&#10;&#10;Description automatically generated">
            <a:extLst>
              <a:ext uri="{FF2B5EF4-FFF2-40B4-BE49-F238E27FC236}">
                <a16:creationId xmlns:a16="http://schemas.microsoft.com/office/drawing/2014/main" id="{061ACF14-A3FE-BF8F-DCEE-A42F4E3F450B}"/>
              </a:ext>
            </a:extLst>
          </p:cNvPr>
          <p:cNvPicPr>
            <a:picLocks noChangeAspect="1"/>
          </p:cNvPicPr>
          <p:nvPr/>
        </p:nvPicPr>
        <p:blipFill rotWithShape="1">
          <a:blip r:embed="rId2"/>
          <a:srcRect l="11488" r="21767" b="-1"/>
          <a:stretch/>
        </p:blipFill>
        <p:spPr>
          <a:xfrm>
            <a:off x="4742017" y="1137318"/>
            <a:ext cx="6798082" cy="4583364"/>
          </a:xfrm>
          <a:prstGeom prst="rect">
            <a:avLst/>
          </a:prstGeom>
        </p:spPr>
      </p:pic>
    </p:spTree>
    <p:extLst>
      <p:ext uri="{BB962C8B-B14F-4D97-AF65-F5344CB8AC3E}">
        <p14:creationId xmlns:p14="http://schemas.microsoft.com/office/powerpoint/2010/main" val="48043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4387BB-C7A5-ABE6-8DB2-EF08A9E5B85D}"/>
              </a:ext>
            </a:extLst>
          </p:cNvPr>
          <p:cNvSpPr>
            <a:spLocks noGrp="1"/>
          </p:cNvSpPr>
          <p:nvPr>
            <p:ph type="title"/>
          </p:nvPr>
        </p:nvSpPr>
        <p:spPr>
          <a:xfrm>
            <a:off x="6411685" y="634946"/>
            <a:ext cx="5127171" cy="1450757"/>
          </a:xfrm>
        </p:spPr>
        <p:txBody>
          <a:bodyPr>
            <a:normAutofit/>
          </a:bodyPr>
          <a:lstStyle/>
          <a:p>
            <a:r>
              <a:rPr lang="en-US" sz="4400">
                <a:ea typeface="Calibri Light"/>
                <a:cs typeface="Calibri Light"/>
              </a:rPr>
              <a:t>Our Client</a:t>
            </a:r>
            <a:endParaRPr lang="en-US" sz="4400">
              <a:cs typeface="Calibri Light"/>
            </a:endParaRPr>
          </a:p>
        </p:txBody>
      </p:sp>
      <p:pic>
        <p:nvPicPr>
          <p:cNvPr id="4" name="Picture 4" descr="Logo, company name&#10;&#10;Description automatically generated">
            <a:extLst>
              <a:ext uri="{FF2B5EF4-FFF2-40B4-BE49-F238E27FC236}">
                <a16:creationId xmlns:a16="http://schemas.microsoft.com/office/drawing/2014/main" id="{984A528C-5EAF-1DE2-50F2-1F2A11899B74}"/>
              </a:ext>
            </a:extLst>
          </p:cNvPr>
          <p:cNvPicPr>
            <a:picLocks noChangeAspect="1"/>
          </p:cNvPicPr>
          <p:nvPr/>
        </p:nvPicPr>
        <p:blipFill>
          <a:blip r:embed="rId2"/>
          <a:stretch>
            <a:fillRect/>
          </a:stretch>
        </p:blipFill>
        <p:spPr>
          <a:xfrm>
            <a:off x="745132" y="645106"/>
            <a:ext cx="5247747" cy="5247747"/>
          </a:xfrm>
          <a:prstGeom prst="rect">
            <a:avLst/>
          </a:prstGeom>
        </p:spPr>
      </p:pic>
      <p:cxnSp>
        <p:nvCxnSpPr>
          <p:cNvPr id="31" name="Straight Connector 3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DE22C8F-1345-2C43-E209-B9C965767C8E}"/>
              </a:ext>
            </a:extLst>
          </p:cNvPr>
          <p:cNvSpPr>
            <a:spLocks noGrp="1"/>
          </p:cNvSpPr>
          <p:nvPr>
            <p:ph idx="1"/>
          </p:nvPr>
        </p:nvSpPr>
        <p:spPr>
          <a:xfrm>
            <a:off x="6411684" y="2198914"/>
            <a:ext cx="5127172" cy="3670180"/>
          </a:xfrm>
        </p:spPr>
        <p:txBody>
          <a:bodyPr vert="horz" lIns="91440" tIns="45720" rIns="91440" bIns="45720" rtlCol="0">
            <a:normAutofit/>
          </a:bodyPr>
          <a:lstStyle/>
          <a:p>
            <a:r>
              <a:rPr lang="en-US">
                <a:ea typeface="Calibri"/>
                <a:cs typeface="Calibri"/>
              </a:rPr>
              <a:t>Dr. Anca </a:t>
            </a:r>
            <a:r>
              <a:rPr lang="en-US" err="1">
                <a:ea typeface="Calibri"/>
                <a:cs typeface="Calibri"/>
              </a:rPr>
              <a:t>Doloc</a:t>
            </a:r>
            <a:r>
              <a:rPr lang="en-US">
                <a:ea typeface="Calibri"/>
                <a:cs typeface="Calibri"/>
              </a:rPr>
              <a:t>-Mihu</a:t>
            </a:r>
          </a:p>
          <a:p>
            <a:r>
              <a:rPr lang="en-US">
                <a:ea typeface="Calibri"/>
                <a:cs typeface="Calibri"/>
              </a:rPr>
              <a:t>Associate Professor of Information Technology at Georgia Gwinnett College</a:t>
            </a:r>
            <a:endParaRPr lang="en-US">
              <a:cs typeface="Calibri"/>
            </a:endParaRPr>
          </a:p>
          <a:p>
            <a:r>
              <a:rPr lang="en-US">
                <a:ea typeface="Calibri"/>
                <a:cs typeface="Calibri"/>
              </a:rPr>
              <a:t>Educates college students about Data Science tools and technologies</a:t>
            </a:r>
            <a:endParaRPr lang="en-US">
              <a:cs typeface="Calibri"/>
            </a:endParaRPr>
          </a:p>
          <a:p>
            <a:pPr marL="0" indent="0">
              <a:buNone/>
            </a:pPr>
            <a:endParaRPr lang="en-US">
              <a:ea typeface="Calibri"/>
              <a:cs typeface="Calibri"/>
            </a:endParaRPr>
          </a:p>
        </p:txBody>
      </p:sp>
      <p:sp>
        <p:nvSpPr>
          <p:cNvPr id="33" name="Rectangle 3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3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7877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86E193-C63F-EC9C-2424-B38EB1852166}"/>
              </a:ext>
            </a:extLst>
          </p:cNvPr>
          <p:cNvSpPr>
            <a:spLocks noGrp="1"/>
          </p:cNvSpPr>
          <p:nvPr>
            <p:ph type="title"/>
          </p:nvPr>
        </p:nvSpPr>
        <p:spPr>
          <a:xfrm>
            <a:off x="4974771" y="634946"/>
            <a:ext cx="6574972" cy="1450757"/>
          </a:xfrm>
        </p:spPr>
        <p:txBody>
          <a:bodyPr>
            <a:normAutofit/>
          </a:bodyPr>
          <a:lstStyle/>
          <a:p>
            <a:r>
              <a:rPr lang="en-US">
                <a:cs typeface="Calibri Light"/>
              </a:rPr>
              <a:t>Project</a:t>
            </a:r>
            <a:r>
              <a:rPr lang="en-US" sz="4400">
                <a:solidFill>
                  <a:schemeClr val="tx1"/>
                </a:solidFill>
                <a:ea typeface="Calibri Light"/>
                <a:cs typeface="Calibri Light"/>
              </a:rPr>
              <a:t> </a:t>
            </a:r>
            <a:r>
              <a:rPr lang="en-US">
                <a:cs typeface="Calibri Light"/>
              </a:rPr>
              <a:t>Description</a:t>
            </a:r>
          </a:p>
        </p:txBody>
      </p:sp>
      <p:pic>
        <p:nvPicPr>
          <p:cNvPr id="4" name="Picture 4" descr="Diagram, text&#10;&#10;Description automatically generated">
            <a:extLst>
              <a:ext uri="{FF2B5EF4-FFF2-40B4-BE49-F238E27FC236}">
                <a16:creationId xmlns:a16="http://schemas.microsoft.com/office/drawing/2014/main" id="{4ACC14E8-30CA-510A-8445-04B4E0A4FA36}"/>
              </a:ext>
            </a:extLst>
          </p:cNvPr>
          <p:cNvPicPr>
            <a:picLocks noChangeAspect="1"/>
          </p:cNvPicPr>
          <p:nvPr/>
        </p:nvPicPr>
        <p:blipFill>
          <a:blip r:embed="rId2"/>
          <a:stretch>
            <a:fillRect/>
          </a:stretch>
        </p:blipFill>
        <p:spPr>
          <a:xfrm>
            <a:off x="633999" y="2176916"/>
            <a:ext cx="4001315" cy="2240736"/>
          </a:xfrm>
          <a:prstGeom prst="rect">
            <a:avLst/>
          </a:prstGeom>
        </p:spPr>
      </p:pic>
      <p:cxnSp>
        <p:nvCxnSpPr>
          <p:cNvPr id="7" name="Straight Connector 10">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900DED-3464-8BBF-80CC-206A6ED00F16}"/>
              </a:ext>
            </a:extLst>
          </p:cNvPr>
          <p:cNvSpPr>
            <a:spLocks noGrp="1"/>
          </p:cNvSpPr>
          <p:nvPr>
            <p:ph idx="1"/>
          </p:nvPr>
        </p:nvSpPr>
        <p:spPr>
          <a:xfrm>
            <a:off x="4974769" y="2198914"/>
            <a:ext cx="6574973" cy="3670180"/>
          </a:xfrm>
        </p:spPr>
        <p:txBody>
          <a:bodyPr vert="horz" lIns="91440" tIns="45720" rIns="91440" bIns="45720" rtlCol="0" anchor="t">
            <a:normAutofit/>
          </a:bodyPr>
          <a:lstStyle/>
          <a:p>
            <a:pPr marL="342900" indent="-342900">
              <a:buFont typeface="Arial" panose="020F0502020204030204" pitchFamily="34" charset="0"/>
              <a:buChar char="•"/>
            </a:pPr>
            <a:r>
              <a:rPr lang="en-US">
                <a:cs typeface="Calibri"/>
              </a:rPr>
              <a:t>This project aims to help GGC students choose courses that align with their career goals. </a:t>
            </a:r>
          </a:p>
          <a:p>
            <a:pPr marL="342900" indent="-342900">
              <a:buFont typeface="Arial" panose="020F0502020204030204" pitchFamily="34" charset="0"/>
              <a:buChar char="•"/>
            </a:pPr>
            <a:r>
              <a:rPr lang="en-US">
                <a:cs typeface="Calibri"/>
              </a:rPr>
              <a:t>We improved the Grizzly Path website using data collected from job sites</a:t>
            </a:r>
          </a:p>
          <a:p>
            <a:pPr marL="342900" indent="-342900">
              <a:buFont typeface="Arial" panose="020F0502020204030204" pitchFamily="34" charset="0"/>
              <a:buChar char="•"/>
            </a:pPr>
            <a:r>
              <a:rPr lang="en-US">
                <a:cs typeface="Calibri"/>
              </a:rPr>
              <a:t>We identified in-demand skills with a goal to match them to GGC courses. </a:t>
            </a:r>
          </a:p>
          <a:p>
            <a:pPr marL="342900" indent="-342900">
              <a:buFont typeface="Arial" panose="020F0502020204030204" pitchFamily="34" charset="0"/>
              <a:buChar char="•"/>
            </a:pPr>
            <a:r>
              <a:rPr lang="en-US">
                <a:cs typeface="Calibri"/>
              </a:rPr>
              <a:t>This will enable students to make more informed decisions about their academic pursuits.</a:t>
            </a:r>
          </a:p>
        </p:txBody>
      </p:sp>
      <p:sp>
        <p:nvSpPr>
          <p:cNvPr id="8" name="Rectangle 12">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0437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2A20-3832-6A82-4151-30A7D6621014}"/>
              </a:ext>
            </a:extLst>
          </p:cNvPr>
          <p:cNvSpPr>
            <a:spLocks noGrp="1"/>
          </p:cNvSpPr>
          <p:nvPr>
            <p:ph type="title"/>
          </p:nvPr>
        </p:nvSpPr>
        <p:spPr>
          <a:xfrm>
            <a:off x="838200" y="4636802"/>
            <a:ext cx="10515600" cy="1325563"/>
          </a:xfrm>
        </p:spPr>
        <p:txBody>
          <a:bodyPr vert="horz" lIns="91440" tIns="45720" rIns="91440" bIns="45720" rtlCol="0" anchor="ctr">
            <a:normAutofit/>
          </a:bodyPr>
          <a:lstStyle/>
          <a:p>
            <a:pPr algn="ctr"/>
            <a:r>
              <a:rPr lang="en-US">
                <a:cs typeface="Calibri Light"/>
              </a:rPr>
              <a:t>Technologies</a:t>
            </a:r>
            <a:r>
              <a:rPr lang="en-US" sz="4400">
                <a:solidFill>
                  <a:schemeClr val="tx1"/>
                </a:solidFill>
              </a:rPr>
              <a:t> </a:t>
            </a:r>
            <a:r>
              <a:rPr lang="en-US">
                <a:cs typeface="Calibri Light"/>
              </a:rPr>
              <a:t>Used</a:t>
            </a:r>
          </a:p>
        </p:txBody>
      </p:sp>
      <p:pic>
        <p:nvPicPr>
          <p:cNvPr id="4" name="Picture 4" descr="A picture containing text, clipart&#10;&#10;Description automatically generated">
            <a:extLst>
              <a:ext uri="{FF2B5EF4-FFF2-40B4-BE49-F238E27FC236}">
                <a16:creationId xmlns:a16="http://schemas.microsoft.com/office/drawing/2014/main" id="{C12943E5-0010-7C7E-23A7-F590C18C3CE6}"/>
              </a:ext>
            </a:extLst>
          </p:cNvPr>
          <p:cNvPicPr>
            <a:picLocks noGrp="1" noChangeAspect="1"/>
          </p:cNvPicPr>
          <p:nvPr>
            <p:ph idx="1"/>
          </p:nvPr>
        </p:nvPicPr>
        <p:blipFill>
          <a:blip r:embed="rId2"/>
          <a:stretch>
            <a:fillRect/>
          </a:stretch>
        </p:blipFill>
        <p:spPr>
          <a:xfrm>
            <a:off x="2656509" y="843466"/>
            <a:ext cx="2001838" cy="622300"/>
          </a:xfrm>
        </p:spPr>
      </p:pic>
      <p:pic>
        <p:nvPicPr>
          <p:cNvPr id="13" name="Picture 13" descr="Logo&#10;&#10;Description automatically generated">
            <a:extLst>
              <a:ext uri="{FF2B5EF4-FFF2-40B4-BE49-F238E27FC236}">
                <a16:creationId xmlns:a16="http://schemas.microsoft.com/office/drawing/2014/main" id="{7AB03A21-E4D2-5510-E959-F620CEFED91F}"/>
              </a:ext>
            </a:extLst>
          </p:cNvPr>
          <p:cNvPicPr>
            <a:picLocks noChangeAspect="1"/>
          </p:cNvPicPr>
          <p:nvPr/>
        </p:nvPicPr>
        <p:blipFill>
          <a:blip r:embed="rId3"/>
          <a:stretch>
            <a:fillRect/>
          </a:stretch>
        </p:blipFill>
        <p:spPr>
          <a:xfrm>
            <a:off x="742215" y="2497525"/>
            <a:ext cx="1918204" cy="798087"/>
          </a:xfrm>
          <a:prstGeom prst="rect">
            <a:avLst/>
          </a:prstGeom>
        </p:spPr>
      </p:pic>
      <p:pic>
        <p:nvPicPr>
          <p:cNvPr id="12" name="Picture 12">
            <a:extLst>
              <a:ext uri="{FF2B5EF4-FFF2-40B4-BE49-F238E27FC236}">
                <a16:creationId xmlns:a16="http://schemas.microsoft.com/office/drawing/2014/main" id="{DD6258F5-645D-6D5B-9121-AF1ADF0F50E7}"/>
              </a:ext>
            </a:extLst>
          </p:cNvPr>
          <p:cNvPicPr>
            <a:picLocks noChangeAspect="1"/>
          </p:cNvPicPr>
          <p:nvPr/>
        </p:nvPicPr>
        <p:blipFill>
          <a:blip r:embed="rId4"/>
          <a:stretch>
            <a:fillRect/>
          </a:stretch>
        </p:blipFill>
        <p:spPr>
          <a:xfrm>
            <a:off x="2925996" y="2354147"/>
            <a:ext cx="2001838" cy="1095375"/>
          </a:xfrm>
          <a:prstGeom prst="rect">
            <a:avLst/>
          </a:prstGeom>
        </p:spPr>
      </p:pic>
      <p:pic>
        <p:nvPicPr>
          <p:cNvPr id="9" name="Picture 9" descr="A picture containing text, clipart, first-aid kit, sign&#10;&#10;Description automatically generated">
            <a:extLst>
              <a:ext uri="{FF2B5EF4-FFF2-40B4-BE49-F238E27FC236}">
                <a16:creationId xmlns:a16="http://schemas.microsoft.com/office/drawing/2014/main" id="{097AC6CD-785B-7C3E-B405-E9BC40359A77}"/>
              </a:ext>
            </a:extLst>
          </p:cNvPr>
          <p:cNvPicPr>
            <a:picLocks noChangeAspect="1"/>
          </p:cNvPicPr>
          <p:nvPr/>
        </p:nvPicPr>
        <p:blipFill>
          <a:blip r:embed="rId5"/>
          <a:stretch>
            <a:fillRect/>
          </a:stretch>
        </p:blipFill>
        <p:spPr>
          <a:xfrm>
            <a:off x="7399957" y="843466"/>
            <a:ext cx="1985808" cy="674571"/>
          </a:xfrm>
          <a:prstGeom prst="rect">
            <a:avLst/>
          </a:prstGeom>
        </p:spPr>
      </p:pic>
      <p:pic>
        <p:nvPicPr>
          <p:cNvPr id="8" name="Picture 8" descr="Logo&#10;&#10;Description automatically generated">
            <a:extLst>
              <a:ext uri="{FF2B5EF4-FFF2-40B4-BE49-F238E27FC236}">
                <a16:creationId xmlns:a16="http://schemas.microsoft.com/office/drawing/2014/main" id="{90C9DD25-2933-2FCE-4BC1-2E88C3118ECF}"/>
              </a:ext>
            </a:extLst>
          </p:cNvPr>
          <p:cNvPicPr>
            <a:picLocks noChangeAspect="1"/>
          </p:cNvPicPr>
          <p:nvPr/>
        </p:nvPicPr>
        <p:blipFill>
          <a:blip r:embed="rId6"/>
          <a:stretch>
            <a:fillRect/>
          </a:stretch>
        </p:blipFill>
        <p:spPr>
          <a:xfrm>
            <a:off x="9723127" y="2538916"/>
            <a:ext cx="1446832" cy="799829"/>
          </a:xfrm>
          <a:prstGeom prst="rect">
            <a:avLst/>
          </a:prstGeom>
        </p:spPr>
      </p:pic>
      <p:pic>
        <p:nvPicPr>
          <p:cNvPr id="10" name="Picture 10" descr="Icon&#10;&#10;Description automatically generated">
            <a:extLst>
              <a:ext uri="{FF2B5EF4-FFF2-40B4-BE49-F238E27FC236}">
                <a16:creationId xmlns:a16="http://schemas.microsoft.com/office/drawing/2014/main" id="{B9B690C6-A897-8887-D05B-19F114BF90E8}"/>
              </a:ext>
            </a:extLst>
          </p:cNvPr>
          <p:cNvPicPr>
            <a:picLocks noChangeAspect="1"/>
          </p:cNvPicPr>
          <p:nvPr/>
        </p:nvPicPr>
        <p:blipFill>
          <a:blip r:embed="rId7"/>
          <a:stretch>
            <a:fillRect/>
          </a:stretch>
        </p:blipFill>
        <p:spPr>
          <a:xfrm>
            <a:off x="5513542" y="2355580"/>
            <a:ext cx="1168053" cy="1168286"/>
          </a:xfrm>
          <a:prstGeom prst="rect">
            <a:avLst/>
          </a:prstGeom>
        </p:spPr>
      </p:pic>
      <p:pic>
        <p:nvPicPr>
          <p:cNvPr id="11" name="Picture 11" descr="Icon&#10;&#10;Description automatically generated">
            <a:extLst>
              <a:ext uri="{FF2B5EF4-FFF2-40B4-BE49-F238E27FC236}">
                <a16:creationId xmlns:a16="http://schemas.microsoft.com/office/drawing/2014/main" id="{57D1E1FF-B93D-ABF4-3636-4B0EDADE634C}"/>
              </a:ext>
            </a:extLst>
          </p:cNvPr>
          <p:cNvPicPr>
            <a:picLocks noChangeAspect="1"/>
          </p:cNvPicPr>
          <p:nvPr/>
        </p:nvPicPr>
        <p:blipFill>
          <a:blip r:embed="rId8"/>
          <a:stretch>
            <a:fillRect/>
          </a:stretch>
        </p:blipFill>
        <p:spPr>
          <a:xfrm>
            <a:off x="976158" y="620441"/>
            <a:ext cx="1115084" cy="997146"/>
          </a:xfrm>
          <a:prstGeom prst="rect">
            <a:avLst/>
          </a:prstGeom>
        </p:spPr>
      </p:pic>
      <p:pic>
        <p:nvPicPr>
          <p:cNvPr id="7" name="Picture 7" descr="Logo&#10;&#10;Description automatically generated">
            <a:extLst>
              <a:ext uri="{FF2B5EF4-FFF2-40B4-BE49-F238E27FC236}">
                <a16:creationId xmlns:a16="http://schemas.microsoft.com/office/drawing/2014/main" id="{AF9F7C1F-114D-A254-022C-79C3275F861A}"/>
              </a:ext>
            </a:extLst>
          </p:cNvPr>
          <p:cNvPicPr>
            <a:picLocks noChangeAspect="1"/>
          </p:cNvPicPr>
          <p:nvPr/>
        </p:nvPicPr>
        <p:blipFill>
          <a:blip r:embed="rId9"/>
          <a:stretch>
            <a:fillRect/>
          </a:stretch>
        </p:blipFill>
        <p:spPr>
          <a:xfrm>
            <a:off x="7276598" y="2296222"/>
            <a:ext cx="2239498" cy="1134714"/>
          </a:xfrm>
          <a:prstGeom prst="rect">
            <a:avLst/>
          </a:prstGeom>
        </p:spPr>
      </p:pic>
      <p:pic>
        <p:nvPicPr>
          <p:cNvPr id="5" name="Picture 5" descr="Logo, company name&#10;&#10;Description automatically generated">
            <a:extLst>
              <a:ext uri="{FF2B5EF4-FFF2-40B4-BE49-F238E27FC236}">
                <a16:creationId xmlns:a16="http://schemas.microsoft.com/office/drawing/2014/main" id="{EA5F7586-7C28-828E-95E9-C42188E1C90B}"/>
              </a:ext>
            </a:extLst>
          </p:cNvPr>
          <p:cNvPicPr>
            <a:picLocks noChangeAspect="1"/>
          </p:cNvPicPr>
          <p:nvPr/>
        </p:nvPicPr>
        <p:blipFill>
          <a:blip r:embed="rId10"/>
          <a:stretch>
            <a:fillRect/>
          </a:stretch>
        </p:blipFill>
        <p:spPr>
          <a:xfrm>
            <a:off x="5213853" y="192979"/>
            <a:ext cx="1871933" cy="1853347"/>
          </a:xfrm>
          <a:prstGeom prst="rect">
            <a:avLst/>
          </a:prstGeom>
        </p:spPr>
      </p:pic>
      <p:pic>
        <p:nvPicPr>
          <p:cNvPr id="6" name="Picture 6" descr="Icon&#10;&#10;Description automatically generated">
            <a:extLst>
              <a:ext uri="{FF2B5EF4-FFF2-40B4-BE49-F238E27FC236}">
                <a16:creationId xmlns:a16="http://schemas.microsoft.com/office/drawing/2014/main" id="{E39071FA-C2FE-1DF2-DBB7-A84C0E3B5F47}"/>
              </a:ext>
            </a:extLst>
          </p:cNvPr>
          <p:cNvPicPr>
            <a:picLocks noChangeAspect="1"/>
          </p:cNvPicPr>
          <p:nvPr/>
        </p:nvPicPr>
        <p:blipFill>
          <a:blip r:embed="rId11"/>
          <a:stretch>
            <a:fillRect/>
          </a:stretch>
        </p:blipFill>
        <p:spPr>
          <a:xfrm>
            <a:off x="9725180" y="583270"/>
            <a:ext cx="1193569" cy="1193569"/>
          </a:xfrm>
          <a:prstGeom prst="rect">
            <a:avLst/>
          </a:prstGeom>
        </p:spPr>
      </p:pic>
    </p:spTree>
    <p:extLst>
      <p:ext uri="{BB962C8B-B14F-4D97-AF65-F5344CB8AC3E}">
        <p14:creationId xmlns:p14="http://schemas.microsoft.com/office/powerpoint/2010/main" val="206431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E85CF-320C-E6C4-8C8A-C02D01E802D2}"/>
              </a:ext>
            </a:extLst>
          </p:cNvPr>
          <p:cNvSpPr>
            <a:spLocks noGrp="1"/>
          </p:cNvSpPr>
          <p:nvPr>
            <p:ph type="title"/>
          </p:nvPr>
        </p:nvSpPr>
        <p:spPr/>
        <p:txBody>
          <a:bodyPr/>
          <a:lstStyle/>
          <a:p>
            <a:r>
              <a:rPr lang="en-US">
                <a:cs typeface="Calibri Light"/>
              </a:rPr>
              <a:t>Methodology</a:t>
            </a:r>
            <a:endParaRPr lang="en-US"/>
          </a:p>
        </p:txBody>
      </p:sp>
      <p:sp>
        <p:nvSpPr>
          <p:cNvPr id="3" name="Content Placeholder 2">
            <a:extLst>
              <a:ext uri="{FF2B5EF4-FFF2-40B4-BE49-F238E27FC236}">
                <a16:creationId xmlns:a16="http://schemas.microsoft.com/office/drawing/2014/main" id="{157B70BD-800C-BA07-ADE1-DD1AF1F06112}"/>
              </a:ext>
            </a:extLst>
          </p:cNvPr>
          <p:cNvSpPr>
            <a:spLocks noGrp="1"/>
          </p:cNvSpPr>
          <p:nvPr>
            <p:ph idx="1"/>
          </p:nvPr>
        </p:nvSpPr>
        <p:spPr/>
        <p:txBody>
          <a:bodyPr vert="horz" lIns="0" tIns="45720" rIns="0" bIns="45720" rtlCol="0" anchor="t">
            <a:normAutofit/>
          </a:bodyPr>
          <a:lstStyle/>
          <a:p>
            <a:r>
              <a:rPr lang="en-US" dirty="0">
                <a:cs typeface="Calibri"/>
              </a:rPr>
              <a:t>First Iteration: Collected data from job search websites, specifically Indeed and Simply Hired, by utilizing a Web Scraper extension.</a:t>
            </a:r>
            <a:endParaRPr lang="en-US" dirty="0">
              <a:solidFill>
                <a:srgbClr val="404040"/>
              </a:solidFill>
              <a:cs typeface="Calibri"/>
            </a:endParaRPr>
          </a:p>
          <a:p>
            <a:r>
              <a:rPr lang="en-US" dirty="0">
                <a:cs typeface="Calibri"/>
              </a:rPr>
              <a:t>Second Iteration: Datasets were cleaned by performing generalization, separating skills, and combining them.</a:t>
            </a:r>
            <a:endParaRPr lang="en-US" dirty="0">
              <a:ea typeface="Calibri"/>
              <a:cs typeface="Calibri"/>
            </a:endParaRPr>
          </a:p>
          <a:p>
            <a:r>
              <a:rPr lang="en-US" dirty="0">
                <a:cs typeface="Calibri"/>
              </a:rPr>
              <a:t>Third Iteration: Analyzed the data and visualized the data using the Grizzly Path website</a:t>
            </a:r>
            <a:endParaRPr lang="en-US" dirty="0"/>
          </a:p>
        </p:txBody>
      </p:sp>
    </p:spTree>
    <p:extLst>
      <p:ext uri="{BB962C8B-B14F-4D97-AF65-F5344CB8AC3E}">
        <p14:creationId xmlns:p14="http://schemas.microsoft.com/office/powerpoint/2010/main" val="232877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BED29C-FE4E-97C3-F7DD-A2B6091F80AA}"/>
              </a:ext>
            </a:extLst>
          </p:cNvPr>
          <p:cNvSpPr>
            <a:spLocks noGrp="1"/>
          </p:cNvSpPr>
          <p:nvPr>
            <p:ph type="title"/>
          </p:nvPr>
        </p:nvSpPr>
        <p:spPr>
          <a:xfrm>
            <a:off x="6411685" y="634946"/>
            <a:ext cx="5127171" cy="1450757"/>
          </a:xfrm>
        </p:spPr>
        <p:txBody>
          <a:bodyPr>
            <a:normAutofit/>
          </a:bodyPr>
          <a:lstStyle/>
          <a:p>
            <a:r>
              <a:rPr lang="en-US">
                <a:cs typeface="Calibri Light"/>
              </a:rPr>
              <a:t>Data</a:t>
            </a:r>
            <a:r>
              <a:rPr lang="en-US" sz="4400">
                <a:solidFill>
                  <a:schemeClr val="tx1"/>
                </a:solidFill>
                <a:cs typeface="Calibri Light"/>
              </a:rPr>
              <a:t> </a:t>
            </a:r>
            <a:r>
              <a:rPr lang="en-US">
                <a:cs typeface="Calibri Light"/>
              </a:rPr>
              <a:t>Collection</a:t>
            </a:r>
          </a:p>
        </p:txBody>
      </p:sp>
      <p:pic>
        <p:nvPicPr>
          <p:cNvPr id="4" name="Picture 5" descr="Graphical user interface, text, application, email&#10;&#10;Description automatically generated">
            <a:extLst>
              <a:ext uri="{FF2B5EF4-FFF2-40B4-BE49-F238E27FC236}">
                <a16:creationId xmlns:a16="http://schemas.microsoft.com/office/drawing/2014/main" id="{E2F9FE27-3F97-88E0-B879-89A42AD59472}"/>
              </a:ext>
            </a:extLst>
          </p:cNvPr>
          <p:cNvPicPr>
            <a:picLocks noChangeAspect="1"/>
          </p:cNvPicPr>
          <p:nvPr/>
        </p:nvPicPr>
        <p:blipFill>
          <a:blip r:embed="rId2"/>
          <a:stretch>
            <a:fillRect/>
          </a:stretch>
        </p:blipFill>
        <p:spPr>
          <a:xfrm>
            <a:off x="823848" y="645106"/>
            <a:ext cx="5090314" cy="5247747"/>
          </a:xfrm>
          <a:prstGeom prst="rect">
            <a:avLst/>
          </a:prstGeom>
        </p:spPr>
      </p:pic>
      <p:cxnSp>
        <p:nvCxnSpPr>
          <p:cNvPr id="20" name="Straight Connector 19">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CFB814-1B65-B92E-7805-A5517D925F65}"/>
              </a:ext>
            </a:extLst>
          </p:cNvPr>
          <p:cNvSpPr>
            <a:spLocks noGrp="1"/>
          </p:cNvSpPr>
          <p:nvPr>
            <p:ph idx="1"/>
          </p:nvPr>
        </p:nvSpPr>
        <p:spPr>
          <a:xfrm>
            <a:off x="6411684" y="2198914"/>
            <a:ext cx="5127172" cy="3670180"/>
          </a:xfrm>
        </p:spPr>
        <p:txBody>
          <a:bodyPr vert="horz" lIns="91440" tIns="45720" rIns="91440" bIns="45720" rtlCol="0" anchor="t">
            <a:normAutofit/>
          </a:bodyPr>
          <a:lstStyle/>
          <a:p>
            <a:pPr>
              <a:buFont typeface="Arial" panose="020F0502020204030204" pitchFamily="34" charset="0"/>
              <a:buChar char="•"/>
            </a:pPr>
            <a:r>
              <a:rPr lang="en-US">
                <a:cs typeface="Calibri"/>
              </a:rPr>
              <a:t>Job listings were scraped from two popular websites: Indeed.com and SimplyHired.com</a:t>
            </a:r>
            <a:endParaRPr lang="en-US"/>
          </a:p>
          <a:p>
            <a:pPr>
              <a:buFont typeface="Arial" panose="020F0502020204030204" pitchFamily="34" charset="0"/>
              <a:buChar char="•"/>
            </a:pPr>
            <a:r>
              <a:rPr lang="en-US">
                <a:cs typeface="Calibri"/>
              </a:rPr>
              <a:t>Data was scraped by using a free google chrome extension called Web Scraper</a:t>
            </a:r>
          </a:p>
          <a:p>
            <a:pPr>
              <a:buFont typeface="Arial" panose="020F0502020204030204" pitchFamily="34" charset="0"/>
              <a:buChar char="•"/>
            </a:pPr>
            <a:r>
              <a:rPr lang="en-US">
                <a:cs typeface="Calibri"/>
              </a:rPr>
              <a:t>This tool is used by first creating a Sitemap, setting up the selectors to define how the site will be navigated and extracted, and launching the Sitemap</a:t>
            </a:r>
          </a:p>
          <a:p>
            <a:pPr>
              <a:buFont typeface="Arial" panose="020F0502020204030204" pitchFamily="34" charset="0"/>
              <a:buChar char="•"/>
            </a:pPr>
            <a:r>
              <a:rPr lang="en-US">
                <a:cs typeface="Calibri"/>
              </a:rPr>
              <a:t>The data is exported to an excel file. The result was about 500 jobs per concentration</a:t>
            </a:r>
          </a:p>
        </p:txBody>
      </p:sp>
      <p:sp>
        <p:nvSpPr>
          <p:cNvPr id="22" name="Rectangle 21">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222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545EF9-A7B2-BA3C-5101-E9A7C55EC932}"/>
              </a:ext>
            </a:extLst>
          </p:cNvPr>
          <p:cNvSpPr>
            <a:spLocks noGrp="1"/>
          </p:cNvSpPr>
          <p:nvPr>
            <p:ph type="title"/>
          </p:nvPr>
        </p:nvSpPr>
        <p:spPr>
          <a:xfrm>
            <a:off x="990932" y="286603"/>
            <a:ext cx="6750987" cy="1450757"/>
          </a:xfrm>
        </p:spPr>
        <p:txBody>
          <a:bodyPr>
            <a:normAutofit/>
          </a:bodyPr>
          <a:lstStyle/>
          <a:p>
            <a:r>
              <a:rPr lang="en-US">
                <a:solidFill>
                  <a:schemeClr val="accent2"/>
                </a:solidFill>
                <a:cs typeface="Calibri Light"/>
              </a:rPr>
              <a:t>Data Cleaning</a:t>
            </a:r>
            <a:endParaRPr lang="en-US">
              <a:solidFill>
                <a:schemeClr val="accent2"/>
              </a:solidFill>
            </a:endParaRPr>
          </a:p>
        </p:txBody>
      </p:sp>
      <p:sp>
        <p:nvSpPr>
          <p:cNvPr id="3" name="Content Placeholder 2">
            <a:extLst>
              <a:ext uri="{FF2B5EF4-FFF2-40B4-BE49-F238E27FC236}">
                <a16:creationId xmlns:a16="http://schemas.microsoft.com/office/drawing/2014/main" id="{1CDD7E59-4E25-C197-F774-E3F69CF49FEB}"/>
              </a:ext>
            </a:extLst>
          </p:cNvPr>
          <p:cNvSpPr>
            <a:spLocks noGrp="1"/>
          </p:cNvSpPr>
          <p:nvPr>
            <p:ph idx="1"/>
          </p:nvPr>
        </p:nvSpPr>
        <p:spPr>
          <a:xfrm>
            <a:off x="1044204" y="2023962"/>
            <a:ext cx="6697715" cy="3845131"/>
          </a:xfrm>
        </p:spPr>
        <p:txBody>
          <a:bodyPr vert="horz" lIns="0" tIns="45720" rIns="0" bIns="45720" rtlCol="0" anchor="t">
            <a:normAutofit/>
          </a:bodyPr>
          <a:lstStyle/>
          <a:p>
            <a:pPr>
              <a:buFont typeface="Arial" panose="020F0502020204030204" pitchFamily="34" charset="0"/>
              <a:buChar char="•"/>
            </a:pPr>
            <a:r>
              <a:rPr lang="en-US">
                <a:cs typeface="Calibri"/>
              </a:rPr>
              <a:t>Job titles were simplified (using regex)</a:t>
            </a:r>
          </a:p>
          <a:p>
            <a:pPr>
              <a:buFont typeface="Arial" panose="020F0502020204030204" pitchFamily="34" charset="0"/>
              <a:buChar char="•"/>
            </a:pPr>
            <a:r>
              <a:rPr lang="en-US">
                <a:cs typeface="Calibri"/>
              </a:rPr>
              <a:t>Skills were separated into technical, soft, and business skills (using regex)</a:t>
            </a:r>
          </a:p>
          <a:p>
            <a:pPr>
              <a:buFont typeface="Arial" panose="020F0502020204030204" pitchFamily="34" charset="0"/>
              <a:buChar char="•"/>
            </a:pPr>
            <a:r>
              <a:rPr lang="en-US">
                <a:cs typeface="Calibri"/>
              </a:rPr>
              <a:t>Skills were re-organized into lists</a:t>
            </a:r>
          </a:p>
          <a:p>
            <a:pPr>
              <a:buFont typeface="Arial" panose="020F0502020204030204" pitchFamily="34" charset="0"/>
              <a:buChar char="•"/>
            </a:pPr>
            <a:r>
              <a:rPr lang="en-US">
                <a:cs typeface="Calibri"/>
              </a:rPr>
              <a:t>Data scraped from Indeed.com and SimplyHired.com was made uniform and combined</a:t>
            </a: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70796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ABCC-5C90-94FB-8B2F-C9E2924791EE}"/>
              </a:ext>
            </a:extLst>
          </p:cNvPr>
          <p:cNvSpPr>
            <a:spLocks noGrp="1"/>
          </p:cNvSpPr>
          <p:nvPr>
            <p:ph type="title"/>
          </p:nvPr>
        </p:nvSpPr>
        <p:spPr/>
        <p:txBody>
          <a:bodyPr/>
          <a:lstStyle/>
          <a:p>
            <a:r>
              <a:rPr lang="en-US">
                <a:cs typeface="Calibri Light"/>
              </a:rPr>
              <a:t>Raw Data</a:t>
            </a: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7777FFE9-B222-2938-15AA-5B02AEED138B}"/>
              </a:ext>
            </a:extLst>
          </p:cNvPr>
          <p:cNvPicPr>
            <a:picLocks noGrp="1" noChangeAspect="1"/>
          </p:cNvPicPr>
          <p:nvPr>
            <p:ph idx="1"/>
          </p:nvPr>
        </p:nvPicPr>
        <p:blipFill>
          <a:blip r:embed="rId2"/>
          <a:stretch>
            <a:fillRect/>
          </a:stretch>
        </p:blipFill>
        <p:spPr>
          <a:xfrm>
            <a:off x="1097280" y="2229048"/>
            <a:ext cx="10058400" cy="3256731"/>
          </a:xfrm>
        </p:spPr>
      </p:pic>
    </p:spTree>
    <p:extLst>
      <p:ext uri="{BB962C8B-B14F-4D97-AF65-F5344CB8AC3E}">
        <p14:creationId xmlns:p14="http://schemas.microsoft.com/office/powerpoint/2010/main" val="30624935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517</Words>
  <Application>Microsoft Office PowerPoint</Application>
  <PresentationFormat>Widescreen</PresentationFormat>
  <Paragraphs>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Retrospect</vt:lpstr>
      <vt:lpstr>An Approach to Identifying the Skills of IT Concentrations</vt:lpstr>
      <vt:lpstr>Team Members</vt:lpstr>
      <vt:lpstr>Our Client</vt:lpstr>
      <vt:lpstr>Project Description</vt:lpstr>
      <vt:lpstr>Technologies Used</vt:lpstr>
      <vt:lpstr>Methodology</vt:lpstr>
      <vt:lpstr>Data Collection</vt:lpstr>
      <vt:lpstr>Data Cleaning</vt:lpstr>
      <vt:lpstr>Raw Data</vt:lpstr>
      <vt:lpstr>Cleaned Data</vt:lpstr>
      <vt:lpstr>Data Analysis</vt:lpstr>
      <vt:lpstr>Digital Media Job Titles</vt:lpstr>
      <vt:lpstr>Marketing Specialist</vt:lpstr>
      <vt:lpstr>Media Specialist</vt:lpstr>
      <vt:lpstr>Website Demo</vt:lpstr>
      <vt:lpstr>Conclusion</vt:lpstr>
      <vt:lpstr>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Anel</dc:creator>
  <cp:lastModifiedBy>Anel Coralic</cp:lastModifiedBy>
  <cp:revision>10</cp:revision>
  <dcterms:created xsi:type="dcterms:W3CDTF">2013-07-15T20:26:40Z</dcterms:created>
  <dcterms:modified xsi:type="dcterms:W3CDTF">2023-04-27T16:57:14Z</dcterms:modified>
</cp:coreProperties>
</file>