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60AF7FE-0F90-48AD-9A02-D4CCA7A31313}" type="datetimeFigureOut">
              <a:rPr lang="en-US" smtClean="0"/>
              <a:t>4/25/2023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1B70A0-E600-4D65-9A8F-A46E8B6A6709}" type="slidenum">
              <a:rPr lang="en-US" smtClean="0"/>
              <a:t>‹#›</a:t>
            </a:fld>
            <a:endParaRPr lang="en-US"/>
          </a:p>
        </p:txBody>
      </p:sp>
    </p:spTree>
    <p:extLst>
      <p:ext uri="{BB962C8B-B14F-4D97-AF65-F5344CB8AC3E}">
        <p14:creationId xmlns:p14="http://schemas.microsoft.com/office/powerpoint/2010/main" val="40493240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60AF7FE-0F90-48AD-9A02-D4CCA7A31313}" type="datetimeFigureOut">
              <a:rPr lang="en-US" smtClean="0"/>
              <a:t>4/25/2023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1B70A0-E600-4D65-9A8F-A46E8B6A6709}" type="slidenum">
              <a:rPr lang="en-US" smtClean="0"/>
              <a:t>‹#›</a:t>
            </a:fld>
            <a:endParaRPr lang="en-US"/>
          </a:p>
        </p:txBody>
      </p:sp>
    </p:spTree>
    <p:extLst>
      <p:ext uri="{BB962C8B-B14F-4D97-AF65-F5344CB8AC3E}">
        <p14:creationId xmlns:p14="http://schemas.microsoft.com/office/powerpoint/2010/main" val="19878511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860AF7FE-0F90-48AD-9A02-D4CCA7A31313}" type="datetimeFigureOut">
              <a:rPr lang="en-US" smtClean="0"/>
              <a:t>4/25/2023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1B70A0-E600-4D65-9A8F-A46E8B6A6709}" type="slidenum">
              <a:rPr lang="en-US" smtClean="0"/>
              <a:t>‹#›</a:t>
            </a:fld>
            <a:endParaRPr lang="en-US"/>
          </a:p>
        </p:txBody>
      </p:sp>
    </p:spTree>
    <p:extLst>
      <p:ext uri="{BB962C8B-B14F-4D97-AF65-F5344CB8AC3E}">
        <p14:creationId xmlns:p14="http://schemas.microsoft.com/office/powerpoint/2010/main" val="41480820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860AF7FE-0F90-48AD-9A02-D4CCA7A31313}" type="datetimeFigureOut">
              <a:rPr lang="en-US" smtClean="0"/>
              <a:t>4/25/2023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E1B70A0-E600-4D65-9A8F-A46E8B6A6709}" type="slidenum">
              <a:rPr lang="en-US" smtClean="0"/>
              <a:t>‹#›</a:t>
            </a:fld>
            <a:endParaRPr lang="en-US"/>
          </a:p>
        </p:txBody>
      </p:sp>
    </p:spTree>
    <p:extLst>
      <p:ext uri="{BB962C8B-B14F-4D97-AF65-F5344CB8AC3E}">
        <p14:creationId xmlns:p14="http://schemas.microsoft.com/office/powerpoint/2010/main" val="11473571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60AF7FE-0F90-48AD-9A02-D4CCA7A31313}" type="datetimeFigureOut">
              <a:rPr lang="en-US" smtClean="0"/>
              <a:t>4/25/2023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1B70A0-E600-4D65-9A8F-A46E8B6A6709}" type="slidenum">
              <a:rPr lang="en-US" smtClean="0"/>
              <a:t>‹#›</a:t>
            </a:fld>
            <a:endParaRPr lang="en-US"/>
          </a:p>
        </p:txBody>
      </p:sp>
    </p:spTree>
    <p:extLst>
      <p:ext uri="{BB962C8B-B14F-4D97-AF65-F5344CB8AC3E}">
        <p14:creationId xmlns:p14="http://schemas.microsoft.com/office/powerpoint/2010/main" val="37584262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60AF7FE-0F90-48AD-9A02-D4CCA7A31313}" type="datetimeFigureOut">
              <a:rPr lang="en-US" smtClean="0"/>
              <a:t>4/25/2023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1B70A0-E600-4D65-9A8F-A46E8B6A6709}" type="slidenum">
              <a:rPr lang="en-US" smtClean="0"/>
              <a:t>‹#›</a:t>
            </a:fld>
            <a:endParaRPr lang="en-US"/>
          </a:p>
        </p:txBody>
      </p:sp>
    </p:spTree>
    <p:extLst>
      <p:ext uri="{BB962C8B-B14F-4D97-AF65-F5344CB8AC3E}">
        <p14:creationId xmlns:p14="http://schemas.microsoft.com/office/powerpoint/2010/main" val="24221960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60AF7FE-0F90-48AD-9A02-D4CCA7A31313}" type="datetimeFigureOut">
              <a:rPr lang="en-US" smtClean="0"/>
              <a:t>4/25/2023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1B70A0-E600-4D65-9A8F-A46E8B6A6709}" type="slidenum">
              <a:rPr lang="en-US" smtClean="0"/>
              <a:t>‹#›</a:t>
            </a:fld>
            <a:endParaRPr lang="en-US"/>
          </a:p>
        </p:txBody>
      </p:sp>
    </p:spTree>
    <p:extLst>
      <p:ext uri="{BB962C8B-B14F-4D97-AF65-F5344CB8AC3E}">
        <p14:creationId xmlns:p14="http://schemas.microsoft.com/office/powerpoint/2010/main" val="41436405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60AF7FE-0F90-48AD-9A02-D4CCA7A31313}" type="datetimeFigureOut">
              <a:rPr lang="en-US" smtClean="0"/>
              <a:t>4/25/2023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1B70A0-E600-4D65-9A8F-A46E8B6A6709}" type="slidenum">
              <a:rPr lang="en-US" smtClean="0"/>
              <a:t>‹#›</a:t>
            </a:fld>
            <a:endParaRPr lang="en-US"/>
          </a:p>
        </p:txBody>
      </p:sp>
    </p:spTree>
    <p:extLst>
      <p:ext uri="{BB962C8B-B14F-4D97-AF65-F5344CB8AC3E}">
        <p14:creationId xmlns:p14="http://schemas.microsoft.com/office/powerpoint/2010/main" val="13747131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60AF7FE-0F90-48AD-9A02-D4CCA7A31313}" type="datetimeFigureOut">
              <a:rPr lang="en-US" smtClean="0"/>
              <a:t>4/25/2023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1B70A0-E600-4D65-9A8F-A46E8B6A6709}" type="slidenum">
              <a:rPr lang="en-US" smtClean="0"/>
              <a:t>‹#›</a:t>
            </a:fld>
            <a:endParaRPr lang="en-US"/>
          </a:p>
        </p:txBody>
      </p:sp>
    </p:spTree>
    <p:extLst>
      <p:ext uri="{BB962C8B-B14F-4D97-AF65-F5344CB8AC3E}">
        <p14:creationId xmlns:p14="http://schemas.microsoft.com/office/powerpoint/2010/main" val="22930715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60AF7FE-0F90-48AD-9A02-D4CCA7A31313}" type="datetimeFigureOut">
              <a:rPr lang="en-US" smtClean="0"/>
              <a:t>4/25/2023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E1B70A0-E600-4D65-9A8F-A46E8B6A6709}" type="slidenum">
              <a:rPr lang="en-US" smtClean="0"/>
              <a:t>‹#›</a:t>
            </a:fld>
            <a:endParaRPr lang="en-US"/>
          </a:p>
        </p:txBody>
      </p:sp>
    </p:spTree>
    <p:extLst>
      <p:ext uri="{BB962C8B-B14F-4D97-AF65-F5344CB8AC3E}">
        <p14:creationId xmlns:p14="http://schemas.microsoft.com/office/powerpoint/2010/main" val="29213775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60AF7FE-0F90-48AD-9A02-D4CCA7A31313}" type="datetimeFigureOut">
              <a:rPr lang="en-US" smtClean="0"/>
              <a:t>4/25/2023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E1B70A0-E600-4D65-9A8F-A46E8B6A6709}" type="slidenum">
              <a:rPr lang="en-US" smtClean="0"/>
              <a:t>‹#›</a:t>
            </a:fld>
            <a:endParaRPr lang="en-US"/>
          </a:p>
        </p:txBody>
      </p:sp>
    </p:spTree>
    <p:extLst>
      <p:ext uri="{BB962C8B-B14F-4D97-AF65-F5344CB8AC3E}">
        <p14:creationId xmlns:p14="http://schemas.microsoft.com/office/powerpoint/2010/main" val="25191862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60AF7FE-0F90-48AD-9A02-D4CCA7A31313}" type="datetimeFigureOut">
              <a:rPr lang="en-US" smtClean="0"/>
              <a:t>4/25/2023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E1B70A0-E600-4D65-9A8F-A46E8B6A6709}" type="slidenum">
              <a:rPr lang="en-US" smtClean="0"/>
              <a:t>‹#›</a:t>
            </a:fld>
            <a:endParaRPr lang="en-US"/>
          </a:p>
        </p:txBody>
      </p:sp>
    </p:spTree>
    <p:extLst>
      <p:ext uri="{BB962C8B-B14F-4D97-AF65-F5344CB8AC3E}">
        <p14:creationId xmlns:p14="http://schemas.microsoft.com/office/powerpoint/2010/main" val="6512508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60AF7FE-0F90-48AD-9A02-D4CCA7A31313}" type="datetimeFigureOut">
              <a:rPr lang="en-US" smtClean="0"/>
              <a:t>4/25/2023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1B70A0-E600-4D65-9A8F-A46E8B6A6709}" type="slidenum">
              <a:rPr lang="en-US" smtClean="0"/>
              <a:t>‹#›</a:t>
            </a:fld>
            <a:endParaRPr lang="en-US"/>
          </a:p>
        </p:txBody>
      </p:sp>
    </p:spTree>
    <p:extLst>
      <p:ext uri="{BB962C8B-B14F-4D97-AF65-F5344CB8AC3E}">
        <p14:creationId xmlns:p14="http://schemas.microsoft.com/office/powerpoint/2010/main" val="27260855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860AF7FE-0F90-48AD-9A02-D4CCA7A31313}" type="datetimeFigureOut">
              <a:rPr lang="en-US" smtClean="0"/>
              <a:t>4/25/2023</a:t>
            </a:fld>
            <a:endParaRPr lang="en-US"/>
          </a:p>
        </p:txBody>
      </p:sp>
      <p:sp>
        <p:nvSpPr>
          <p:cNvPr id="6" name="Footer Placeholder 5"/>
          <p:cNvSpPr>
            <a:spLocks noGrp="1"/>
          </p:cNvSpPr>
          <p:nvPr>
            <p:ph type="ftr" sz="quarter" idx="11"/>
          </p:nvPr>
        </p:nvSpPr>
        <p:spPr>
          <a:xfrm>
            <a:off x="590396" y="6041362"/>
            <a:ext cx="3295413" cy="365125"/>
          </a:xfrm>
        </p:spPr>
        <p:txBody>
          <a:bodyPr/>
          <a:lstStyle/>
          <a:p>
            <a:endParaRPr lang="en-US"/>
          </a:p>
        </p:txBody>
      </p:sp>
      <p:sp>
        <p:nvSpPr>
          <p:cNvPr id="7" name="Slide Number Placeholder 6"/>
          <p:cNvSpPr>
            <a:spLocks noGrp="1"/>
          </p:cNvSpPr>
          <p:nvPr>
            <p:ph type="sldNum" sz="quarter" idx="12"/>
          </p:nvPr>
        </p:nvSpPr>
        <p:spPr>
          <a:xfrm>
            <a:off x="4862689" y="5915888"/>
            <a:ext cx="1062155" cy="490599"/>
          </a:xfrm>
        </p:spPr>
        <p:txBody>
          <a:bodyPr/>
          <a:lstStyle/>
          <a:p>
            <a:fld id="{5E1B70A0-E600-4D65-9A8F-A46E8B6A6709}" type="slidenum">
              <a:rPr lang="en-US" smtClean="0"/>
              <a:t>‹#›</a:t>
            </a:fld>
            <a:endParaRPr lang="en-US"/>
          </a:p>
        </p:txBody>
      </p:sp>
    </p:spTree>
    <p:extLst>
      <p:ext uri="{BB962C8B-B14F-4D97-AF65-F5344CB8AC3E}">
        <p14:creationId xmlns:p14="http://schemas.microsoft.com/office/powerpoint/2010/main" val="31835581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860AF7FE-0F90-48AD-9A02-D4CCA7A31313}" type="datetimeFigureOut">
              <a:rPr lang="en-US" smtClean="0"/>
              <a:t>4/25/2023</a:t>
            </a:fld>
            <a:endParaRPr lang="en-US"/>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5E1B70A0-E600-4D65-9A8F-A46E8B6A6709}" type="slidenum">
              <a:rPr lang="en-US" smtClean="0"/>
              <a:t>‹#›</a:t>
            </a:fld>
            <a:endParaRPr lang="en-US"/>
          </a:p>
        </p:txBody>
      </p:sp>
    </p:spTree>
    <p:extLst>
      <p:ext uri="{BB962C8B-B14F-4D97-AF65-F5344CB8AC3E}">
        <p14:creationId xmlns:p14="http://schemas.microsoft.com/office/powerpoint/2010/main" val="3239674886"/>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jpe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jpe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hyperlink" Target="https://ggc-dsa.github.io/itskills/"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chrome.google.com/webstore/detail/web-scraper-free-web-scra/jnhgnonknehpejjnehehllkliplmbmhn?hl=en" TargetMode="External"/><Relationship Id="rId2" Type="http://schemas.openxmlformats.org/officeDocument/2006/relationships/hyperlink" Target="https://github.com/GGC-DSA/itskills/tree/main/Anel's%20DSA"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74B0E-78D9-4708-4DD8-CFA5A7962FC7}"/>
              </a:ext>
            </a:extLst>
          </p:cNvPr>
          <p:cNvSpPr>
            <a:spLocks noGrp="1"/>
          </p:cNvSpPr>
          <p:nvPr>
            <p:ph type="ctrTitle"/>
          </p:nvPr>
        </p:nvSpPr>
        <p:spPr/>
        <p:txBody>
          <a:bodyPr/>
          <a:lstStyle/>
          <a:p>
            <a:r>
              <a:rPr lang="en-US" dirty="0"/>
              <a:t>Discovering the Most In-Demand Skills for Data Science and Analytics</a:t>
            </a:r>
          </a:p>
        </p:txBody>
      </p:sp>
      <p:sp>
        <p:nvSpPr>
          <p:cNvPr id="3" name="Subtitle 2">
            <a:extLst>
              <a:ext uri="{FF2B5EF4-FFF2-40B4-BE49-F238E27FC236}">
                <a16:creationId xmlns:a16="http://schemas.microsoft.com/office/drawing/2014/main" id="{D919FA34-6767-875F-DFD1-2DBF0B158747}"/>
              </a:ext>
            </a:extLst>
          </p:cNvPr>
          <p:cNvSpPr>
            <a:spLocks noGrp="1"/>
          </p:cNvSpPr>
          <p:nvPr>
            <p:ph type="subTitle" idx="1"/>
          </p:nvPr>
        </p:nvSpPr>
        <p:spPr/>
        <p:txBody>
          <a:bodyPr/>
          <a:lstStyle/>
          <a:p>
            <a:r>
              <a:rPr lang="en-US" dirty="0"/>
              <a:t>By: Anel Coralic</a:t>
            </a:r>
          </a:p>
        </p:txBody>
      </p:sp>
    </p:spTree>
    <p:extLst>
      <p:ext uri="{BB962C8B-B14F-4D97-AF65-F5344CB8AC3E}">
        <p14:creationId xmlns:p14="http://schemas.microsoft.com/office/powerpoint/2010/main" val="26751227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2C4D31-4AE4-5176-4B9A-0EBAB9A5AE11}"/>
              </a:ext>
            </a:extLst>
          </p:cNvPr>
          <p:cNvSpPr>
            <a:spLocks noGrp="1"/>
          </p:cNvSpPr>
          <p:nvPr>
            <p:ph type="title"/>
          </p:nvPr>
        </p:nvSpPr>
        <p:spPr/>
        <p:txBody>
          <a:bodyPr/>
          <a:lstStyle/>
          <a:p>
            <a:r>
              <a:rPr lang="en-US" dirty="0"/>
              <a:t>Top DSA Soft Skills</a:t>
            </a:r>
          </a:p>
        </p:txBody>
      </p:sp>
      <p:sp>
        <p:nvSpPr>
          <p:cNvPr id="4" name="Text Placeholder 3">
            <a:extLst>
              <a:ext uri="{FF2B5EF4-FFF2-40B4-BE49-F238E27FC236}">
                <a16:creationId xmlns:a16="http://schemas.microsoft.com/office/drawing/2014/main" id="{9168C21E-1BF0-3186-6D60-46035DC05525}"/>
              </a:ext>
            </a:extLst>
          </p:cNvPr>
          <p:cNvSpPr>
            <a:spLocks noGrp="1"/>
          </p:cNvSpPr>
          <p:nvPr>
            <p:ph type="body" sz="half" idx="2"/>
          </p:nvPr>
        </p:nvSpPr>
        <p:spPr/>
        <p:txBody>
          <a:bodyPr>
            <a:normAutofit/>
          </a:bodyPr>
          <a:lstStyle/>
          <a:p>
            <a:pPr marL="285750" indent="-285750">
              <a:buFont typeface="Arial" panose="020B0604020202020204" pitchFamily="34" charset="0"/>
              <a:buChar char="•"/>
            </a:pPr>
            <a:r>
              <a:rPr lang="en-US" b="1" dirty="0"/>
              <a:t>The job market highly values soft skills such as communication above all else. </a:t>
            </a:r>
            <a:r>
              <a:rPr lang="en-US" dirty="0"/>
              <a:t>Employers are looking for candidates who possess a strong ability to effectively communicate with others. </a:t>
            </a:r>
          </a:p>
          <a:p>
            <a:pPr marL="285750" indent="-285750">
              <a:buFont typeface="Arial" panose="020B0604020202020204" pitchFamily="34" charset="0"/>
              <a:buChar char="•"/>
            </a:pPr>
            <a:r>
              <a:rPr lang="en-US" b="1" dirty="0"/>
              <a:t>Research, leadership, and presentation skills are also good soft skills to have. </a:t>
            </a:r>
            <a:r>
              <a:rPr lang="en-US" dirty="0"/>
              <a:t>Job seekers who can demonstrate proficiency in these soft skills may have a competitive edge in the job market for data science and analytics positions. </a:t>
            </a:r>
          </a:p>
        </p:txBody>
      </p:sp>
      <p:pic>
        <p:nvPicPr>
          <p:cNvPr id="8" name="Content Placeholder 7">
            <a:extLst>
              <a:ext uri="{FF2B5EF4-FFF2-40B4-BE49-F238E27FC236}">
                <a16:creationId xmlns:a16="http://schemas.microsoft.com/office/drawing/2014/main" id="{1E5F7905-3CB3-B9D6-A63A-B89223721555}"/>
              </a:ext>
            </a:extLst>
          </p:cNvPr>
          <p:cNvPicPr>
            <a:picLocks noGrp="1" noChangeAspect="1"/>
          </p:cNvPicPr>
          <p:nvPr>
            <p:ph idx="1"/>
          </p:nvPr>
        </p:nvPicPr>
        <p:blipFill>
          <a:blip r:embed="rId2"/>
          <a:stretch>
            <a:fillRect/>
          </a:stretch>
        </p:blipFill>
        <p:spPr>
          <a:xfrm>
            <a:off x="4856163" y="740550"/>
            <a:ext cx="6251575" cy="482603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5550260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2C4D31-4AE4-5176-4B9A-0EBAB9A5AE11}"/>
              </a:ext>
            </a:extLst>
          </p:cNvPr>
          <p:cNvSpPr>
            <a:spLocks noGrp="1"/>
          </p:cNvSpPr>
          <p:nvPr>
            <p:ph type="title"/>
          </p:nvPr>
        </p:nvSpPr>
        <p:spPr/>
        <p:txBody>
          <a:bodyPr/>
          <a:lstStyle/>
          <a:p>
            <a:r>
              <a:rPr lang="en-US" dirty="0"/>
              <a:t>Top 16 DSA Business Skills</a:t>
            </a:r>
          </a:p>
        </p:txBody>
      </p:sp>
      <p:sp>
        <p:nvSpPr>
          <p:cNvPr id="4" name="Text Placeholder 3">
            <a:extLst>
              <a:ext uri="{FF2B5EF4-FFF2-40B4-BE49-F238E27FC236}">
                <a16:creationId xmlns:a16="http://schemas.microsoft.com/office/drawing/2014/main" id="{9168C21E-1BF0-3186-6D60-46035DC05525}"/>
              </a:ext>
            </a:extLst>
          </p:cNvPr>
          <p:cNvSpPr>
            <a:spLocks noGrp="1"/>
          </p:cNvSpPr>
          <p:nvPr>
            <p:ph type="body" sz="half" idx="2"/>
          </p:nvPr>
        </p:nvSpPr>
        <p:spPr/>
        <p:txBody>
          <a:bodyPr>
            <a:normAutofit/>
          </a:bodyPr>
          <a:lstStyle/>
          <a:p>
            <a:pPr marL="285750" indent="-285750">
              <a:buFont typeface="Arial" panose="020B0604020202020204" pitchFamily="34" charset="0"/>
              <a:buChar char="•"/>
            </a:pPr>
            <a:r>
              <a:rPr lang="en-US" sz="1500" b="1" dirty="0"/>
              <a:t>There is a high demand for professionals who possess expertise in cloud computing platforms, specifically AWS, Azure, and Google Cloud Platform</a:t>
            </a:r>
            <a:r>
              <a:rPr lang="en-US" sz="1500" dirty="0"/>
              <a:t>. </a:t>
            </a:r>
          </a:p>
          <a:p>
            <a:pPr marL="285750" indent="-285750">
              <a:buFont typeface="Arial" panose="020B0604020202020204" pitchFamily="34" charset="0"/>
              <a:buChar char="•"/>
            </a:pPr>
            <a:r>
              <a:rPr lang="en-US" b="1" dirty="0"/>
              <a:t>Proficiency in project management methodologies such as Waterfall, Agile, Jira, CI/CD, Product Management, and Confluence are highly valued by employers. </a:t>
            </a:r>
          </a:p>
        </p:txBody>
      </p:sp>
      <p:pic>
        <p:nvPicPr>
          <p:cNvPr id="8" name="Content Placeholder 7">
            <a:extLst>
              <a:ext uri="{FF2B5EF4-FFF2-40B4-BE49-F238E27FC236}">
                <a16:creationId xmlns:a16="http://schemas.microsoft.com/office/drawing/2014/main" id="{EF653ED6-746E-C5C7-EAAD-E02B2C34B70F}"/>
              </a:ext>
            </a:extLst>
          </p:cNvPr>
          <p:cNvPicPr>
            <a:picLocks noGrp="1" noChangeAspect="1"/>
          </p:cNvPicPr>
          <p:nvPr>
            <p:ph idx="1"/>
          </p:nvPr>
        </p:nvPicPr>
        <p:blipFill>
          <a:blip r:embed="rId2"/>
          <a:stretch>
            <a:fillRect/>
          </a:stretch>
        </p:blipFill>
        <p:spPr>
          <a:xfrm>
            <a:off x="4880389" y="446088"/>
            <a:ext cx="6203123" cy="541496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1527451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2C4D31-4AE4-5176-4B9A-0EBAB9A5AE11}"/>
              </a:ext>
            </a:extLst>
          </p:cNvPr>
          <p:cNvSpPr>
            <a:spLocks noGrp="1"/>
          </p:cNvSpPr>
          <p:nvPr>
            <p:ph type="title"/>
          </p:nvPr>
        </p:nvSpPr>
        <p:spPr/>
        <p:txBody>
          <a:bodyPr/>
          <a:lstStyle/>
          <a:p>
            <a:r>
              <a:rPr lang="en-US" dirty="0"/>
              <a:t>Most Common Technical Skills by Job Title</a:t>
            </a:r>
          </a:p>
        </p:txBody>
      </p:sp>
      <p:sp>
        <p:nvSpPr>
          <p:cNvPr id="4" name="Text Placeholder 3">
            <a:extLst>
              <a:ext uri="{FF2B5EF4-FFF2-40B4-BE49-F238E27FC236}">
                <a16:creationId xmlns:a16="http://schemas.microsoft.com/office/drawing/2014/main" id="{9168C21E-1BF0-3186-6D60-46035DC05525}"/>
              </a:ext>
            </a:extLst>
          </p:cNvPr>
          <p:cNvSpPr>
            <a:spLocks noGrp="1"/>
          </p:cNvSpPr>
          <p:nvPr>
            <p:ph type="body" sz="half" idx="2"/>
          </p:nvPr>
        </p:nvSpPr>
        <p:spPr/>
        <p:txBody>
          <a:bodyPr/>
          <a:lstStyle/>
          <a:p>
            <a:r>
              <a:rPr lang="en-US" b="1" dirty="0"/>
              <a:t>The three job titles share many skills including Python, Analysis Skills/Analytics, and Machine Learning. </a:t>
            </a:r>
            <a:r>
              <a:rPr lang="en-US" dirty="0"/>
              <a:t>Data Scientists and Data Analysts share most of their skills. According to the data</a:t>
            </a:r>
            <a:r>
              <a:rPr lang="en-US" b="1" dirty="0"/>
              <a:t>, you are more likely to use Statistics and SQL as a Data Analyst.</a:t>
            </a:r>
            <a:r>
              <a:rPr lang="en-US" dirty="0"/>
              <a:t> </a:t>
            </a:r>
            <a:r>
              <a:rPr lang="en-US" b="1" dirty="0"/>
              <a:t>You are more likely to use Data Mining, Natural language processing, and TensorFlow as a Data Scientist</a:t>
            </a:r>
            <a:r>
              <a:rPr lang="en-US" dirty="0"/>
              <a:t>. </a:t>
            </a:r>
            <a:r>
              <a:rPr lang="en-US" b="1" dirty="0"/>
              <a:t>A Data Architect is more AI focused requiring AI, </a:t>
            </a:r>
            <a:r>
              <a:rPr lang="en-US" b="1" dirty="0" err="1"/>
              <a:t>PyTorch</a:t>
            </a:r>
            <a:r>
              <a:rPr lang="en-US" b="1" dirty="0"/>
              <a:t>, and TensorFlow skills</a:t>
            </a:r>
            <a:r>
              <a:rPr lang="en-US" dirty="0"/>
              <a:t>.</a:t>
            </a:r>
          </a:p>
        </p:txBody>
      </p:sp>
      <p:pic>
        <p:nvPicPr>
          <p:cNvPr id="7" name="Content Placeholder 6">
            <a:extLst>
              <a:ext uri="{FF2B5EF4-FFF2-40B4-BE49-F238E27FC236}">
                <a16:creationId xmlns:a16="http://schemas.microsoft.com/office/drawing/2014/main" id="{944EA8B9-49B7-FFDF-6281-C4C7FE649958}"/>
              </a:ext>
            </a:extLst>
          </p:cNvPr>
          <p:cNvPicPr>
            <a:picLocks noGrp="1" noChangeAspect="1"/>
          </p:cNvPicPr>
          <p:nvPr>
            <p:ph idx="1"/>
          </p:nvPr>
        </p:nvPicPr>
        <p:blipFill rotWithShape="1">
          <a:blip r:embed="rId2"/>
          <a:srcRect t="978" b="-1"/>
          <a:stretch/>
        </p:blipFill>
        <p:spPr>
          <a:xfrm>
            <a:off x="4856163" y="1446243"/>
            <a:ext cx="7070037" cy="390019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4093218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2C4D31-4AE4-5176-4B9A-0EBAB9A5AE11}"/>
              </a:ext>
            </a:extLst>
          </p:cNvPr>
          <p:cNvSpPr>
            <a:spLocks noGrp="1"/>
          </p:cNvSpPr>
          <p:nvPr>
            <p:ph type="title"/>
          </p:nvPr>
        </p:nvSpPr>
        <p:spPr/>
        <p:txBody>
          <a:bodyPr/>
          <a:lstStyle/>
          <a:p>
            <a:r>
              <a:rPr lang="en-US" dirty="0"/>
              <a:t>Most Common Business Skills by Job Title</a:t>
            </a:r>
          </a:p>
        </p:txBody>
      </p:sp>
      <p:sp>
        <p:nvSpPr>
          <p:cNvPr id="4" name="Text Placeholder 3">
            <a:extLst>
              <a:ext uri="{FF2B5EF4-FFF2-40B4-BE49-F238E27FC236}">
                <a16:creationId xmlns:a16="http://schemas.microsoft.com/office/drawing/2014/main" id="{9168C21E-1BF0-3186-6D60-46035DC05525}"/>
              </a:ext>
            </a:extLst>
          </p:cNvPr>
          <p:cNvSpPr>
            <a:spLocks noGrp="1"/>
          </p:cNvSpPr>
          <p:nvPr>
            <p:ph type="body" sz="half" idx="2"/>
          </p:nvPr>
        </p:nvSpPr>
        <p:spPr/>
        <p:txBody>
          <a:bodyPr/>
          <a:lstStyle/>
          <a:p>
            <a:r>
              <a:rPr lang="en-US" b="1" dirty="0"/>
              <a:t>The three job titles share many of the cloud computing platform skills as well as the project management methodologies such as Waterfall, Agile, Jira</a:t>
            </a:r>
            <a:r>
              <a:rPr lang="en-US" dirty="0"/>
              <a:t>. Data Scientists and Data Analysts are very similar again. A Data Architect is unique in that Product Management is not in its top required skills, but Confluence and CI/CD is.</a:t>
            </a:r>
          </a:p>
        </p:txBody>
      </p:sp>
      <p:pic>
        <p:nvPicPr>
          <p:cNvPr id="8" name="Content Placeholder 7">
            <a:extLst>
              <a:ext uri="{FF2B5EF4-FFF2-40B4-BE49-F238E27FC236}">
                <a16:creationId xmlns:a16="http://schemas.microsoft.com/office/drawing/2014/main" id="{771BB261-19D0-0E7F-911C-207D182677A3}"/>
              </a:ext>
            </a:extLst>
          </p:cNvPr>
          <p:cNvPicPr>
            <a:picLocks noGrp="1" noChangeAspect="1"/>
          </p:cNvPicPr>
          <p:nvPr>
            <p:ph idx="1"/>
          </p:nvPr>
        </p:nvPicPr>
        <p:blipFill>
          <a:blip r:embed="rId2"/>
          <a:stretch>
            <a:fillRect/>
          </a:stretch>
        </p:blipFill>
        <p:spPr>
          <a:xfrm>
            <a:off x="4856163" y="1432217"/>
            <a:ext cx="7087021" cy="390277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5535454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Freeform 6">
            <a:extLst>
              <a:ext uri="{FF2B5EF4-FFF2-40B4-BE49-F238E27FC236}">
                <a16:creationId xmlns:a16="http://schemas.microsoft.com/office/drawing/2014/main" id="{133F8CB7-795C-4272-9073-64D8CF97F2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B7743172-17A8-4FA4-8434-B813E03B76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23">
            <a:extLst>
              <a:ext uri="{FF2B5EF4-FFF2-40B4-BE49-F238E27FC236}">
                <a16:creationId xmlns:a16="http://schemas.microsoft.com/office/drawing/2014/main" id="{4CE1233C-FD2F-489E-BFDE-086F5FED64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blipFill>
            <a:blip r:embed="rId2">
              <a:duotone>
                <a:schemeClr val="accent1">
                  <a:tint val="98000"/>
                  <a:lumMod val="102000"/>
                </a:schemeClr>
                <a:schemeClr val="accent1">
                  <a:shade val="98000"/>
                  <a:lumMod val="98000"/>
                </a:schemeClr>
              </a:duotone>
            </a:blip>
            <a:tile tx="0" ty="0" sx="100000" sy="100000" flip="none" algn="tl"/>
          </a:blipFill>
          <a:ln>
            <a:headEnd/>
            <a:tailEnd/>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22C4D31-4AE4-5176-4B9A-0EBAB9A5AE11}"/>
              </a:ext>
            </a:extLst>
          </p:cNvPr>
          <p:cNvSpPr>
            <a:spLocks noGrp="1"/>
          </p:cNvSpPr>
          <p:nvPr>
            <p:ph type="title"/>
          </p:nvPr>
        </p:nvSpPr>
        <p:spPr>
          <a:xfrm>
            <a:off x="451514" y="1800225"/>
            <a:ext cx="3444211" cy="4241136"/>
          </a:xfrm>
        </p:spPr>
        <p:txBody>
          <a:bodyPr vert="horz" lIns="91440" tIns="45720" rIns="91440" bIns="45720" rtlCol="0" anchor="t">
            <a:normAutofit/>
          </a:bodyPr>
          <a:lstStyle/>
          <a:p>
            <a:r>
              <a:rPr lang="en-US" sz="4400"/>
              <a:t>Top 25 Technical Skills for a Data Scientist</a:t>
            </a:r>
          </a:p>
        </p:txBody>
      </p:sp>
      <p:pic>
        <p:nvPicPr>
          <p:cNvPr id="7" name="Content Placeholder 6">
            <a:extLst>
              <a:ext uri="{FF2B5EF4-FFF2-40B4-BE49-F238E27FC236}">
                <a16:creationId xmlns:a16="http://schemas.microsoft.com/office/drawing/2014/main" id="{E5F2C984-7C3B-50D0-4E32-A1C5DEE269C7}"/>
              </a:ext>
            </a:extLst>
          </p:cNvPr>
          <p:cNvPicPr>
            <a:picLocks noGrp="1" noChangeAspect="1"/>
          </p:cNvPicPr>
          <p:nvPr>
            <p:ph idx="1"/>
          </p:nvPr>
        </p:nvPicPr>
        <p:blipFill>
          <a:blip r:embed="rId3"/>
          <a:stretch>
            <a:fillRect/>
          </a:stretch>
        </p:blipFill>
        <p:spPr>
          <a:xfrm>
            <a:off x="5280472" y="1767563"/>
            <a:ext cx="6268062" cy="3149700"/>
          </a:xfrm>
          <a:prstGeom prst="roundRect">
            <a:avLst>
              <a:gd name="adj" fmla="val 3876"/>
            </a:avLst>
          </a:prstGeom>
          <a:ln>
            <a:solidFill>
              <a:schemeClr val="accent1"/>
            </a:solidFill>
          </a:ln>
          <a:effectLst/>
        </p:spPr>
      </p:pic>
    </p:spTree>
    <p:extLst>
      <p:ext uri="{BB962C8B-B14F-4D97-AF65-F5344CB8AC3E}">
        <p14:creationId xmlns:p14="http://schemas.microsoft.com/office/powerpoint/2010/main" val="2607946200"/>
      </p:ext>
    </p:extLst>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Freeform 6">
            <a:extLst>
              <a:ext uri="{FF2B5EF4-FFF2-40B4-BE49-F238E27FC236}">
                <a16:creationId xmlns:a16="http://schemas.microsoft.com/office/drawing/2014/main" id="{133F8CB7-795C-4272-9073-64D8CF97F2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79277119-B941-4A45-9322-FA2BC135DE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23">
            <a:extLst>
              <a:ext uri="{FF2B5EF4-FFF2-40B4-BE49-F238E27FC236}">
                <a16:creationId xmlns:a16="http://schemas.microsoft.com/office/drawing/2014/main" id="{DFDB457D-F372-428B-A10D-41080EF938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flipH="1">
            <a:off x="7554995"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blipFill>
            <a:blip r:embed="rId2">
              <a:duotone>
                <a:schemeClr val="accent1">
                  <a:tint val="98000"/>
                  <a:lumMod val="102000"/>
                </a:schemeClr>
                <a:schemeClr val="accent1">
                  <a:shade val="98000"/>
                  <a:lumMod val="98000"/>
                </a:schemeClr>
              </a:duotone>
            </a:blip>
            <a:tile tx="0" ty="0" sx="100000" sy="100000" flip="none" algn="tl"/>
          </a:blipFill>
          <a:ln>
            <a:headEnd/>
            <a:tailEnd/>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22C4D31-4AE4-5176-4B9A-0EBAB9A5AE11}"/>
              </a:ext>
            </a:extLst>
          </p:cNvPr>
          <p:cNvSpPr>
            <a:spLocks noGrp="1"/>
          </p:cNvSpPr>
          <p:nvPr>
            <p:ph type="title"/>
          </p:nvPr>
        </p:nvSpPr>
        <p:spPr>
          <a:xfrm>
            <a:off x="8134349" y="1819275"/>
            <a:ext cx="3606137" cy="4222087"/>
          </a:xfrm>
        </p:spPr>
        <p:txBody>
          <a:bodyPr vert="horz" lIns="91440" tIns="45720" rIns="91440" bIns="45720" rtlCol="0" anchor="t">
            <a:normAutofit/>
          </a:bodyPr>
          <a:lstStyle/>
          <a:p>
            <a:r>
              <a:rPr lang="en-US" sz="4400"/>
              <a:t>Top 25 Technical Skills for a Data Analyst</a:t>
            </a:r>
          </a:p>
        </p:txBody>
      </p:sp>
      <p:pic>
        <p:nvPicPr>
          <p:cNvPr id="8" name="Content Placeholder 7">
            <a:extLst>
              <a:ext uri="{FF2B5EF4-FFF2-40B4-BE49-F238E27FC236}">
                <a16:creationId xmlns:a16="http://schemas.microsoft.com/office/drawing/2014/main" id="{0CD4BEED-4425-254A-67EE-79CC4A1A0F85}"/>
              </a:ext>
            </a:extLst>
          </p:cNvPr>
          <p:cNvPicPr>
            <a:picLocks noGrp="1" noChangeAspect="1"/>
          </p:cNvPicPr>
          <p:nvPr>
            <p:ph idx="1"/>
          </p:nvPr>
        </p:nvPicPr>
        <p:blipFill rotWithShape="1">
          <a:blip r:embed="rId3"/>
          <a:srcRect t="1145" b="1"/>
          <a:stretch/>
        </p:blipFill>
        <p:spPr>
          <a:xfrm>
            <a:off x="643467" y="1715906"/>
            <a:ext cx="6268060" cy="3253017"/>
          </a:xfrm>
          <a:prstGeom prst="roundRect">
            <a:avLst>
              <a:gd name="adj" fmla="val 3876"/>
            </a:avLst>
          </a:prstGeom>
          <a:ln>
            <a:solidFill>
              <a:schemeClr val="accent1"/>
            </a:solidFill>
          </a:ln>
          <a:effectLst/>
        </p:spPr>
      </p:pic>
    </p:spTree>
    <p:extLst>
      <p:ext uri="{BB962C8B-B14F-4D97-AF65-F5344CB8AC3E}">
        <p14:creationId xmlns:p14="http://schemas.microsoft.com/office/powerpoint/2010/main" val="2817807266"/>
      </p:ext>
    </p:extLst>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Freeform 6">
            <a:extLst>
              <a:ext uri="{FF2B5EF4-FFF2-40B4-BE49-F238E27FC236}">
                <a16:creationId xmlns:a16="http://schemas.microsoft.com/office/drawing/2014/main" id="{133F8CB7-795C-4272-9073-64D8CF97F2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B7743172-17A8-4FA4-8434-B813E03B76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23">
            <a:extLst>
              <a:ext uri="{FF2B5EF4-FFF2-40B4-BE49-F238E27FC236}">
                <a16:creationId xmlns:a16="http://schemas.microsoft.com/office/drawing/2014/main" id="{4CE1233C-FD2F-489E-BFDE-086F5FED64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blipFill>
            <a:blip r:embed="rId2">
              <a:duotone>
                <a:schemeClr val="accent1">
                  <a:tint val="98000"/>
                  <a:lumMod val="102000"/>
                </a:schemeClr>
                <a:schemeClr val="accent1">
                  <a:shade val="98000"/>
                  <a:lumMod val="98000"/>
                </a:schemeClr>
              </a:duotone>
            </a:blip>
            <a:tile tx="0" ty="0" sx="100000" sy="100000" flip="none" algn="tl"/>
          </a:blipFill>
          <a:ln>
            <a:headEnd/>
            <a:tailEnd/>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22C4D31-4AE4-5176-4B9A-0EBAB9A5AE11}"/>
              </a:ext>
            </a:extLst>
          </p:cNvPr>
          <p:cNvSpPr>
            <a:spLocks noGrp="1"/>
          </p:cNvSpPr>
          <p:nvPr>
            <p:ph type="title"/>
          </p:nvPr>
        </p:nvSpPr>
        <p:spPr>
          <a:xfrm>
            <a:off x="451514" y="1800225"/>
            <a:ext cx="3444211" cy="4241136"/>
          </a:xfrm>
        </p:spPr>
        <p:txBody>
          <a:bodyPr vert="horz" lIns="91440" tIns="45720" rIns="91440" bIns="45720" rtlCol="0" anchor="t">
            <a:normAutofit/>
          </a:bodyPr>
          <a:lstStyle/>
          <a:p>
            <a:r>
              <a:rPr lang="en-US" sz="4400"/>
              <a:t>Top 25 Technical Skills for a Data Architect</a:t>
            </a:r>
          </a:p>
        </p:txBody>
      </p:sp>
      <p:pic>
        <p:nvPicPr>
          <p:cNvPr id="8" name="Content Placeholder 7">
            <a:extLst>
              <a:ext uri="{FF2B5EF4-FFF2-40B4-BE49-F238E27FC236}">
                <a16:creationId xmlns:a16="http://schemas.microsoft.com/office/drawing/2014/main" id="{0F617CB2-899D-04B2-2977-B214669379EB}"/>
              </a:ext>
            </a:extLst>
          </p:cNvPr>
          <p:cNvPicPr>
            <a:picLocks noGrp="1" noChangeAspect="1"/>
          </p:cNvPicPr>
          <p:nvPr>
            <p:ph idx="1"/>
          </p:nvPr>
        </p:nvPicPr>
        <p:blipFill rotWithShape="1">
          <a:blip r:embed="rId3"/>
          <a:srcRect t="-747" b="-1"/>
          <a:stretch/>
        </p:blipFill>
        <p:spPr>
          <a:xfrm>
            <a:off x="5280472" y="1763677"/>
            <a:ext cx="6268062" cy="3157472"/>
          </a:xfrm>
          <a:prstGeom prst="roundRect">
            <a:avLst>
              <a:gd name="adj" fmla="val 3876"/>
            </a:avLst>
          </a:prstGeom>
          <a:ln>
            <a:solidFill>
              <a:schemeClr val="accent1"/>
            </a:solidFill>
          </a:ln>
          <a:effectLst/>
        </p:spPr>
      </p:pic>
    </p:spTree>
    <p:extLst>
      <p:ext uri="{BB962C8B-B14F-4D97-AF65-F5344CB8AC3E}">
        <p14:creationId xmlns:p14="http://schemas.microsoft.com/office/powerpoint/2010/main" val="3378986342"/>
      </p:ext>
    </p:extLst>
  </p:cSld>
  <p:clrMapOvr>
    <a:overrideClrMapping bg1="lt1" tx1="dk1" bg2="lt2" tx2="dk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9A69AF-D57B-49B4-886C-D4A5DC1944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CABDC08D-6093-4397-92D4-54D00E2BB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650724" y="650724"/>
            <a:ext cx="6858000" cy="5556552"/>
          </a:xfrm>
          <a:custGeom>
            <a:avLst/>
            <a:gdLst>
              <a:gd name="connsiteX0" fmla="*/ 6858000 w 6858000"/>
              <a:gd name="connsiteY0" fmla="*/ 3445704 h 5556552"/>
              <a:gd name="connsiteX1" fmla="*/ 3829242 w 6858000"/>
              <a:gd name="connsiteY1" fmla="*/ 5433322 h 5556552"/>
              <a:gd name="connsiteX2" fmla="*/ 3827369 w 6858000"/>
              <a:gd name="connsiteY2" fmla="*/ 5434867 h 5556552"/>
              <a:gd name="connsiteX3" fmla="*/ 3824583 w 6858000"/>
              <a:gd name="connsiteY3" fmla="*/ 5436378 h 5556552"/>
              <a:gd name="connsiteX4" fmla="*/ 3798693 w 6858000"/>
              <a:gd name="connsiteY4" fmla="*/ 5453370 h 5556552"/>
              <a:gd name="connsiteX5" fmla="*/ 3785011 w 6858000"/>
              <a:gd name="connsiteY5" fmla="*/ 5457858 h 5556552"/>
              <a:gd name="connsiteX6" fmla="*/ 3706339 w 6858000"/>
              <a:gd name="connsiteY6" fmla="*/ 5500559 h 5556552"/>
              <a:gd name="connsiteX7" fmla="*/ 3428998 w 6858000"/>
              <a:gd name="connsiteY7" fmla="*/ 5556552 h 5556552"/>
              <a:gd name="connsiteX8" fmla="*/ 3151658 w 6858000"/>
              <a:gd name="connsiteY8" fmla="*/ 5500559 h 5556552"/>
              <a:gd name="connsiteX9" fmla="*/ 3072996 w 6858000"/>
              <a:gd name="connsiteY9" fmla="*/ 5457863 h 5556552"/>
              <a:gd name="connsiteX10" fmla="*/ 3059298 w 6858000"/>
              <a:gd name="connsiteY10" fmla="*/ 5453370 h 5556552"/>
              <a:gd name="connsiteX11" fmla="*/ 3033383 w 6858000"/>
              <a:gd name="connsiteY11" fmla="*/ 5436362 h 5556552"/>
              <a:gd name="connsiteX12" fmla="*/ 3030627 w 6858000"/>
              <a:gd name="connsiteY12" fmla="*/ 5434867 h 5556552"/>
              <a:gd name="connsiteX13" fmla="*/ 3028775 w 6858000"/>
              <a:gd name="connsiteY13" fmla="*/ 5433338 h 5556552"/>
              <a:gd name="connsiteX14" fmla="*/ 0 w 6858000"/>
              <a:gd name="connsiteY14" fmla="*/ 3445704 h 5556552"/>
              <a:gd name="connsiteX15" fmla="*/ 6858000 w 6858000"/>
              <a:gd name="connsiteY15" fmla="*/ 0 h 5556552"/>
              <a:gd name="connsiteX16" fmla="*/ 6858000 w 6858000"/>
              <a:gd name="connsiteY16" fmla="*/ 349336 h 5556552"/>
              <a:gd name="connsiteX17" fmla="*/ 6858000 w 6858000"/>
              <a:gd name="connsiteY17" fmla="*/ 3445703 h 5556552"/>
              <a:gd name="connsiteX18" fmla="*/ 0 w 6858000"/>
              <a:gd name="connsiteY18" fmla="*/ 3445703 h 5556552"/>
              <a:gd name="connsiteX19" fmla="*/ 0 w 6858000"/>
              <a:gd name="connsiteY19" fmla="*/ 0 h 5556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858000" h="5556552">
                <a:moveTo>
                  <a:pt x="6858000" y="3445704"/>
                </a:moveTo>
                <a:lnTo>
                  <a:pt x="3829242" y="5433322"/>
                </a:lnTo>
                <a:lnTo>
                  <a:pt x="3827369" y="5434867"/>
                </a:lnTo>
                <a:lnTo>
                  <a:pt x="3824583" y="5436378"/>
                </a:lnTo>
                <a:lnTo>
                  <a:pt x="3798693" y="5453370"/>
                </a:lnTo>
                <a:lnTo>
                  <a:pt x="3785011" y="5457858"/>
                </a:lnTo>
                <a:lnTo>
                  <a:pt x="3706339" y="5500559"/>
                </a:lnTo>
                <a:cubicBezTo>
                  <a:pt x="3621096" y="5536614"/>
                  <a:pt x="3527375" y="5556552"/>
                  <a:pt x="3428998" y="5556552"/>
                </a:cubicBezTo>
                <a:cubicBezTo>
                  <a:pt x="3330621" y="5556552"/>
                  <a:pt x="3236901" y="5536614"/>
                  <a:pt x="3151658" y="5500559"/>
                </a:cubicBezTo>
                <a:lnTo>
                  <a:pt x="3072996" y="5457863"/>
                </a:lnTo>
                <a:lnTo>
                  <a:pt x="3059298" y="5453370"/>
                </a:lnTo>
                <a:lnTo>
                  <a:pt x="3033383" y="5436362"/>
                </a:lnTo>
                <a:lnTo>
                  <a:pt x="3030627" y="5434867"/>
                </a:lnTo>
                <a:lnTo>
                  <a:pt x="3028775" y="5433338"/>
                </a:lnTo>
                <a:lnTo>
                  <a:pt x="0" y="3445704"/>
                </a:lnTo>
                <a:close/>
                <a:moveTo>
                  <a:pt x="6858000" y="0"/>
                </a:moveTo>
                <a:lnTo>
                  <a:pt x="6858000" y="349336"/>
                </a:lnTo>
                <a:lnTo>
                  <a:pt x="6858000" y="3445703"/>
                </a:lnTo>
                <a:lnTo>
                  <a:pt x="0" y="3445703"/>
                </a:lnTo>
                <a:lnTo>
                  <a:pt x="0" y="0"/>
                </a:lnTo>
                <a:close/>
              </a:path>
            </a:pathLst>
          </a:custGeom>
          <a:ln>
            <a:noFill/>
          </a:ln>
          <a:effectLst/>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2AA1AA5C-A016-AE17-2170-9C158FB163D1}"/>
              </a:ext>
            </a:extLst>
          </p:cNvPr>
          <p:cNvSpPr>
            <a:spLocks noGrp="1"/>
          </p:cNvSpPr>
          <p:nvPr>
            <p:ph type="title"/>
          </p:nvPr>
        </p:nvSpPr>
        <p:spPr>
          <a:xfrm>
            <a:off x="451515" y="1734857"/>
            <a:ext cx="3765483" cy="3388287"/>
          </a:xfrm>
        </p:spPr>
        <p:txBody>
          <a:bodyPr anchor="ctr">
            <a:normAutofit/>
          </a:bodyPr>
          <a:lstStyle/>
          <a:p>
            <a:r>
              <a:rPr lang="en-US" dirty="0"/>
              <a:t>Conclusion</a:t>
            </a:r>
          </a:p>
        </p:txBody>
      </p:sp>
      <p:sp>
        <p:nvSpPr>
          <p:cNvPr id="3" name="Content Placeholder 2">
            <a:extLst>
              <a:ext uri="{FF2B5EF4-FFF2-40B4-BE49-F238E27FC236}">
                <a16:creationId xmlns:a16="http://schemas.microsoft.com/office/drawing/2014/main" id="{E767919F-BF89-2D9D-223F-59E150E05B8D}"/>
              </a:ext>
            </a:extLst>
          </p:cNvPr>
          <p:cNvSpPr>
            <a:spLocks noGrp="1"/>
          </p:cNvSpPr>
          <p:nvPr>
            <p:ph idx="1"/>
          </p:nvPr>
        </p:nvSpPr>
        <p:spPr>
          <a:xfrm>
            <a:off x="6008068" y="978993"/>
            <a:ext cx="5365218" cy="4900014"/>
          </a:xfrm>
          <a:effectLst/>
        </p:spPr>
        <p:txBody>
          <a:bodyPr>
            <a:normAutofit/>
          </a:bodyPr>
          <a:lstStyle/>
          <a:p>
            <a:pPr marL="0" indent="0">
              <a:buNone/>
            </a:pPr>
            <a:r>
              <a:rPr lang="en-US" dirty="0"/>
              <a:t>In conclusion, this project gathered insights into the data science and analytics job market. The findings are useful for students and professionals interested in pursuing a career in data science and analytics. Furthermore, the addition of this data to an existing website will be beneficial to students at GGC, as it will help them select the appropriate courses needed to pursue a career.</a:t>
            </a:r>
          </a:p>
          <a:p>
            <a:pPr marL="0" indent="0">
              <a:buNone/>
            </a:pPr>
            <a:endParaRPr lang="en-US" dirty="0"/>
          </a:p>
          <a:p>
            <a:pPr marL="0" indent="0">
              <a:buNone/>
            </a:pPr>
            <a:r>
              <a:rPr lang="en-US" sz="2400" b="1" dirty="0"/>
              <a:t>Website (Grizzly Paths):</a:t>
            </a:r>
          </a:p>
          <a:p>
            <a:pPr marL="0" indent="0">
              <a:buNone/>
            </a:pPr>
            <a:r>
              <a:rPr lang="en-US" dirty="0">
                <a:hlinkClick r:id="rId2"/>
              </a:rPr>
              <a:t>https://ggc-dsa.github.io/itskills/</a:t>
            </a:r>
            <a:endParaRPr lang="en-US" dirty="0"/>
          </a:p>
        </p:txBody>
      </p:sp>
    </p:spTree>
    <p:extLst>
      <p:ext uri="{BB962C8B-B14F-4D97-AF65-F5344CB8AC3E}">
        <p14:creationId xmlns:p14="http://schemas.microsoft.com/office/powerpoint/2010/main" val="23679578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4DABB-A3BA-7E57-B6AB-BFF385954FF3}"/>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FEC7E7E8-F65F-5062-89AE-5FD33AD284DD}"/>
              </a:ext>
            </a:extLst>
          </p:cNvPr>
          <p:cNvSpPr>
            <a:spLocks noGrp="1"/>
          </p:cNvSpPr>
          <p:nvPr>
            <p:ph idx="1"/>
          </p:nvPr>
        </p:nvSpPr>
        <p:spPr/>
        <p:txBody>
          <a:bodyPr/>
          <a:lstStyle/>
          <a:p>
            <a:r>
              <a:rPr lang="en-US" dirty="0" err="1"/>
              <a:t>Github</a:t>
            </a:r>
            <a:r>
              <a:rPr lang="en-US" dirty="0"/>
              <a:t>: </a:t>
            </a:r>
            <a:r>
              <a:rPr lang="en-US" dirty="0">
                <a:hlinkClick r:id="rId2"/>
              </a:rPr>
              <a:t>https://github.com/GGC-DSA/itskills/tree/main/Anel's%20DSA</a:t>
            </a:r>
            <a:endParaRPr lang="en-US" dirty="0"/>
          </a:p>
          <a:p>
            <a:r>
              <a:rPr lang="en-US" dirty="0"/>
              <a:t>Website (Grizzly Paths): https://ggc-dsa.github.io/itskills/</a:t>
            </a:r>
          </a:p>
          <a:p>
            <a:r>
              <a:rPr lang="en-US" dirty="0"/>
              <a:t>Web Scraper Extension: </a:t>
            </a:r>
            <a:r>
              <a:rPr lang="en-US" dirty="0">
                <a:hlinkClick r:id="rId3"/>
              </a:rPr>
              <a:t>https://chrome.google.com/webstore/detail/web-scraper-free-web-scra/jnhgnonknehpejjnehehllkliplmbmhn?hl=en</a:t>
            </a:r>
            <a:endParaRPr lang="en-US" dirty="0"/>
          </a:p>
          <a:p>
            <a:r>
              <a:rPr lang="en-US" dirty="0"/>
              <a:t>Microsoft Excel, Python, </a:t>
            </a:r>
            <a:r>
              <a:rPr lang="en-US" dirty="0" err="1"/>
              <a:t>Jupyter</a:t>
            </a:r>
            <a:r>
              <a:rPr lang="en-US" dirty="0"/>
              <a:t> Notebook, </a:t>
            </a:r>
            <a:r>
              <a:rPr lang="en-US" dirty="0" err="1"/>
              <a:t>Github</a:t>
            </a:r>
            <a:r>
              <a:rPr lang="en-US" dirty="0"/>
              <a:t> Desktop, Atom, Visual Studio Code</a:t>
            </a:r>
          </a:p>
        </p:txBody>
      </p:sp>
    </p:spTree>
    <p:extLst>
      <p:ext uri="{BB962C8B-B14F-4D97-AF65-F5344CB8AC3E}">
        <p14:creationId xmlns:p14="http://schemas.microsoft.com/office/powerpoint/2010/main" val="12644126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Freeform 6">
            <a:extLst>
              <a:ext uri="{FF2B5EF4-FFF2-40B4-BE49-F238E27FC236}">
                <a16:creationId xmlns:a16="http://schemas.microsoft.com/office/drawing/2014/main" id="{DA9A1ACB-4ECA-4EAE-AEAB-CE9C8C01EE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pic>
        <p:nvPicPr>
          <p:cNvPr id="6" name="Content Placeholder 5">
            <a:extLst>
              <a:ext uri="{FF2B5EF4-FFF2-40B4-BE49-F238E27FC236}">
                <a16:creationId xmlns:a16="http://schemas.microsoft.com/office/drawing/2014/main" id="{585DD702-88EA-D35E-2CDE-8967E97BF6C3}"/>
              </a:ext>
            </a:extLst>
          </p:cNvPr>
          <p:cNvPicPr>
            <a:picLocks noGrp="1" noChangeAspect="1"/>
          </p:cNvPicPr>
          <p:nvPr>
            <p:ph idx="1"/>
          </p:nvPr>
        </p:nvPicPr>
        <p:blipFill rotWithShape="1">
          <a:blip r:embed="rId2"/>
          <a:srcRect t="3567" r="9091" b="18954"/>
          <a:stretch/>
        </p:blipFill>
        <p:spPr>
          <a:xfrm>
            <a:off x="20" y="10"/>
            <a:ext cx="12191980" cy="6857989"/>
          </a:xfrm>
          <a:prstGeom prst="rect">
            <a:avLst/>
          </a:prstGeom>
        </p:spPr>
      </p:pic>
      <p:sp>
        <p:nvSpPr>
          <p:cNvPr id="13" name="Freeform 9">
            <a:extLst>
              <a:ext uri="{FF2B5EF4-FFF2-40B4-BE49-F238E27FC236}">
                <a16:creationId xmlns:a16="http://schemas.microsoft.com/office/drawing/2014/main" id="{72319FFA-0E4F-4E0B-BEBA-A9DD4B41A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6485467" cy="6858000"/>
          </a:xfrm>
          <a:custGeom>
            <a:avLst/>
            <a:gdLst>
              <a:gd name="connsiteX0" fmla="*/ 0 w 6485467"/>
              <a:gd name="connsiteY0" fmla="*/ 0 h 6858000"/>
              <a:gd name="connsiteX1" fmla="*/ 6485467 w 6485467"/>
              <a:gd name="connsiteY1" fmla="*/ 0 h 6858000"/>
              <a:gd name="connsiteX2" fmla="*/ 6485467 w 6485467"/>
              <a:gd name="connsiteY2" fmla="*/ 1900238 h 6858000"/>
              <a:gd name="connsiteX3" fmla="*/ 6115051 w 6485467"/>
              <a:gd name="connsiteY3" fmla="*/ 2178050 h 6858000"/>
              <a:gd name="connsiteX4" fmla="*/ 6110817 w 6485467"/>
              <a:gd name="connsiteY4" fmla="*/ 2184400 h 6858000"/>
              <a:gd name="connsiteX5" fmla="*/ 6104467 w 6485467"/>
              <a:gd name="connsiteY5" fmla="*/ 2193925 h 6858000"/>
              <a:gd name="connsiteX6" fmla="*/ 6098117 w 6485467"/>
              <a:gd name="connsiteY6" fmla="*/ 2201863 h 6858000"/>
              <a:gd name="connsiteX7" fmla="*/ 6098117 w 6485467"/>
              <a:gd name="connsiteY7" fmla="*/ 2211388 h 6858000"/>
              <a:gd name="connsiteX8" fmla="*/ 6098117 w 6485467"/>
              <a:gd name="connsiteY8" fmla="*/ 2220913 h 6858000"/>
              <a:gd name="connsiteX9" fmla="*/ 6104467 w 6485467"/>
              <a:gd name="connsiteY9" fmla="*/ 2228850 h 6858000"/>
              <a:gd name="connsiteX10" fmla="*/ 6110817 w 6485467"/>
              <a:gd name="connsiteY10" fmla="*/ 2238375 h 6858000"/>
              <a:gd name="connsiteX11" fmla="*/ 6115051 w 6485467"/>
              <a:gd name="connsiteY11" fmla="*/ 2244725 h 6858000"/>
              <a:gd name="connsiteX12" fmla="*/ 6485467 w 6485467"/>
              <a:gd name="connsiteY12" fmla="*/ 2522538 h 6858000"/>
              <a:gd name="connsiteX13" fmla="*/ 6485467 w 6485467"/>
              <a:gd name="connsiteY13" fmla="*/ 6858000 h 6858000"/>
              <a:gd name="connsiteX14" fmla="*/ 0 w 6485467"/>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485467" h="6858000">
                <a:moveTo>
                  <a:pt x="0" y="0"/>
                </a:moveTo>
                <a:lnTo>
                  <a:pt x="6485467" y="0"/>
                </a:lnTo>
                <a:lnTo>
                  <a:pt x="6485467" y="1900238"/>
                </a:lnTo>
                <a:lnTo>
                  <a:pt x="6115051" y="2178050"/>
                </a:lnTo>
                <a:lnTo>
                  <a:pt x="6110817" y="2184400"/>
                </a:lnTo>
                <a:lnTo>
                  <a:pt x="6104467" y="2193925"/>
                </a:lnTo>
                <a:lnTo>
                  <a:pt x="6098117" y="2201863"/>
                </a:lnTo>
                <a:lnTo>
                  <a:pt x="6098117" y="2211388"/>
                </a:lnTo>
                <a:lnTo>
                  <a:pt x="6098117" y="2220913"/>
                </a:lnTo>
                <a:lnTo>
                  <a:pt x="6104467" y="2228850"/>
                </a:lnTo>
                <a:lnTo>
                  <a:pt x="6110817" y="2238375"/>
                </a:lnTo>
                <a:lnTo>
                  <a:pt x="6115051" y="2244725"/>
                </a:lnTo>
                <a:lnTo>
                  <a:pt x="6485467" y="2522538"/>
                </a:lnTo>
                <a:lnTo>
                  <a:pt x="6485467" y="6858000"/>
                </a:lnTo>
                <a:lnTo>
                  <a:pt x="0" y="6858000"/>
                </a:lnTo>
                <a:close/>
              </a:path>
            </a:pathLst>
          </a:custGeom>
          <a:solidFill>
            <a:schemeClr val="bg1">
              <a:lumMod val="85000"/>
              <a:lumOff val="15000"/>
              <a:alpha val="9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90E3B66-2640-3E90-6F11-B1FAFE17911C}"/>
              </a:ext>
            </a:extLst>
          </p:cNvPr>
          <p:cNvSpPr>
            <a:spLocks noGrp="1"/>
          </p:cNvSpPr>
          <p:nvPr>
            <p:ph type="title"/>
          </p:nvPr>
        </p:nvSpPr>
        <p:spPr>
          <a:xfrm>
            <a:off x="810000" y="447188"/>
            <a:ext cx="4930400" cy="1559412"/>
          </a:xfrm>
        </p:spPr>
        <p:txBody>
          <a:bodyPr vert="horz" lIns="91440" tIns="45720" rIns="91440" bIns="45720" rtlCol="0" anchor="b">
            <a:normAutofit/>
          </a:bodyPr>
          <a:lstStyle/>
          <a:p>
            <a:r>
              <a:rPr lang="en-US" sz="4000"/>
              <a:t>Outline</a:t>
            </a:r>
          </a:p>
        </p:txBody>
      </p:sp>
      <p:sp>
        <p:nvSpPr>
          <p:cNvPr id="4" name="Text Placeholder 3">
            <a:extLst>
              <a:ext uri="{FF2B5EF4-FFF2-40B4-BE49-F238E27FC236}">
                <a16:creationId xmlns:a16="http://schemas.microsoft.com/office/drawing/2014/main" id="{25B6BAEE-0DEE-A67C-BD49-D566C6283F5F}"/>
              </a:ext>
            </a:extLst>
          </p:cNvPr>
          <p:cNvSpPr>
            <a:spLocks noGrp="1"/>
          </p:cNvSpPr>
          <p:nvPr>
            <p:ph type="body" sz="half" idx="2"/>
          </p:nvPr>
        </p:nvSpPr>
        <p:spPr>
          <a:xfrm>
            <a:off x="818712" y="2413000"/>
            <a:ext cx="4921687" cy="3632200"/>
          </a:xfrm>
        </p:spPr>
        <p:txBody>
          <a:bodyPr vert="horz" lIns="91440" tIns="45720" rIns="91440" bIns="45720" rtlCol="0" anchor="ctr">
            <a:normAutofit/>
          </a:bodyPr>
          <a:lstStyle/>
          <a:p>
            <a:pPr marL="285750" indent="-285750">
              <a:buFont typeface="Wingdings 2" charset="2"/>
              <a:buChar char=""/>
            </a:pPr>
            <a:r>
              <a:rPr lang="en-US"/>
              <a:t>Introduction</a:t>
            </a:r>
          </a:p>
          <a:p>
            <a:pPr marL="285750" indent="-285750">
              <a:buFont typeface="Wingdings 2" charset="2"/>
              <a:buChar char=""/>
            </a:pPr>
            <a:r>
              <a:rPr lang="en-US"/>
              <a:t>Data Collection</a:t>
            </a:r>
          </a:p>
          <a:p>
            <a:pPr marL="285750" indent="-285750">
              <a:buFont typeface="Wingdings 2" charset="2"/>
              <a:buChar char=""/>
            </a:pPr>
            <a:r>
              <a:rPr lang="en-US"/>
              <a:t>Data Cleaning</a:t>
            </a:r>
          </a:p>
          <a:p>
            <a:pPr marL="285750" indent="-285750">
              <a:buFont typeface="Wingdings 2" charset="2"/>
              <a:buChar char=""/>
            </a:pPr>
            <a:r>
              <a:rPr lang="en-US"/>
              <a:t>Data Analysis</a:t>
            </a:r>
          </a:p>
          <a:p>
            <a:pPr marL="285750" indent="-285750">
              <a:buFont typeface="Wingdings 2" charset="2"/>
              <a:buChar char=""/>
            </a:pPr>
            <a:r>
              <a:rPr lang="en-US"/>
              <a:t>Conclusion</a:t>
            </a:r>
          </a:p>
          <a:p>
            <a:pPr marL="285750" indent="-285750">
              <a:buFont typeface="Wingdings 2" charset="2"/>
              <a:buChar char=""/>
            </a:pPr>
            <a:r>
              <a:rPr lang="en-US"/>
              <a:t>References</a:t>
            </a:r>
          </a:p>
        </p:txBody>
      </p:sp>
    </p:spTree>
    <p:extLst>
      <p:ext uri="{BB962C8B-B14F-4D97-AF65-F5344CB8AC3E}">
        <p14:creationId xmlns:p14="http://schemas.microsoft.com/office/powerpoint/2010/main" val="22273686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02B7C-B7F4-795F-988E-33B1E421C4AA}"/>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1CCAB4E3-2628-7520-8FE9-5B22DB442E85}"/>
              </a:ext>
            </a:extLst>
          </p:cNvPr>
          <p:cNvSpPr>
            <a:spLocks noGrp="1"/>
          </p:cNvSpPr>
          <p:nvPr>
            <p:ph idx="1"/>
          </p:nvPr>
        </p:nvSpPr>
        <p:spPr/>
        <p:txBody>
          <a:bodyPr/>
          <a:lstStyle/>
          <a:p>
            <a:pPr marL="0" indent="0">
              <a:buNone/>
            </a:pPr>
            <a:r>
              <a:rPr lang="en-US" dirty="0"/>
              <a:t>Welcome to my DSA skills project. I conducted research on the most in-demand skills and job titles in this field to help Georgia Gwinnett College students better understand the job market. In this presentation, I will take you through my process, from data collection to analysis, and share my findings. Additionally, I added my data to an existing website called Grizzly Paths that maps the necessary skills to courses offered at the college. Let's begin by discussing the data collection process.</a:t>
            </a:r>
          </a:p>
        </p:txBody>
      </p:sp>
    </p:spTree>
    <p:extLst>
      <p:ext uri="{BB962C8B-B14F-4D97-AF65-F5344CB8AC3E}">
        <p14:creationId xmlns:p14="http://schemas.microsoft.com/office/powerpoint/2010/main" val="2737245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Freeform 6">
            <a:extLst>
              <a:ext uri="{FF2B5EF4-FFF2-40B4-BE49-F238E27FC236}">
                <a16:creationId xmlns:a16="http://schemas.microsoft.com/office/drawing/2014/main" id="{E446B7E6-8568-417F-959E-DB3D1E70F6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useBgFill="1">
        <p:nvSpPr>
          <p:cNvPr id="13" name="Rectangle 12">
            <a:extLst>
              <a:ext uri="{FF2B5EF4-FFF2-40B4-BE49-F238E27FC236}">
                <a16:creationId xmlns:a16="http://schemas.microsoft.com/office/drawing/2014/main" id="{54047A07-72EC-41BC-A55F-C264F639FB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Placeholder 5">
            <a:extLst>
              <a:ext uri="{FF2B5EF4-FFF2-40B4-BE49-F238E27FC236}">
                <a16:creationId xmlns:a16="http://schemas.microsoft.com/office/drawing/2014/main" id="{328ACEFD-D967-80C5-5CEC-F0F21F05242E}"/>
              </a:ext>
            </a:extLst>
          </p:cNvPr>
          <p:cNvPicPr>
            <a:picLocks noGrp="1" noChangeAspect="1"/>
          </p:cNvPicPr>
          <p:nvPr>
            <p:ph type="pic" sz="quarter" idx="13"/>
          </p:nvPr>
        </p:nvPicPr>
        <p:blipFill rotWithShape="1">
          <a:blip r:embed="rId2">
            <a:duotone>
              <a:schemeClr val="bg2">
                <a:shade val="45000"/>
                <a:satMod val="135000"/>
              </a:schemeClr>
              <a:prstClr val="white"/>
            </a:duotone>
            <a:alphaModFix amt="40000"/>
          </a:blip>
          <a:srcRect b="881"/>
          <a:stretch/>
        </p:blipFill>
        <p:spPr>
          <a:xfrm>
            <a:off x="20" y="10"/>
            <a:ext cx="12191980" cy="6857990"/>
          </a:xfrm>
          <a:prstGeom prst="rect">
            <a:avLst/>
          </a:prstGeom>
        </p:spPr>
      </p:pic>
      <p:sp>
        <p:nvSpPr>
          <p:cNvPr id="2" name="Title 1">
            <a:extLst>
              <a:ext uri="{FF2B5EF4-FFF2-40B4-BE49-F238E27FC236}">
                <a16:creationId xmlns:a16="http://schemas.microsoft.com/office/drawing/2014/main" id="{0432E6A0-B630-8B4F-0C0E-5CD00DBDF7BE}"/>
              </a:ext>
            </a:extLst>
          </p:cNvPr>
          <p:cNvSpPr>
            <a:spLocks noGrp="1"/>
          </p:cNvSpPr>
          <p:nvPr>
            <p:ph type="title"/>
          </p:nvPr>
        </p:nvSpPr>
        <p:spPr>
          <a:xfrm>
            <a:off x="810001" y="1449147"/>
            <a:ext cx="10572000" cy="3732453"/>
          </a:xfrm>
        </p:spPr>
        <p:txBody>
          <a:bodyPr vert="horz" lIns="91440" tIns="45720" rIns="91440" bIns="45720" rtlCol="0" anchor="b">
            <a:normAutofit/>
          </a:bodyPr>
          <a:lstStyle/>
          <a:p>
            <a:r>
              <a:rPr lang="en-US" sz="5400" b="1" dirty="0"/>
              <a:t>Data Collection</a:t>
            </a:r>
          </a:p>
        </p:txBody>
      </p:sp>
      <p:sp>
        <p:nvSpPr>
          <p:cNvPr id="4" name="Text Placeholder 3">
            <a:extLst>
              <a:ext uri="{FF2B5EF4-FFF2-40B4-BE49-F238E27FC236}">
                <a16:creationId xmlns:a16="http://schemas.microsoft.com/office/drawing/2014/main" id="{B00D629C-982B-926C-804B-AEE466B136D7}"/>
              </a:ext>
            </a:extLst>
          </p:cNvPr>
          <p:cNvSpPr>
            <a:spLocks noGrp="1"/>
          </p:cNvSpPr>
          <p:nvPr>
            <p:ph type="body" sz="half" idx="2"/>
          </p:nvPr>
        </p:nvSpPr>
        <p:spPr>
          <a:xfrm>
            <a:off x="810001" y="5280847"/>
            <a:ext cx="10572000" cy="434974"/>
          </a:xfrm>
        </p:spPr>
        <p:txBody>
          <a:bodyPr vert="horz" lIns="91440" tIns="45720" rIns="91440" bIns="45720" rtlCol="0" anchor="t">
            <a:normAutofit/>
          </a:bodyPr>
          <a:lstStyle/>
          <a:p>
            <a:r>
              <a:rPr lang="en-US" sz="1800" dirty="0"/>
              <a:t>I used Data Scientist as a key word to search SimplyHired.com for full time jobs.</a:t>
            </a:r>
          </a:p>
        </p:txBody>
      </p:sp>
    </p:spTree>
    <p:extLst>
      <p:ext uri="{BB962C8B-B14F-4D97-AF65-F5344CB8AC3E}">
        <p14:creationId xmlns:p14="http://schemas.microsoft.com/office/powerpoint/2010/main" val="33888771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Freeform 6">
            <a:extLst>
              <a:ext uri="{FF2B5EF4-FFF2-40B4-BE49-F238E27FC236}">
                <a16:creationId xmlns:a16="http://schemas.microsoft.com/office/drawing/2014/main" id="{DA9A1ACB-4ECA-4EAE-AEAB-CE9C8C01EE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3F7D26C8-96ED-46E3-BD94-C1608C54C3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23">
            <a:extLst>
              <a:ext uri="{FF2B5EF4-FFF2-40B4-BE49-F238E27FC236}">
                <a16:creationId xmlns:a16="http://schemas.microsoft.com/office/drawing/2014/main" id="{13EEA0A9-F720-41ED-8EBA-2A10A664FD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A13FA87-DC43-0FEF-C134-EEF238AC8920}"/>
              </a:ext>
            </a:extLst>
          </p:cNvPr>
          <p:cNvSpPr>
            <a:spLocks noGrp="1"/>
          </p:cNvSpPr>
          <p:nvPr>
            <p:ph type="title"/>
          </p:nvPr>
        </p:nvSpPr>
        <p:spPr>
          <a:xfrm>
            <a:off x="810001" y="447188"/>
            <a:ext cx="3413084" cy="1559412"/>
          </a:xfrm>
        </p:spPr>
        <p:txBody>
          <a:bodyPr vert="horz" lIns="91440" tIns="45720" rIns="91440" bIns="45720" rtlCol="0" anchor="b">
            <a:normAutofit/>
          </a:bodyPr>
          <a:lstStyle/>
          <a:p>
            <a:r>
              <a:rPr lang="en-US" sz="3200" b="1" dirty="0"/>
              <a:t>Web Scraper</a:t>
            </a:r>
          </a:p>
        </p:txBody>
      </p:sp>
      <p:sp>
        <p:nvSpPr>
          <p:cNvPr id="4" name="Text Placeholder 3">
            <a:extLst>
              <a:ext uri="{FF2B5EF4-FFF2-40B4-BE49-F238E27FC236}">
                <a16:creationId xmlns:a16="http://schemas.microsoft.com/office/drawing/2014/main" id="{8D26D94F-393E-5AFD-5B9A-C82330191FA5}"/>
              </a:ext>
            </a:extLst>
          </p:cNvPr>
          <p:cNvSpPr>
            <a:spLocks noGrp="1"/>
          </p:cNvSpPr>
          <p:nvPr>
            <p:ph type="body" sz="half" idx="2"/>
          </p:nvPr>
        </p:nvSpPr>
        <p:spPr>
          <a:xfrm>
            <a:off x="818713" y="2413000"/>
            <a:ext cx="3404372" cy="3632200"/>
          </a:xfrm>
        </p:spPr>
        <p:txBody>
          <a:bodyPr vert="horz" lIns="91440" tIns="45720" rIns="91440" bIns="45720" rtlCol="0" anchor="ctr">
            <a:normAutofit/>
          </a:bodyPr>
          <a:lstStyle/>
          <a:p>
            <a:pPr>
              <a:lnSpc>
                <a:spcPct val="90000"/>
              </a:lnSpc>
            </a:pPr>
            <a:r>
              <a:rPr lang="en-US" sz="1400" dirty="0"/>
              <a:t>To begin extracting the data from the website, I used a free google chrome extension called Web Scraper. This tool allowed me to scrape the job postings for the job title, company name, location, salary, and skills. I created a new Sitemap, entered the start URL, and set up the selectors to define how the site will be navigated and extracted. I launched the Sitemap, waited for the data to be scraped, and downloaded the data into an excel file.</a:t>
            </a:r>
          </a:p>
        </p:txBody>
      </p:sp>
      <p:sp>
        <p:nvSpPr>
          <p:cNvPr id="17" name="Rounded Rectangle 17">
            <a:extLst>
              <a:ext uri="{FF2B5EF4-FFF2-40B4-BE49-F238E27FC236}">
                <a16:creationId xmlns:a16="http://schemas.microsoft.com/office/drawing/2014/main" id="{03B27569-6089-4DC0-93E0-F3F6E1E93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78945" y="958640"/>
            <a:ext cx="6269591" cy="4945244"/>
          </a:xfrm>
          <a:prstGeom prst="roundRect">
            <a:avLst>
              <a:gd name="adj" fmla="val 3513"/>
            </a:avLst>
          </a:prstGeom>
          <a:solidFill>
            <a:schemeClr val="tx1"/>
          </a:solid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Placeholder 5">
            <a:extLst>
              <a:ext uri="{FF2B5EF4-FFF2-40B4-BE49-F238E27FC236}">
                <a16:creationId xmlns:a16="http://schemas.microsoft.com/office/drawing/2014/main" id="{0F783B89-86BA-A89B-9F00-4F497D33AB31}"/>
              </a:ext>
            </a:extLst>
          </p:cNvPr>
          <p:cNvPicPr>
            <a:picLocks noGrp="1" noChangeAspect="1"/>
          </p:cNvPicPr>
          <p:nvPr>
            <p:ph type="pic" sz="quarter" idx="13"/>
          </p:nvPr>
        </p:nvPicPr>
        <p:blipFill rotWithShape="1">
          <a:blip r:embed="rId2"/>
          <a:srcRect l="17867" t="978" r="8327" b="4"/>
          <a:stretch/>
        </p:blipFill>
        <p:spPr>
          <a:xfrm>
            <a:off x="5447006" y="1306286"/>
            <a:ext cx="5966662" cy="4287816"/>
          </a:xfrm>
          <a:prstGeom prst="rect">
            <a:avLst/>
          </a:prstGeom>
        </p:spPr>
      </p:pic>
    </p:spTree>
    <p:extLst>
      <p:ext uri="{BB962C8B-B14F-4D97-AF65-F5344CB8AC3E}">
        <p14:creationId xmlns:p14="http://schemas.microsoft.com/office/powerpoint/2010/main" val="41516819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788B30-A78A-522D-2AE5-B8B6473F9548}"/>
              </a:ext>
            </a:extLst>
          </p:cNvPr>
          <p:cNvSpPr>
            <a:spLocks noGrp="1"/>
          </p:cNvSpPr>
          <p:nvPr>
            <p:ph type="title"/>
          </p:nvPr>
        </p:nvSpPr>
        <p:spPr/>
        <p:txBody>
          <a:bodyPr/>
          <a:lstStyle/>
          <a:p>
            <a:r>
              <a:rPr lang="en-US" dirty="0"/>
              <a:t>Data Cleaning</a:t>
            </a:r>
          </a:p>
        </p:txBody>
      </p:sp>
      <p:sp>
        <p:nvSpPr>
          <p:cNvPr id="3" name="TextBox 2">
            <a:extLst>
              <a:ext uri="{FF2B5EF4-FFF2-40B4-BE49-F238E27FC236}">
                <a16:creationId xmlns:a16="http://schemas.microsoft.com/office/drawing/2014/main" id="{C6D0A03C-A7A6-608B-8498-A3E5DA4C9910}"/>
              </a:ext>
            </a:extLst>
          </p:cNvPr>
          <p:cNvSpPr txBox="1"/>
          <p:nvPr/>
        </p:nvSpPr>
        <p:spPr>
          <a:xfrm>
            <a:off x="702809" y="2387894"/>
            <a:ext cx="10786380" cy="2308324"/>
          </a:xfrm>
          <a:prstGeom prst="rect">
            <a:avLst/>
          </a:prstGeom>
          <a:noFill/>
        </p:spPr>
        <p:txBody>
          <a:bodyPr wrap="square" rtlCol="0">
            <a:spAutoFit/>
          </a:bodyPr>
          <a:lstStyle/>
          <a:p>
            <a:r>
              <a:rPr lang="en-US" sz="1600" dirty="0"/>
              <a:t>To prepare the collected data for analysis, several data cleaning procedures had to be carried out.</a:t>
            </a:r>
          </a:p>
          <a:p>
            <a:endParaRPr lang="en-US" sz="1600" dirty="0"/>
          </a:p>
          <a:p>
            <a:pPr marL="285750" indent="-285750">
              <a:buFont typeface="Arial" panose="020B0604020202020204" pitchFamily="34" charset="0"/>
              <a:buChar char="•"/>
            </a:pPr>
            <a:r>
              <a:rPr lang="en-US" sz="1600" dirty="0"/>
              <a:t>The job titles were too specific.</a:t>
            </a:r>
          </a:p>
          <a:p>
            <a:pPr marL="285750" indent="-285750">
              <a:buFont typeface="Arial" panose="020B0604020202020204" pitchFamily="34" charset="0"/>
              <a:buChar char="•"/>
            </a:pPr>
            <a:r>
              <a:rPr lang="en-US" sz="1600" dirty="0"/>
              <a:t>The location needs to be split into city and state columns.</a:t>
            </a:r>
          </a:p>
          <a:p>
            <a:pPr marL="285750" indent="-285750">
              <a:buFont typeface="Arial" panose="020B0604020202020204" pitchFamily="34" charset="0"/>
              <a:buChar char="•"/>
            </a:pPr>
            <a:r>
              <a:rPr lang="en-US" sz="1600" dirty="0"/>
              <a:t>There are strings and characters in the salaries.</a:t>
            </a:r>
          </a:p>
          <a:p>
            <a:pPr marL="285750" indent="-285750">
              <a:buFont typeface="Arial" panose="020B0604020202020204" pitchFamily="34" charset="0"/>
              <a:buChar char="•"/>
            </a:pPr>
            <a:r>
              <a:rPr lang="en-US" sz="1600" dirty="0"/>
              <a:t>The salaries are ranges.</a:t>
            </a:r>
          </a:p>
          <a:p>
            <a:pPr marL="285750" indent="-285750">
              <a:buFont typeface="Arial" panose="020B0604020202020204" pitchFamily="34" charset="0"/>
              <a:buChar char="•"/>
            </a:pPr>
            <a:r>
              <a:rPr lang="en-US" sz="1600" dirty="0"/>
              <a:t>The skills have job benefits and educational degrees included.</a:t>
            </a:r>
          </a:p>
          <a:p>
            <a:pPr marL="285750" indent="-285750">
              <a:buFont typeface="Arial" panose="020B0604020202020204" pitchFamily="34" charset="0"/>
              <a:buChar char="•"/>
            </a:pPr>
            <a:r>
              <a:rPr lang="en-US" sz="1600" dirty="0"/>
              <a:t>The skills are put on a new record for each skill and the jobs are duplicated.</a:t>
            </a:r>
          </a:p>
          <a:p>
            <a:endParaRPr lang="en-US" sz="1600" dirty="0"/>
          </a:p>
        </p:txBody>
      </p:sp>
    </p:spTree>
    <p:extLst>
      <p:ext uri="{BB962C8B-B14F-4D97-AF65-F5344CB8AC3E}">
        <p14:creationId xmlns:p14="http://schemas.microsoft.com/office/powerpoint/2010/main" val="20716448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1">
            <a:extLst>
              <a:ext uri="{FF2B5EF4-FFF2-40B4-BE49-F238E27FC236}">
                <a16:creationId xmlns:a16="http://schemas.microsoft.com/office/drawing/2014/main" id="{8A70A545-32B6-C15C-B9B0-FAB893EA40CB}"/>
              </a:ext>
            </a:extLst>
          </p:cNvPr>
          <p:cNvPicPr>
            <a:picLocks noChangeAspect="1"/>
          </p:cNvPicPr>
          <p:nvPr/>
        </p:nvPicPr>
        <p:blipFill rotWithShape="1">
          <a:blip r:embed="rId2"/>
          <a:srcRect b="29244"/>
          <a:stretch/>
        </p:blipFill>
        <p:spPr>
          <a:xfrm>
            <a:off x="4487705" y="714405"/>
            <a:ext cx="7357786" cy="180080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4" name="Picture 3">
            <a:extLst>
              <a:ext uri="{FF2B5EF4-FFF2-40B4-BE49-F238E27FC236}">
                <a16:creationId xmlns:a16="http://schemas.microsoft.com/office/drawing/2014/main" id="{DE4F3A7A-50B2-4849-2CF5-826F59B3A050}"/>
              </a:ext>
            </a:extLst>
          </p:cNvPr>
          <p:cNvPicPr>
            <a:picLocks noChangeAspect="1"/>
          </p:cNvPicPr>
          <p:nvPr/>
        </p:nvPicPr>
        <p:blipFill>
          <a:blip r:embed="rId3"/>
          <a:stretch>
            <a:fillRect/>
          </a:stretch>
        </p:blipFill>
        <p:spPr>
          <a:xfrm>
            <a:off x="4482562" y="2681800"/>
            <a:ext cx="7362929" cy="358309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TextBox 5">
            <a:extLst>
              <a:ext uri="{FF2B5EF4-FFF2-40B4-BE49-F238E27FC236}">
                <a16:creationId xmlns:a16="http://schemas.microsoft.com/office/drawing/2014/main" id="{93CEF386-0F20-C8F7-BB70-3D8263242C10}"/>
              </a:ext>
            </a:extLst>
          </p:cNvPr>
          <p:cNvSpPr txBox="1"/>
          <p:nvPr/>
        </p:nvSpPr>
        <p:spPr>
          <a:xfrm>
            <a:off x="346509" y="1551563"/>
            <a:ext cx="4105468" cy="3754874"/>
          </a:xfrm>
          <a:prstGeom prst="rect">
            <a:avLst/>
          </a:prstGeom>
          <a:noFill/>
        </p:spPr>
        <p:txBody>
          <a:bodyPr wrap="square" rtlCol="0">
            <a:spAutoFit/>
          </a:bodyPr>
          <a:lstStyle/>
          <a:p>
            <a:pPr marL="285750" indent="-285750">
              <a:buFont typeface="Arial" panose="020B0604020202020204" pitchFamily="34" charset="0"/>
              <a:buChar char="•"/>
            </a:pPr>
            <a:r>
              <a:rPr lang="en-US" sz="1400" dirty="0"/>
              <a:t>The job titles were simplified into the three most common job titles: Data Scientist, Data Analyst, and Data Architect.</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An average salary was created from the ranges and made numerical.</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City and state were separated.</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The educational degrees were taken out from the skills.</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The skills were separated into technical, soft, and business skills.</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The skills were collapsed into lists and grouped by their job.</a:t>
            </a:r>
          </a:p>
        </p:txBody>
      </p:sp>
    </p:spTree>
    <p:extLst>
      <p:ext uri="{BB962C8B-B14F-4D97-AF65-F5344CB8AC3E}">
        <p14:creationId xmlns:p14="http://schemas.microsoft.com/office/powerpoint/2010/main" val="30116796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2" name="Freeform 6">
            <a:extLst>
              <a:ext uri="{FF2B5EF4-FFF2-40B4-BE49-F238E27FC236}">
                <a16:creationId xmlns:a16="http://schemas.microsoft.com/office/drawing/2014/main" id="{DA9A1ACB-4ECA-4EAE-AEAB-CE9C8C01EE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pic>
        <p:nvPicPr>
          <p:cNvPr id="10" name="Content Placeholder 9">
            <a:extLst>
              <a:ext uri="{FF2B5EF4-FFF2-40B4-BE49-F238E27FC236}">
                <a16:creationId xmlns:a16="http://schemas.microsoft.com/office/drawing/2014/main" id="{4D06CE9E-B84E-46AF-8739-98F2653D7953}"/>
              </a:ext>
            </a:extLst>
          </p:cNvPr>
          <p:cNvPicPr>
            <a:picLocks noGrp="1" noChangeAspect="1"/>
          </p:cNvPicPr>
          <p:nvPr>
            <p:ph idx="1"/>
          </p:nvPr>
        </p:nvPicPr>
        <p:blipFill rotWithShape="1">
          <a:blip r:embed="rId2">
            <a:duotone>
              <a:prstClr val="black"/>
              <a:schemeClr val="tx2">
                <a:tint val="45000"/>
                <a:satMod val="400000"/>
              </a:schemeClr>
            </a:duotone>
          </a:blip>
          <a:srcRect l="7199" t="13727" r="-1" b="2416"/>
          <a:stretch/>
        </p:blipFill>
        <p:spPr>
          <a:xfrm>
            <a:off x="20" y="10"/>
            <a:ext cx="12191980" cy="6857989"/>
          </a:xfrm>
          <a:prstGeom prst="rect">
            <a:avLst/>
          </a:prstGeom>
        </p:spPr>
      </p:pic>
      <p:sp>
        <p:nvSpPr>
          <p:cNvPr id="24" name="Rectangle 5">
            <a:extLst>
              <a:ext uri="{FF2B5EF4-FFF2-40B4-BE49-F238E27FC236}">
                <a16:creationId xmlns:a16="http://schemas.microsoft.com/office/drawing/2014/main" id="{BFBD78D0-8C17-49D9-94BC-BFF7584411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0" y="0"/>
            <a:ext cx="6040967" cy="6858000"/>
          </a:xfrm>
          <a:custGeom>
            <a:avLst/>
            <a:gdLst/>
            <a:ahLst/>
            <a:cxnLst/>
            <a:rect l="l" t="t" r="r" b="b"/>
            <a:pathLst>
              <a:path w="6040967" h="6858000">
                <a:moveTo>
                  <a:pt x="0" y="0"/>
                </a:moveTo>
                <a:lnTo>
                  <a:pt x="6040967" y="0"/>
                </a:lnTo>
                <a:lnTo>
                  <a:pt x="6040967" y="1900238"/>
                </a:lnTo>
                <a:lnTo>
                  <a:pt x="5670550" y="2178050"/>
                </a:lnTo>
                <a:lnTo>
                  <a:pt x="5666317" y="2184400"/>
                </a:lnTo>
                <a:lnTo>
                  <a:pt x="5659967" y="2193925"/>
                </a:lnTo>
                <a:lnTo>
                  <a:pt x="5653617" y="2201863"/>
                </a:lnTo>
                <a:lnTo>
                  <a:pt x="5653617" y="2211388"/>
                </a:lnTo>
                <a:lnTo>
                  <a:pt x="5653617" y="2220913"/>
                </a:lnTo>
                <a:lnTo>
                  <a:pt x="5659967" y="2228850"/>
                </a:lnTo>
                <a:lnTo>
                  <a:pt x="5666317" y="2238375"/>
                </a:lnTo>
                <a:lnTo>
                  <a:pt x="5670550" y="2244725"/>
                </a:lnTo>
                <a:lnTo>
                  <a:pt x="6040967" y="2522538"/>
                </a:lnTo>
                <a:lnTo>
                  <a:pt x="6040967" y="6858000"/>
                </a:lnTo>
                <a:lnTo>
                  <a:pt x="0" y="6858000"/>
                </a:lnTo>
                <a:close/>
              </a:path>
            </a:pathLst>
          </a:custGeom>
          <a:gradFill flip="none" rotWithShape="1">
            <a:gsLst>
              <a:gs pos="0">
                <a:schemeClr val="accent1">
                  <a:alpha val="50000"/>
                </a:schemeClr>
              </a:gs>
              <a:gs pos="68000">
                <a:schemeClr val="accent1">
                  <a:alpha val="70000"/>
                </a:schemeClr>
              </a:gs>
              <a:gs pos="100000">
                <a:schemeClr val="accent1">
                  <a:lumMod val="75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5">
            <a:extLst>
              <a:ext uri="{FF2B5EF4-FFF2-40B4-BE49-F238E27FC236}">
                <a16:creationId xmlns:a16="http://schemas.microsoft.com/office/drawing/2014/main" id="{A152BA23-E797-46EB-8BCF-6CB26DE51D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5653617" y="0"/>
            <a:ext cx="6538383" cy="6858000"/>
          </a:xfrm>
          <a:custGeom>
            <a:avLst/>
            <a:gdLst/>
            <a:ahLst/>
            <a:cxnLst/>
            <a:rect l="l" t="t" r="r" b="b"/>
            <a:pathLst>
              <a:path w="6538383" h="6858000">
                <a:moveTo>
                  <a:pt x="387350" y="0"/>
                </a:moveTo>
                <a:lnTo>
                  <a:pt x="4874683" y="0"/>
                </a:lnTo>
                <a:lnTo>
                  <a:pt x="6093883" y="0"/>
                </a:lnTo>
                <a:lnTo>
                  <a:pt x="6538383" y="0"/>
                </a:lnTo>
                <a:lnTo>
                  <a:pt x="6538383" y="6858000"/>
                </a:lnTo>
                <a:lnTo>
                  <a:pt x="6093883" y="6858000"/>
                </a:lnTo>
                <a:lnTo>
                  <a:pt x="4874683" y="6858000"/>
                </a:lnTo>
                <a:lnTo>
                  <a:pt x="387350" y="6858000"/>
                </a:lnTo>
                <a:lnTo>
                  <a:pt x="387350" y="2522538"/>
                </a:lnTo>
                <a:lnTo>
                  <a:pt x="16933" y="2244725"/>
                </a:lnTo>
                <a:lnTo>
                  <a:pt x="12700" y="2238375"/>
                </a:lnTo>
                <a:lnTo>
                  <a:pt x="6350" y="2228850"/>
                </a:lnTo>
                <a:lnTo>
                  <a:pt x="0" y="2220913"/>
                </a:lnTo>
                <a:lnTo>
                  <a:pt x="0" y="2211388"/>
                </a:lnTo>
                <a:lnTo>
                  <a:pt x="0" y="2201863"/>
                </a:lnTo>
                <a:lnTo>
                  <a:pt x="6350" y="2193925"/>
                </a:lnTo>
                <a:lnTo>
                  <a:pt x="12700" y="2184400"/>
                </a:lnTo>
                <a:lnTo>
                  <a:pt x="16933" y="2178050"/>
                </a:lnTo>
                <a:lnTo>
                  <a:pt x="387350" y="1900238"/>
                </a:lnTo>
                <a:close/>
              </a:path>
            </a:pathLst>
          </a:custGeom>
          <a:solidFill>
            <a:schemeClr val="bg1">
              <a:alpha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E28BF26-BE9E-98FF-2745-58DFF61D9645}"/>
              </a:ext>
            </a:extLst>
          </p:cNvPr>
          <p:cNvSpPr>
            <a:spLocks noGrp="1"/>
          </p:cNvSpPr>
          <p:nvPr>
            <p:ph type="title"/>
          </p:nvPr>
        </p:nvSpPr>
        <p:spPr>
          <a:xfrm>
            <a:off x="6519333" y="447188"/>
            <a:ext cx="5223934" cy="1559412"/>
          </a:xfrm>
        </p:spPr>
        <p:txBody>
          <a:bodyPr vert="horz" lIns="91440" tIns="45720" rIns="91440" bIns="45720" rtlCol="0" anchor="b">
            <a:normAutofit/>
          </a:bodyPr>
          <a:lstStyle/>
          <a:p>
            <a:r>
              <a:rPr lang="en-US" sz="4000" dirty="0"/>
              <a:t>Data Analysis</a:t>
            </a:r>
          </a:p>
        </p:txBody>
      </p:sp>
      <p:sp>
        <p:nvSpPr>
          <p:cNvPr id="4" name="Text Placeholder 3">
            <a:extLst>
              <a:ext uri="{FF2B5EF4-FFF2-40B4-BE49-F238E27FC236}">
                <a16:creationId xmlns:a16="http://schemas.microsoft.com/office/drawing/2014/main" id="{BC65BB75-62DF-AEA2-F0FE-0748CC7A6A79}"/>
              </a:ext>
            </a:extLst>
          </p:cNvPr>
          <p:cNvSpPr>
            <a:spLocks noGrp="1"/>
          </p:cNvSpPr>
          <p:nvPr>
            <p:ph type="body" sz="half" idx="2"/>
          </p:nvPr>
        </p:nvSpPr>
        <p:spPr>
          <a:xfrm>
            <a:off x="6519333" y="2413000"/>
            <a:ext cx="5223934" cy="3632200"/>
          </a:xfrm>
        </p:spPr>
        <p:txBody>
          <a:bodyPr vert="horz" lIns="91440" tIns="45720" rIns="91440" bIns="45720" rtlCol="0" anchor="ctr">
            <a:normAutofit/>
          </a:bodyPr>
          <a:lstStyle/>
          <a:p>
            <a:r>
              <a:rPr lang="en-US" sz="1600" dirty="0"/>
              <a:t>After collecting the data and cleaning it, I did analysis to identify the most in-demand skills and job titles in this field. In the next slides, I will share my findings. By the end of this section, you will have a clear understanding of the skills and job titles that are most in demand in the data science and analytics job market.</a:t>
            </a:r>
          </a:p>
        </p:txBody>
      </p:sp>
    </p:spTree>
    <p:extLst>
      <p:ext uri="{BB962C8B-B14F-4D97-AF65-F5344CB8AC3E}">
        <p14:creationId xmlns:p14="http://schemas.microsoft.com/office/powerpoint/2010/main" val="6284544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2C4D31-4AE4-5176-4B9A-0EBAB9A5AE11}"/>
              </a:ext>
            </a:extLst>
          </p:cNvPr>
          <p:cNvSpPr>
            <a:spLocks noGrp="1"/>
          </p:cNvSpPr>
          <p:nvPr>
            <p:ph type="title"/>
          </p:nvPr>
        </p:nvSpPr>
        <p:spPr/>
        <p:txBody>
          <a:bodyPr/>
          <a:lstStyle/>
          <a:p>
            <a:r>
              <a:rPr lang="en-US" dirty="0"/>
              <a:t>Top 16 DSA Technical Skills</a:t>
            </a:r>
          </a:p>
        </p:txBody>
      </p:sp>
      <p:pic>
        <p:nvPicPr>
          <p:cNvPr id="6" name="Content Placeholder 5">
            <a:extLst>
              <a:ext uri="{FF2B5EF4-FFF2-40B4-BE49-F238E27FC236}">
                <a16:creationId xmlns:a16="http://schemas.microsoft.com/office/drawing/2014/main" id="{6194C14A-C2DC-75F8-88C0-25592104ABFE}"/>
              </a:ext>
            </a:extLst>
          </p:cNvPr>
          <p:cNvPicPr>
            <a:picLocks noGrp="1" noChangeAspect="1"/>
          </p:cNvPicPr>
          <p:nvPr>
            <p:ph idx="1"/>
          </p:nvPr>
        </p:nvPicPr>
        <p:blipFill rotWithShape="1">
          <a:blip r:embed="rId2"/>
          <a:srcRect t="192"/>
          <a:stretch/>
        </p:blipFill>
        <p:spPr>
          <a:xfrm>
            <a:off x="4856163" y="569167"/>
            <a:ext cx="6251575" cy="517876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4" name="Text Placeholder 3">
            <a:extLst>
              <a:ext uri="{FF2B5EF4-FFF2-40B4-BE49-F238E27FC236}">
                <a16:creationId xmlns:a16="http://schemas.microsoft.com/office/drawing/2014/main" id="{9168C21E-1BF0-3186-6D60-46035DC05525}"/>
              </a:ext>
            </a:extLst>
          </p:cNvPr>
          <p:cNvSpPr>
            <a:spLocks noGrp="1"/>
          </p:cNvSpPr>
          <p:nvPr>
            <p:ph type="body" sz="half" idx="2"/>
          </p:nvPr>
        </p:nvSpPr>
        <p:spPr/>
        <p:txBody>
          <a:bodyPr>
            <a:normAutofit/>
          </a:bodyPr>
          <a:lstStyle/>
          <a:p>
            <a:r>
              <a:rPr lang="en-US" dirty="0"/>
              <a:t>Python, Machine Learning, SQL, and R are the most common and essential skills for professionals in the DSA field. AI, Analysis Skills, Analytics, and Data Mining are also highly valued skills. Computer Science, Statistics, and data visualization tools like Tableau, Power BI, and TensorFlow are also great skills to possess. </a:t>
            </a:r>
            <a:r>
              <a:rPr lang="en-US" b="1" dirty="0"/>
              <a:t>The results suggest that a strong foundation in programming languages, machine learning, and data analysis is essential.</a:t>
            </a:r>
          </a:p>
        </p:txBody>
      </p:sp>
    </p:spTree>
    <p:extLst>
      <p:ext uri="{BB962C8B-B14F-4D97-AF65-F5344CB8AC3E}">
        <p14:creationId xmlns:p14="http://schemas.microsoft.com/office/powerpoint/2010/main" val="42149922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TM03457503[[fn=Quotable]]</Template>
  <TotalTime>263</TotalTime>
  <Words>1021</Words>
  <Application>Microsoft Office PowerPoint</Application>
  <PresentationFormat>Widescreen</PresentationFormat>
  <Paragraphs>62</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Century Gothic</vt:lpstr>
      <vt:lpstr>Wingdings 2</vt:lpstr>
      <vt:lpstr>Quotable</vt:lpstr>
      <vt:lpstr>Discovering the Most In-Demand Skills for Data Science and Analytics</vt:lpstr>
      <vt:lpstr>Outline</vt:lpstr>
      <vt:lpstr>Introduction</vt:lpstr>
      <vt:lpstr>Data Collection</vt:lpstr>
      <vt:lpstr>Web Scraper</vt:lpstr>
      <vt:lpstr>Data Cleaning</vt:lpstr>
      <vt:lpstr>PowerPoint Presentation</vt:lpstr>
      <vt:lpstr>Data Analysis</vt:lpstr>
      <vt:lpstr>Top 16 DSA Technical Skills</vt:lpstr>
      <vt:lpstr>Top DSA Soft Skills</vt:lpstr>
      <vt:lpstr>Top 16 DSA Business Skills</vt:lpstr>
      <vt:lpstr>Most Common Technical Skills by Job Title</vt:lpstr>
      <vt:lpstr>Most Common Business Skills by Job Title</vt:lpstr>
      <vt:lpstr>Top 25 Technical Skills for a Data Scientist</vt:lpstr>
      <vt:lpstr>Top 25 Technical Skills for a Data Analyst</vt:lpstr>
      <vt:lpstr>Top 25 Technical Skills for a Data Architect</vt:lpstr>
      <vt:lpstr>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Discovering the Most In-Demand Skills for Data Science and Analytics</dc:title>
  <dc:creator>Anel Coralic</dc:creator>
  <cp:lastModifiedBy>Anel Coralic</cp:lastModifiedBy>
  <cp:revision>14</cp:revision>
  <dcterms:created xsi:type="dcterms:W3CDTF">2023-04-20T17:49:15Z</dcterms:created>
  <dcterms:modified xsi:type="dcterms:W3CDTF">2023-04-25T14:21:49Z</dcterms:modified>
</cp:coreProperties>
</file>