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f479ed0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5f479ed0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5f479ed0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5f479ed0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5f479ed0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5f479ed0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11cfcb12990f186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11cfcb12990f186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61dc192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61dc192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f479ed0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f479ed0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11cfcb12990f186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11cfcb12990f186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f479ed0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5f479ed0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11cfcb12990f186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11cfcb12990f186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11cfcb12990f18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1cfcb12990f18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11cfcb12990f186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11cfcb12990f186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64841edf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64841ed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11cfcb12990f186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11cfcb12990f186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 Id="rId10" Type="http://schemas.openxmlformats.org/officeDocument/2006/relationships/image" Target="../media/image18.pn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7.png"/><Relationship Id="rId7" Type="http://schemas.openxmlformats.org/officeDocument/2006/relationships/image" Target="../media/image6.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3rd Iteration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407"/>
              <a:t>Client: Fred Sieling</a:t>
            </a:r>
            <a:endParaRPr sz="5407"/>
          </a:p>
          <a:p>
            <a:pPr indent="0" lvl="0" marL="0" rtl="0" algn="l">
              <a:spcBef>
                <a:spcPts val="0"/>
              </a:spcBef>
              <a:spcAft>
                <a:spcPts val="0"/>
              </a:spcAft>
              <a:buNone/>
            </a:pPr>
            <a:r>
              <a:rPr lang="en" sz="5407"/>
              <a:t>Andres Almaraz and David Luis Hiraldo-Panchana</a:t>
            </a:r>
            <a:endParaRPr sz="5407"/>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Implemented </a:t>
            </a:r>
            <a:endParaRPr/>
          </a:p>
        </p:txBody>
      </p:sp>
      <p:sp>
        <p:nvSpPr>
          <p:cNvPr id="158" name="Google Shape;158;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Only the first three hypothesis were implemented</a:t>
            </a:r>
            <a:endParaRPr sz="1500"/>
          </a:p>
          <a:p>
            <a:pPr indent="-323850" lvl="0" marL="457200" rtl="0" algn="l">
              <a:spcBef>
                <a:spcPts val="0"/>
              </a:spcBef>
              <a:spcAft>
                <a:spcPts val="0"/>
              </a:spcAft>
              <a:buSzPts val="1500"/>
              <a:buChar char="●"/>
            </a:pPr>
            <a:r>
              <a:rPr lang="en" sz="1500"/>
              <a:t>Website with interactive map and information about PFAS that we learned</a:t>
            </a:r>
            <a:endParaRPr sz="1500"/>
          </a:p>
          <a:p>
            <a:pPr indent="-323850" lvl="0" marL="457200" rtl="0" algn="l">
              <a:spcBef>
                <a:spcPts val="0"/>
              </a:spcBef>
              <a:spcAft>
                <a:spcPts val="0"/>
              </a:spcAft>
              <a:buSzPts val="1500"/>
              <a:buChar char="●"/>
            </a:pPr>
            <a:r>
              <a:rPr lang="en" sz="1500"/>
              <a:t>We </a:t>
            </a:r>
            <a:r>
              <a:rPr lang="en" sz="1500"/>
              <a:t>implemented</a:t>
            </a:r>
            <a:r>
              <a:rPr lang="en" sz="1500"/>
              <a:t> two </a:t>
            </a:r>
            <a:r>
              <a:rPr lang="en" sz="1500"/>
              <a:t>algorithms</a:t>
            </a:r>
            <a:r>
              <a:rPr lang="en" sz="1500"/>
              <a:t> being clustering and linear regression</a:t>
            </a:r>
            <a:endParaRPr sz="1500"/>
          </a:p>
          <a:p>
            <a:pPr indent="-323850" lvl="0" marL="457200" rtl="0" algn="l">
              <a:spcBef>
                <a:spcPts val="0"/>
              </a:spcBef>
              <a:spcAft>
                <a:spcPts val="0"/>
              </a:spcAft>
              <a:buSzPts val="1500"/>
              <a:buChar char="●"/>
            </a:pPr>
            <a:r>
              <a:rPr lang="en" sz="1500"/>
              <a:t>Visualizations to support the hypothesis was done</a:t>
            </a:r>
            <a:endParaRPr sz="1500"/>
          </a:p>
          <a:p>
            <a:pPr indent="-323850" lvl="0" marL="457200" rtl="0" algn="l">
              <a:spcBef>
                <a:spcPts val="0"/>
              </a:spcBef>
              <a:spcAft>
                <a:spcPts val="0"/>
              </a:spcAft>
              <a:buSzPts val="1500"/>
              <a:buChar char="●"/>
            </a:pPr>
            <a:r>
              <a:rPr lang="en" sz="1500"/>
              <a:t>Research on sites with PFAS and the cause at the time it happened</a:t>
            </a:r>
            <a:endParaRPr sz="15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DO</a:t>
            </a:r>
            <a:endParaRPr/>
          </a:p>
        </p:txBody>
      </p:sp>
      <p:sp>
        <p:nvSpPr>
          <p:cNvPr id="164" name="Google Shape;16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a:t>
            </a:r>
            <a:r>
              <a:rPr lang="en"/>
              <a:t>mplement</a:t>
            </a:r>
            <a:r>
              <a:rPr lang="en"/>
              <a:t> the fourth </a:t>
            </a:r>
            <a:r>
              <a:rPr lang="en"/>
              <a:t>hypothesis.</a:t>
            </a:r>
            <a:endParaRPr/>
          </a:p>
          <a:p>
            <a:pPr indent="-311150" lvl="0" marL="457200" rtl="0" algn="l">
              <a:spcBef>
                <a:spcPts val="0"/>
              </a:spcBef>
              <a:spcAft>
                <a:spcPts val="0"/>
              </a:spcAft>
              <a:buSzPts val="1300"/>
              <a:buChar char="●"/>
            </a:pPr>
            <a:r>
              <a:rPr lang="en"/>
              <a:t>Find current datasets to support our argument </a:t>
            </a:r>
            <a:endParaRPr/>
          </a:p>
          <a:p>
            <a:pPr indent="-311150" lvl="0" marL="457200" rtl="0" algn="l">
              <a:spcBef>
                <a:spcPts val="0"/>
              </a:spcBef>
              <a:spcAft>
                <a:spcPts val="0"/>
              </a:spcAft>
              <a:buSzPts val="1300"/>
              <a:buChar char="●"/>
            </a:pPr>
            <a:r>
              <a:rPr lang="en"/>
              <a:t>Dig deeper into what the industries causing the issues produced </a:t>
            </a:r>
            <a:endParaRPr/>
          </a:p>
          <a:p>
            <a:pPr indent="-311150" lvl="0" marL="457200" rtl="0" algn="l">
              <a:spcBef>
                <a:spcPts val="0"/>
              </a:spcBef>
              <a:spcAft>
                <a:spcPts val="0"/>
              </a:spcAft>
              <a:buSzPts val="1300"/>
              <a:buChar char="●"/>
            </a:pPr>
            <a:r>
              <a:rPr lang="en"/>
              <a:t>Could focus on other states and their counties as well to found out if they had any similarities to Georgia</a:t>
            </a:r>
            <a:endParaRPr/>
          </a:p>
          <a:p>
            <a:pPr indent="-311150" lvl="0" marL="457200" rtl="0" algn="l">
              <a:spcBef>
                <a:spcPts val="0"/>
              </a:spcBef>
              <a:spcAft>
                <a:spcPts val="0"/>
              </a:spcAft>
              <a:buSzPts val="1300"/>
              <a:buChar char="●"/>
            </a:pPr>
            <a:r>
              <a:rPr lang="en"/>
              <a:t>Use more algorithms as well to predict future sights of PFAS using the correlations that were found</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repo</a:t>
            </a:r>
            <a:endParaRPr/>
          </a:p>
          <a:p>
            <a:pPr indent="0" lvl="0" marL="0" rtl="0" algn="l">
              <a:spcBef>
                <a:spcPts val="0"/>
              </a:spcBef>
              <a:spcAft>
                <a:spcPts val="0"/>
              </a:spcAft>
              <a:buNone/>
            </a:pPr>
            <a:r>
              <a:t/>
            </a:r>
            <a:endParaRPr/>
          </a:p>
        </p:txBody>
      </p:sp>
      <p:sp>
        <p:nvSpPr>
          <p:cNvPr id="170" name="Google Shape;170;p24"/>
          <p:cNvSpPr txBox="1"/>
          <p:nvPr>
            <p:ph idx="1" type="body"/>
          </p:nvPr>
        </p:nvSpPr>
        <p:spPr>
          <a:xfrm>
            <a:off x="729450" y="2078875"/>
            <a:ext cx="3123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updated Github, with all of information,  link to website, documents, our notebooks and our datasets. The readme goes into more depth of our project and our purpose, our teams and some of the technologies we used.</a:t>
            </a:r>
            <a:endParaRPr/>
          </a:p>
        </p:txBody>
      </p:sp>
      <p:pic>
        <p:nvPicPr>
          <p:cNvPr id="171" name="Google Shape;171;p24"/>
          <p:cNvPicPr preferRelativeResize="0"/>
          <p:nvPr/>
        </p:nvPicPr>
        <p:blipFill>
          <a:blip r:embed="rId3">
            <a:alphaModFix/>
          </a:blip>
          <a:stretch>
            <a:fillRect/>
          </a:stretch>
        </p:blipFill>
        <p:spPr>
          <a:xfrm>
            <a:off x="4905688" y="943000"/>
            <a:ext cx="3557374" cy="1135875"/>
          </a:xfrm>
          <a:prstGeom prst="rect">
            <a:avLst/>
          </a:prstGeom>
          <a:noFill/>
          <a:ln>
            <a:noFill/>
          </a:ln>
        </p:spPr>
      </p:pic>
      <p:pic>
        <p:nvPicPr>
          <p:cNvPr id="172" name="Google Shape;172;p24"/>
          <p:cNvPicPr preferRelativeResize="0"/>
          <p:nvPr/>
        </p:nvPicPr>
        <p:blipFill>
          <a:blip r:embed="rId4">
            <a:alphaModFix/>
          </a:blip>
          <a:stretch>
            <a:fillRect/>
          </a:stretch>
        </p:blipFill>
        <p:spPr>
          <a:xfrm>
            <a:off x="4950600" y="2179200"/>
            <a:ext cx="3467549" cy="27598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Poster </a:t>
            </a:r>
            <a:endParaRPr/>
          </a:p>
        </p:txBody>
      </p:sp>
      <p:pic>
        <p:nvPicPr>
          <p:cNvPr id="178" name="Google Shape;178;p25"/>
          <p:cNvPicPr preferRelativeResize="0"/>
          <p:nvPr/>
        </p:nvPicPr>
        <p:blipFill rotWithShape="1">
          <a:blip r:embed="rId3">
            <a:alphaModFix/>
          </a:blip>
          <a:srcRect b="0" l="0" r="0" t="0"/>
          <a:stretch/>
        </p:blipFill>
        <p:spPr>
          <a:xfrm>
            <a:off x="2644965" y="-12"/>
            <a:ext cx="3857672"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a:p>
            <a:pPr indent="0" lvl="0" marL="0" rtl="0" algn="l">
              <a:spcBef>
                <a:spcPts val="0"/>
              </a:spcBef>
              <a:spcAft>
                <a:spcPts val="0"/>
              </a:spcAft>
              <a:buNone/>
            </a:pPr>
            <a:r>
              <a:t/>
            </a:r>
            <a:endParaRPr/>
          </a:p>
        </p:txBody>
      </p:sp>
      <p:pic>
        <p:nvPicPr>
          <p:cNvPr id="93" name="Google Shape;93;p14"/>
          <p:cNvPicPr preferRelativeResize="0"/>
          <p:nvPr/>
        </p:nvPicPr>
        <p:blipFill>
          <a:blip r:embed="rId3">
            <a:alphaModFix/>
          </a:blip>
          <a:stretch>
            <a:fillRect/>
          </a:stretch>
        </p:blipFill>
        <p:spPr>
          <a:xfrm>
            <a:off x="729450" y="2078875"/>
            <a:ext cx="7273649" cy="161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Brief Abstract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5200">
                <a:solidFill>
                  <a:srgbClr val="24292F"/>
                </a:solidFill>
                <a:highlight>
                  <a:srgbClr val="FFFFFF"/>
                </a:highlight>
              </a:rPr>
              <a:t>Our goal was to find trends that will allow us to find PFAS/Teflon in US and GA. The reasons being that it can cause serious health issues if entering a person's blood system. Since the chemical never fully goes  away, it stays once anyone is exposed to it. So we want to be able indicate/reveal PFAS at any site to prevent harm and find the offenders causing it.</a:t>
            </a:r>
            <a:endParaRPr sz="5200">
              <a:solidFill>
                <a:srgbClr val="24292F"/>
              </a:solidFill>
              <a:highlight>
                <a:srgbClr val="FFFFFF"/>
              </a:highlight>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811788" y="1306250"/>
            <a:ext cx="32565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Technologies</a:t>
            </a:r>
            <a:endParaRPr/>
          </a:p>
        </p:txBody>
      </p:sp>
      <p:pic>
        <p:nvPicPr>
          <p:cNvPr id="105" name="Google Shape;105;p16"/>
          <p:cNvPicPr preferRelativeResize="0"/>
          <p:nvPr/>
        </p:nvPicPr>
        <p:blipFill>
          <a:blip r:embed="rId3">
            <a:alphaModFix/>
          </a:blip>
          <a:stretch>
            <a:fillRect/>
          </a:stretch>
        </p:blipFill>
        <p:spPr>
          <a:xfrm>
            <a:off x="6548900" y="2013637"/>
            <a:ext cx="2541150" cy="850177"/>
          </a:xfrm>
          <a:prstGeom prst="rect">
            <a:avLst/>
          </a:prstGeom>
          <a:noFill/>
          <a:ln>
            <a:noFill/>
          </a:ln>
        </p:spPr>
      </p:pic>
      <p:pic>
        <p:nvPicPr>
          <p:cNvPr id="106" name="Google Shape;106;p16"/>
          <p:cNvPicPr preferRelativeResize="0"/>
          <p:nvPr/>
        </p:nvPicPr>
        <p:blipFill>
          <a:blip r:embed="rId4">
            <a:alphaModFix/>
          </a:blip>
          <a:stretch>
            <a:fillRect/>
          </a:stretch>
        </p:blipFill>
        <p:spPr>
          <a:xfrm>
            <a:off x="4702611" y="3241116"/>
            <a:ext cx="1532550" cy="1776491"/>
          </a:xfrm>
          <a:prstGeom prst="rect">
            <a:avLst/>
          </a:prstGeom>
          <a:noFill/>
          <a:ln>
            <a:noFill/>
          </a:ln>
        </p:spPr>
      </p:pic>
      <p:pic>
        <p:nvPicPr>
          <p:cNvPr id="107" name="Google Shape;107;p16"/>
          <p:cNvPicPr preferRelativeResize="0"/>
          <p:nvPr/>
        </p:nvPicPr>
        <p:blipFill>
          <a:blip r:embed="rId5">
            <a:alphaModFix/>
          </a:blip>
          <a:stretch>
            <a:fillRect/>
          </a:stretch>
        </p:blipFill>
        <p:spPr>
          <a:xfrm>
            <a:off x="2129426" y="1981100"/>
            <a:ext cx="1758725" cy="989274"/>
          </a:xfrm>
          <a:prstGeom prst="rect">
            <a:avLst/>
          </a:prstGeom>
          <a:noFill/>
          <a:ln>
            <a:noFill/>
          </a:ln>
        </p:spPr>
      </p:pic>
      <p:pic>
        <p:nvPicPr>
          <p:cNvPr id="108" name="Google Shape;108;p16"/>
          <p:cNvPicPr preferRelativeResize="0"/>
          <p:nvPr/>
        </p:nvPicPr>
        <p:blipFill>
          <a:blip r:embed="rId6">
            <a:alphaModFix/>
          </a:blip>
          <a:stretch>
            <a:fillRect/>
          </a:stretch>
        </p:blipFill>
        <p:spPr>
          <a:xfrm>
            <a:off x="320700" y="2157450"/>
            <a:ext cx="1304837" cy="535200"/>
          </a:xfrm>
          <a:prstGeom prst="rect">
            <a:avLst/>
          </a:prstGeom>
          <a:noFill/>
          <a:ln>
            <a:noFill/>
          </a:ln>
        </p:spPr>
      </p:pic>
      <p:pic>
        <p:nvPicPr>
          <p:cNvPr id="109" name="Google Shape;109;p16"/>
          <p:cNvPicPr preferRelativeResize="0"/>
          <p:nvPr/>
        </p:nvPicPr>
        <p:blipFill>
          <a:blip r:embed="rId7">
            <a:alphaModFix/>
          </a:blip>
          <a:stretch>
            <a:fillRect/>
          </a:stretch>
        </p:blipFill>
        <p:spPr>
          <a:xfrm>
            <a:off x="2761122" y="3672616"/>
            <a:ext cx="894000" cy="913483"/>
          </a:xfrm>
          <a:prstGeom prst="rect">
            <a:avLst/>
          </a:prstGeom>
          <a:noFill/>
          <a:ln>
            <a:noFill/>
          </a:ln>
        </p:spPr>
      </p:pic>
      <p:pic>
        <p:nvPicPr>
          <p:cNvPr id="110" name="Google Shape;110;p16"/>
          <p:cNvPicPr preferRelativeResize="0"/>
          <p:nvPr/>
        </p:nvPicPr>
        <p:blipFill>
          <a:blip r:embed="rId8">
            <a:alphaModFix/>
          </a:blip>
          <a:stretch>
            <a:fillRect/>
          </a:stretch>
        </p:blipFill>
        <p:spPr>
          <a:xfrm>
            <a:off x="4751300" y="2021417"/>
            <a:ext cx="1435126" cy="807264"/>
          </a:xfrm>
          <a:prstGeom prst="rect">
            <a:avLst/>
          </a:prstGeom>
          <a:noFill/>
          <a:ln>
            <a:noFill/>
          </a:ln>
        </p:spPr>
      </p:pic>
      <p:pic>
        <p:nvPicPr>
          <p:cNvPr id="111" name="Google Shape;111;p16"/>
          <p:cNvPicPr preferRelativeResize="0"/>
          <p:nvPr/>
        </p:nvPicPr>
        <p:blipFill>
          <a:blip r:embed="rId9">
            <a:alphaModFix/>
          </a:blip>
          <a:stretch>
            <a:fillRect/>
          </a:stretch>
        </p:blipFill>
        <p:spPr>
          <a:xfrm>
            <a:off x="7246170" y="3431535"/>
            <a:ext cx="1146609" cy="913475"/>
          </a:xfrm>
          <a:prstGeom prst="rect">
            <a:avLst/>
          </a:prstGeom>
          <a:noFill/>
          <a:ln>
            <a:noFill/>
          </a:ln>
        </p:spPr>
      </p:pic>
      <p:pic>
        <p:nvPicPr>
          <p:cNvPr id="112" name="Google Shape;112;p16"/>
          <p:cNvPicPr preferRelativeResize="0"/>
          <p:nvPr/>
        </p:nvPicPr>
        <p:blipFill>
          <a:blip r:embed="rId10">
            <a:alphaModFix/>
          </a:blip>
          <a:stretch>
            <a:fillRect/>
          </a:stretch>
        </p:blipFill>
        <p:spPr>
          <a:xfrm>
            <a:off x="236188" y="3114175"/>
            <a:ext cx="1708837" cy="17088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there a is an indicator that can be used in finding PFAS in the water?</a:t>
            </a:r>
            <a:endParaRPr/>
          </a:p>
          <a:p>
            <a:pPr indent="0" lvl="0" marL="0" rtl="0" algn="l">
              <a:spcBef>
                <a:spcPts val="0"/>
              </a:spcBef>
              <a:spcAft>
                <a:spcPts val="0"/>
              </a:spcAft>
              <a:buNone/>
            </a:pPr>
            <a:r>
              <a:t/>
            </a:r>
            <a:endParaRPr/>
          </a:p>
        </p:txBody>
      </p:sp>
      <p:pic>
        <p:nvPicPr>
          <p:cNvPr id="118" name="Google Shape;118;p17"/>
          <p:cNvPicPr preferRelativeResize="0"/>
          <p:nvPr/>
        </p:nvPicPr>
        <p:blipFill>
          <a:blip r:embed="rId3">
            <a:alphaModFix/>
          </a:blip>
          <a:stretch>
            <a:fillRect/>
          </a:stretch>
        </p:blipFill>
        <p:spPr>
          <a:xfrm>
            <a:off x="6345675" y="2342225"/>
            <a:ext cx="2798325" cy="2039275"/>
          </a:xfrm>
          <a:prstGeom prst="rect">
            <a:avLst/>
          </a:prstGeom>
          <a:noFill/>
          <a:ln>
            <a:noFill/>
          </a:ln>
        </p:spPr>
      </p:pic>
      <p:pic>
        <p:nvPicPr>
          <p:cNvPr id="119" name="Google Shape;119;p17"/>
          <p:cNvPicPr preferRelativeResize="0"/>
          <p:nvPr/>
        </p:nvPicPr>
        <p:blipFill rotWithShape="1">
          <a:blip r:embed="rId4">
            <a:alphaModFix/>
          </a:blip>
          <a:srcRect b="17603" l="17507" r="22900" t="29547"/>
          <a:stretch/>
        </p:blipFill>
        <p:spPr>
          <a:xfrm>
            <a:off x="2865200" y="2367988"/>
            <a:ext cx="3413601" cy="1835350"/>
          </a:xfrm>
          <a:prstGeom prst="rect">
            <a:avLst/>
          </a:prstGeom>
          <a:noFill/>
          <a:ln>
            <a:noFill/>
          </a:ln>
        </p:spPr>
      </p:pic>
      <p:pic>
        <p:nvPicPr>
          <p:cNvPr id="120" name="Google Shape;120;p17"/>
          <p:cNvPicPr preferRelativeResize="0"/>
          <p:nvPr/>
        </p:nvPicPr>
        <p:blipFill>
          <a:blip r:embed="rId5">
            <a:alphaModFix/>
          </a:blip>
          <a:stretch>
            <a:fillRect/>
          </a:stretch>
        </p:blipFill>
        <p:spPr>
          <a:xfrm>
            <a:off x="0" y="2266025"/>
            <a:ext cx="2798328" cy="2039275"/>
          </a:xfrm>
          <a:prstGeom prst="rect">
            <a:avLst/>
          </a:prstGeom>
          <a:noFill/>
          <a:ln>
            <a:noFill/>
          </a:ln>
        </p:spPr>
      </p:pic>
      <p:sp>
        <p:nvSpPr>
          <p:cNvPr id="121" name="Google Shape;121;p17"/>
          <p:cNvSpPr txBox="1"/>
          <p:nvPr/>
        </p:nvSpPr>
        <p:spPr>
          <a:xfrm>
            <a:off x="729450" y="4540850"/>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Chlorate, Vanadium, Chromium-6 are indicators of </a:t>
            </a:r>
            <a:r>
              <a:rPr lang="en">
                <a:latin typeface="Lato"/>
                <a:ea typeface="Lato"/>
                <a:cs typeface="Lato"/>
                <a:sym typeface="Lato"/>
              </a:rPr>
              <a:t>PFOA which is a by product of Teflon</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8085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people getting more exposed to PFAS?</a:t>
            </a:r>
            <a:endParaRPr/>
          </a:p>
        </p:txBody>
      </p:sp>
      <p:pic>
        <p:nvPicPr>
          <p:cNvPr id="127" name="Google Shape;127;p18"/>
          <p:cNvPicPr preferRelativeResize="0"/>
          <p:nvPr/>
        </p:nvPicPr>
        <p:blipFill>
          <a:blip r:embed="rId3">
            <a:alphaModFix/>
          </a:blip>
          <a:stretch>
            <a:fillRect/>
          </a:stretch>
        </p:blipFill>
        <p:spPr>
          <a:xfrm>
            <a:off x="3027225" y="2012075"/>
            <a:ext cx="3089550" cy="2163900"/>
          </a:xfrm>
          <a:prstGeom prst="rect">
            <a:avLst/>
          </a:prstGeom>
          <a:noFill/>
          <a:ln>
            <a:noFill/>
          </a:ln>
        </p:spPr>
      </p:pic>
      <p:sp>
        <p:nvSpPr>
          <p:cNvPr id="128" name="Google Shape;128;p18"/>
          <p:cNvSpPr txBox="1"/>
          <p:nvPr/>
        </p:nvSpPr>
        <p:spPr>
          <a:xfrm>
            <a:off x="729450" y="4428750"/>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Difference is insignificant to draw an conclusion</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there a relationship between facilities, violations, and populations in Georgia? </a:t>
            </a:r>
            <a:endParaRPr/>
          </a:p>
        </p:txBody>
      </p:sp>
      <p:pic>
        <p:nvPicPr>
          <p:cNvPr id="134" name="Google Shape;134;p19"/>
          <p:cNvPicPr preferRelativeResize="0"/>
          <p:nvPr/>
        </p:nvPicPr>
        <p:blipFill>
          <a:blip r:embed="rId3">
            <a:alphaModFix/>
          </a:blip>
          <a:stretch>
            <a:fillRect/>
          </a:stretch>
        </p:blipFill>
        <p:spPr>
          <a:xfrm>
            <a:off x="4879050" y="1929550"/>
            <a:ext cx="3815375" cy="2494825"/>
          </a:xfrm>
          <a:prstGeom prst="rect">
            <a:avLst/>
          </a:prstGeom>
          <a:noFill/>
          <a:ln>
            <a:noFill/>
          </a:ln>
        </p:spPr>
      </p:pic>
      <p:pic>
        <p:nvPicPr>
          <p:cNvPr id="135" name="Google Shape;135;p19"/>
          <p:cNvPicPr preferRelativeResize="0"/>
          <p:nvPr/>
        </p:nvPicPr>
        <p:blipFill>
          <a:blip r:embed="rId4">
            <a:alphaModFix/>
          </a:blip>
          <a:stretch>
            <a:fillRect/>
          </a:stretch>
        </p:blipFill>
        <p:spPr>
          <a:xfrm>
            <a:off x="467150" y="2155075"/>
            <a:ext cx="4015724" cy="2354975"/>
          </a:xfrm>
          <a:prstGeom prst="rect">
            <a:avLst/>
          </a:prstGeom>
          <a:noFill/>
          <a:ln>
            <a:noFill/>
          </a:ln>
        </p:spPr>
      </p:pic>
      <p:sp>
        <p:nvSpPr>
          <p:cNvPr id="136" name="Google Shape;136;p19"/>
          <p:cNvSpPr txBox="1"/>
          <p:nvPr/>
        </p:nvSpPr>
        <p:spPr>
          <a:xfrm>
            <a:off x="2004275" y="3463350"/>
            <a:ext cx="278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There is a relationships between facilities, violations, and populations in Georgia: Lower populations equals more facilities</a:t>
            </a:r>
            <a:endParaRPr>
              <a:latin typeface="Lato"/>
              <a:ea typeface="Lato"/>
              <a:cs typeface="Lato"/>
              <a:sym typeface="Lato"/>
            </a:endParaRPr>
          </a:p>
        </p:txBody>
      </p:sp>
      <p:pic>
        <p:nvPicPr>
          <p:cNvPr id="137" name="Google Shape;137;p19"/>
          <p:cNvPicPr preferRelativeResize="0"/>
          <p:nvPr/>
        </p:nvPicPr>
        <p:blipFill>
          <a:blip r:embed="rId5">
            <a:alphaModFix/>
          </a:blip>
          <a:stretch>
            <a:fillRect/>
          </a:stretch>
        </p:blipFill>
        <p:spPr>
          <a:xfrm>
            <a:off x="1758800" y="3274367"/>
            <a:ext cx="1995350" cy="14246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Extended Graphs </a:t>
            </a:r>
            <a:endParaRPr/>
          </a:p>
        </p:txBody>
      </p:sp>
      <p:pic>
        <p:nvPicPr>
          <p:cNvPr id="143" name="Google Shape;143;p20"/>
          <p:cNvPicPr preferRelativeResize="0"/>
          <p:nvPr/>
        </p:nvPicPr>
        <p:blipFill>
          <a:blip r:embed="rId3">
            <a:alphaModFix/>
          </a:blip>
          <a:stretch>
            <a:fillRect/>
          </a:stretch>
        </p:blipFill>
        <p:spPr>
          <a:xfrm>
            <a:off x="1828250" y="2000376"/>
            <a:ext cx="4144175" cy="295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PFAS occur most in Georgia in 2016?</a:t>
            </a:r>
            <a:endParaRPr/>
          </a:p>
        </p:txBody>
      </p:sp>
      <p:pic>
        <p:nvPicPr>
          <p:cNvPr id="149" name="Google Shape;149;p21"/>
          <p:cNvPicPr preferRelativeResize="0"/>
          <p:nvPr/>
        </p:nvPicPr>
        <p:blipFill>
          <a:blip r:embed="rId3">
            <a:alphaModFix/>
          </a:blip>
          <a:stretch>
            <a:fillRect/>
          </a:stretch>
        </p:blipFill>
        <p:spPr>
          <a:xfrm>
            <a:off x="572625" y="2433422"/>
            <a:ext cx="3693700" cy="1972275"/>
          </a:xfrm>
          <a:prstGeom prst="rect">
            <a:avLst/>
          </a:prstGeom>
          <a:noFill/>
          <a:ln>
            <a:noFill/>
          </a:ln>
        </p:spPr>
      </p:pic>
      <p:pic>
        <p:nvPicPr>
          <p:cNvPr id="150" name="Google Shape;150;p21"/>
          <p:cNvPicPr preferRelativeResize="0"/>
          <p:nvPr/>
        </p:nvPicPr>
        <p:blipFill>
          <a:blip r:embed="rId4">
            <a:alphaModFix/>
          </a:blip>
          <a:stretch>
            <a:fillRect/>
          </a:stretch>
        </p:blipFill>
        <p:spPr>
          <a:xfrm>
            <a:off x="4066951" y="2511500"/>
            <a:ext cx="2344026" cy="2407500"/>
          </a:xfrm>
          <a:prstGeom prst="rect">
            <a:avLst/>
          </a:prstGeom>
          <a:noFill/>
          <a:ln>
            <a:noFill/>
          </a:ln>
        </p:spPr>
      </p:pic>
      <p:pic>
        <p:nvPicPr>
          <p:cNvPr id="151" name="Google Shape;151;p21"/>
          <p:cNvPicPr preferRelativeResize="0"/>
          <p:nvPr/>
        </p:nvPicPr>
        <p:blipFill>
          <a:blip r:embed="rId5">
            <a:alphaModFix/>
          </a:blip>
          <a:stretch>
            <a:fillRect/>
          </a:stretch>
        </p:blipFill>
        <p:spPr>
          <a:xfrm>
            <a:off x="6317921" y="2078862"/>
            <a:ext cx="2590600" cy="2797251"/>
          </a:xfrm>
          <a:prstGeom prst="rect">
            <a:avLst/>
          </a:prstGeom>
          <a:noFill/>
          <a:ln>
            <a:noFill/>
          </a:ln>
        </p:spPr>
      </p:pic>
      <p:sp>
        <p:nvSpPr>
          <p:cNvPr id="152" name="Google Shape;152;p21"/>
          <p:cNvSpPr/>
          <p:nvPr/>
        </p:nvSpPr>
        <p:spPr>
          <a:xfrm>
            <a:off x="7301800" y="2144300"/>
            <a:ext cx="154200" cy="1850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