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5f479ed0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5f479ed0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611cfcb12990f186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11cfcb12990f186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611cfcb12990f18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11cfcb12990f18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11cfcb12990f186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11cfcb12990f186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11cfcb12990f186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11cfcb12990f186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611cfcb12990f186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11cfcb12990f186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61dc192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61dc192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f479ed0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f479ed0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5f479ed0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5f479ed0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5f479ed0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5f479ed0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277e66c7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277e66c7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5f479ed05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5f479ed05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11cfcb12990f186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11cfcb12990f186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611cfcb12990f186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11cfcb12990f186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5f479ed0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5f479ed0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4.png"/><Relationship Id="rId11" Type="http://schemas.openxmlformats.org/officeDocument/2006/relationships/image" Target="../media/image6.png"/><Relationship Id="rId10" Type="http://schemas.openxmlformats.org/officeDocument/2006/relationships/image" Target="../media/image4.png"/><Relationship Id="rId9"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15.png"/><Relationship Id="rId7" Type="http://schemas.openxmlformats.org/officeDocument/2006/relationships/image" Target="../media/image11.png"/><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document/d/1op7vZuljrU8kvqCYMjUJvZhC6TRYXF6kWTSoDA6d93w/edit?usp=sharing"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3rd Iteration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407"/>
              <a:t>Client: Fred Sieling</a:t>
            </a:r>
            <a:endParaRPr sz="5407"/>
          </a:p>
          <a:p>
            <a:pPr indent="0" lvl="0" marL="0" rtl="0" algn="l">
              <a:spcBef>
                <a:spcPts val="0"/>
              </a:spcBef>
              <a:spcAft>
                <a:spcPts val="0"/>
              </a:spcAft>
              <a:buNone/>
            </a:pPr>
            <a:r>
              <a:rPr lang="en" sz="5407"/>
              <a:t>Andres Almaraz and David Luis Hiraldo-Panchana</a:t>
            </a:r>
            <a:endParaRPr sz="5407"/>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DO</a:t>
            </a:r>
            <a:endParaRPr/>
          </a:p>
        </p:txBody>
      </p:sp>
      <p:sp>
        <p:nvSpPr>
          <p:cNvPr id="155" name="Google Shape;155;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a:t>
            </a:r>
            <a:r>
              <a:rPr lang="en"/>
              <a:t>mplement</a:t>
            </a:r>
            <a:r>
              <a:rPr lang="en"/>
              <a:t> a fourth </a:t>
            </a:r>
            <a:r>
              <a:rPr lang="en"/>
              <a:t>hypothesis.</a:t>
            </a:r>
            <a:endParaRPr/>
          </a:p>
          <a:p>
            <a:pPr indent="-311150" lvl="0" marL="457200" rtl="0" algn="l">
              <a:spcBef>
                <a:spcPts val="0"/>
              </a:spcBef>
              <a:spcAft>
                <a:spcPts val="0"/>
              </a:spcAft>
              <a:buSzPts val="1300"/>
              <a:buChar char="●"/>
            </a:pPr>
            <a:r>
              <a:rPr lang="en"/>
              <a:t>Find current datasets to support our argument </a:t>
            </a:r>
            <a:endParaRPr/>
          </a:p>
          <a:p>
            <a:pPr indent="-311150" lvl="0" marL="457200" rtl="0" algn="l">
              <a:spcBef>
                <a:spcPts val="0"/>
              </a:spcBef>
              <a:spcAft>
                <a:spcPts val="0"/>
              </a:spcAft>
              <a:buSzPts val="1300"/>
              <a:buChar char="●"/>
            </a:pPr>
            <a:r>
              <a:rPr lang="en"/>
              <a:t>Dig deeper into what the industries causing the issues produced </a:t>
            </a:r>
            <a:endParaRPr/>
          </a:p>
          <a:p>
            <a:pPr indent="-311150" lvl="0" marL="457200" rtl="0" algn="l">
              <a:spcBef>
                <a:spcPts val="0"/>
              </a:spcBef>
              <a:spcAft>
                <a:spcPts val="0"/>
              </a:spcAft>
              <a:buSzPts val="1300"/>
              <a:buChar char="●"/>
            </a:pPr>
            <a:r>
              <a:rPr lang="en"/>
              <a:t>Could focus on other states and their counties as well to found out if they had any similarities to Georgia</a:t>
            </a:r>
            <a:endParaRPr/>
          </a:p>
          <a:p>
            <a:pPr indent="-311150" lvl="0" marL="457200" rtl="0" algn="l">
              <a:spcBef>
                <a:spcPts val="0"/>
              </a:spcBef>
              <a:spcAft>
                <a:spcPts val="0"/>
              </a:spcAft>
              <a:buSzPts val="1300"/>
              <a:buChar char="●"/>
            </a:pPr>
            <a:r>
              <a:rPr lang="en"/>
              <a:t>Use more algorithms as well to predict future sights of PFAS using the correlations that were found</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1</a:t>
            </a:r>
            <a:endParaRPr/>
          </a:p>
        </p:txBody>
      </p:sp>
      <p:sp>
        <p:nvSpPr>
          <p:cNvPr id="161" name="Google Shape;161;p23"/>
          <p:cNvSpPr txBox="1"/>
          <p:nvPr>
            <p:ph idx="1" type="body"/>
          </p:nvPr>
        </p:nvSpPr>
        <p:spPr>
          <a:xfrm>
            <a:off x="729450" y="2078875"/>
            <a:ext cx="7892100" cy="74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Seeing if there is an indicator that can be used in finding PFAS in the water</a:t>
            </a:r>
            <a:endParaRPr/>
          </a:p>
        </p:txBody>
      </p:sp>
      <p:pic>
        <p:nvPicPr>
          <p:cNvPr id="162" name="Google Shape;162;p23"/>
          <p:cNvPicPr preferRelativeResize="0"/>
          <p:nvPr/>
        </p:nvPicPr>
        <p:blipFill>
          <a:blip r:embed="rId3">
            <a:alphaModFix/>
          </a:blip>
          <a:stretch>
            <a:fillRect/>
          </a:stretch>
        </p:blipFill>
        <p:spPr>
          <a:xfrm>
            <a:off x="6345675" y="3104225"/>
            <a:ext cx="2798325" cy="2039275"/>
          </a:xfrm>
          <a:prstGeom prst="rect">
            <a:avLst/>
          </a:prstGeom>
          <a:noFill/>
          <a:ln>
            <a:noFill/>
          </a:ln>
        </p:spPr>
      </p:pic>
      <p:pic>
        <p:nvPicPr>
          <p:cNvPr id="163" name="Google Shape;163;p23"/>
          <p:cNvPicPr preferRelativeResize="0"/>
          <p:nvPr/>
        </p:nvPicPr>
        <p:blipFill rotWithShape="1">
          <a:blip r:embed="rId4">
            <a:alphaModFix/>
          </a:blip>
          <a:srcRect b="17603" l="17507" r="22900" t="29547"/>
          <a:stretch/>
        </p:blipFill>
        <p:spPr>
          <a:xfrm>
            <a:off x="2865200" y="3206188"/>
            <a:ext cx="3413601" cy="1835350"/>
          </a:xfrm>
          <a:prstGeom prst="rect">
            <a:avLst/>
          </a:prstGeom>
          <a:noFill/>
          <a:ln>
            <a:noFill/>
          </a:ln>
        </p:spPr>
      </p:pic>
      <p:pic>
        <p:nvPicPr>
          <p:cNvPr id="164" name="Google Shape;164;p23"/>
          <p:cNvPicPr preferRelativeResize="0"/>
          <p:nvPr/>
        </p:nvPicPr>
        <p:blipFill>
          <a:blip r:embed="rId5">
            <a:alphaModFix/>
          </a:blip>
          <a:stretch>
            <a:fillRect/>
          </a:stretch>
        </p:blipFill>
        <p:spPr>
          <a:xfrm>
            <a:off x="0" y="3104225"/>
            <a:ext cx="2798328" cy="203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2</a:t>
            </a:r>
            <a:endParaRPr/>
          </a:p>
        </p:txBody>
      </p:sp>
      <p:sp>
        <p:nvSpPr>
          <p:cNvPr id="170" name="Google Shape;170;p24"/>
          <p:cNvSpPr txBox="1"/>
          <p:nvPr>
            <p:ph idx="1" type="body"/>
          </p:nvPr>
        </p:nvSpPr>
        <p:spPr>
          <a:xfrm>
            <a:off x="729450" y="2078875"/>
            <a:ext cx="2776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See if there is a growth in people exposed to pfas in 2013 and 2016</a:t>
            </a:r>
            <a:endParaRPr/>
          </a:p>
        </p:txBody>
      </p:sp>
      <p:pic>
        <p:nvPicPr>
          <p:cNvPr id="171" name="Google Shape;171;p24"/>
          <p:cNvPicPr preferRelativeResize="0"/>
          <p:nvPr/>
        </p:nvPicPr>
        <p:blipFill>
          <a:blip r:embed="rId3">
            <a:alphaModFix/>
          </a:blip>
          <a:stretch>
            <a:fillRect/>
          </a:stretch>
        </p:blipFill>
        <p:spPr>
          <a:xfrm>
            <a:off x="4156450" y="1355125"/>
            <a:ext cx="4261702" cy="298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Extended graphs for Hypo 3 </a:t>
            </a:r>
            <a:endParaRPr/>
          </a:p>
        </p:txBody>
      </p:sp>
      <p:sp>
        <p:nvSpPr>
          <p:cNvPr id="177" name="Google Shape;177;p25"/>
          <p:cNvSpPr txBox="1"/>
          <p:nvPr>
            <p:ph idx="1" type="body"/>
          </p:nvPr>
        </p:nvSpPr>
        <p:spPr>
          <a:xfrm>
            <a:off x="729450" y="2078875"/>
            <a:ext cx="26649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25"/>
          <p:cNvPicPr preferRelativeResize="0"/>
          <p:nvPr/>
        </p:nvPicPr>
        <p:blipFill>
          <a:blip r:embed="rId3">
            <a:alphaModFix/>
          </a:blip>
          <a:stretch>
            <a:fillRect/>
          </a:stretch>
        </p:blipFill>
        <p:spPr>
          <a:xfrm>
            <a:off x="4683425" y="1853850"/>
            <a:ext cx="4230975" cy="3111675"/>
          </a:xfrm>
          <a:prstGeom prst="rect">
            <a:avLst/>
          </a:prstGeom>
          <a:noFill/>
          <a:ln>
            <a:noFill/>
          </a:ln>
        </p:spPr>
      </p:pic>
      <p:pic>
        <p:nvPicPr>
          <p:cNvPr id="179" name="Google Shape;179;p25"/>
          <p:cNvPicPr preferRelativeResize="0"/>
          <p:nvPr/>
        </p:nvPicPr>
        <p:blipFill>
          <a:blip r:embed="rId4">
            <a:alphaModFix/>
          </a:blip>
          <a:stretch>
            <a:fillRect/>
          </a:stretch>
        </p:blipFill>
        <p:spPr>
          <a:xfrm>
            <a:off x="467150" y="2078875"/>
            <a:ext cx="4015724" cy="2354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4</a:t>
            </a:r>
            <a:endParaRPr/>
          </a:p>
        </p:txBody>
      </p:sp>
      <p:sp>
        <p:nvSpPr>
          <p:cNvPr id="185" name="Google Shape;185;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see where the most traces of pfas occurred within the state of GA</a:t>
            </a:r>
            <a:endParaRPr/>
          </a:p>
          <a:p>
            <a:pPr indent="0" lvl="0" marL="0" rtl="0" algn="l">
              <a:spcBef>
                <a:spcPts val="1200"/>
              </a:spcBef>
              <a:spcAft>
                <a:spcPts val="1200"/>
              </a:spcAft>
              <a:buNone/>
            </a:pPr>
            <a:r>
              <a:t/>
            </a:r>
            <a:endParaRPr/>
          </a:p>
        </p:txBody>
      </p:sp>
      <p:pic>
        <p:nvPicPr>
          <p:cNvPr id="186" name="Google Shape;186;p26"/>
          <p:cNvPicPr preferRelativeResize="0"/>
          <p:nvPr/>
        </p:nvPicPr>
        <p:blipFill>
          <a:blip r:embed="rId3">
            <a:alphaModFix/>
          </a:blip>
          <a:stretch>
            <a:fillRect/>
          </a:stretch>
        </p:blipFill>
        <p:spPr>
          <a:xfrm>
            <a:off x="572625" y="2433422"/>
            <a:ext cx="3693700" cy="1972275"/>
          </a:xfrm>
          <a:prstGeom prst="rect">
            <a:avLst/>
          </a:prstGeom>
          <a:noFill/>
          <a:ln>
            <a:noFill/>
          </a:ln>
        </p:spPr>
      </p:pic>
      <p:pic>
        <p:nvPicPr>
          <p:cNvPr id="187" name="Google Shape;187;p26"/>
          <p:cNvPicPr preferRelativeResize="0"/>
          <p:nvPr/>
        </p:nvPicPr>
        <p:blipFill>
          <a:blip r:embed="rId4">
            <a:alphaModFix/>
          </a:blip>
          <a:stretch>
            <a:fillRect/>
          </a:stretch>
        </p:blipFill>
        <p:spPr>
          <a:xfrm>
            <a:off x="4066951" y="2511500"/>
            <a:ext cx="2344026" cy="2407500"/>
          </a:xfrm>
          <a:prstGeom prst="rect">
            <a:avLst/>
          </a:prstGeom>
          <a:noFill/>
          <a:ln>
            <a:noFill/>
          </a:ln>
        </p:spPr>
      </p:pic>
      <p:pic>
        <p:nvPicPr>
          <p:cNvPr id="188" name="Google Shape;188;p26"/>
          <p:cNvPicPr preferRelativeResize="0"/>
          <p:nvPr/>
        </p:nvPicPr>
        <p:blipFill>
          <a:blip r:embed="rId5">
            <a:alphaModFix/>
          </a:blip>
          <a:stretch>
            <a:fillRect/>
          </a:stretch>
        </p:blipFill>
        <p:spPr>
          <a:xfrm>
            <a:off x="6317921" y="2078862"/>
            <a:ext cx="2590600" cy="27972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Poster </a:t>
            </a:r>
            <a:endParaRPr/>
          </a:p>
        </p:txBody>
      </p:sp>
      <p:pic>
        <p:nvPicPr>
          <p:cNvPr id="194" name="Google Shape;194;p27"/>
          <p:cNvPicPr preferRelativeResize="0"/>
          <p:nvPr/>
        </p:nvPicPr>
        <p:blipFill rotWithShape="1">
          <a:blip r:embed="rId3">
            <a:alphaModFix/>
          </a:blip>
          <a:srcRect b="0" l="0" r="0" t="0"/>
          <a:stretch/>
        </p:blipFill>
        <p:spPr>
          <a:xfrm>
            <a:off x="2644965" y="-12"/>
            <a:ext cx="3857672"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a:t>
            </a:r>
            <a:endParaRPr/>
          </a:p>
          <a:p>
            <a:pPr indent="0" lvl="0" marL="0" rtl="0" algn="l">
              <a:spcBef>
                <a:spcPts val="0"/>
              </a:spcBef>
              <a:spcAft>
                <a:spcPts val="0"/>
              </a:spcAft>
              <a:buNone/>
            </a:pPr>
            <a:r>
              <a:t/>
            </a:r>
            <a:endParaRPr/>
          </a:p>
        </p:txBody>
      </p:sp>
      <p:pic>
        <p:nvPicPr>
          <p:cNvPr id="93" name="Google Shape;93;p14"/>
          <p:cNvPicPr preferRelativeResize="0"/>
          <p:nvPr/>
        </p:nvPicPr>
        <p:blipFill>
          <a:blip r:embed="rId3">
            <a:alphaModFix/>
          </a:blip>
          <a:stretch>
            <a:fillRect/>
          </a:stretch>
        </p:blipFill>
        <p:spPr>
          <a:xfrm>
            <a:off x="729450" y="2078875"/>
            <a:ext cx="7273649" cy="1618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2811788" y="1306250"/>
            <a:ext cx="32565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Technologies</a:t>
            </a:r>
            <a:endParaRPr/>
          </a:p>
        </p:txBody>
      </p:sp>
      <p:pic>
        <p:nvPicPr>
          <p:cNvPr id="99" name="Google Shape;99;p15"/>
          <p:cNvPicPr preferRelativeResize="0"/>
          <p:nvPr/>
        </p:nvPicPr>
        <p:blipFill>
          <a:blip r:embed="rId3">
            <a:alphaModFix/>
          </a:blip>
          <a:stretch>
            <a:fillRect/>
          </a:stretch>
        </p:blipFill>
        <p:spPr>
          <a:xfrm>
            <a:off x="6548900" y="2013637"/>
            <a:ext cx="2541150" cy="850177"/>
          </a:xfrm>
          <a:prstGeom prst="rect">
            <a:avLst/>
          </a:prstGeom>
          <a:noFill/>
          <a:ln>
            <a:noFill/>
          </a:ln>
        </p:spPr>
      </p:pic>
      <p:pic>
        <p:nvPicPr>
          <p:cNvPr id="100" name="Google Shape;100;p15"/>
          <p:cNvPicPr preferRelativeResize="0"/>
          <p:nvPr/>
        </p:nvPicPr>
        <p:blipFill>
          <a:blip r:embed="rId4">
            <a:alphaModFix/>
          </a:blip>
          <a:stretch>
            <a:fillRect/>
          </a:stretch>
        </p:blipFill>
        <p:spPr>
          <a:xfrm>
            <a:off x="4702611" y="3241116"/>
            <a:ext cx="1532550" cy="1776491"/>
          </a:xfrm>
          <a:prstGeom prst="rect">
            <a:avLst/>
          </a:prstGeom>
          <a:noFill/>
          <a:ln>
            <a:noFill/>
          </a:ln>
        </p:spPr>
      </p:pic>
      <p:pic>
        <p:nvPicPr>
          <p:cNvPr id="101" name="Google Shape;101;p15"/>
          <p:cNvPicPr preferRelativeResize="0"/>
          <p:nvPr/>
        </p:nvPicPr>
        <p:blipFill>
          <a:blip r:embed="rId5">
            <a:alphaModFix/>
          </a:blip>
          <a:stretch>
            <a:fillRect/>
          </a:stretch>
        </p:blipFill>
        <p:spPr>
          <a:xfrm>
            <a:off x="2129426" y="1981100"/>
            <a:ext cx="1758725" cy="989274"/>
          </a:xfrm>
          <a:prstGeom prst="rect">
            <a:avLst/>
          </a:prstGeom>
          <a:noFill/>
          <a:ln>
            <a:noFill/>
          </a:ln>
        </p:spPr>
      </p:pic>
      <p:pic>
        <p:nvPicPr>
          <p:cNvPr id="102" name="Google Shape;102;p15"/>
          <p:cNvPicPr preferRelativeResize="0"/>
          <p:nvPr/>
        </p:nvPicPr>
        <p:blipFill>
          <a:blip r:embed="rId6">
            <a:alphaModFix/>
          </a:blip>
          <a:stretch>
            <a:fillRect/>
          </a:stretch>
        </p:blipFill>
        <p:spPr>
          <a:xfrm>
            <a:off x="320700" y="2157450"/>
            <a:ext cx="1304837" cy="535200"/>
          </a:xfrm>
          <a:prstGeom prst="rect">
            <a:avLst/>
          </a:prstGeom>
          <a:noFill/>
          <a:ln>
            <a:noFill/>
          </a:ln>
        </p:spPr>
      </p:pic>
      <p:pic>
        <p:nvPicPr>
          <p:cNvPr id="103" name="Google Shape;103;p15"/>
          <p:cNvPicPr preferRelativeResize="0"/>
          <p:nvPr/>
        </p:nvPicPr>
        <p:blipFill>
          <a:blip r:embed="rId7">
            <a:alphaModFix/>
          </a:blip>
          <a:stretch>
            <a:fillRect/>
          </a:stretch>
        </p:blipFill>
        <p:spPr>
          <a:xfrm>
            <a:off x="2761122" y="3672616"/>
            <a:ext cx="894000" cy="913483"/>
          </a:xfrm>
          <a:prstGeom prst="rect">
            <a:avLst/>
          </a:prstGeom>
          <a:noFill/>
          <a:ln>
            <a:noFill/>
          </a:ln>
        </p:spPr>
      </p:pic>
      <p:pic>
        <p:nvPicPr>
          <p:cNvPr id="104" name="Google Shape;104;p15"/>
          <p:cNvPicPr preferRelativeResize="0"/>
          <p:nvPr/>
        </p:nvPicPr>
        <p:blipFill>
          <a:blip r:embed="rId8">
            <a:alphaModFix/>
          </a:blip>
          <a:stretch>
            <a:fillRect/>
          </a:stretch>
        </p:blipFill>
        <p:spPr>
          <a:xfrm>
            <a:off x="4392050" y="2013625"/>
            <a:ext cx="1922784" cy="1001450"/>
          </a:xfrm>
          <a:prstGeom prst="rect">
            <a:avLst/>
          </a:prstGeom>
          <a:noFill/>
          <a:ln>
            <a:noFill/>
          </a:ln>
        </p:spPr>
      </p:pic>
      <p:pic>
        <p:nvPicPr>
          <p:cNvPr id="105" name="Google Shape;105;p15"/>
          <p:cNvPicPr preferRelativeResize="0"/>
          <p:nvPr/>
        </p:nvPicPr>
        <p:blipFill>
          <a:blip r:embed="rId9">
            <a:alphaModFix/>
          </a:blip>
          <a:stretch>
            <a:fillRect/>
          </a:stretch>
        </p:blipFill>
        <p:spPr>
          <a:xfrm>
            <a:off x="7101913" y="3030142"/>
            <a:ext cx="1435126" cy="807264"/>
          </a:xfrm>
          <a:prstGeom prst="rect">
            <a:avLst/>
          </a:prstGeom>
          <a:noFill/>
          <a:ln>
            <a:noFill/>
          </a:ln>
        </p:spPr>
      </p:pic>
      <p:pic>
        <p:nvPicPr>
          <p:cNvPr id="106" name="Google Shape;106;p15"/>
          <p:cNvPicPr preferRelativeResize="0"/>
          <p:nvPr/>
        </p:nvPicPr>
        <p:blipFill>
          <a:blip r:embed="rId10">
            <a:alphaModFix/>
          </a:blip>
          <a:stretch>
            <a:fillRect/>
          </a:stretch>
        </p:blipFill>
        <p:spPr>
          <a:xfrm>
            <a:off x="7246170" y="4003735"/>
            <a:ext cx="1146609" cy="913475"/>
          </a:xfrm>
          <a:prstGeom prst="rect">
            <a:avLst/>
          </a:prstGeom>
          <a:noFill/>
          <a:ln>
            <a:noFill/>
          </a:ln>
        </p:spPr>
      </p:pic>
      <p:pic>
        <p:nvPicPr>
          <p:cNvPr id="107" name="Google Shape;107;p15"/>
          <p:cNvPicPr preferRelativeResize="0"/>
          <p:nvPr/>
        </p:nvPicPr>
        <p:blipFill>
          <a:blip r:embed="rId11">
            <a:alphaModFix/>
          </a:blip>
          <a:stretch>
            <a:fillRect/>
          </a:stretch>
        </p:blipFill>
        <p:spPr>
          <a:xfrm>
            <a:off x="409124" y="3431525"/>
            <a:ext cx="1435125" cy="1244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repo</a:t>
            </a:r>
            <a:endParaRPr/>
          </a:p>
          <a:p>
            <a:pPr indent="0" lvl="0" marL="0" rtl="0" algn="l">
              <a:spcBef>
                <a:spcPts val="0"/>
              </a:spcBef>
              <a:spcAft>
                <a:spcPts val="0"/>
              </a:spcAft>
              <a:buNone/>
            </a:pPr>
            <a:r>
              <a:t/>
            </a:r>
            <a:endParaRPr/>
          </a:p>
        </p:txBody>
      </p:sp>
      <p:sp>
        <p:nvSpPr>
          <p:cNvPr id="113" name="Google Shape;113;p16"/>
          <p:cNvSpPr txBox="1"/>
          <p:nvPr>
            <p:ph idx="1" type="body"/>
          </p:nvPr>
        </p:nvSpPr>
        <p:spPr>
          <a:xfrm>
            <a:off x="729450" y="2078875"/>
            <a:ext cx="3123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updated Github, with all of information,  link to website, documents, our notebooks and our datasets. The readme goes into more depth of our project and our purpose, our teams and some of the technologies we used.</a:t>
            </a:r>
            <a:endParaRPr/>
          </a:p>
        </p:txBody>
      </p:sp>
      <p:pic>
        <p:nvPicPr>
          <p:cNvPr id="114" name="Google Shape;114;p16"/>
          <p:cNvPicPr preferRelativeResize="0"/>
          <p:nvPr/>
        </p:nvPicPr>
        <p:blipFill>
          <a:blip r:embed="rId3">
            <a:alphaModFix/>
          </a:blip>
          <a:stretch>
            <a:fillRect/>
          </a:stretch>
        </p:blipFill>
        <p:spPr>
          <a:xfrm>
            <a:off x="4905688" y="943000"/>
            <a:ext cx="3557374" cy="1135875"/>
          </a:xfrm>
          <a:prstGeom prst="rect">
            <a:avLst/>
          </a:prstGeom>
          <a:noFill/>
          <a:ln>
            <a:noFill/>
          </a:ln>
        </p:spPr>
      </p:pic>
      <p:pic>
        <p:nvPicPr>
          <p:cNvPr id="115" name="Google Shape;115;p16"/>
          <p:cNvPicPr preferRelativeResize="0"/>
          <p:nvPr/>
        </p:nvPicPr>
        <p:blipFill>
          <a:blip r:embed="rId4">
            <a:alphaModFix/>
          </a:blip>
          <a:stretch>
            <a:fillRect/>
          </a:stretch>
        </p:blipFill>
        <p:spPr>
          <a:xfrm>
            <a:off x="4950600" y="2179200"/>
            <a:ext cx="3467549" cy="27598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Jira</a:t>
            </a:r>
            <a:endParaRPr/>
          </a:p>
        </p:txBody>
      </p:sp>
      <p:sp>
        <p:nvSpPr>
          <p:cNvPr id="121" name="Google Shape;121;p17"/>
          <p:cNvSpPr txBox="1"/>
          <p:nvPr>
            <p:ph idx="1" type="body"/>
          </p:nvPr>
        </p:nvSpPr>
        <p:spPr>
          <a:xfrm>
            <a:off x="729450" y="2078875"/>
            <a:ext cx="3353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our progress shown in Jira, we have nearly completed all remaining tasks left. After the CREATE all that would be left is the client meeting.</a:t>
            </a:r>
            <a:endParaRPr/>
          </a:p>
        </p:txBody>
      </p:sp>
      <p:pic>
        <p:nvPicPr>
          <p:cNvPr id="122" name="Google Shape;122;p17"/>
          <p:cNvPicPr preferRelativeResize="0"/>
          <p:nvPr/>
        </p:nvPicPr>
        <p:blipFill>
          <a:blip r:embed="rId3">
            <a:alphaModFix/>
          </a:blip>
          <a:stretch>
            <a:fillRect/>
          </a:stretch>
        </p:blipFill>
        <p:spPr>
          <a:xfrm>
            <a:off x="4266200" y="1954175"/>
            <a:ext cx="4756649" cy="21235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FlowChart </a:t>
            </a:r>
            <a:endParaRPr/>
          </a:p>
        </p:txBody>
      </p:sp>
      <p:sp>
        <p:nvSpPr>
          <p:cNvPr id="128" name="Google Shape;128;p18"/>
          <p:cNvSpPr txBox="1"/>
          <p:nvPr>
            <p:ph idx="1" type="body"/>
          </p:nvPr>
        </p:nvSpPr>
        <p:spPr>
          <a:xfrm>
            <a:off x="729450" y="2078875"/>
            <a:ext cx="2914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final flowchart that shows where we are at currently. We are at CREATE and using all the remaining time to work on tasks needed for CREATE and after.</a:t>
            </a:r>
            <a:endParaRPr/>
          </a:p>
        </p:txBody>
      </p:sp>
      <p:pic>
        <p:nvPicPr>
          <p:cNvPr id="129" name="Google Shape;129;p18"/>
          <p:cNvPicPr preferRelativeResize="0"/>
          <p:nvPr/>
        </p:nvPicPr>
        <p:blipFill>
          <a:blip r:embed="rId3">
            <a:alphaModFix/>
          </a:blip>
          <a:stretch>
            <a:fillRect/>
          </a:stretch>
        </p:blipFill>
        <p:spPr>
          <a:xfrm>
            <a:off x="5258050" y="1431025"/>
            <a:ext cx="2437700" cy="327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Brief Abstract </a:t>
            </a:r>
            <a:endParaRPr/>
          </a:p>
        </p:txBody>
      </p:sp>
      <p:sp>
        <p:nvSpPr>
          <p:cNvPr id="135" name="Google Shape;135;p19"/>
          <p:cNvSpPr txBox="1"/>
          <p:nvPr>
            <p:ph idx="1" type="body"/>
          </p:nvPr>
        </p:nvSpPr>
        <p:spPr>
          <a:xfrm>
            <a:off x="729450" y="2078875"/>
            <a:ext cx="3842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200">
                <a:solidFill>
                  <a:srgbClr val="24292F"/>
                </a:solidFill>
                <a:highlight>
                  <a:srgbClr val="FFFFFF"/>
                </a:highlight>
              </a:rPr>
              <a:t>Our goal was to find trends that will allow us to find PFAS/Teflon in GA. The reasons being that it can cause serious health issues if entering a person's blood system. Since the chemical never fully goes  away, it stays once anyone is exposed to it. So we want to be able indicate/reveal PFAS at any site to prevent harm and find the offenders causing it.</a:t>
            </a:r>
            <a:endParaRPr sz="5200">
              <a:solidFill>
                <a:srgbClr val="24292F"/>
              </a:solidFill>
              <a:highlight>
                <a:srgbClr val="FFFFFF"/>
              </a:highlight>
            </a:endParaRPr>
          </a:p>
          <a:p>
            <a:pPr indent="0" lvl="0" marL="0" rtl="0" algn="l">
              <a:spcBef>
                <a:spcPts val="1200"/>
              </a:spcBef>
              <a:spcAft>
                <a:spcPts val="0"/>
              </a:spcAft>
              <a:buNone/>
            </a:pPr>
            <a:r>
              <a:rPr lang="en" sz="5200">
                <a:solidFill>
                  <a:srgbClr val="24292F"/>
                </a:solidFill>
                <a:highlight>
                  <a:srgbClr val="FFFFFF"/>
                </a:highlight>
              </a:rPr>
              <a:t>Link to </a:t>
            </a:r>
            <a:r>
              <a:rPr lang="en" sz="5200" u="sng">
                <a:solidFill>
                  <a:schemeClr val="hlink"/>
                </a:solidFill>
                <a:highlight>
                  <a:srgbClr val="FFFFFF"/>
                </a:highlight>
                <a:hlinkClick r:id="rId3"/>
              </a:rPr>
              <a:t>Final Report</a:t>
            </a:r>
            <a:endParaRPr sz="5200">
              <a:solidFill>
                <a:srgbClr val="24292F"/>
              </a:solidFill>
              <a:highlight>
                <a:srgbClr val="FFFFFF"/>
              </a:highlight>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36" name="Google Shape;136;p19"/>
          <p:cNvPicPr preferRelativeResize="0"/>
          <p:nvPr/>
        </p:nvPicPr>
        <p:blipFill>
          <a:blip r:embed="rId4">
            <a:alphaModFix/>
          </a:blip>
          <a:stretch>
            <a:fillRect/>
          </a:stretch>
        </p:blipFill>
        <p:spPr>
          <a:xfrm>
            <a:off x="4818250" y="1600175"/>
            <a:ext cx="4007827" cy="29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Updated Deep note</a:t>
            </a:r>
            <a:endParaRPr/>
          </a:p>
        </p:txBody>
      </p:sp>
      <p:sp>
        <p:nvSpPr>
          <p:cNvPr id="142" name="Google Shape;142;p20"/>
          <p:cNvSpPr txBox="1"/>
          <p:nvPr>
            <p:ph idx="1" type="body"/>
          </p:nvPr>
        </p:nvSpPr>
        <p:spPr>
          <a:xfrm>
            <a:off x="729450" y="2078875"/>
            <a:ext cx="2967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an updated version of our deep note, it shows more in depth version of our hypothesis. It has new </a:t>
            </a:r>
            <a:r>
              <a:rPr lang="en"/>
              <a:t>visualizations and our abstract in it.</a:t>
            </a:r>
            <a:endParaRPr/>
          </a:p>
        </p:txBody>
      </p:sp>
      <p:pic>
        <p:nvPicPr>
          <p:cNvPr id="143" name="Google Shape;143;p20"/>
          <p:cNvPicPr preferRelativeResize="0"/>
          <p:nvPr/>
        </p:nvPicPr>
        <p:blipFill>
          <a:blip r:embed="rId3">
            <a:alphaModFix/>
          </a:blip>
          <a:stretch>
            <a:fillRect/>
          </a:stretch>
        </p:blipFill>
        <p:spPr>
          <a:xfrm>
            <a:off x="3881300" y="1620500"/>
            <a:ext cx="5142449" cy="2946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Implemented </a:t>
            </a:r>
            <a:endParaRPr/>
          </a:p>
        </p:txBody>
      </p:sp>
      <p:sp>
        <p:nvSpPr>
          <p:cNvPr id="149" name="Google Shape;149;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Only the first three hypothesis were implemented</a:t>
            </a:r>
            <a:endParaRPr/>
          </a:p>
          <a:p>
            <a:pPr indent="-311150" lvl="0" marL="457200" rtl="0" algn="l">
              <a:spcBef>
                <a:spcPts val="0"/>
              </a:spcBef>
              <a:spcAft>
                <a:spcPts val="0"/>
              </a:spcAft>
              <a:buSzPts val="1300"/>
              <a:buChar char="●"/>
            </a:pPr>
            <a:r>
              <a:rPr lang="en"/>
              <a:t>Website with interactive map and information about PFAS that we learned</a:t>
            </a:r>
            <a:endParaRPr/>
          </a:p>
          <a:p>
            <a:pPr indent="-311150" lvl="0" marL="457200" rtl="0" algn="l">
              <a:spcBef>
                <a:spcPts val="0"/>
              </a:spcBef>
              <a:spcAft>
                <a:spcPts val="0"/>
              </a:spcAft>
              <a:buSzPts val="1300"/>
              <a:buChar char="●"/>
            </a:pPr>
            <a:r>
              <a:rPr lang="en"/>
              <a:t>We </a:t>
            </a:r>
            <a:r>
              <a:rPr lang="en"/>
              <a:t>implemented</a:t>
            </a:r>
            <a:r>
              <a:rPr lang="en"/>
              <a:t> two </a:t>
            </a:r>
            <a:r>
              <a:rPr lang="en"/>
              <a:t>algorithms</a:t>
            </a:r>
            <a:r>
              <a:rPr lang="en"/>
              <a:t> being clustering and linear regression</a:t>
            </a:r>
            <a:endParaRPr/>
          </a:p>
          <a:p>
            <a:pPr indent="-311150" lvl="0" marL="457200" rtl="0" algn="l">
              <a:spcBef>
                <a:spcPts val="0"/>
              </a:spcBef>
              <a:spcAft>
                <a:spcPts val="0"/>
              </a:spcAft>
              <a:buSzPts val="1300"/>
              <a:buChar char="●"/>
            </a:pPr>
            <a:r>
              <a:rPr lang="en"/>
              <a:t>Visualizations to support the hypothesis was done</a:t>
            </a:r>
            <a:endParaRPr/>
          </a:p>
          <a:p>
            <a:pPr indent="-311150" lvl="0" marL="457200" rtl="0" algn="l">
              <a:spcBef>
                <a:spcPts val="0"/>
              </a:spcBef>
              <a:spcAft>
                <a:spcPts val="0"/>
              </a:spcAft>
              <a:buSzPts val="1300"/>
              <a:buChar char="●"/>
            </a:pPr>
            <a:r>
              <a:rPr lang="en"/>
              <a:t>Research on sites with PFAS and the cause at the time it happened</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