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D45DCD-A3A9-4A07-989E-F437E2DC176A}">
  <a:tblStyle styleId="{FCD45DCD-A3A9-4A07-989E-F437E2DC17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540609c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540609c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540609c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540609c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5164f77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5164f77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5164f770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5164f770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64f770c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15164f770c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5164f770c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5164f770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5164f77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5164f77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5164f770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5164f770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57784ec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57784ec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57784e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57784e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ime.graphics/line/6186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1st Iteration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Client:</a:t>
            </a:r>
            <a:endParaRPr/>
          </a:p>
          <a:p>
            <a:pPr indent="0" lvl="0" marL="0" rtl="0" algn="l">
              <a:spcBef>
                <a:spcPts val="0"/>
              </a:spcBef>
              <a:spcAft>
                <a:spcPts val="0"/>
              </a:spcAft>
              <a:buNone/>
            </a:pPr>
            <a:r>
              <a:rPr lang="en"/>
              <a:t>Andres Almaraz and David Luis Hiraldo-Panchana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2"/>
          <p:cNvPicPr preferRelativeResize="0"/>
          <p:nvPr/>
        </p:nvPicPr>
        <p:blipFill>
          <a:blip r:embed="rId3">
            <a:alphaModFix/>
          </a:blip>
          <a:stretch>
            <a:fillRect/>
          </a:stretch>
        </p:blipFill>
        <p:spPr>
          <a:xfrm>
            <a:off x="772925" y="1013048"/>
            <a:ext cx="7272575" cy="355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3"/>
          <p:cNvPicPr preferRelativeResize="0"/>
          <p:nvPr/>
        </p:nvPicPr>
        <p:blipFill>
          <a:blip r:embed="rId3">
            <a:alphaModFix/>
          </a:blip>
          <a:stretch>
            <a:fillRect/>
          </a:stretch>
        </p:blipFill>
        <p:spPr>
          <a:xfrm>
            <a:off x="337275" y="2017150"/>
            <a:ext cx="8269076" cy="2079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a:t>
            </a:r>
            <a:endParaRPr/>
          </a:p>
        </p:txBody>
      </p:sp>
      <p:sp>
        <p:nvSpPr>
          <p:cNvPr id="93" name="Google Shape;93;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characteristics in the water that had PFAS/Teflon</a:t>
            </a:r>
            <a:endParaRPr/>
          </a:p>
        </p:txBody>
      </p:sp>
      <p:sp>
        <p:nvSpPr>
          <p:cNvPr id="94" name="Google Shape;94;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will allow us to see areas in need of retesting in the near future. This will be done by looking at water systems that did not have PFAS but appears similar to water systems that did</a:t>
            </a:r>
            <a:endParaRPr/>
          </a:p>
          <a:p>
            <a:pPr indent="-311150" lvl="0" marL="457200" rtl="0" algn="l">
              <a:spcBef>
                <a:spcPts val="0"/>
              </a:spcBef>
              <a:spcAft>
                <a:spcPts val="0"/>
              </a:spcAft>
              <a:buSzPts val="1300"/>
              <a:buChar char="●"/>
            </a:pPr>
            <a:r>
              <a:rPr lang="en"/>
              <a:t>Then to see if any factories are part of the cause or source of the issue in traces of PFAS/Teflon in the water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graphicFrame>
        <p:nvGraphicFramePr>
          <p:cNvPr id="100" name="Google Shape;100;p15"/>
          <p:cNvGraphicFramePr/>
          <p:nvPr/>
        </p:nvGraphicFramePr>
        <p:xfrm>
          <a:off x="952500" y="2055425"/>
          <a:ext cx="3000000" cy="3000000"/>
        </p:xfrm>
        <a:graphic>
          <a:graphicData uri="http://schemas.openxmlformats.org/drawingml/2006/table">
            <a:tbl>
              <a:tblPr>
                <a:noFill/>
                <a:tableStyleId>{FCD45DCD-A3A9-4A07-989E-F437E2DC176A}</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Major</a:t>
                      </a:r>
                      <a:endParaRPr b="1"/>
                    </a:p>
                  </a:txBody>
                  <a:tcPr marT="91425" marB="91425" marR="91425" marL="91425"/>
                </a:tc>
                <a:tc>
                  <a:txBody>
                    <a:bodyPr/>
                    <a:lstStyle/>
                    <a:p>
                      <a:pPr indent="0" lvl="0" marL="0" rtl="0" algn="ctr">
                        <a:spcBef>
                          <a:spcPts val="0"/>
                        </a:spcBef>
                        <a:spcAft>
                          <a:spcPts val="0"/>
                        </a:spcAft>
                        <a:buNone/>
                      </a:pPr>
                      <a:r>
                        <a:rPr b="1" lang="en"/>
                        <a:t>Minor</a:t>
                      </a:r>
                      <a:endParaRPr b="1"/>
                    </a:p>
                  </a:txBody>
                  <a:tcPr marT="91425" marB="91425" marR="91425" marL="91425"/>
                </a:tc>
                <a:tc>
                  <a:txBody>
                    <a:bodyPr/>
                    <a:lstStyle/>
                    <a:p>
                      <a:pPr indent="0" lvl="0" marL="0" rtl="0" algn="ctr">
                        <a:spcBef>
                          <a:spcPts val="0"/>
                        </a:spcBef>
                        <a:spcAft>
                          <a:spcPts val="0"/>
                        </a:spcAft>
                        <a:buNone/>
                      </a:pPr>
                      <a:r>
                        <a:rPr b="1" lang="en"/>
                        <a:t>Management Role</a:t>
                      </a:r>
                      <a:endParaRPr b="1"/>
                    </a:p>
                  </a:txBody>
                  <a:tcPr marT="91425" marB="91425" marR="91425" marL="91425"/>
                </a:tc>
              </a:tr>
              <a:tr h="381000">
                <a:tc>
                  <a:txBody>
                    <a:bodyPr/>
                    <a:lstStyle/>
                    <a:p>
                      <a:pPr indent="0" lvl="0" marL="0" rtl="0" algn="l">
                        <a:spcBef>
                          <a:spcPts val="0"/>
                        </a:spcBef>
                        <a:spcAft>
                          <a:spcPts val="0"/>
                        </a:spcAft>
                        <a:buNone/>
                      </a:pPr>
                      <a:r>
                        <a:rPr lang="en"/>
                        <a:t>Andres Almaraz</a:t>
                      </a:r>
                      <a:endParaRPr/>
                    </a:p>
                  </a:txBody>
                  <a:tcPr marT="91425" marB="91425" marR="91425" marL="91425"/>
                </a:tc>
                <a:tc>
                  <a:txBody>
                    <a:bodyPr/>
                    <a:lstStyle/>
                    <a:p>
                      <a:pPr indent="0" lvl="0" marL="0" rtl="0" algn="l">
                        <a:spcBef>
                          <a:spcPts val="0"/>
                        </a:spcBef>
                        <a:spcAft>
                          <a:spcPts val="0"/>
                        </a:spcAft>
                        <a:buNone/>
                      </a:pPr>
                      <a:r>
                        <a:rPr lang="en"/>
                        <a:t>Data analyzer</a:t>
                      </a:r>
                      <a:endParaRPr/>
                    </a:p>
                  </a:txBody>
                  <a:tcPr marT="91425" marB="91425" marR="91425" marL="91425"/>
                </a:tc>
                <a:tc>
                  <a:txBody>
                    <a:bodyPr/>
                    <a:lstStyle/>
                    <a:p>
                      <a:pPr indent="0" lvl="0" marL="0" rtl="0" algn="l">
                        <a:spcBef>
                          <a:spcPts val="0"/>
                        </a:spcBef>
                        <a:spcAft>
                          <a:spcPts val="0"/>
                        </a:spcAft>
                        <a:buNone/>
                      </a:pPr>
                      <a:r>
                        <a:rPr lang="en"/>
                        <a:t>Visualization</a:t>
                      </a:r>
                      <a:endParaRPr/>
                    </a:p>
                  </a:txBody>
                  <a:tcPr marT="91425" marB="91425" marR="91425" marL="91425"/>
                </a:tc>
                <a:tc>
                  <a:txBody>
                    <a:bodyPr/>
                    <a:lstStyle/>
                    <a:p>
                      <a:pPr indent="0" lvl="0" marL="0" rtl="0" algn="l">
                        <a:spcBef>
                          <a:spcPts val="0"/>
                        </a:spcBef>
                        <a:spcAft>
                          <a:spcPts val="0"/>
                        </a:spcAft>
                        <a:buNone/>
                      </a:pPr>
                      <a:r>
                        <a:rPr lang="en"/>
                        <a:t>Project Scribe/Documenter</a:t>
                      </a:r>
                      <a:endParaRPr/>
                    </a:p>
                  </a:txBody>
                  <a:tcPr marT="91425" marB="91425" marR="91425" marL="91425"/>
                </a:tc>
              </a:tr>
              <a:tr h="381000">
                <a:tc>
                  <a:txBody>
                    <a:bodyPr/>
                    <a:lstStyle/>
                    <a:p>
                      <a:pPr indent="0" lvl="0" marL="0" rtl="0" algn="l">
                        <a:spcBef>
                          <a:spcPts val="0"/>
                        </a:spcBef>
                        <a:spcAft>
                          <a:spcPts val="0"/>
                        </a:spcAft>
                        <a:buNone/>
                      </a:pPr>
                      <a:r>
                        <a:rPr lang="en"/>
                        <a:t>David luis Hiraldo-Panchana</a:t>
                      </a:r>
                      <a:endParaRPr/>
                    </a:p>
                  </a:txBody>
                  <a:tcPr marT="91425" marB="91425" marR="91425" marL="91425"/>
                </a:tc>
                <a:tc>
                  <a:txBody>
                    <a:bodyPr/>
                    <a:lstStyle/>
                    <a:p>
                      <a:pPr indent="0" lvl="0" marL="0" rtl="0" algn="l">
                        <a:spcBef>
                          <a:spcPts val="0"/>
                        </a:spcBef>
                        <a:spcAft>
                          <a:spcPts val="0"/>
                        </a:spcAft>
                        <a:buNone/>
                      </a:pPr>
                      <a:r>
                        <a:rPr lang="en"/>
                        <a:t>Data modeler</a:t>
                      </a:r>
                      <a:endParaRPr/>
                    </a:p>
                  </a:txBody>
                  <a:tcPr marT="91425" marB="91425" marR="91425" marL="91425"/>
                </a:tc>
                <a:tc>
                  <a:txBody>
                    <a:bodyPr/>
                    <a:lstStyle/>
                    <a:p>
                      <a:pPr indent="0" lvl="0" marL="0" rtl="0" algn="l">
                        <a:spcBef>
                          <a:spcPts val="0"/>
                        </a:spcBef>
                        <a:spcAft>
                          <a:spcPts val="0"/>
                        </a:spcAft>
                        <a:buNone/>
                      </a:pPr>
                      <a:r>
                        <a:rPr lang="en"/>
                        <a:t>Visualization</a:t>
                      </a:r>
                      <a:endParaRPr/>
                    </a:p>
                  </a:txBody>
                  <a:tcPr marT="91425" marB="91425" marR="91425" marL="91425"/>
                </a:tc>
                <a:tc>
                  <a:txBody>
                    <a:bodyPr/>
                    <a:lstStyle/>
                    <a:p>
                      <a:pPr indent="0" lvl="0" marL="0" rtl="0" algn="l">
                        <a:spcBef>
                          <a:spcPts val="0"/>
                        </a:spcBef>
                        <a:spcAft>
                          <a:spcPts val="0"/>
                        </a:spcAft>
                        <a:buNone/>
                      </a:pPr>
                      <a:r>
                        <a:rPr lang="en"/>
                        <a:t>Team manager &amp; Client liaison</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Plan</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https://time.graphics/line/618637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12583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a:t>
            </a:r>
            <a:endParaRPr/>
          </a:p>
        </p:txBody>
      </p:sp>
      <p:pic>
        <p:nvPicPr>
          <p:cNvPr id="112" name="Google Shape;112;p17"/>
          <p:cNvPicPr preferRelativeResize="0"/>
          <p:nvPr/>
        </p:nvPicPr>
        <p:blipFill>
          <a:blip r:embed="rId3">
            <a:alphaModFix/>
          </a:blip>
          <a:stretch>
            <a:fillRect/>
          </a:stretch>
        </p:blipFill>
        <p:spPr>
          <a:xfrm>
            <a:off x="857900" y="1466075"/>
            <a:ext cx="4298950" cy="1438250"/>
          </a:xfrm>
          <a:prstGeom prst="rect">
            <a:avLst/>
          </a:prstGeom>
          <a:noFill/>
          <a:ln>
            <a:noFill/>
          </a:ln>
        </p:spPr>
      </p:pic>
      <p:pic>
        <p:nvPicPr>
          <p:cNvPr id="113" name="Google Shape;113;p17"/>
          <p:cNvPicPr preferRelativeResize="0"/>
          <p:nvPr/>
        </p:nvPicPr>
        <p:blipFill>
          <a:blip r:embed="rId4">
            <a:alphaModFix/>
          </a:blip>
          <a:stretch>
            <a:fillRect/>
          </a:stretch>
        </p:blipFill>
        <p:spPr>
          <a:xfrm>
            <a:off x="5847375" y="1466075"/>
            <a:ext cx="2556877" cy="1438249"/>
          </a:xfrm>
          <a:prstGeom prst="rect">
            <a:avLst/>
          </a:prstGeom>
          <a:noFill/>
          <a:ln>
            <a:noFill/>
          </a:ln>
        </p:spPr>
      </p:pic>
      <p:pic>
        <p:nvPicPr>
          <p:cNvPr id="114" name="Google Shape;114;p17"/>
          <p:cNvPicPr preferRelativeResize="0"/>
          <p:nvPr/>
        </p:nvPicPr>
        <p:blipFill>
          <a:blip r:embed="rId5">
            <a:alphaModFix/>
          </a:blip>
          <a:stretch>
            <a:fillRect/>
          </a:stretch>
        </p:blipFill>
        <p:spPr>
          <a:xfrm>
            <a:off x="584575" y="2762200"/>
            <a:ext cx="1821912" cy="2111900"/>
          </a:xfrm>
          <a:prstGeom prst="rect">
            <a:avLst/>
          </a:prstGeom>
          <a:noFill/>
          <a:ln>
            <a:noFill/>
          </a:ln>
        </p:spPr>
      </p:pic>
      <p:pic>
        <p:nvPicPr>
          <p:cNvPr id="115" name="Google Shape;115;p17"/>
          <p:cNvPicPr preferRelativeResize="0"/>
          <p:nvPr/>
        </p:nvPicPr>
        <p:blipFill>
          <a:blip r:embed="rId6">
            <a:alphaModFix/>
          </a:blip>
          <a:stretch>
            <a:fillRect/>
          </a:stretch>
        </p:blipFill>
        <p:spPr>
          <a:xfrm>
            <a:off x="2914175" y="2579900"/>
            <a:ext cx="2476500" cy="2476500"/>
          </a:xfrm>
          <a:prstGeom prst="rect">
            <a:avLst/>
          </a:prstGeom>
          <a:noFill/>
          <a:ln>
            <a:noFill/>
          </a:ln>
        </p:spPr>
      </p:pic>
      <p:pic>
        <p:nvPicPr>
          <p:cNvPr id="116" name="Google Shape;116;p17"/>
          <p:cNvPicPr preferRelativeResize="0"/>
          <p:nvPr/>
        </p:nvPicPr>
        <p:blipFill>
          <a:blip r:embed="rId7">
            <a:alphaModFix/>
          </a:blip>
          <a:stretch>
            <a:fillRect/>
          </a:stretch>
        </p:blipFill>
        <p:spPr>
          <a:xfrm>
            <a:off x="5696775" y="3192550"/>
            <a:ext cx="2858076" cy="1607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 of the project</a:t>
            </a:r>
            <a:endParaRPr/>
          </a:p>
        </p:txBody>
      </p:sp>
      <p:sp>
        <p:nvSpPr>
          <p:cNvPr id="122" name="Google Shape;122;p18"/>
          <p:cNvSpPr txBox="1"/>
          <p:nvPr>
            <p:ph idx="1" type="body"/>
          </p:nvPr>
        </p:nvSpPr>
        <p:spPr>
          <a:xfrm>
            <a:off x="729450" y="2078875"/>
            <a:ext cx="4837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Flow chart of the project, Firstly we need to formulate our Hypothesis, Then gather our data and clean our data. Then we will explore the data further and then add the visualizations. Then we will proceed to push our data through some statistical testing. Then we will use the rest of our time to </a:t>
            </a:r>
            <a:r>
              <a:rPr lang="en"/>
              <a:t>collaborate</a:t>
            </a:r>
            <a:r>
              <a:rPr lang="en"/>
              <a:t> with our client and build an AI to try and predict certain patterns and build visualizations along with it. Finally we will present at CREATE.</a:t>
            </a:r>
            <a:endParaRPr/>
          </a:p>
        </p:txBody>
      </p:sp>
      <p:pic>
        <p:nvPicPr>
          <p:cNvPr id="123" name="Google Shape;123;p18"/>
          <p:cNvPicPr preferRelativeResize="0"/>
          <p:nvPr/>
        </p:nvPicPr>
        <p:blipFill>
          <a:blip r:embed="rId3">
            <a:alphaModFix/>
          </a:blip>
          <a:stretch>
            <a:fillRect/>
          </a:stretch>
        </p:blipFill>
        <p:spPr>
          <a:xfrm>
            <a:off x="5833650" y="878825"/>
            <a:ext cx="3144675" cy="3923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338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Collections </a:t>
            </a:r>
            <a:endParaRPr/>
          </a:p>
        </p:txBody>
      </p:sp>
      <p:sp>
        <p:nvSpPr>
          <p:cNvPr id="129" name="Google Shape;129;p19"/>
          <p:cNvSpPr txBox="1"/>
          <p:nvPr>
            <p:ph idx="1" type="body"/>
          </p:nvPr>
        </p:nvSpPr>
        <p:spPr>
          <a:xfrm>
            <a:off x="729450" y="2078875"/>
            <a:ext cx="3591900" cy="25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is where we store all of our data, so this is where we will update our findings when working with notebook, then we can put </a:t>
            </a:r>
            <a:r>
              <a:rPr lang="en"/>
              <a:t>together</a:t>
            </a:r>
            <a:r>
              <a:rPr lang="en"/>
              <a:t> all of our finished findings in our collab, we also need to use github to pull our resources with </a:t>
            </a:r>
            <a:r>
              <a:rPr lang="en"/>
              <a:t>tableau</a:t>
            </a:r>
            <a:r>
              <a:rPr lang="en"/>
              <a:t> and our </a:t>
            </a:r>
            <a:r>
              <a:rPr lang="en"/>
              <a:t>visualizations</a:t>
            </a:r>
            <a:r>
              <a:rPr lang="en"/>
              <a:t> we have made.</a:t>
            </a:r>
            <a:endParaRPr/>
          </a:p>
          <a:p>
            <a:pPr indent="0" lvl="0" marL="0" rtl="0" algn="l">
              <a:spcBef>
                <a:spcPts val="1200"/>
              </a:spcBef>
              <a:spcAft>
                <a:spcPts val="1200"/>
              </a:spcAft>
              <a:buNone/>
            </a:pPr>
            <a:r>
              <a:t/>
            </a:r>
            <a:endParaRPr/>
          </a:p>
        </p:txBody>
      </p:sp>
      <p:pic>
        <p:nvPicPr>
          <p:cNvPr id="130" name="Google Shape;130;p19"/>
          <p:cNvPicPr preferRelativeResize="0"/>
          <p:nvPr/>
        </p:nvPicPr>
        <p:blipFill>
          <a:blip r:embed="rId3">
            <a:alphaModFix/>
          </a:blip>
          <a:stretch>
            <a:fillRect/>
          </a:stretch>
        </p:blipFill>
        <p:spPr>
          <a:xfrm>
            <a:off x="4321350" y="1915039"/>
            <a:ext cx="4670249" cy="2795111"/>
          </a:xfrm>
          <a:prstGeom prst="rect">
            <a:avLst/>
          </a:prstGeom>
          <a:noFill/>
          <a:ln>
            <a:noFill/>
          </a:ln>
        </p:spPr>
      </p:pic>
      <p:sp>
        <p:nvSpPr>
          <p:cNvPr id="131" name="Google Shape;131;p19"/>
          <p:cNvSpPr txBox="1"/>
          <p:nvPr>
            <p:ph type="title"/>
          </p:nvPr>
        </p:nvSpPr>
        <p:spPr>
          <a:xfrm>
            <a:off x="4444350" y="1318650"/>
            <a:ext cx="3388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 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0"/>
          <p:cNvPicPr preferRelativeResize="0"/>
          <p:nvPr/>
        </p:nvPicPr>
        <p:blipFill>
          <a:blip r:embed="rId3">
            <a:alphaModFix/>
          </a:blip>
          <a:stretch>
            <a:fillRect/>
          </a:stretch>
        </p:blipFill>
        <p:spPr>
          <a:xfrm>
            <a:off x="0" y="1067430"/>
            <a:ext cx="9143999" cy="33127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1"/>
          <p:cNvPicPr preferRelativeResize="0"/>
          <p:nvPr/>
        </p:nvPicPr>
        <p:blipFill>
          <a:blip r:embed="rId3">
            <a:alphaModFix/>
          </a:blip>
          <a:stretch>
            <a:fillRect/>
          </a:stretch>
        </p:blipFill>
        <p:spPr>
          <a:xfrm>
            <a:off x="0" y="718443"/>
            <a:ext cx="9144000" cy="37066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