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dc505a1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dc505a1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dc04e2fe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dc04e2fe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c04e2fe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dc04e2fe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dc04e2fe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dc04e2fe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dc04e2fe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dc04e2fe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dc04e2fe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dc04e2fe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c04e2fe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c04e2fe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c04e2fe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c04e2fe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dc04e2fe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dc04e2fe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dc04e2fe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dc04e2fe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dc04e2fe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dc04e2fe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c04e2fe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c04e2fe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dc04e2fe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dc04e2fe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23.png"/><Relationship Id="rId8"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0.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ime.graphics/line/618637"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2nd</a:t>
            </a:r>
            <a:r>
              <a:rPr lang="en"/>
              <a:t> Iteration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Client: Fred Sieling</a:t>
            </a:r>
            <a:endParaRPr/>
          </a:p>
          <a:p>
            <a:pPr indent="0" lvl="0" marL="0" rtl="0" algn="l">
              <a:spcBef>
                <a:spcPts val="0"/>
              </a:spcBef>
              <a:spcAft>
                <a:spcPts val="0"/>
              </a:spcAft>
              <a:buNone/>
            </a:pPr>
            <a:r>
              <a:rPr lang="en"/>
              <a:t>Andres Almaraz and David Luis Hiraldo-Panchana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2"/>
          <p:cNvPicPr preferRelativeResize="0"/>
          <p:nvPr/>
        </p:nvPicPr>
        <p:blipFill>
          <a:blip r:embed="rId3">
            <a:alphaModFix/>
          </a:blip>
          <a:stretch>
            <a:fillRect/>
          </a:stretch>
        </p:blipFill>
        <p:spPr>
          <a:xfrm>
            <a:off x="5063125" y="2727050"/>
            <a:ext cx="4080875" cy="2314125"/>
          </a:xfrm>
          <a:prstGeom prst="rect">
            <a:avLst/>
          </a:prstGeom>
          <a:noFill/>
          <a:ln>
            <a:noFill/>
          </a:ln>
        </p:spPr>
      </p:pic>
      <p:pic>
        <p:nvPicPr>
          <p:cNvPr id="157" name="Google Shape;157;p22"/>
          <p:cNvPicPr preferRelativeResize="0"/>
          <p:nvPr/>
        </p:nvPicPr>
        <p:blipFill>
          <a:blip r:embed="rId4">
            <a:alphaModFix/>
          </a:blip>
          <a:stretch>
            <a:fillRect/>
          </a:stretch>
        </p:blipFill>
        <p:spPr>
          <a:xfrm>
            <a:off x="5063125" y="500350"/>
            <a:ext cx="4080875" cy="2292450"/>
          </a:xfrm>
          <a:prstGeom prst="rect">
            <a:avLst/>
          </a:prstGeom>
          <a:noFill/>
          <a:ln>
            <a:noFill/>
          </a:ln>
        </p:spPr>
      </p:pic>
      <p:pic>
        <p:nvPicPr>
          <p:cNvPr id="158" name="Google Shape;158;p22"/>
          <p:cNvPicPr preferRelativeResize="0"/>
          <p:nvPr/>
        </p:nvPicPr>
        <p:blipFill>
          <a:blip r:embed="rId5">
            <a:alphaModFix/>
          </a:blip>
          <a:stretch>
            <a:fillRect/>
          </a:stretch>
        </p:blipFill>
        <p:spPr>
          <a:xfrm>
            <a:off x="0" y="1982700"/>
            <a:ext cx="4512824" cy="3160800"/>
          </a:xfrm>
          <a:prstGeom prst="rect">
            <a:avLst/>
          </a:prstGeom>
          <a:noFill/>
          <a:ln>
            <a:noFill/>
          </a:ln>
        </p:spPr>
      </p:pic>
      <p:sp>
        <p:nvSpPr>
          <p:cNvPr id="159" name="Google Shape;159;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Individual Chemicals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3</a:t>
            </a:r>
            <a:endParaRPr/>
          </a:p>
        </p:txBody>
      </p:sp>
      <p:sp>
        <p:nvSpPr>
          <p:cNvPr id="165" name="Google Shape;165;p23"/>
          <p:cNvSpPr txBox="1"/>
          <p:nvPr>
            <p:ph idx="1" type="body"/>
          </p:nvPr>
        </p:nvSpPr>
        <p:spPr>
          <a:xfrm>
            <a:off x="729450" y="2078875"/>
            <a:ext cx="2776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if there is a growth in people exposed to pfas in contaminated locations</a:t>
            </a:r>
            <a:endParaRPr/>
          </a:p>
        </p:txBody>
      </p:sp>
      <p:pic>
        <p:nvPicPr>
          <p:cNvPr id="166" name="Google Shape;166;p23"/>
          <p:cNvPicPr preferRelativeResize="0"/>
          <p:nvPr/>
        </p:nvPicPr>
        <p:blipFill>
          <a:blip r:embed="rId3">
            <a:alphaModFix/>
          </a:blip>
          <a:stretch>
            <a:fillRect/>
          </a:stretch>
        </p:blipFill>
        <p:spPr>
          <a:xfrm>
            <a:off x="3657650" y="1074900"/>
            <a:ext cx="5486350" cy="384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4</a:t>
            </a:r>
            <a:endParaRPr/>
          </a:p>
        </p:txBody>
      </p:sp>
      <p:sp>
        <p:nvSpPr>
          <p:cNvPr id="172" name="Google Shape;172;p24"/>
          <p:cNvSpPr txBox="1"/>
          <p:nvPr>
            <p:ph idx="1" type="body"/>
          </p:nvPr>
        </p:nvSpPr>
        <p:spPr>
          <a:xfrm>
            <a:off x="761150" y="2085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see if there is a correlation between the number of </a:t>
            </a:r>
            <a:r>
              <a:rPr lang="en"/>
              <a:t>facilities </a:t>
            </a:r>
            <a:r>
              <a:rPr lang="en"/>
              <a:t> and the population of each county in GA</a:t>
            </a:r>
            <a:endParaRPr/>
          </a:p>
        </p:txBody>
      </p:sp>
      <p:pic>
        <p:nvPicPr>
          <p:cNvPr id="173" name="Google Shape;173;p24"/>
          <p:cNvPicPr preferRelativeResize="0"/>
          <p:nvPr/>
        </p:nvPicPr>
        <p:blipFill>
          <a:blip r:embed="rId3">
            <a:alphaModFix/>
          </a:blip>
          <a:stretch>
            <a:fillRect/>
          </a:stretch>
        </p:blipFill>
        <p:spPr>
          <a:xfrm>
            <a:off x="761143" y="2476093"/>
            <a:ext cx="2399975" cy="1480050"/>
          </a:xfrm>
          <a:prstGeom prst="rect">
            <a:avLst/>
          </a:prstGeom>
          <a:noFill/>
          <a:ln>
            <a:noFill/>
          </a:ln>
        </p:spPr>
      </p:pic>
      <p:pic>
        <p:nvPicPr>
          <p:cNvPr id="174" name="Google Shape;174;p24"/>
          <p:cNvPicPr preferRelativeResize="0"/>
          <p:nvPr/>
        </p:nvPicPr>
        <p:blipFill>
          <a:blip r:embed="rId4">
            <a:alphaModFix/>
          </a:blip>
          <a:stretch>
            <a:fillRect/>
          </a:stretch>
        </p:blipFill>
        <p:spPr>
          <a:xfrm>
            <a:off x="3482575" y="2476100"/>
            <a:ext cx="2097299" cy="1344500"/>
          </a:xfrm>
          <a:prstGeom prst="rect">
            <a:avLst/>
          </a:prstGeom>
          <a:noFill/>
          <a:ln>
            <a:noFill/>
          </a:ln>
        </p:spPr>
      </p:pic>
      <p:pic>
        <p:nvPicPr>
          <p:cNvPr id="175" name="Google Shape;175;p24"/>
          <p:cNvPicPr preferRelativeResize="0"/>
          <p:nvPr/>
        </p:nvPicPr>
        <p:blipFill>
          <a:blip r:embed="rId5">
            <a:alphaModFix/>
          </a:blip>
          <a:stretch>
            <a:fillRect/>
          </a:stretch>
        </p:blipFill>
        <p:spPr>
          <a:xfrm>
            <a:off x="6035300" y="2437800"/>
            <a:ext cx="2293950" cy="1151925"/>
          </a:xfrm>
          <a:prstGeom prst="rect">
            <a:avLst/>
          </a:prstGeom>
          <a:noFill/>
          <a:ln>
            <a:noFill/>
          </a:ln>
        </p:spPr>
      </p:pic>
      <p:pic>
        <p:nvPicPr>
          <p:cNvPr id="176" name="Google Shape;176;p24"/>
          <p:cNvPicPr preferRelativeResize="0"/>
          <p:nvPr/>
        </p:nvPicPr>
        <p:blipFill>
          <a:blip r:embed="rId6">
            <a:alphaModFix/>
          </a:blip>
          <a:stretch>
            <a:fillRect/>
          </a:stretch>
        </p:blipFill>
        <p:spPr>
          <a:xfrm>
            <a:off x="1017967" y="4019850"/>
            <a:ext cx="1714074" cy="1052775"/>
          </a:xfrm>
          <a:prstGeom prst="rect">
            <a:avLst/>
          </a:prstGeom>
          <a:noFill/>
          <a:ln>
            <a:noFill/>
          </a:ln>
        </p:spPr>
      </p:pic>
      <p:pic>
        <p:nvPicPr>
          <p:cNvPr id="177" name="Google Shape;177;p24"/>
          <p:cNvPicPr preferRelativeResize="0"/>
          <p:nvPr/>
        </p:nvPicPr>
        <p:blipFill>
          <a:blip r:embed="rId7">
            <a:alphaModFix/>
          </a:blip>
          <a:stretch>
            <a:fillRect/>
          </a:stretch>
        </p:blipFill>
        <p:spPr>
          <a:xfrm>
            <a:off x="3422298" y="3820600"/>
            <a:ext cx="1876093" cy="1151925"/>
          </a:xfrm>
          <a:prstGeom prst="rect">
            <a:avLst/>
          </a:prstGeom>
          <a:noFill/>
          <a:ln>
            <a:noFill/>
          </a:ln>
        </p:spPr>
      </p:pic>
      <p:pic>
        <p:nvPicPr>
          <p:cNvPr id="178" name="Google Shape;178;p24"/>
          <p:cNvPicPr preferRelativeResize="0"/>
          <p:nvPr/>
        </p:nvPicPr>
        <p:blipFill>
          <a:blip r:embed="rId8">
            <a:alphaModFix/>
          </a:blip>
          <a:stretch>
            <a:fillRect/>
          </a:stretch>
        </p:blipFill>
        <p:spPr>
          <a:xfrm>
            <a:off x="5988644" y="3656700"/>
            <a:ext cx="2198656" cy="134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r>
              <a:rPr lang="en"/>
              <a:t> 5</a:t>
            </a:r>
            <a:endParaRPr/>
          </a:p>
        </p:txBody>
      </p:sp>
      <p:sp>
        <p:nvSpPr>
          <p:cNvPr id="184" name="Google Shape;18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see where the most traces of pfas </a:t>
            </a:r>
            <a:r>
              <a:rPr lang="en"/>
              <a:t>occurred</a:t>
            </a:r>
            <a:r>
              <a:rPr lang="en"/>
              <a:t> within the state of GA</a:t>
            </a:r>
            <a:endParaRPr/>
          </a:p>
          <a:p>
            <a:pPr indent="0" lvl="0" marL="0" rtl="0" algn="l">
              <a:spcBef>
                <a:spcPts val="1200"/>
              </a:spcBef>
              <a:spcAft>
                <a:spcPts val="1200"/>
              </a:spcAft>
              <a:buNone/>
            </a:pPr>
            <a:r>
              <a:t/>
            </a:r>
            <a:endParaRPr/>
          </a:p>
        </p:txBody>
      </p:sp>
      <p:pic>
        <p:nvPicPr>
          <p:cNvPr id="185" name="Google Shape;185;p25"/>
          <p:cNvPicPr preferRelativeResize="0"/>
          <p:nvPr/>
        </p:nvPicPr>
        <p:blipFill>
          <a:blip r:embed="rId3">
            <a:alphaModFix/>
          </a:blip>
          <a:stretch>
            <a:fillRect/>
          </a:stretch>
        </p:blipFill>
        <p:spPr>
          <a:xfrm>
            <a:off x="572625" y="2433422"/>
            <a:ext cx="3693700" cy="1972275"/>
          </a:xfrm>
          <a:prstGeom prst="rect">
            <a:avLst/>
          </a:prstGeom>
          <a:noFill/>
          <a:ln>
            <a:noFill/>
          </a:ln>
        </p:spPr>
      </p:pic>
      <p:pic>
        <p:nvPicPr>
          <p:cNvPr id="186" name="Google Shape;186;p25"/>
          <p:cNvPicPr preferRelativeResize="0"/>
          <p:nvPr/>
        </p:nvPicPr>
        <p:blipFill>
          <a:blip r:embed="rId4">
            <a:alphaModFix/>
          </a:blip>
          <a:stretch>
            <a:fillRect/>
          </a:stretch>
        </p:blipFill>
        <p:spPr>
          <a:xfrm>
            <a:off x="4066951" y="2511500"/>
            <a:ext cx="2344026" cy="2407500"/>
          </a:xfrm>
          <a:prstGeom prst="rect">
            <a:avLst/>
          </a:prstGeom>
          <a:noFill/>
          <a:ln>
            <a:noFill/>
          </a:ln>
        </p:spPr>
      </p:pic>
      <p:pic>
        <p:nvPicPr>
          <p:cNvPr id="187" name="Google Shape;187;p25"/>
          <p:cNvPicPr preferRelativeResize="0"/>
          <p:nvPr/>
        </p:nvPicPr>
        <p:blipFill>
          <a:blip r:embed="rId5">
            <a:alphaModFix/>
          </a:blip>
          <a:stretch>
            <a:fillRect/>
          </a:stretch>
        </p:blipFill>
        <p:spPr>
          <a:xfrm>
            <a:off x="6317921" y="2078862"/>
            <a:ext cx="2590600" cy="2797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60972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Deepnote book </a:t>
            </a:r>
            <a:r>
              <a:rPr lang="en"/>
              <a:t>together</a:t>
            </a:r>
            <a:r>
              <a:rPr lang="en"/>
              <a:t> </a:t>
            </a:r>
            <a:endParaRPr/>
          </a:p>
        </p:txBody>
      </p:sp>
      <p:sp>
        <p:nvSpPr>
          <p:cNvPr id="193" name="Google Shape;193;p26"/>
          <p:cNvSpPr txBox="1"/>
          <p:nvPr>
            <p:ph idx="1" type="body"/>
          </p:nvPr>
        </p:nvSpPr>
        <p:spPr>
          <a:xfrm>
            <a:off x="609725" y="2072275"/>
            <a:ext cx="3284400" cy="28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just a brief description of our project in our deepnote </a:t>
            </a:r>
            <a:r>
              <a:rPr lang="en"/>
              <a:t>together. The top photo shows my work where I look at hypothesis test 4, seeing if population has any correlation with one of those categories listed. The bottom shows Andres work being hypothesis 2.</a:t>
            </a:r>
            <a:endParaRPr/>
          </a:p>
        </p:txBody>
      </p:sp>
      <p:pic>
        <p:nvPicPr>
          <p:cNvPr id="194" name="Google Shape;194;p26"/>
          <p:cNvPicPr preferRelativeResize="0"/>
          <p:nvPr/>
        </p:nvPicPr>
        <p:blipFill>
          <a:blip r:embed="rId3">
            <a:alphaModFix/>
          </a:blip>
          <a:stretch>
            <a:fillRect/>
          </a:stretch>
        </p:blipFill>
        <p:spPr>
          <a:xfrm>
            <a:off x="6755373" y="651250"/>
            <a:ext cx="2041450" cy="4253026"/>
          </a:xfrm>
          <a:prstGeom prst="rect">
            <a:avLst/>
          </a:prstGeom>
          <a:noFill/>
          <a:ln>
            <a:noFill/>
          </a:ln>
        </p:spPr>
      </p:pic>
      <p:pic>
        <p:nvPicPr>
          <p:cNvPr id="195" name="Google Shape;195;p26"/>
          <p:cNvPicPr preferRelativeResize="0"/>
          <p:nvPr/>
        </p:nvPicPr>
        <p:blipFill>
          <a:blip r:embed="rId4">
            <a:alphaModFix/>
          </a:blip>
          <a:stretch>
            <a:fillRect/>
          </a:stretch>
        </p:blipFill>
        <p:spPr>
          <a:xfrm>
            <a:off x="4419150" y="1741325"/>
            <a:ext cx="2303951" cy="1670450"/>
          </a:xfrm>
          <a:prstGeom prst="rect">
            <a:avLst/>
          </a:prstGeom>
          <a:noFill/>
          <a:ln>
            <a:noFill/>
          </a:ln>
        </p:spPr>
      </p:pic>
      <p:pic>
        <p:nvPicPr>
          <p:cNvPr id="196" name="Google Shape;196;p26"/>
          <p:cNvPicPr preferRelativeResize="0"/>
          <p:nvPr/>
        </p:nvPicPr>
        <p:blipFill>
          <a:blip r:embed="rId5">
            <a:alphaModFix/>
          </a:blip>
          <a:stretch>
            <a:fillRect/>
          </a:stretch>
        </p:blipFill>
        <p:spPr>
          <a:xfrm>
            <a:off x="4419150" y="3647325"/>
            <a:ext cx="2303951" cy="11502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pic>
        <p:nvPicPr>
          <p:cNvPr id="93" name="Google Shape;93;p14"/>
          <p:cNvPicPr preferRelativeResize="0"/>
          <p:nvPr/>
        </p:nvPicPr>
        <p:blipFill>
          <a:blip r:embed="rId3">
            <a:alphaModFix/>
          </a:blip>
          <a:stretch>
            <a:fillRect/>
          </a:stretch>
        </p:blipFill>
        <p:spPr>
          <a:xfrm>
            <a:off x="935175" y="2087775"/>
            <a:ext cx="7273649" cy="161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811788" y="1306250"/>
            <a:ext cx="3256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a:t>
            </a:r>
            <a:endParaRPr/>
          </a:p>
        </p:txBody>
      </p:sp>
      <p:pic>
        <p:nvPicPr>
          <p:cNvPr id="99" name="Google Shape;99;p15"/>
          <p:cNvPicPr preferRelativeResize="0"/>
          <p:nvPr/>
        </p:nvPicPr>
        <p:blipFill>
          <a:blip r:embed="rId3">
            <a:alphaModFix/>
          </a:blip>
          <a:stretch>
            <a:fillRect/>
          </a:stretch>
        </p:blipFill>
        <p:spPr>
          <a:xfrm>
            <a:off x="109850" y="1441962"/>
            <a:ext cx="2541150" cy="850177"/>
          </a:xfrm>
          <a:prstGeom prst="rect">
            <a:avLst/>
          </a:prstGeom>
          <a:noFill/>
          <a:ln>
            <a:noFill/>
          </a:ln>
        </p:spPr>
      </p:pic>
      <p:pic>
        <p:nvPicPr>
          <p:cNvPr id="100" name="Google Shape;100;p15"/>
          <p:cNvPicPr preferRelativeResize="0"/>
          <p:nvPr/>
        </p:nvPicPr>
        <p:blipFill>
          <a:blip r:embed="rId4">
            <a:alphaModFix/>
          </a:blip>
          <a:stretch>
            <a:fillRect/>
          </a:stretch>
        </p:blipFill>
        <p:spPr>
          <a:xfrm>
            <a:off x="6445300" y="1551427"/>
            <a:ext cx="2063626" cy="1160796"/>
          </a:xfrm>
          <a:prstGeom prst="rect">
            <a:avLst/>
          </a:prstGeom>
          <a:noFill/>
          <a:ln>
            <a:noFill/>
          </a:ln>
        </p:spPr>
      </p:pic>
      <p:pic>
        <p:nvPicPr>
          <p:cNvPr id="101" name="Google Shape;101;p15"/>
          <p:cNvPicPr preferRelativeResize="0"/>
          <p:nvPr/>
        </p:nvPicPr>
        <p:blipFill>
          <a:blip r:embed="rId5">
            <a:alphaModFix/>
          </a:blip>
          <a:stretch>
            <a:fillRect/>
          </a:stretch>
        </p:blipFill>
        <p:spPr>
          <a:xfrm>
            <a:off x="6526461" y="3137079"/>
            <a:ext cx="1532550" cy="1776491"/>
          </a:xfrm>
          <a:prstGeom prst="rect">
            <a:avLst/>
          </a:prstGeom>
          <a:noFill/>
          <a:ln>
            <a:noFill/>
          </a:ln>
        </p:spPr>
      </p:pic>
      <p:pic>
        <p:nvPicPr>
          <p:cNvPr id="102" name="Google Shape;102;p15"/>
          <p:cNvPicPr preferRelativeResize="0"/>
          <p:nvPr/>
        </p:nvPicPr>
        <p:blipFill>
          <a:blip r:embed="rId6">
            <a:alphaModFix/>
          </a:blip>
          <a:stretch>
            <a:fillRect/>
          </a:stretch>
        </p:blipFill>
        <p:spPr>
          <a:xfrm>
            <a:off x="315250" y="3145200"/>
            <a:ext cx="1968300" cy="1968300"/>
          </a:xfrm>
          <a:prstGeom prst="rect">
            <a:avLst/>
          </a:prstGeom>
          <a:noFill/>
          <a:ln>
            <a:noFill/>
          </a:ln>
        </p:spPr>
      </p:pic>
      <p:pic>
        <p:nvPicPr>
          <p:cNvPr id="103" name="Google Shape;103;p15"/>
          <p:cNvPicPr preferRelativeResize="0"/>
          <p:nvPr/>
        </p:nvPicPr>
        <p:blipFill>
          <a:blip r:embed="rId7">
            <a:alphaModFix/>
          </a:blip>
          <a:stretch>
            <a:fillRect/>
          </a:stretch>
        </p:blipFill>
        <p:spPr>
          <a:xfrm>
            <a:off x="3460851" y="2077113"/>
            <a:ext cx="1758725" cy="989274"/>
          </a:xfrm>
          <a:prstGeom prst="rect">
            <a:avLst/>
          </a:prstGeom>
          <a:noFill/>
          <a:ln>
            <a:noFill/>
          </a:ln>
        </p:spPr>
      </p:pic>
      <p:pic>
        <p:nvPicPr>
          <p:cNvPr id="104" name="Google Shape;104;p15"/>
          <p:cNvPicPr preferRelativeResize="0"/>
          <p:nvPr/>
        </p:nvPicPr>
        <p:blipFill>
          <a:blip r:embed="rId8">
            <a:alphaModFix/>
          </a:blip>
          <a:stretch>
            <a:fillRect/>
          </a:stretch>
        </p:blipFill>
        <p:spPr>
          <a:xfrm>
            <a:off x="796875" y="2404375"/>
            <a:ext cx="1532549" cy="628599"/>
          </a:xfrm>
          <a:prstGeom prst="rect">
            <a:avLst/>
          </a:prstGeom>
          <a:noFill/>
          <a:ln>
            <a:noFill/>
          </a:ln>
        </p:spPr>
      </p:pic>
      <p:pic>
        <p:nvPicPr>
          <p:cNvPr id="105" name="Google Shape;105;p15"/>
          <p:cNvPicPr preferRelativeResize="0"/>
          <p:nvPr/>
        </p:nvPicPr>
        <p:blipFill>
          <a:blip r:embed="rId9">
            <a:alphaModFix/>
          </a:blip>
          <a:stretch>
            <a:fillRect/>
          </a:stretch>
        </p:blipFill>
        <p:spPr>
          <a:xfrm>
            <a:off x="3736243" y="3410235"/>
            <a:ext cx="1407590" cy="1438249"/>
          </a:xfrm>
          <a:prstGeom prst="rect">
            <a:avLst/>
          </a:prstGeom>
          <a:noFill/>
          <a:ln>
            <a:noFill/>
          </a:ln>
        </p:spPr>
      </p:pic>
      <p:sp>
        <p:nvSpPr>
          <p:cNvPr id="106" name="Google Shape;106;p15"/>
          <p:cNvSpPr/>
          <p:nvPr/>
        </p:nvSpPr>
        <p:spPr>
          <a:xfrm flipH="1" rot="10800000">
            <a:off x="2492575" y="3938550"/>
            <a:ext cx="894000" cy="381600"/>
          </a:xfrm>
          <a:prstGeom prst="rightArrow">
            <a:avLst>
              <a:gd fmla="val 50000" name="adj1"/>
              <a:gd fmla="val 50000" name="adj2"/>
            </a:avLst>
          </a:prstGeom>
          <a:solidFill>
            <a:srgbClr val="1B212C"/>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a:t>
            </a:r>
            <a:endParaRPr/>
          </a:p>
        </p:txBody>
      </p:sp>
      <p:sp>
        <p:nvSpPr>
          <p:cNvPr id="112" name="Google Shape;112;p16"/>
          <p:cNvSpPr txBox="1"/>
          <p:nvPr>
            <p:ph idx="1" type="body"/>
          </p:nvPr>
        </p:nvSpPr>
        <p:spPr>
          <a:xfrm>
            <a:off x="729450" y="2092525"/>
            <a:ext cx="3974700" cy="27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difference between our first iteration github repo to the new repo, is now it is more organized and has a lot more information, we stored our raw datasets, our notebooks and our files, in their respective new folders to keep things more </a:t>
            </a:r>
            <a:r>
              <a:rPr lang="en"/>
              <a:t>organized</a:t>
            </a:r>
            <a:r>
              <a:rPr lang="en"/>
              <a:t>.  We have also added our hypothesis that we are working on and our current progress in our respective notebooks.</a:t>
            </a:r>
            <a:endParaRPr/>
          </a:p>
        </p:txBody>
      </p:sp>
      <p:pic>
        <p:nvPicPr>
          <p:cNvPr id="113" name="Google Shape;113;p16"/>
          <p:cNvPicPr preferRelativeResize="0"/>
          <p:nvPr/>
        </p:nvPicPr>
        <p:blipFill>
          <a:blip r:embed="rId3">
            <a:alphaModFix/>
          </a:blip>
          <a:stretch>
            <a:fillRect/>
          </a:stretch>
        </p:blipFill>
        <p:spPr>
          <a:xfrm>
            <a:off x="4635625" y="2078872"/>
            <a:ext cx="4198412" cy="2261099"/>
          </a:xfrm>
          <a:prstGeom prst="rect">
            <a:avLst/>
          </a:prstGeom>
          <a:noFill/>
          <a:ln>
            <a:noFill/>
          </a:ln>
        </p:spPr>
      </p:pic>
      <p:pic>
        <p:nvPicPr>
          <p:cNvPr id="114" name="Google Shape;114;p16"/>
          <p:cNvPicPr preferRelativeResize="0"/>
          <p:nvPr/>
        </p:nvPicPr>
        <p:blipFill>
          <a:blip r:embed="rId4">
            <a:alphaModFix/>
          </a:blip>
          <a:stretch>
            <a:fillRect/>
          </a:stretch>
        </p:blipFill>
        <p:spPr>
          <a:xfrm>
            <a:off x="4933200" y="598425"/>
            <a:ext cx="3900826" cy="139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 </a:t>
            </a:r>
            <a:endParaRPr/>
          </a:p>
        </p:txBody>
      </p:sp>
      <p:sp>
        <p:nvSpPr>
          <p:cNvPr id="120" name="Google Shape;120;p17"/>
          <p:cNvSpPr txBox="1"/>
          <p:nvPr>
            <p:ph idx="1" type="body"/>
          </p:nvPr>
        </p:nvSpPr>
        <p:spPr>
          <a:xfrm>
            <a:off x="581300" y="2047125"/>
            <a:ext cx="3535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Jira, this is how we are keeping track of what task we are doing, and how we are coming along, which task are high importance and which task can wait a little before being done, as you can see our 2nd iteration isn’t done until we give you this presentation.</a:t>
            </a:r>
            <a:endParaRPr/>
          </a:p>
        </p:txBody>
      </p:sp>
      <p:pic>
        <p:nvPicPr>
          <p:cNvPr id="121" name="Google Shape;121;p17"/>
          <p:cNvPicPr preferRelativeResize="0"/>
          <p:nvPr/>
        </p:nvPicPr>
        <p:blipFill>
          <a:blip r:embed="rId3">
            <a:alphaModFix/>
          </a:blip>
          <a:stretch>
            <a:fillRect/>
          </a:stretch>
        </p:blipFill>
        <p:spPr>
          <a:xfrm>
            <a:off x="4328575" y="1510150"/>
            <a:ext cx="4663025" cy="2710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Plan</a:t>
            </a:r>
            <a:endParaRPr/>
          </a:p>
        </p:txBody>
      </p:sp>
      <p:sp>
        <p:nvSpPr>
          <p:cNvPr id="127" name="Google Shape;12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https://time.graphics/line/618637</a:t>
            </a:r>
            <a:endParaRPr/>
          </a:p>
          <a:p>
            <a:pPr indent="0" lvl="0" marL="0" rtl="0" algn="l">
              <a:spcBef>
                <a:spcPts val="1200"/>
              </a:spcBef>
              <a:spcAft>
                <a:spcPts val="1200"/>
              </a:spcAft>
              <a:buNone/>
            </a:pPr>
            <a:r>
              <a:t/>
            </a:r>
            <a:endParaRPr/>
          </a:p>
        </p:txBody>
      </p:sp>
      <p:pic>
        <p:nvPicPr>
          <p:cNvPr id="128" name="Google Shape;128;p18"/>
          <p:cNvPicPr preferRelativeResize="0"/>
          <p:nvPr/>
        </p:nvPicPr>
        <p:blipFill>
          <a:blip r:embed="rId4">
            <a:alphaModFix/>
          </a:blip>
          <a:stretch>
            <a:fillRect/>
          </a:stretch>
        </p:blipFill>
        <p:spPr>
          <a:xfrm>
            <a:off x="1800" y="2571743"/>
            <a:ext cx="9144003" cy="25762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Plan</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was done?</a:t>
            </a:r>
            <a:endParaRPr/>
          </a:p>
          <a:p>
            <a:pPr indent="-298450" lvl="1" marL="914400" rtl="0" algn="l">
              <a:spcBef>
                <a:spcPts val="0"/>
              </a:spcBef>
              <a:spcAft>
                <a:spcPts val="0"/>
              </a:spcAft>
              <a:buSzPts val="1100"/>
              <a:buChar char="○"/>
            </a:pPr>
            <a:r>
              <a:rPr lang="en"/>
              <a:t>We managed to breakdown some data even further so that it could better test the hypotheses </a:t>
            </a:r>
            <a:endParaRPr/>
          </a:p>
          <a:p>
            <a:pPr indent="-311150" lvl="0" marL="457200" rtl="0" algn="l">
              <a:spcBef>
                <a:spcPts val="0"/>
              </a:spcBef>
              <a:spcAft>
                <a:spcPts val="0"/>
              </a:spcAft>
              <a:buSzPts val="1300"/>
              <a:buChar char="●"/>
            </a:pPr>
            <a:r>
              <a:rPr lang="en"/>
              <a:t>What is missing?</a:t>
            </a:r>
            <a:endParaRPr/>
          </a:p>
          <a:p>
            <a:pPr indent="-298450" lvl="1" marL="914400" rtl="0" algn="l">
              <a:spcBef>
                <a:spcPts val="0"/>
              </a:spcBef>
              <a:spcAft>
                <a:spcPts val="0"/>
              </a:spcAft>
              <a:buSzPts val="1100"/>
              <a:buChar char="○"/>
            </a:pPr>
            <a:r>
              <a:rPr lang="en"/>
              <a:t>Some visualization could be a lacking</a:t>
            </a:r>
            <a:endParaRPr/>
          </a:p>
          <a:p>
            <a:pPr indent="-311150" lvl="0" marL="457200" rtl="0" algn="l">
              <a:spcBef>
                <a:spcPts val="0"/>
              </a:spcBef>
              <a:spcAft>
                <a:spcPts val="0"/>
              </a:spcAft>
              <a:buSzPts val="1300"/>
              <a:buChar char="●"/>
            </a:pPr>
            <a:r>
              <a:rPr lang="en"/>
              <a:t>Are we on schedule?</a:t>
            </a:r>
            <a:endParaRPr/>
          </a:p>
          <a:p>
            <a:pPr indent="-298450" lvl="1" marL="914400" rtl="0" algn="l">
              <a:spcBef>
                <a:spcPts val="0"/>
              </a:spcBef>
              <a:spcAft>
                <a:spcPts val="0"/>
              </a:spcAft>
              <a:buSzPts val="1100"/>
              <a:buChar char="○"/>
            </a:pPr>
            <a:r>
              <a:rPr lang="en"/>
              <a:t>As of this far we are on schedule for the most part and making good pacing</a:t>
            </a:r>
            <a:endParaRPr/>
          </a:p>
          <a:p>
            <a:pPr indent="-311150" lvl="0" marL="457200" rtl="0" algn="l">
              <a:spcBef>
                <a:spcPts val="0"/>
              </a:spcBef>
              <a:spcAft>
                <a:spcPts val="0"/>
              </a:spcAft>
              <a:buSzPts val="1300"/>
              <a:buChar char="●"/>
            </a:pPr>
            <a:r>
              <a:rPr lang="en"/>
              <a:t>What’s next?</a:t>
            </a:r>
            <a:endParaRPr/>
          </a:p>
          <a:p>
            <a:pPr indent="-298450" lvl="1" marL="914400" rtl="0" algn="l">
              <a:spcBef>
                <a:spcPts val="0"/>
              </a:spcBef>
              <a:spcAft>
                <a:spcPts val="0"/>
              </a:spcAft>
              <a:buSzPts val="1100"/>
              <a:buChar char="○"/>
            </a:pPr>
            <a:r>
              <a:rPr lang="en"/>
              <a:t>Our next plan on the agenda is to prepare for our meeting with our client and use the feedback he gives us to better improve our project</a:t>
            </a:r>
            <a:endParaRPr/>
          </a:p>
        </p:txBody>
      </p:sp>
      <p:pic>
        <p:nvPicPr>
          <p:cNvPr id="135" name="Google Shape;135;p19"/>
          <p:cNvPicPr preferRelativeResize="0"/>
          <p:nvPr/>
        </p:nvPicPr>
        <p:blipFill>
          <a:blip r:embed="rId3">
            <a:alphaModFix/>
          </a:blip>
          <a:stretch>
            <a:fillRect/>
          </a:stretch>
        </p:blipFill>
        <p:spPr>
          <a:xfrm>
            <a:off x="5448550" y="3963100"/>
            <a:ext cx="1736500" cy="1180400"/>
          </a:xfrm>
          <a:prstGeom prst="rect">
            <a:avLst/>
          </a:prstGeom>
          <a:noFill/>
          <a:ln>
            <a:noFill/>
          </a:ln>
        </p:spPr>
      </p:pic>
      <p:pic>
        <p:nvPicPr>
          <p:cNvPr id="136" name="Google Shape;136;p19"/>
          <p:cNvPicPr preferRelativeResize="0"/>
          <p:nvPr/>
        </p:nvPicPr>
        <p:blipFill>
          <a:blip r:embed="rId4">
            <a:alphaModFix/>
          </a:blip>
          <a:stretch>
            <a:fillRect/>
          </a:stretch>
        </p:blipFill>
        <p:spPr>
          <a:xfrm>
            <a:off x="7407500" y="3927241"/>
            <a:ext cx="1736500" cy="12162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 of the project</a:t>
            </a:r>
            <a:endParaRPr/>
          </a:p>
        </p:txBody>
      </p:sp>
      <p:sp>
        <p:nvSpPr>
          <p:cNvPr id="142" name="Google Shape;142;p20"/>
          <p:cNvSpPr txBox="1"/>
          <p:nvPr>
            <p:ph idx="1" type="body"/>
          </p:nvPr>
        </p:nvSpPr>
        <p:spPr>
          <a:xfrm>
            <a:off x="264600" y="2036525"/>
            <a:ext cx="5069400" cy="283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difference in our flow chart is we are wrapping up our first set of visualizations and starting to move on to statistical testing, as shown as in the image. After our statistical testing we will be moving forward with API testing and the visualizations that will be  </a:t>
            </a:r>
            <a:r>
              <a:rPr lang="en"/>
              <a:t>accompanying</a:t>
            </a:r>
            <a:r>
              <a:rPr lang="en"/>
              <a:t> it. Then we will begin </a:t>
            </a:r>
            <a:r>
              <a:rPr lang="en"/>
              <a:t>wrapping</a:t>
            </a:r>
            <a:r>
              <a:rPr lang="en"/>
              <a:t> up our project by making sure the website is good to go and the poster has all the information we want on it.Just to go over the legend </a:t>
            </a:r>
            <a:r>
              <a:rPr lang="en">
                <a:solidFill>
                  <a:srgbClr val="6AA84F"/>
                </a:solidFill>
              </a:rPr>
              <a:t>Green </a:t>
            </a:r>
            <a:r>
              <a:rPr lang="en"/>
              <a:t>means task that have already past and have </a:t>
            </a:r>
            <a:r>
              <a:rPr lang="en"/>
              <a:t>already</a:t>
            </a:r>
            <a:r>
              <a:rPr lang="en"/>
              <a:t> been completed, </a:t>
            </a:r>
            <a:r>
              <a:rPr lang="en">
                <a:highlight>
                  <a:srgbClr val="EA9999"/>
                </a:highlight>
              </a:rPr>
              <a:t>Red </a:t>
            </a:r>
            <a:r>
              <a:rPr lang="en"/>
              <a:t>means currently working on,</a:t>
            </a:r>
            <a:r>
              <a:rPr lang="en">
                <a:highlight>
                  <a:srgbClr val="A4C2F4"/>
                </a:highlight>
              </a:rPr>
              <a:t>Blue</a:t>
            </a:r>
            <a:r>
              <a:rPr lang="en"/>
              <a:t> means upcoming tasks and the diamond shape is our client meetings.</a:t>
            </a:r>
            <a:endParaRPr/>
          </a:p>
        </p:txBody>
      </p:sp>
      <p:pic>
        <p:nvPicPr>
          <p:cNvPr id="143" name="Google Shape;143;p20"/>
          <p:cNvPicPr preferRelativeResize="0"/>
          <p:nvPr/>
        </p:nvPicPr>
        <p:blipFill>
          <a:blip r:embed="rId3">
            <a:alphaModFix/>
          </a:blip>
          <a:stretch>
            <a:fillRect/>
          </a:stretch>
        </p:blipFill>
        <p:spPr>
          <a:xfrm>
            <a:off x="5492750" y="994825"/>
            <a:ext cx="3498851" cy="405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a:t>
            </a:r>
            <a:endParaRPr/>
          </a:p>
        </p:txBody>
      </p:sp>
      <p:sp>
        <p:nvSpPr>
          <p:cNvPr id="149" name="Google Shape;149;p21"/>
          <p:cNvSpPr txBox="1"/>
          <p:nvPr>
            <p:ph idx="1" type="body"/>
          </p:nvPr>
        </p:nvSpPr>
        <p:spPr>
          <a:xfrm>
            <a:off x="729450" y="1926475"/>
            <a:ext cx="76887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if there are chemicals from dumping that hints the future expose of pfas into the water</a:t>
            </a:r>
            <a:endParaRPr/>
          </a:p>
        </p:txBody>
      </p:sp>
      <p:pic>
        <p:nvPicPr>
          <p:cNvPr id="150" name="Google Shape;150;p21"/>
          <p:cNvPicPr preferRelativeResize="0"/>
          <p:nvPr/>
        </p:nvPicPr>
        <p:blipFill>
          <a:blip r:embed="rId3">
            <a:alphaModFix/>
          </a:blip>
          <a:stretch>
            <a:fillRect/>
          </a:stretch>
        </p:blipFill>
        <p:spPr>
          <a:xfrm>
            <a:off x="0" y="2472150"/>
            <a:ext cx="4572000" cy="2671275"/>
          </a:xfrm>
          <a:prstGeom prst="rect">
            <a:avLst/>
          </a:prstGeom>
          <a:noFill/>
          <a:ln>
            <a:noFill/>
          </a:ln>
        </p:spPr>
      </p:pic>
      <p:pic>
        <p:nvPicPr>
          <p:cNvPr id="151" name="Google Shape;151;p21"/>
          <p:cNvPicPr preferRelativeResize="0"/>
          <p:nvPr/>
        </p:nvPicPr>
        <p:blipFill>
          <a:blip r:embed="rId4">
            <a:alphaModFix/>
          </a:blip>
          <a:stretch>
            <a:fillRect/>
          </a:stretch>
        </p:blipFill>
        <p:spPr>
          <a:xfrm>
            <a:off x="4572000" y="2472150"/>
            <a:ext cx="4572000" cy="267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