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>
      <p:cViewPr>
        <p:scale>
          <a:sx n="50" d="100"/>
          <a:sy n="50" d="100"/>
        </p:scale>
        <p:origin x="29" y="6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755" y="2087927"/>
            <a:ext cx="10840489" cy="268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123825" algn="ctr">
              <a:lnSpc>
                <a:spcPct val="100000"/>
              </a:lnSpc>
              <a:spcBef>
                <a:spcPts val="95"/>
              </a:spcBef>
            </a:pPr>
            <a:r>
              <a:rPr lang="es-ES" sz="4400" b="1" spc="145" dirty="0">
                <a:latin typeface="+mj-lt"/>
                <a:cs typeface="Times New Roman"/>
              </a:rPr>
              <a:t>IMPLANTABLE MICROELECTRONIC DEVICE:</a:t>
            </a:r>
            <a:endParaRPr sz="4400" dirty="0">
              <a:latin typeface="+mj-lt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endParaRPr lang="es-ES" sz="415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lang="es-ES" sz="4400" spc="-185" dirty="0">
                <a:latin typeface="+mj-lt"/>
                <a:cs typeface="Times New Roman"/>
              </a:rPr>
              <a:t>DESIGN AND TEST OF MICROELECTRONIC DEVICE FOR OPTOGENETIC APPLICATIONS</a:t>
            </a:r>
            <a:endParaRPr sz="4400" dirty="0">
              <a:latin typeface="+mj-lt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7611" y="0"/>
            <a:ext cx="341630" cy="35560"/>
          </a:xfrm>
          <a:custGeom>
            <a:avLst/>
            <a:gdLst/>
            <a:ahLst/>
            <a:cxnLst/>
            <a:rect l="l" t="t" r="r" b="b"/>
            <a:pathLst>
              <a:path w="341630" h="35560">
                <a:moveTo>
                  <a:pt x="0" y="35051"/>
                </a:moveTo>
                <a:lnTo>
                  <a:pt x="341375" y="35051"/>
                </a:lnTo>
                <a:lnTo>
                  <a:pt x="341375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spc="-110" dirty="0"/>
              <a:t>1.</a:t>
            </a:r>
            <a:r>
              <a:rPr spc="-10" dirty="0"/>
              <a:t> </a:t>
            </a:r>
            <a:r>
              <a:rPr lang="es-ES" spc="-70" dirty="0"/>
              <a:t>OVERVIEW OF THE PROJECT</a:t>
            </a:r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EF1FC-BAB9-4EA6-86DD-F544BD3FAF02}"/>
              </a:ext>
            </a:extLst>
          </p:cNvPr>
          <p:cNvSpPr txBox="1"/>
          <p:nvPr/>
        </p:nvSpPr>
        <p:spPr>
          <a:xfrm>
            <a:off x="1059178" y="4262688"/>
            <a:ext cx="10073644" cy="2194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FF49E-73E0-46D9-A0F6-337034A86891}"/>
              </a:ext>
            </a:extLst>
          </p:cNvPr>
          <p:cNvSpPr txBox="1"/>
          <p:nvPr/>
        </p:nvSpPr>
        <p:spPr>
          <a:xfrm>
            <a:off x="5135816" y="4424112"/>
            <a:ext cx="2209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Garamond" panose="02020404030301010803" pitchFamily="18" charset="0"/>
              </a:rPr>
              <a:t>Restrictions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E31D9-89C9-4506-9915-A4DD3A28BBB1}"/>
              </a:ext>
            </a:extLst>
          </p:cNvPr>
          <p:cNvSpPr txBox="1"/>
          <p:nvPr/>
        </p:nvSpPr>
        <p:spPr>
          <a:xfrm>
            <a:off x="1163667" y="5052163"/>
            <a:ext cx="235762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aramond" panose="02020404030301010803" pitchFamily="18" charset="0"/>
                <a:sym typeface="Wingdings" panose="05000000000000000000" pitchFamily="2" charset="2"/>
              </a:rPr>
              <a:t>Low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power device</a:t>
            </a:r>
          </a:p>
          <a:p>
            <a:pPr algn="ctr"/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sz="1400" dirty="0">
                <a:latin typeface="Garamond" panose="02020404030301010803" pitchFamily="18" charset="0"/>
                <a:sym typeface="Wingdings" panose="05000000000000000000" pitchFamily="2" charset="2"/>
              </a:rPr>
              <a:t>(Just to supply a LED)</a:t>
            </a:r>
          </a:p>
          <a:p>
            <a:endParaRPr lang="es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FC3F7-6E01-441E-B076-23F2EF4CC0C1}"/>
              </a:ext>
            </a:extLst>
          </p:cNvPr>
          <p:cNvSpPr txBox="1"/>
          <p:nvPr/>
        </p:nvSpPr>
        <p:spPr>
          <a:xfrm>
            <a:off x="3667380" y="5052163"/>
            <a:ext cx="235762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aramond" panose="02020404030301010803" pitchFamily="18" charset="0"/>
                <a:sym typeface="Wingdings" panose="05000000000000000000" pitchFamily="2" charset="2"/>
              </a:rPr>
              <a:t>Wireless </a:t>
            </a:r>
            <a:r>
              <a:rPr lang="es-ES" b="1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endParaRPr lang="es-ES" b="1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(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Magnetic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coupling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harvesting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)</a:t>
            </a:r>
          </a:p>
          <a:p>
            <a:pPr algn="ctr"/>
            <a:endParaRPr lang="en-GB" sz="600" dirty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28716-382E-444E-94B6-B9939AFB7B25}"/>
              </a:ext>
            </a:extLst>
          </p:cNvPr>
          <p:cNvSpPr txBox="1"/>
          <p:nvPr/>
        </p:nvSpPr>
        <p:spPr>
          <a:xfrm>
            <a:off x="6171093" y="5052163"/>
            <a:ext cx="235762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aramond" panose="02020404030301010803" pitchFamily="18" charset="0"/>
                <a:sym typeface="Wingdings" panose="05000000000000000000" pitchFamily="2" charset="2"/>
              </a:rPr>
              <a:t>Flexible </a:t>
            </a:r>
            <a:r>
              <a:rPr lang="es-ES" b="1" dirty="0" err="1">
                <a:latin typeface="Garamond" panose="02020404030301010803" pitchFamily="18" charset="0"/>
                <a:sym typeface="Wingdings" panose="05000000000000000000" pitchFamily="2" charset="2"/>
              </a:rPr>
              <a:t>substrate</a:t>
            </a:r>
            <a:endParaRPr lang="es-ES" b="1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(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must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be adaptable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to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the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Surface)</a:t>
            </a:r>
          </a:p>
          <a:p>
            <a:pPr algn="ctr"/>
            <a:endParaRPr lang="en-GB" sz="800" dirty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88DC55-A147-446A-B584-5754A1BDF62B}"/>
              </a:ext>
            </a:extLst>
          </p:cNvPr>
          <p:cNvSpPr txBox="1"/>
          <p:nvPr/>
        </p:nvSpPr>
        <p:spPr>
          <a:xfrm>
            <a:off x="8674805" y="5052163"/>
            <a:ext cx="235762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Garamond" panose="02020404030301010803" pitchFamily="18" charset="0"/>
                <a:sym typeface="Wingdings" panose="05000000000000000000" pitchFamily="2" charset="2"/>
              </a:rPr>
              <a:t>Biocompatibility</a:t>
            </a:r>
            <a:endParaRPr lang="es-ES" b="1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(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encapsulation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is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crutial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)</a:t>
            </a:r>
          </a:p>
          <a:p>
            <a:pPr algn="ctr"/>
            <a:endParaRPr lang="es-ES" dirty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B5F711-FD73-4BFC-82D7-1012E38B99C8}"/>
              </a:ext>
            </a:extLst>
          </p:cNvPr>
          <p:cNvSpPr txBox="1"/>
          <p:nvPr/>
        </p:nvSpPr>
        <p:spPr>
          <a:xfrm>
            <a:off x="344043" y="2724080"/>
            <a:ext cx="22481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latin typeface="Garamond" panose="02020404030301010803" pitchFamily="18" charset="0"/>
              </a:rPr>
              <a:t>Purpose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of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project</a:t>
            </a:r>
            <a:endParaRPr lang="es-ES" dirty="0">
              <a:latin typeface="Garamond" panose="02020404030301010803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66B2EE-F7DD-4771-AD32-3AEB16FA0A6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592197" y="2908746"/>
            <a:ext cx="6096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B400C-9CA8-41EF-8322-0841346625BB}"/>
              </a:ext>
            </a:extLst>
          </p:cNvPr>
          <p:cNvSpPr txBox="1"/>
          <p:nvPr/>
        </p:nvSpPr>
        <p:spPr>
          <a:xfrm>
            <a:off x="3205496" y="2713769"/>
            <a:ext cx="2438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latin typeface="Garamond" panose="02020404030301010803" pitchFamily="18" charset="0"/>
              </a:rPr>
              <a:t>Microelectronic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Device</a:t>
            </a:r>
            <a:endParaRPr lang="es-ES" dirty="0">
              <a:latin typeface="Garamond" panose="02020404030301010803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CE6E934-E921-40C6-8F66-54EF8D414B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592197" y="2908746"/>
            <a:ext cx="605901" cy="5311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87414F-1C56-4C1A-8121-2B5D5DEEA96E}"/>
              </a:ext>
            </a:extLst>
          </p:cNvPr>
          <p:cNvSpPr txBox="1"/>
          <p:nvPr/>
        </p:nvSpPr>
        <p:spPr>
          <a:xfrm>
            <a:off x="3205496" y="3217737"/>
            <a:ext cx="2438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latin typeface="Garamond" panose="02020404030301010803" pitchFamily="18" charset="0"/>
              </a:rPr>
              <a:t>Optogenetics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Technique</a:t>
            </a:r>
            <a:endParaRPr lang="es-ES" dirty="0">
              <a:latin typeface="Garamond" panose="02020404030301010803" pitchFamily="18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A24DAFF-7230-47FA-AA6E-3800C8A9EFB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592197" y="2431711"/>
            <a:ext cx="602202" cy="4770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044AC5-2363-40CE-B2B7-A543A981F45B}"/>
              </a:ext>
            </a:extLst>
          </p:cNvPr>
          <p:cNvSpPr txBox="1"/>
          <p:nvPr/>
        </p:nvSpPr>
        <p:spPr>
          <a:xfrm>
            <a:off x="3201797" y="2209800"/>
            <a:ext cx="2438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Wireless Power Supply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57B71799-9150-4422-A979-355CEC52C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622" y="1848651"/>
            <a:ext cx="5267090" cy="19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AA6E786-A3DB-4FF5-864D-67BDBA58213E}"/>
              </a:ext>
            </a:extLst>
          </p:cNvPr>
          <p:cNvSpPr/>
          <p:nvPr/>
        </p:nvSpPr>
        <p:spPr>
          <a:xfrm>
            <a:off x="6214083" y="3895147"/>
            <a:ext cx="74441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Garamond" panose="02020404030301010803" pitchFamily="18" charset="0"/>
              </a:rPr>
              <a:t>Lim, D. H., &amp; </a:t>
            </a:r>
            <a:r>
              <a:rPr lang="en-US" sz="800" dirty="0" err="1">
                <a:latin typeface="Garamond" panose="02020404030301010803" pitchFamily="18" charset="0"/>
              </a:rPr>
              <a:t>LeDue</a:t>
            </a:r>
            <a:r>
              <a:rPr lang="en-US" sz="800" dirty="0">
                <a:latin typeface="Garamond" panose="02020404030301010803" pitchFamily="18" charset="0"/>
              </a:rPr>
              <a:t>, J. (2017) </a:t>
            </a:r>
            <a:r>
              <a:rPr lang="en-US" sz="800" i="1" dirty="0">
                <a:latin typeface="Garamond" panose="02020404030301010803" pitchFamily="18" charset="0"/>
              </a:rPr>
              <a:t>What Is Optogenetics and How Can We Use It to Discover More About the Brain?.</a:t>
            </a:r>
            <a:r>
              <a:rPr lang="en-US" sz="800" dirty="0">
                <a:latin typeface="Garamond" panose="02020404030301010803" pitchFamily="18" charset="0"/>
              </a:rPr>
              <a:t> Frontiers for young minds.</a:t>
            </a:r>
            <a:endParaRPr lang="es-ES" sz="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 dirty="0"/>
              <a:t>2.</a:t>
            </a:r>
            <a:r>
              <a:rPr lang="es-ES" spc="-10" dirty="0"/>
              <a:t> </a:t>
            </a:r>
            <a:r>
              <a:rPr lang="es-ES" spc="-70" dirty="0"/>
              <a:t>PREVIOUS SIMILAR WORKS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12E3-BED7-4156-AE3A-E4E69563F6C8}"/>
              </a:ext>
            </a:extLst>
          </p:cNvPr>
          <p:cNvSpPr txBox="1"/>
          <p:nvPr/>
        </p:nvSpPr>
        <p:spPr>
          <a:xfrm>
            <a:off x="2133600" y="1414984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John Rogers’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Different designs from the most simple to “higher” complexity.</a:t>
            </a:r>
            <a:endParaRPr lang="en-GB" dirty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4D77B-AC87-4EB8-9489-7A66240D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929" y="2930771"/>
            <a:ext cx="5867400" cy="1648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6D0C0-A0DF-4352-AE1E-08A525D307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124"/>
          <a:stretch/>
        </p:blipFill>
        <p:spPr>
          <a:xfrm>
            <a:off x="6188926" y="2869900"/>
            <a:ext cx="5715000" cy="1888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43558E-272D-483E-A728-B8BD44088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4617355"/>
            <a:ext cx="5819041" cy="1859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D3410D-E531-4EE2-BFEE-AB32E00E1E1A}"/>
              </a:ext>
            </a:extLst>
          </p:cNvPr>
          <p:cNvSpPr txBox="1"/>
          <p:nvPr/>
        </p:nvSpPr>
        <p:spPr>
          <a:xfrm>
            <a:off x="304483" y="2856583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22F3E2-9FF4-464E-9407-16B5D2B7A1FF}"/>
              </a:ext>
            </a:extLst>
          </p:cNvPr>
          <p:cNvSpPr txBox="1"/>
          <p:nvPr/>
        </p:nvSpPr>
        <p:spPr>
          <a:xfrm>
            <a:off x="6048176" y="2819526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F8FE6A-C945-43C6-B104-E4833DB844C0}"/>
              </a:ext>
            </a:extLst>
          </p:cNvPr>
          <p:cNvSpPr txBox="1"/>
          <p:nvPr/>
        </p:nvSpPr>
        <p:spPr>
          <a:xfrm>
            <a:off x="2971800" y="4541155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12F66-795A-4718-8B26-98B3D5A06615}"/>
              </a:ext>
            </a:extLst>
          </p:cNvPr>
          <p:cNvSpPr/>
          <p:nvPr/>
        </p:nvSpPr>
        <p:spPr>
          <a:xfrm>
            <a:off x="304483" y="2305992"/>
            <a:ext cx="10515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In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their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work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Fully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implantable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optoelectronic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battery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-free, multimodal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operation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in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neuroscience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research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dirty="0">
                <a:solidFill>
                  <a:srgbClr val="222222"/>
                </a:solidFill>
                <a:latin typeface="Garamond" panose="02020404030301010803" pitchFamily="18" charset="0"/>
              </a:rPr>
              <a:t>(2018) in 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Electronics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:</a:t>
            </a:r>
            <a:endParaRPr lang="es-ES" sz="11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3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/>
              <a:t>2.</a:t>
            </a:r>
            <a:r>
              <a:rPr lang="es-ES" spc="-10"/>
              <a:t> </a:t>
            </a:r>
            <a:r>
              <a:rPr lang="es-ES" spc="-70"/>
              <a:t>PREVIOUS SIMILAR WORKS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12E3-BED7-4156-AE3A-E4E69563F6C8}"/>
              </a:ext>
            </a:extLst>
          </p:cNvPr>
          <p:cNvSpPr txBox="1"/>
          <p:nvPr/>
        </p:nvSpPr>
        <p:spPr>
          <a:xfrm>
            <a:off x="2133600" y="1414984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John Rogers’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Different designs from the most simple to “higher” complexity.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12F66-795A-4718-8B26-98B3D5A06615}"/>
              </a:ext>
            </a:extLst>
          </p:cNvPr>
          <p:cNvSpPr/>
          <p:nvPr/>
        </p:nvSpPr>
        <p:spPr>
          <a:xfrm>
            <a:off x="1439179" y="6321806"/>
            <a:ext cx="96030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Mickle</a:t>
            </a:r>
            <a:r>
              <a:rPr lang="es-ES" sz="1050" b="1" dirty="0">
                <a:solidFill>
                  <a:srgbClr val="222222"/>
                </a:solidFill>
                <a:latin typeface="Garamond" panose="02020404030301010803" pitchFamily="18" charset="0"/>
              </a:rPr>
              <a:t>, A. D., Won, S. M., … Rogers, J.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(2019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). A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wireless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closed-loop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optogenetic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peripheral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neuromodulation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. </a:t>
            </a:r>
            <a:r>
              <a:rPr lang="es-ES" sz="1050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, 565(7739), 361.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A31E8C-B683-4EBF-AC6E-15B79C7ED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523"/>
          <a:stretch/>
        </p:blipFill>
        <p:spPr>
          <a:xfrm>
            <a:off x="2271712" y="2837597"/>
            <a:ext cx="7648575" cy="349680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F6CE0C-4B8E-4BDA-A36F-162D2CD112ED}"/>
              </a:ext>
            </a:extLst>
          </p:cNvPr>
          <p:cNvSpPr/>
          <p:nvPr/>
        </p:nvSpPr>
        <p:spPr>
          <a:xfrm>
            <a:off x="304483" y="2305992"/>
            <a:ext cx="10515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In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their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work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A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wireless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closed-loop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optogenetic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peripheral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neuromodulation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dirty="0">
                <a:solidFill>
                  <a:srgbClr val="222222"/>
                </a:solidFill>
                <a:latin typeface="Garamond" panose="02020404030301010803" pitchFamily="18" charset="0"/>
              </a:rPr>
              <a:t>(2019) in 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:</a:t>
            </a:r>
            <a:endParaRPr lang="es-ES" sz="11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/>
              <a:t>2.</a:t>
            </a:r>
            <a:r>
              <a:rPr lang="es-ES" spc="-10"/>
              <a:t> </a:t>
            </a:r>
            <a:r>
              <a:rPr lang="es-ES" spc="-70"/>
              <a:t>PREVIOUS SIMILAR WORKS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12E3-BED7-4156-AE3A-E4E69563F6C8}"/>
              </a:ext>
            </a:extLst>
          </p:cNvPr>
          <p:cNvSpPr txBox="1"/>
          <p:nvPr/>
        </p:nvSpPr>
        <p:spPr>
          <a:xfrm>
            <a:off x="2133600" y="1414984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John Rogers’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Different designs from the most simple to “higher” complexity.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22F3E2-9FF4-464E-9407-16B5D2B7A1FF}"/>
              </a:ext>
            </a:extLst>
          </p:cNvPr>
          <p:cNvSpPr txBox="1"/>
          <p:nvPr/>
        </p:nvSpPr>
        <p:spPr>
          <a:xfrm>
            <a:off x="6048176" y="2819526"/>
            <a:ext cx="1847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12F66-795A-4718-8B26-98B3D5A06615}"/>
              </a:ext>
            </a:extLst>
          </p:cNvPr>
          <p:cNvSpPr/>
          <p:nvPr/>
        </p:nvSpPr>
        <p:spPr>
          <a:xfrm>
            <a:off x="304483" y="2305992"/>
            <a:ext cx="10515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In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their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work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Fully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implantable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optoelectronic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battery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-free, multimodal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operation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in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neuroscience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research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dirty="0">
                <a:solidFill>
                  <a:srgbClr val="222222"/>
                </a:solidFill>
                <a:latin typeface="Garamond" panose="02020404030301010803" pitchFamily="18" charset="0"/>
              </a:rPr>
              <a:t>(2018) in 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Electronics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:</a:t>
            </a:r>
            <a:endParaRPr lang="es-ES" sz="11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69D63-4B7F-4FD0-873B-7EA4F3E53E35}"/>
              </a:ext>
            </a:extLst>
          </p:cNvPr>
          <p:cNvSpPr txBox="1"/>
          <p:nvPr/>
        </p:nvSpPr>
        <p:spPr>
          <a:xfrm>
            <a:off x="457200" y="3061796"/>
            <a:ext cx="9982200" cy="21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latin typeface="Garamond" panose="02020404030301010803" pitchFamily="18" charset="0"/>
              </a:rPr>
              <a:t>Substrate</a:t>
            </a:r>
            <a:r>
              <a:rPr lang="es-ES" dirty="0">
                <a:latin typeface="Garamond" panose="02020404030301010803" pitchFamily="18" charset="0"/>
              </a:rPr>
              <a:t>: </a:t>
            </a:r>
            <a:r>
              <a:rPr lang="es-ES" dirty="0" err="1">
                <a:latin typeface="Garamond" panose="02020404030301010803" pitchFamily="18" charset="0"/>
              </a:rPr>
              <a:t>Pyralux</a:t>
            </a:r>
            <a:r>
              <a:rPr lang="es-ES" dirty="0">
                <a:latin typeface="Garamond" panose="02020404030301010803" pitchFamily="18" charset="0"/>
              </a:rPr>
              <a:t> AP8535R, a flexible </a:t>
            </a:r>
            <a:r>
              <a:rPr lang="es-ES" dirty="0" err="1">
                <a:latin typeface="Garamond" panose="02020404030301010803" pitchFamily="18" charset="0"/>
              </a:rPr>
              <a:t>substrate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for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bioimplantable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devices</a:t>
            </a:r>
            <a:r>
              <a:rPr lang="es-ES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Microcontroler</a:t>
            </a:r>
            <a:r>
              <a:rPr lang="es-ES" dirty="0">
                <a:latin typeface="Garamond" panose="02020404030301010803" pitchFamily="18" charset="0"/>
              </a:rPr>
              <a:t> (µC ): </a:t>
            </a:r>
            <a:r>
              <a:rPr lang="es-ES" b="1" dirty="0">
                <a:latin typeface="Garamond" panose="02020404030301010803" pitchFamily="18" charset="0"/>
              </a:rPr>
              <a:t>ATtiny84(Atmel)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many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documentation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available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LDO: </a:t>
            </a:r>
            <a:r>
              <a:rPr lang="es-ES" b="1" dirty="0">
                <a:latin typeface="Garamond" panose="02020404030301010803" pitchFamily="18" charset="0"/>
                <a:sym typeface="Wingdings" panose="05000000000000000000" pitchFamily="2" charset="2"/>
              </a:rPr>
              <a:t>NCP161 ON semiconductor 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 Good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specs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.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for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low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device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Garamond" panose="02020404030301010803" pitchFamily="18" charset="0"/>
              </a:rPr>
              <a:t>Cree® TR2227™ </a:t>
            </a:r>
            <a:r>
              <a:rPr lang="es-ES" dirty="0" err="1">
                <a:latin typeface="Garamond" panose="02020404030301010803" pitchFamily="18" charset="0"/>
              </a:rPr>
              <a:t>LEDs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 3.15 V and 20mA.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Other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passive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components</a:t>
            </a:r>
            <a:r>
              <a:rPr lang="es-ES" dirty="0">
                <a:latin typeface="Garamond" panose="02020404030301010803" pitchFamily="18" charset="0"/>
              </a:rPr>
              <a:t>: 0201 and 0402 </a:t>
            </a:r>
            <a:r>
              <a:rPr lang="es-ES" dirty="0" err="1">
                <a:latin typeface="Garamond" panose="02020404030301010803" pitchFamily="18" charset="0"/>
              </a:rPr>
              <a:t>package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size</a:t>
            </a:r>
            <a:r>
              <a:rPr lang="es-ES" dirty="0"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C3204-466F-4AB7-9F32-0BE51A476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75" y="2905647"/>
            <a:ext cx="1036837" cy="960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19995-FDB2-4F58-87E9-DCA3040DA8F1}"/>
              </a:ext>
            </a:extLst>
          </p:cNvPr>
          <p:cNvSpPr txBox="1"/>
          <p:nvPr/>
        </p:nvSpPr>
        <p:spPr>
          <a:xfrm>
            <a:off x="457200" y="5657671"/>
            <a:ext cx="1051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Accesibility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to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µC: </a:t>
            </a:r>
            <a:r>
              <a:rPr lang="es-ES" dirty="0" err="1">
                <a:latin typeface="Garamond" panose="02020404030301010803" pitchFamily="18" charset="0"/>
              </a:rPr>
              <a:t>just</a:t>
            </a:r>
            <a:r>
              <a:rPr lang="es-ES" dirty="0">
                <a:latin typeface="Garamond" panose="02020404030301010803" pitchFamily="18" charset="0"/>
              </a:rPr>
              <a:t> once </a:t>
            </a:r>
            <a:r>
              <a:rPr lang="es-ES" dirty="0" err="1">
                <a:latin typeface="Garamond" panose="02020404030301010803" pitchFamily="18" charset="0"/>
              </a:rPr>
              <a:t>before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surgery</a:t>
            </a:r>
            <a:r>
              <a:rPr lang="es-ES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Temperature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of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implant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due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to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µC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Biocompatibility</a:t>
            </a:r>
            <a:r>
              <a:rPr lang="es-ES" dirty="0">
                <a:latin typeface="Garamond" panose="02020404030301010803" pitchFamily="18" charset="0"/>
              </a:rPr>
              <a:t> problema </a:t>
            </a:r>
            <a:r>
              <a:rPr lang="es-ES" dirty="0" err="1">
                <a:latin typeface="Garamond" panose="02020404030301010803" pitchFamily="18" charset="0"/>
              </a:rPr>
              <a:t>when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adding</a:t>
            </a:r>
            <a:r>
              <a:rPr lang="es-ES" dirty="0">
                <a:latin typeface="Garamond" panose="02020404030301010803" pitchFamily="18" charset="0"/>
              </a:rPr>
              <a:t> a µC in </a:t>
            </a:r>
            <a:r>
              <a:rPr lang="es-ES" dirty="0" err="1">
                <a:latin typeface="Garamond" panose="02020404030301010803" pitchFamily="18" charset="0"/>
              </a:rPr>
              <a:t>an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implant</a:t>
            </a:r>
            <a:r>
              <a:rPr lang="es-ES" dirty="0">
                <a:latin typeface="Garamond" panose="02020404030301010803" pitchFamily="18" charset="0"/>
              </a:rPr>
              <a:t> (</a:t>
            </a:r>
            <a:r>
              <a:rPr lang="es-ES" dirty="0" err="1">
                <a:latin typeface="Garamond" panose="02020404030301010803" pitchFamily="18" charset="0"/>
              </a:rPr>
              <a:t>soldering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components</a:t>
            </a:r>
            <a:r>
              <a:rPr lang="es-ES" dirty="0">
                <a:latin typeface="Garamond" panose="02020404030301010803" pitchFamily="18" charset="0"/>
              </a:rPr>
              <a:t>, </a:t>
            </a:r>
            <a:r>
              <a:rPr lang="es-ES" dirty="0" err="1">
                <a:latin typeface="Garamond" panose="02020404030301010803" pitchFamily="18" charset="0"/>
              </a:rPr>
              <a:t>resins</a:t>
            </a:r>
            <a:r>
              <a:rPr lang="es-ES" dirty="0">
                <a:latin typeface="Garamond" panose="02020404030301010803" pitchFamily="18" charset="0"/>
              </a:rPr>
              <a:t>, </a:t>
            </a:r>
            <a:r>
              <a:rPr lang="es-ES" dirty="0" err="1">
                <a:latin typeface="Garamond" panose="02020404030301010803" pitchFamily="18" charset="0"/>
              </a:rPr>
              <a:t>etc</a:t>
            </a:r>
            <a:r>
              <a:rPr lang="es-ES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7D4AC3-830C-4FA1-B3E9-F714D7A6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878146"/>
            <a:ext cx="1190213" cy="11902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F0F33B-2F93-4D9E-8712-7CF52C4BC096}"/>
              </a:ext>
            </a:extLst>
          </p:cNvPr>
          <p:cNvSpPr txBox="1"/>
          <p:nvPr/>
        </p:nvSpPr>
        <p:spPr>
          <a:xfrm>
            <a:off x="410623" y="2755995"/>
            <a:ext cx="20167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23292-5B50-40A7-A4C0-188F43A53802}"/>
              </a:ext>
            </a:extLst>
          </p:cNvPr>
          <p:cNvSpPr txBox="1"/>
          <p:nvPr/>
        </p:nvSpPr>
        <p:spPr>
          <a:xfrm>
            <a:off x="430839" y="5240423"/>
            <a:ext cx="20167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Problems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59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/>
              <a:t>2.</a:t>
            </a:r>
            <a:r>
              <a:rPr lang="es-ES" spc="-10"/>
              <a:t> </a:t>
            </a:r>
            <a:r>
              <a:rPr lang="es-ES" spc="-70"/>
              <a:t>PREVIOUS SIMILAR WORKS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12E3-BED7-4156-AE3A-E4E69563F6C8}"/>
              </a:ext>
            </a:extLst>
          </p:cNvPr>
          <p:cNvSpPr txBox="1"/>
          <p:nvPr/>
        </p:nvSpPr>
        <p:spPr>
          <a:xfrm>
            <a:off x="2133600" y="1414984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Ada Poon’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Simple design with a magnetic coupling.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12F66-795A-4718-8B26-98B3D5A06615}"/>
              </a:ext>
            </a:extLst>
          </p:cNvPr>
          <p:cNvSpPr/>
          <p:nvPr/>
        </p:nvSpPr>
        <p:spPr>
          <a:xfrm>
            <a:off x="599272" y="5849692"/>
            <a:ext cx="107926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Garamond" panose="02020404030301010803" pitchFamily="18" charset="0"/>
              </a:rPr>
              <a:t>Ho, J. S., Tanabe, Y., </a:t>
            </a:r>
            <a:r>
              <a:rPr lang="en-US" sz="1000" b="1" dirty="0" err="1">
                <a:latin typeface="Garamond" panose="02020404030301010803" pitchFamily="18" charset="0"/>
              </a:rPr>
              <a:t>Iyer</a:t>
            </a:r>
            <a:r>
              <a:rPr lang="en-US" sz="1000" b="1" dirty="0">
                <a:latin typeface="Garamond" panose="02020404030301010803" pitchFamily="18" charset="0"/>
              </a:rPr>
              <a:t>, S. M., Christensen, A. J., Grosenick, L., </a:t>
            </a:r>
            <a:r>
              <a:rPr lang="en-US" sz="1000" b="1" dirty="0" err="1">
                <a:latin typeface="Garamond" panose="02020404030301010803" pitchFamily="18" charset="0"/>
              </a:rPr>
              <a:t>Deisseroth</a:t>
            </a:r>
            <a:r>
              <a:rPr lang="en-US" sz="1000" b="1" dirty="0">
                <a:latin typeface="Garamond" panose="02020404030301010803" pitchFamily="18" charset="0"/>
              </a:rPr>
              <a:t>, K., ... &amp; Poon, A. S. </a:t>
            </a:r>
            <a:r>
              <a:rPr lang="en-US" sz="1000" dirty="0">
                <a:latin typeface="Garamond" panose="02020404030301010803" pitchFamily="18" charset="0"/>
              </a:rPr>
              <a:t>(2015). </a:t>
            </a:r>
            <a:r>
              <a:rPr lang="en-US" sz="1000" i="1" dirty="0">
                <a:latin typeface="Garamond" panose="02020404030301010803" pitchFamily="18" charset="0"/>
              </a:rPr>
              <a:t>Self-tracking energy transfer for neural stimulation in untethered mice</a:t>
            </a:r>
            <a:r>
              <a:rPr lang="en-US" sz="1000" dirty="0">
                <a:latin typeface="Garamond" panose="02020404030301010803" pitchFamily="18" charset="0"/>
              </a:rPr>
              <a:t>. </a:t>
            </a:r>
            <a:r>
              <a:rPr lang="en-US" sz="1000" i="1" dirty="0">
                <a:latin typeface="Garamond" panose="02020404030301010803" pitchFamily="18" charset="0"/>
              </a:rPr>
              <a:t>Physical Review Applied</a:t>
            </a:r>
            <a:r>
              <a:rPr lang="en-US" sz="1000" dirty="0">
                <a:latin typeface="Garamond" panose="02020404030301010803" pitchFamily="18" charset="0"/>
              </a:rPr>
              <a:t>, </a:t>
            </a:r>
            <a:r>
              <a:rPr lang="en-US" sz="1000" i="1" dirty="0">
                <a:latin typeface="Garamond" panose="02020404030301010803" pitchFamily="18" charset="0"/>
              </a:rPr>
              <a:t>4</a:t>
            </a:r>
            <a:r>
              <a:rPr lang="en-US" sz="1000" dirty="0">
                <a:latin typeface="Garamond" panose="02020404030301010803" pitchFamily="18" charset="0"/>
              </a:rPr>
              <a:t>(2), 024001.</a:t>
            </a:r>
            <a:endParaRPr lang="es-ES" sz="1000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8DB36-C1CD-41CE-BF45-4DD42FA8E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6140" y="2324835"/>
            <a:ext cx="6939719" cy="32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/>
              <a:t>2.</a:t>
            </a:r>
            <a:r>
              <a:rPr lang="es-ES" spc="-10"/>
              <a:t> </a:t>
            </a:r>
            <a:r>
              <a:rPr lang="es-ES" spc="-70"/>
              <a:t>PREVIOUS SIMILAR WORKS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12E3-BED7-4156-AE3A-E4E69563F6C8}"/>
              </a:ext>
            </a:extLst>
          </p:cNvPr>
          <p:cNvSpPr txBox="1"/>
          <p:nvPr/>
        </p:nvSpPr>
        <p:spPr>
          <a:xfrm>
            <a:off x="2133600" y="1414984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Ada Poon’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Simple design with a magnetic coupling.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51E762-063A-403B-ABA6-60DE0D64B1D7}"/>
              </a:ext>
            </a:extLst>
          </p:cNvPr>
          <p:cNvSpPr txBox="1"/>
          <p:nvPr/>
        </p:nvSpPr>
        <p:spPr>
          <a:xfrm>
            <a:off x="9678232" y="629585"/>
            <a:ext cx="1847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DFBC6F-25E2-41EF-8D7E-B3C38684F5B9}"/>
              </a:ext>
            </a:extLst>
          </p:cNvPr>
          <p:cNvSpPr txBox="1"/>
          <p:nvPr/>
        </p:nvSpPr>
        <p:spPr>
          <a:xfrm>
            <a:off x="410623" y="2755995"/>
            <a:ext cx="20167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AB73F4-26AD-4AC8-82F2-937C890CD1C4}"/>
              </a:ext>
            </a:extLst>
          </p:cNvPr>
          <p:cNvSpPr txBox="1"/>
          <p:nvPr/>
        </p:nvSpPr>
        <p:spPr>
          <a:xfrm>
            <a:off x="430839" y="4546856"/>
            <a:ext cx="20167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Problems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AA94-F55E-45EF-98D0-57E6EF8C265C}"/>
              </a:ext>
            </a:extLst>
          </p:cNvPr>
          <p:cNvSpPr txBox="1"/>
          <p:nvPr/>
        </p:nvSpPr>
        <p:spPr>
          <a:xfrm>
            <a:off x="904557" y="3276600"/>
            <a:ext cx="991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Magnetic</a:t>
            </a:r>
            <a:r>
              <a:rPr lang="es-ES" dirty="0"/>
              <a:t> </a:t>
            </a:r>
            <a:r>
              <a:rPr lang="es-ES" dirty="0" err="1"/>
              <a:t>Coupling</a:t>
            </a:r>
            <a:r>
              <a:rPr lang="es-ES" dirty="0"/>
              <a:t>: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turn</a:t>
            </a:r>
            <a:r>
              <a:rPr lang="es-ES" dirty="0"/>
              <a:t> </a:t>
            </a:r>
            <a:r>
              <a:rPr lang="es-ES" dirty="0" err="1"/>
              <a:t>coil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SMD capacitor (4pF) and </a:t>
            </a:r>
            <a:r>
              <a:rPr lang="es-ES" dirty="0" err="1"/>
              <a:t>resonant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1.5GHz.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consumption</a:t>
            </a:r>
            <a:r>
              <a:rPr lang="es-ES" dirty="0"/>
              <a:t>: </a:t>
            </a:r>
            <a:r>
              <a:rPr lang="es-ES" dirty="0" err="1"/>
              <a:t>approximately</a:t>
            </a:r>
            <a:r>
              <a:rPr lang="es-ES" dirty="0"/>
              <a:t> 4W.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D33A55-736D-4324-9837-262EEDF04E37}"/>
              </a:ext>
            </a:extLst>
          </p:cNvPr>
          <p:cNvSpPr txBox="1"/>
          <p:nvPr/>
        </p:nvSpPr>
        <p:spPr>
          <a:xfrm>
            <a:off x="948055" y="5124587"/>
            <a:ext cx="1051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Designed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for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only</a:t>
            </a:r>
            <a:r>
              <a:rPr lang="es-ES" dirty="0">
                <a:latin typeface="Garamond" panose="02020404030301010803" pitchFamily="18" charset="0"/>
              </a:rPr>
              <a:t> 1 </a:t>
            </a:r>
            <a:r>
              <a:rPr lang="es-ES" dirty="0" err="1">
                <a:latin typeface="Garamond" panose="02020404030301010803" pitchFamily="18" charset="0"/>
              </a:rPr>
              <a:t>or</a:t>
            </a:r>
            <a:r>
              <a:rPr lang="es-ES" dirty="0">
                <a:latin typeface="Garamond" panose="02020404030301010803" pitchFamily="18" charset="0"/>
              </a:rPr>
              <a:t> more leds </a:t>
            </a:r>
            <a:r>
              <a:rPr lang="es-ES" dirty="0" err="1">
                <a:latin typeface="Garamond" panose="02020404030301010803" pitchFamily="18" charset="0"/>
              </a:rPr>
              <a:t>working</a:t>
            </a:r>
            <a:r>
              <a:rPr lang="es-ES" dirty="0">
                <a:latin typeface="Garamond" panose="02020404030301010803" pitchFamily="18" charset="0"/>
              </a:rPr>
              <a:t> at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same</a:t>
            </a:r>
            <a:r>
              <a:rPr lang="es-ES" dirty="0">
                <a:latin typeface="Garamond" panose="02020404030301010803" pitchFamily="18" charset="0"/>
              </a:rPr>
              <a:t> pulse.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Garamond" panose="02020404030301010803" pitchFamily="18" charset="0"/>
              </a:rPr>
              <a:t>No control </a:t>
            </a:r>
            <a:r>
              <a:rPr lang="es-ES" dirty="0" err="1">
                <a:latin typeface="Garamond" panose="02020404030301010803" pitchFamily="18" charset="0"/>
              </a:rPr>
              <a:t>structure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implemented</a:t>
            </a:r>
            <a:r>
              <a:rPr lang="es-ES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Usage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of</a:t>
            </a:r>
            <a:r>
              <a:rPr lang="es-ES" dirty="0">
                <a:latin typeface="Garamond" panose="02020404030301010803" pitchFamily="18" charset="0"/>
              </a:rPr>
              <a:t> non biocompatible-flexible </a:t>
            </a:r>
            <a:r>
              <a:rPr lang="es-ES" dirty="0" err="1">
                <a:latin typeface="Garamond" panose="02020404030301010803" pitchFamily="18" charset="0"/>
              </a:rPr>
              <a:t>substrate</a:t>
            </a:r>
            <a:r>
              <a:rPr lang="es-ES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 dirty="0"/>
              <a:t>3. IDEAS FOR IMPROVEMENT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9746AFA-AAC6-44DF-998C-BDC6FA8A727B}"/>
              </a:ext>
            </a:extLst>
          </p:cNvPr>
          <p:cNvCxnSpPr>
            <a:cxnSpLocks/>
          </p:cNvCxnSpPr>
          <p:nvPr/>
        </p:nvCxnSpPr>
        <p:spPr>
          <a:xfrm flipV="1">
            <a:off x="2133600" y="1981200"/>
            <a:ext cx="2133600" cy="2103120"/>
          </a:xfrm>
          <a:prstGeom prst="bentConnector3">
            <a:avLst>
              <a:gd name="adj1" fmla="val 692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7E9A3-2A02-4112-8A4B-93FB1A57AEEB}"/>
              </a:ext>
            </a:extLst>
          </p:cNvPr>
          <p:cNvSpPr txBox="1"/>
          <p:nvPr/>
        </p:nvSpPr>
        <p:spPr>
          <a:xfrm>
            <a:off x="4267200" y="1644671"/>
            <a:ext cx="67056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</a:rPr>
              <a:t>Using a </a:t>
            </a:r>
            <a:r>
              <a:rPr lang="en-GB" sz="2000" b="1" dirty="0">
                <a:latin typeface="Garamond" panose="02020404030301010803" pitchFamily="18" charset="0"/>
                <a:ea typeface="Gadugi" panose="020B0502040204020203" pitchFamily="34" charset="0"/>
              </a:rPr>
              <a:t>microcontroller inside the brain </a:t>
            </a:r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</a:rPr>
              <a:t>increases the size of the implant so far.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81F66-71C8-44D7-B15B-C9F89130FDFC}"/>
              </a:ext>
            </a:extLst>
          </p:cNvPr>
          <p:cNvSpPr txBox="1"/>
          <p:nvPr/>
        </p:nvSpPr>
        <p:spPr>
          <a:xfrm>
            <a:off x="4267200" y="2965612"/>
            <a:ext cx="67056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</a:rPr>
              <a:t>For more that one µILED they used a µC </a:t>
            </a:r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 What about using different frequencies for powering different </a:t>
            </a:r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</a:rPr>
              <a:t>µILED</a:t>
            </a:r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50C313-282B-4466-9028-B919CD60714D}"/>
              </a:ext>
            </a:extLst>
          </p:cNvPr>
          <p:cNvSpPr txBox="1"/>
          <p:nvPr/>
        </p:nvSpPr>
        <p:spPr>
          <a:xfrm>
            <a:off x="4267200" y="4440441"/>
            <a:ext cx="6705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Fixed antenna with helmet or subdermal implant on the patient.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2EB8CC-8B62-47C7-8FAC-AB02E10A3601}"/>
              </a:ext>
            </a:extLst>
          </p:cNvPr>
          <p:cNvSpPr txBox="1"/>
          <p:nvPr/>
        </p:nvSpPr>
        <p:spPr>
          <a:xfrm>
            <a:off x="4267199" y="5299719"/>
            <a:ext cx="670560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2000" dirty="0"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Poon’s device  improve substrate, technical characteristics (Using CREE LED) and improving the power management on the circuit (Light intensity of the LE, temperature, power consumption, etc).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3FF5D8B-B052-4AC8-803F-164EB2D0DDC0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 flipV="1">
            <a:off x="3200400" y="3319555"/>
            <a:ext cx="1066800" cy="764765"/>
          </a:xfrm>
          <a:prstGeom prst="bentConnector3">
            <a:avLst>
              <a:gd name="adj1" fmla="val 38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3944A37-7638-4E45-A484-BA56926394EF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3200400" y="4084320"/>
            <a:ext cx="1066800" cy="556176"/>
          </a:xfrm>
          <a:prstGeom prst="bentConnector3">
            <a:avLst>
              <a:gd name="adj1" fmla="val 385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4BD29D2-E243-4223-9BCC-E24989F24B1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133599" y="4076574"/>
            <a:ext cx="2133600" cy="1884865"/>
          </a:xfrm>
          <a:prstGeom prst="bentConnector3">
            <a:avLst>
              <a:gd name="adj1" fmla="val 690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F690-3678-4FC6-B442-FCDC0298C59C}"/>
              </a:ext>
            </a:extLst>
          </p:cNvPr>
          <p:cNvSpPr/>
          <p:nvPr/>
        </p:nvSpPr>
        <p:spPr>
          <a:xfrm>
            <a:off x="533400" y="3352800"/>
            <a:ext cx="2667000" cy="1463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Garamond" panose="02020404030301010803" pitchFamily="18" charset="0"/>
              </a:rPr>
              <a:t>Problems</a:t>
            </a:r>
            <a:r>
              <a:rPr lang="es-ES" sz="2800" dirty="0">
                <a:latin typeface="Garamond" panose="02020404030301010803" pitchFamily="18" charset="0"/>
              </a:rPr>
              <a:t> </a:t>
            </a:r>
            <a:r>
              <a:rPr lang="es-ES" sz="2800" dirty="0" err="1">
                <a:latin typeface="Garamond" panose="02020404030301010803" pitchFamily="18" charset="0"/>
              </a:rPr>
              <a:t>found</a:t>
            </a:r>
            <a:endParaRPr lang="es-E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914" y="536194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110" dirty="0"/>
              <a:t>3. IDEAS FOR IMPROVEMENT</a:t>
            </a:r>
            <a:endParaRPr lang="es-ES" spc="-6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85839-09E1-43A4-8F99-CC1C40848705}"/>
              </a:ext>
            </a:extLst>
          </p:cNvPr>
          <p:cNvSpPr txBox="1"/>
          <p:nvPr/>
        </p:nvSpPr>
        <p:spPr>
          <a:xfrm>
            <a:off x="4603184" y="1843938"/>
            <a:ext cx="3275063" cy="52322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Next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Steps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E102E0-2CF8-4BBE-B3E0-F4315411AC78}"/>
              </a:ext>
            </a:extLst>
          </p:cNvPr>
          <p:cNvSpPr txBox="1"/>
          <p:nvPr/>
        </p:nvSpPr>
        <p:spPr>
          <a:xfrm>
            <a:off x="4458468" y="2929731"/>
            <a:ext cx="3275064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1.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Learn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about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magnetic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coupling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A0A1C-674A-4174-B8F9-7A932FF72468}"/>
              </a:ext>
            </a:extLst>
          </p:cNvPr>
          <p:cNvSpPr txBox="1"/>
          <p:nvPr/>
        </p:nvSpPr>
        <p:spPr>
          <a:xfrm>
            <a:off x="4458468" y="3742975"/>
            <a:ext cx="3275064" cy="654283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2. Run a test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with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Ada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Poon’s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Proposed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Circuit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7C5EA4-357E-4405-9F7E-51D0F782897D}"/>
              </a:ext>
            </a:extLst>
          </p:cNvPr>
          <p:cNvSpPr txBox="1"/>
          <p:nvPr/>
        </p:nvSpPr>
        <p:spPr>
          <a:xfrm>
            <a:off x="2120171" y="2955063"/>
            <a:ext cx="88857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week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393D1-3E41-4D81-821A-FD4F84B47CB0}"/>
              </a:ext>
            </a:extLst>
          </p:cNvPr>
          <p:cNvSpPr txBox="1"/>
          <p:nvPr/>
        </p:nvSpPr>
        <p:spPr>
          <a:xfrm>
            <a:off x="2120171" y="3885452"/>
            <a:ext cx="88857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2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weeks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408FE-C4AA-4AC5-B6D0-7981B032DCFB}"/>
              </a:ext>
            </a:extLst>
          </p:cNvPr>
          <p:cNvSpPr txBox="1"/>
          <p:nvPr/>
        </p:nvSpPr>
        <p:spPr>
          <a:xfrm>
            <a:off x="2120171" y="4817626"/>
            <a:ext cx="88857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weeks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591CCF-E062-4A74-B4F7-F50EBE6D0860}"/>
              </a:ext>
            </a:extLst>
          </p:cNvPr>
          <p:cNvCxnSpPr>
            <a:cxnSpLocks/>
          </p:cNvCxnSpPr>
          <p:nvPr/>
        </p:nvCxnSpPr>
        <p:spPr>
          <a:xfrm flipV="1">
            <a:off x="3008749" y="5000505"/>
            <a:ext cx="1449719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3FC76D-2AF9-44A5-B72A-EFF153CC7707}"/>
              </a:ext>
            </a:extLst>
          </p:cNvPr>
          <p:cNvCxnSpPr/>
          <p:nvPr/>
        </p:nvCxnSpPr>
        <p:spPr>
          <a:xfrm flipV="1">
            <a:off x="3008749" y="4070117"/>
            <a:ext cx="1449719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62485A-21EC-4F0B-AACA-852ABEA69DBC}"/>
              </a:ext>
            </a:extLst>
          </p:cNvPr>
          <p:cNvCxnSpPr/>
          <p:nvPr/>
        </p:nvCxnSpPr>
        <p:spPr>
          <a:xfrm flipV="1">
            <a:off x="3008749" y="3112303"/>
            <a:ext cx="1449719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E3A3B1-D40F-4BFD-A944-E082C4D8EC29}"/>
              </a:ext>
            </a:extLst>
          </p:cNvPr>
          <p:cNvSpPr txBox="1"/>
          <p:nvPr/>
        </p:nvSpPr>
        <p:spPr>
          <a:xfrm>
            <a:off x="4458467" y="4724400"/>
            <a:ext cx="3275065" cy="646331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3. Run a test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with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John Rogers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Proposed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Circuit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D6E918-0454-4AB5-B813-44A94730E30D}"/>
              </a:ext>
            </a:extLst>
          </p:cNvPr>
          <p:cNvSpPr txBox="1"/>
          <p:nvPr/>
        </p:nvSpPr>
        <p:spPr>
          <a:xfrm>
            <a:off x="1911350" y="6025013"/>
            <a:ext cx="63283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 and share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: https://github.com/GGChe/BioImplantableDevice</a:t>
            </a:r>
          </a:p>
          <a:p>
            <a:endParaRPr lang="es-E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30182D7-E5AB-4945-8321-351C62AA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0238"/>
            <a:ext cx="2103302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643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Gadugi</vt:lpstr>
      <vt:lpstr>Garamond</vt:lpstr>
      <vt:lpstr>Times New Roman</vt:lpstr>
      <vt:lpstr>Wingdings</vt:lpstr>
      <vt:lpstr>Office Theme</vt:lpstr>
      <vt:lpstr>PowerPoint Presentation</vt:lpstr>
      <vt:lpstr>1. OVERVIEW OF THE PROJECT</vt:lpstr>
      <vt:lpstr>2. PREVIOUS SIMILAR WORKS</vt:lpstr>
      <vt:lpstr>2. PREVIOUS SIMILAR WORKS</vt:lpstr>
      <vt:lpstr>2. PREVIOUS SIMILAR WORKS</vt:lpstr>
      <vt:lpstr>2. PREVIOUS SIMILAR WORKS</vt:lpstr>
      <vt:lpstr>2. PREVIOUS SIMILAR WORKS</vt:lpstr>
      <vt:lpstr>3. IDEAS FOR IMPROVEMENT</vt:lpstr>
      <vt:lpstr>3. IDEAS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</cp:lastModifiedBy>
  <cp:revision>54</cp:revision>
  <dcterms:created xsi:type="dcterms:W3CDTF">2019-03-18T22:36:52Z</dcterms:created>
  <dcterms:modified xsi:type="dcterms:W3CDTF">2019-04-15T23:08:45Z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