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9933"/>
    <a:srgbClr val="003300"/>
    <a:srgbClr val="336600"/>
    <a:srgbClr val="006600"/>
    <a:srgbClr val="009900"/>
    <a:srgbClr val="F9F561"/>
    <a:srgbClr val="F7F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192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4655" y="536194"/>
            <a:ext cx="982268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9428" y="2652776"/>
            <a:ext cx="11693143" cy="1891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1. </a:t>
            </a:r>
            <a:r>
              <a:rPr lang="es-ES" spc="-60" dirty="0" err="1">
                <a:latin typeface="Garamond" panose="02020404030301010803" pitchFamily="18" charset="0"/>
              </a:rPr>
              <a:t>Purpose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of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the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device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2F8C9-261A-48AA-A4BB-5BD8408BEB49}"/>
              </a:ext>
            </a:extLst>
          </p:cNvPr>
          <p:cNvSpPr txBox="1"/>
          <p:nvPr/>
        </p:nvSpPr>
        <p:spPr>
          <a:xfrm>
            <a:off x="2438400" y="1447800"/>
            <a:ext cx="7315200" cy="984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Given</a:t>
            </a:r>
            <a:r>
              <a:rPr lang="es-ES" sz="2000" dirty="0">
                <a:latin typeface="Garamond" panose="02020404030301010803" pitchFamily="18" charset="0"/>
              </a:rPr>
              <a:t> a </a:t>
            </a:r>
            <a:r>
              <a:rPr lang="es-ES" sz="2000" dirty="0" err="1">
                <a:latin typeface="Garamond" panose="02020404030301010803" pitchFamily="18" charset="0"/>
              </a:rPr>
              <a:t>magnetic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field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that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provides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power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to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device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by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antena,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device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should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turn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on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an</a:t>
            </a:r>
            <a:r>
              <a:rPr lang="es-ES" sz="2000" dirty="0">
                <a:latin typeface="Garamond" panose="02020404030301010803" pitchFamily="18" charset="0"/>
              </a:rPr>
              <a:t> LED in a </a:t>
            </a:r>
            <a:r>
              <a:rPr lang="es-ES" sz="2000" dirty="0" err="1">
                <a:latin typeface="Garamond" panose="02020404030301010803" pitchFamily="18" charset="0"/>
              </a:rPr>
              <a:t>specific</a:t>
            </a:r>
            <a:r>
              <a:rPr lang="es-ES" sz="2000" dirty="0">
                <a:latin typeface="Garamond" panose="02020404030301010803" pitchFamily="18" charset="0"/>
              </a:rPr>
              <a:t> área </a:t>
            </a:r>
            <a:r>
              <a:rPr lang="es-ES" sz="2000" dirty="0" err="1">
                <a:latin typeface="Garamond" panose="02020404030301010803" pitchFamily="18" charset="0"/>
              </a:rPr>
              <a:t>of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the</a:t>
            </a:r>
            <a:r>
              <a:rPr lang="es-ES" sz="2000" dirty="0">
                <a:latin typeface="Garamond" panose="02020404030301010803" pitchFamily="18" charset="0"/>
              </a:rPr>
              <a:t> </a:t>
            </a:r>
            <a:r>
              <a:rPr lang="es-ES" sz="2000" dirty="0" err="1">
                <a:latin typeface="Garamond" panose="02020404030301010803" pitchFamily="18" charset="0"/>
              </a:rPr>
              <a:t>brain</a:t>
            </a:r>
            <a:endParaRPr lang="es-ES" sz="2000" dirty="0">
              <a:latin typeface="Garamond" panose="02020404030301010803" pitchFamily="18" charset="0"/>
            </a:endParaRPr>
          </a:p>
          <a:p>
            <a:endParaRPr lang="es-ES" dirty="0"/>
          </a:p>
        </p:txBody>
      </p:sp>
      <p:pic>
        <p:nvPicPr>
          <p:cNvPr id="1026" name="Picture 2" descr="Resultado de imagen de magnetic field">
            <a:extLst>
              <a:ext uri="{FF2B5EF4-FFF2-40B4-BE49-F238E27FC236}">
                <a16:creationId xmlns:a16="http://schemas.microsoft.com/office/drawing/2014/main" id="{92DA0019-6EDE-4E05-A6FA-D5818FDE1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" y="2762885"/>
            <a:ext cx="1981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flexible antenna">
            <a:extLst>
              <a:ext uri="{FF2B5EF4-FFF2-40B4-BE49-F238E27FC236}">
                <a16:creationId xmlns:a16="http://schemas.microsoft.com/office/drawing/2014/main" id="{C5BDB86B-519C-44C1-80C6-B06BC090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78088" y="3490913"/>
            <a:ext cx="38576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2C079D-4C3C-46C0-AEB9-AC8D19F14FE9}"/>
              </a:ext>
            </a:extLst>
          </p:cNvPr>
          <p:cNvCxnSpPr>
            <a:cxnSpLocks/>
          </p:cNvCxnSpPr>
          <p:nvPr/>
        </p:nvCxnSpPr>
        <p:spPr>
          <a:xfrm>
            <a:off x="2462784" y="4085272"/>
            <a:ext cx="81381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2AD317-B7BC-4D11-A0D8-88373B5734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998" y="3352800"/>
            <a:ext cx="1103418" cy="1981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1450D9-B455-4B52-829F-FB806BC636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44" t="5852" r="7275" b="3247"/>
          <a:stretch/>
        </p:blipFill>
        <p:spPr>
          <a:xfrm>
            <a:off x="6934200" y="3169920"/>
            <a:ext cx="2590801" cy="21336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0F928B-7DA6-48EA-9CAC-FF79BF17EC2A}"/>
              </a:ext>
            </a:extLst>
          </p:cNvPr>
          <p:cNvCxnSpPr/>
          <p:nvPr/>
        </p:nvCxnSpPr>
        <p:spPr>
          <a:xfrm flipV="1">
            <a:off x="5537201" y="4075430"/>
            <a:ext cx="1422399" cy="196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116F48-C4E8-4F1B-8CC6-1EC75FFC2FDA}"/>
              </a:ext>
            </a:extLst>
          </p:cNvPr>
          <p:cNvCxnSpPr/>
          <p:nvPr/>
        </p:nvCxnSpPr>
        <p:spPr>
          <a:xfrm flipV="1">
            <a:off x="9499601" y="4095115"/>
            <a:ext cx="1422399" cy="196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2. Modules </a:t>
            </a:r>
            <a:r>
              <a:rPr lang="es-ES" spc="-60" dirty="0" err="1">
                <a:latin typeface="Garamond" panose="02020404030301010803" pitchFamily="18" charset="0"/>
              </a:rPr>
              <a:t>of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the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device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2F8C9-261A-48AA-A4BB-5BD8408BEB49}"/>
              </a:ext>
            </a:extLst>
          </p:cNvPr>
          <p:cNvSpPr txBox="1"/>
          <p:nvPr/>
        </p:nvSpPr>
        <p:spPr>
          <a:xfrm>
            <a:off x="609600" y="175260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Antenna</a:t>
            </a:r>
            <a:endParaRPr lang="es-ES" sz="2000" dirty="0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F9F3E-0496-498F-BEFD-C409BFA94E95}"/>
              </a:ext>
            </a:extLst>
          </p:cNvPr>
          <p:cNvSpPr txBox="1"/>
          <p:nvPr/>
        </p:nvSpPr>
        <p:spPr>
          <a:xfrm>
            <a:off x="612710" y="291860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Circuit</a:t>
            </a:r>
            <a:endParaRPr lang="es-ES" sz="2000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226151-CBF9-4483-BDCD-94827564CAB1}"/>
              </a:ext>
            </a:extLst>
          </p:cNvPr>
          <p:cNvSpPr txBox="1"/>
          <p:nvPr/>
        </p:nvSpPr>
        <p:spPr>
          <a:xfrm>
            <a:off x="640702" y="398927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Garamond" panose="02020404030301010803" pitchFamily="18" charset="0"/>
              </a:rPr>
              <a:t>Neural Interface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6285F-1D81-4544-834A-E1DFBD5917B0}"/>
              </a:ext>
            </a:extLst>
          </p:cNvPr>
          <p:cNvSpPr txBox="1"/>
          <p:nvPr/>
        </p:nvSpPr>
        <p:spPr>
          <a:xfrm>
            <a:off x="609600" y="5155270"/>
            <a:ext cx="1981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latin typeface="Garamond" panose="02020404030301010803" pitchFamily="18" charset="0"/>
              </a:rPr>
              <a:t>Encapsulation</a:t>
            </a:r>
            <a:endParaRPr lang="es-ES" sz="2000" dirty="0">
              <a:latin typeface="Garamond" panose="02020404030301010803" pitchFamily="18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F274673-D2D1-462A-8ADA-3B94235BF8E1}"/>
              </a:ext>
            </a:extLst>
          </p:cNvPr>
          <p:cNvSpPr/>
          <p:nvPr/>
        </p:nvSpPr>
        <p:spPr>
          <a:xfrm>
            <a:off x="2621902" y="1730829"/>
            <a:ext cx="426098" cy="3825239"/>
          </a:xfrm>
          <a:prstGeom prst="rightBrace">
            <a:avLst>
              <a:gd name="adj1" fmla="val 8333"/>
              <a:gd name="adj2" fmla="val 49756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AABF3A-C434-4A92-A109-C85BAEB91C2E}"/>
              </a:ext>
            </a:extLst>
          </p:cNvPr>
          <p:cNvSpPr/>
          <p:nvPr/>
        </p:nvSpPr>
        <p:spPr>
          <a:xfrm>
            <a:off x="6135209" y="3292163"/>
            <a:ext cx="1371600" cy="6705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Garamond" panose="02020404030301010803" pitchFamily="18" charset="0"/>
              </a:rPr>
              <a:t>Circuit</a:t>
            </a:r>
            <a:endParaRPr lang="es-ES" dirty="0">
              <a:latin typeface="Garamond" panose="020204040303010108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5861A-3EAA-460C-84FF-9C154426BD7A}"/>
              </a:ext>
            </a:extLst>
          </p:cNvPr>
          <p:cNvSpPr/>
          <p:nvPr/>
        </p:nvSpPr>
        <p:spPr>
          <a:xfrm>
            <a:off x="7554156" y="3511368"/>
            <a:ext cx="2594824" cy="264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Garamond" panose="02020404030301010803" pitchFamily="18" charset="0"/>
              </a:rPr>
              <a:t>shank</a:t>
            </a:r>
            <a:endParaRPr lang="es-ES" dirty="0">
              <a:latin typeface="Garamond" panose="02020404030301010803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04E7606-ECDD-48DA-B980-B1A08667BB5E}"/>
              </a:ext>
            </a:extLst>
          </p:cNvPr>
          <p:cNvSpPr/>
          <p:nvPr/>
        </p:nvSpPr>
        <p:spPr>
          <a:xfrm rot="5400000">
            <a:off x="10147790" y="3452110"/>
            <a:ext cx="479749" cy="38267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4D917-0888-4A0E-853A-179E63EAF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0" t="37473" r="56589" b="32457"/>
          <a:stretch/>
        </p:blipFill>
        <p:spPr>
          <a:xfrm>
            <a:off x="3878955" y="2675261"/>
            <a:ext cx="2208907" cy="19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0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3. </a:t>
            </a:r>
            <a:r>
              <a:rPr lang="es-ES" spc="-60" dirty="0" err="1">
                <a:latin typeface="Garamond" panose="02020404030301010803" pitchFamily="18" charset="0"/>
              </a:rPr>
              <a:t>Antenna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그림 41">
            <a:extLst>
              <a:ext uri="{FF2B5EF4-FFF2-40B4-BE49-F238E27FC236}">
                <a16:creationId xmlns:a16="http://schemas.microsoft.com/office/drawing/2014/main" id="{2D470ACA-4376-4C77-B52A-37D9300159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76400"/>
            <a:ext cx="7315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4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4. </a:t>
            </a:r>
            <a:r>
              <a:rPr lang="es-ES" spc="-60" dirty="0" err="1">
                <a:latin typeface="Garamond" panose="02020404030301010803" pitchFamily="18" charset="0"/>
              </a:rPr>
              <a:t>Circuit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0A2344-AC43-43A2-BA16-50A675CCF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46" y="1374137"/>
            <a:ext cx="7168908" cy="2115824"/>
          </a:xfrm>
          <a:prstGeom prst="rect">
            <a:avLst/>
          </a:prstGeom>
        </p:spPr>
      </p:pic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95A807C5-7874-4096-96C9-064E042E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200400"/>
            <a:ext cx="6019800" cy="2935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4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5. </a:t>
            </a:r>
            <a:r>
              <a:rPr lang="es-ES" spc="-60" dirty="0" err="1">
                <a:latin typeface="Garamond" panose="02020404030301010803" pitchFamily="18" charset="0"/>
              </a:rPr>
              <a:t>Why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this</a:t>
            </a:r>
            <a:r>
              <a:rPr lang="es-ES" spc="-60" dirty="0">
                <a:latin typeface="Garamond" panose="02020404030301010803" pitchFamily="18" charset="0"/>
              </a:rPr>
              <a:t> </a:t>
            </a:r>
            <a:r>
              <a:rPr lang="es-ES" spc="-60" dirty="0" err="1">
                <a:latin typeface="Garamond" panose="02020404030301010803" pitchFamily="18" charset="0"/>
              </a:rPr>
              <a:t>design</a:t>
            </a:r>
            <a:r>
              <a:rPr lang="es-ES" spc="-60" dirty="0">
                <a:latin typeface="Garamond" panose="02020404030301010803" pitchFamily="18" charset="0"/>
              </a:rPr>
              <a:t>?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46F39-D02D-4203-9020-F0F9168F513A}"/>
              </a:ext>
            </a:extLst>
          </p:cNvPr>
          <p:cNvSpPr txBox="1"/>
          <p:nvPr/>
        </p:nvSpPr>
        <p:spPr>
          <a:xfrm>
            <a:off x="734060" y="1981200"/>
            <a:ext cx="967726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Garamond" panose="02020404030301010803" pitchFamily="18" charset="0"/>
              </a:rPr>
              <a:t>Pros and cons of this design:</a:t>
            </a:r>
          </a:p>
          <a:p>
            <a:endParaRPr lang="en-GB" sz="2800" dirty="0">
              <a:latin typeface="Garamond" panose="02020404030301010803" pitchFamily="18" charset="0"/>
            </a:endParaRPr>
          </a:p>
          <a:p>
            <a:r>
              <a:rPr lang="en-GB" sz="2800" dirty="0">
                <a:latin typeface="Garamond" panose="02020404030301010803" pitchFamily="18" charset="0"/>
              </a:rPr>
              <a:t>+ Easy to reduce size of </a:t>
            </a:r>
            <a:r>
              <a:rPr lang="en-GB" sz="2800" dirty="0" err="1">
                <a:latin typeface="Garamond" panose="02020404030301010803" pitchFamily="18" charset="0"/>
              </a:rPr>
              <a:t>antena</a:t>
            </a:r>
            <a:r>
              <a:rPr lang="en-GB" sz="2800" dirty="0">
                <a:latin typeface="Garamond" panose="02020404030301010803" pitchFamily="18" charset="0"/>
              </a:rPr>
              <a:t> </a:t>
            </a:r>
            <a:r>
              <a:rPr lang="en-GB" sz="2800" dirty="0">
                <a:latin typeface="Garamond" panose="02020404030301010803" pitchFamily="18" charset="0"/>
                <a:sym typeface="Wingdings" panose="05000000000000000000" pitchFamily="2" charset="2"/>
              </a:rPr>
              <a:t> Antenna and circuit are separate.</a:t>
            </a:r>
            <a:endParaRPr lang="en-GB" sz="2800" dirty="0">
              <a:latin typeface="Garamond" panose="02020404030301010803" pitchFamily="18" charset="0"/>
            </a:endParaRPr>
          </a:p>
          <a:p>
            <a:r>
              <a:rPr lang="en-GB" sz="2800" dirty="0">
                <a:latin typeface="Garamond" panose="02020404030301010803" pitchFamily="18" charset="0"/>
              </a:rPr>
              <a:t>+ Easy to model the shank as separated from the rest of the device.</a:t>
            </a:r>
          </a:p>
          <a:p>
            <a:r>
              <a:rPr lang="en-GB" sz="2800" dirty="0">
                <a:latin typeface="Garamond" panose="02020404030301010803" pitchFamily="18" charset="0"/>
              </a:rPr>
              <a:t>+ more length to the shank </a:t>
            </a:r>
            <a:r>
              <a:rPr lang="en-GB" sz="2800" dirty="0">
                <a:latin typeface="Garamond" panose="02020404030301010803" pitchFamily="18" charset="0"/>
                <a:sym typeface="Wingdings" panose="05000000000000000000" pitchFamily="2" charset="2"/>
              </a:rPr>
              <a:t> Can reach more deep in tissue.</a:t>
            </a:r>
            <a:endParaRPr lang="en-GB" sz="2800" dirty="0">
              <a:latin typeface="Garamond" panose="02020404030301010803" pitchFamily="18" charset="0"/>
            </a:endParaRPr>
          </a:p>
          <a:p>
            <a:r>
              <a:rPr lang="en-GB" sz="2800" dirty="0">
                <a:latin typeface="Garamond" panose="02020404030301010803" pitchFamily="18" charset="0"/>
              </a:rPr>
              <a:t>+ better encapsulation.</a:t>
            </a:r>
          </a:p>
          <a:p>
            <a:endParaRPr lang="en-GB" sz="2800" dirty="0">
              <a:latin typeface="Garamond" panose="02020404030301010803" pitchFamily="18" charset="0"/>
            </a:endParaRPr>
          </a:p>
          <a:p>
            <a:r>
              <a:rPr lang="en-GB" sz="2800" dirty="0">
                <a:latin typeface="Garamond" panose="02020404030301010803" pitchFamily="18" charset="0"/>
              </a:rPr>
              <a:t>- </a:t>
            </a:r>
            <a:r>
              <a:rPr lang="en-GB" sz="2800" dirty="0" err="1">
                <a:latin typeface="Garamond" panose="02020404030301010803" pitchFamily="18" charset="0"/>
              </a:rPr>
              <a:t>Lenght</a:t>
            </a:r>
            <a:r>
              <a:rPr lang="en-GB" sz="2800" dirty="0">
                <a:latin typeface="Garamond" panose="02020404030301010803" pitchFamily="18" charset="0"/>
              </a:rPr>
              <a:t> of the shank can cause a voltage drop.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88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80" y="-15239"/>
            <a:ext cx="12185902" cy="1097279"/>
          </a:xfrm>
          <a:custGeom>
            <a:avLst/>
            <a:gdLst/>
            <a:ahLst/>
            <a:cxnLst/>
            <a:rect l="l" t="t" r="r" b="b"/>
            <a:pathLst>
              <a:path w="1896110" h="1463040">
                <a:moveTo>
                  <a:pt x="0" y="1463039"/>
                </a:moveTo>
                <a:lnTo>
                  <a:pt x="1895856" y="1463039"/>
                </a:lnTo>
                <a:lnTo>
                  <a:pt x="1895856" y="0"/>
                </a:lnTo>
                <a:lnTo>
                  <a:pt x="0" y="0"/>
                </a:lnTo>
                <a:lnTo>
                  <a:pt x="0" y="14630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800" y="261619"/>
            <a:ext cx="674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2682875" algn="l"/>
                <a:tab pos="3975100" algn="l"/>
              </a:tabLst>
            </a:pPr>
            <a:r>
              <a:rPr lang="es-ES" spc="-60" dirty="0">
                <a:latin typeface="Garamond" panose="02020404030301010803" pitchFamily="18" charset="0"/>
              </a:rPr>
              <a:t>6. Next </a:t>
            </a:r>
            <a:r>
              <a:rPr lang="es-ES" spc="-60" dirty="0" err="1">
                <a:latin typeface="Garamond" panose="02020404030301010803" pitchFamily="18" charset="0"/>
              </a:rPr>
              <a:t>steps</a:t>
            </a:r>
            <a:endParaRPr spc="-60"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68120" cy="35560"/>
          </a:xfrm>
          <a:custGeom>
            <a:avLst/>
            <a:gdLst/>
            <a:ahLst/>
            <a:cxnLst/>
            <a:rect l="l" t="t" r="r" b="b"/>
            <a:pathLst>
              <a:path w="1468120" h="35560">
                <a:moveTo>
                  <a:pt x="0" y="35051"/>
                </a:moveTo>
                <a:lnTo>
                  <a:pt x="1467612" y="35051"/>
                </a:lnTo>
                <a:lnTo>
                  <a:pt x="1467612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E4E4E4">
              <a:alpha val="6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447544" cy="1097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E3A0A-646C-4E93-9CB6-A6A13DF476E0}"/>
              </a:ext>
            </a:extLst>
          </p:cNvPr>
          <p:cNvSpPr txBox="1"/>
          <p:nvPr/>
        </p:nvSpPr>
        <p:spPr>
          <a:xfrm>
            <a:off x="734060" y="1752600"/>
            <a:ext cx="876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3200" dirty="0">
                <a:latin typeface="Garamond" panose="02020404030301010803" pitchFamily="18" charset="0"/>
              </a:rPr>
              <a:t>Design </a:t>
            </a:r>
            <a:r>
              <a:rPr lang="en-GB" sz="3200" dirty="0" err="1">
                <a:latin typeface="Garamond" panose="02020404030301010803" pitchFamily="18" charset="0"/>
              </a:rPr>
              <a:t>antena</a:t>
            </a:r>
            <a:r>
              <a:rPr lang="en-GB" sz="3200" dirty="0">
                <a:latin typeface="Garamond" panose="02020404030301010803" pitchFamily="18" charset="0"/>
              </a:rPr>
              <a:t> for our device </a:t>
            </a:r>
            <a:r>
              <a:rPr lang="en-GB" sz="3200" dirty="0" err="1">
                <a:latin typeface="Garamond" panose="02020404030301010803" pitchFamily="18" charset="0"/>
              </a:rPr>
              <a:t>dimensión</a:t>
            </a:r>
            <a:r>
              <a:rPr lang="en-GB" sz="3200" dirty="0">
                <a:latin typeface="Garamond" panose="02020404030301010803" pitchFamily="18" charset="0"/>
              </a:rPr>
              <a:t> 1x1cm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dirty="0">
                <a:latin typeface="Garamond" panose="02020404030301010803" pitchFamily="18" charset="0"/>
              </a:rPr>
              <a:t>Design shank of LED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3200" dirty="0" err="1">
                <a:latin typeface="Garamond" panose="02020404030301010803" pitchFamily="18" charset="0"/>
              </a:rPr>
              <a:t>Develope</a:t>
            </a:r>
            <a:r>
              <a:rPr lang="en-GB" sz="3200" dirty="0">
                <a:latin typeface="Garamond" panose="02020404030301010803" pitchFamily="18" charset="0"/>
              </a:rPr>
              <a:t> coating model of the device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 err="1">
                <a:latin typeface="Garamond" panose="02020404030301010803" pitchFamily="18" charset="0"/>
              </a:rPr>
              <a:t>Think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about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the</a:t>
            </a:r>
            <a:r>
              <a:rPr lang="es-ES" sz="3200" dirty="0">
                <a:latin typeface="Garamond" panose="02020404030301010803" pitchFamily="18" charset="0"/>
              </a:rPr>
              <a:t> final </a:t>
            </a:r>
            <a:r>
              <a:rPr lang="es-ES" sz="3200" dirty="0" err="1">
                <a:latin typeface="Garamond" panose="02020404030301010803" pitchFamily="18" charset="0"/>
              </a:rPr>
              <a:t>prototype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of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the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device</a:t>
            </a:r>
            <a:endParaRPr lang="es-ES" sz="320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 err="1">
                <a:latin typeface="Garamond" panose="02020404030301010803" pitchFamily="18" charset="0"/>
              </a:rPr>
              <a:t>Research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about</a:t>
            </a:r>
            <a:r>
              <a:rPr lang="es-ES" sz="3200" dirty="0">
                <a:latin typeface="Garamond" panose="02020404030301010803" pitchFamily="18" charset="0"/>
              </a:rPr>
              <a:t> LED </a:t>
            </a:r>
            <a:r>
              <a:rPr lang="es-ES" sz="3200" dirty="0" err="1">
                <a:latin typeface="Garamond" panose="02020404030301010803" pitchFamily="18" charset="0"/>
              </a:rPr>
              <a:t>soldering</a:t>
            </a:r>
            <a:endParaRPr lang="es-ES" sz="320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Garamond" panose="02020404030301010803" pitchFamily="18" charset="0"/>
              </a:rPr>
              <a:t>Test </a:t>
            </a:r>
            <a:r>
              <a:rPr lang="es-ES" sz="3200" dirty="0" err="1">
                <a:latin typeface="Garamond" panose="02020404030301010803" pitchFamily="18" charset="0"/>
              </a:rPr>
              <a:t>mechanical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propoerties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of</a:t>
            </a:r>
            <a:r>
              <a:rPr lang="es-ES" sz="3200" dirty="0">
                <a:latin typeface="Garamond" panose="02020404030301010803" pitchFamily="18" charset="0"/>
              </a:rPr>
              <a:t> final </a:t>
            </a:r>
            <a:r>
              <a:rPr lang="es-ES" sz="3200" dirty="0" err="1">
                <a:latin typeface="Garamond" panose="02020404030301010803" pitchFamily="18" charset="0"/>
              </a:rPr>
              <a:t>device</a:t>
            </a:r>
            <a:endParaRPr lang="es-ES" sz="320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 err="1">
                <a:latin typeface="Garamond" panose="02020404030301010803" pitchFamily="18" charset="0"/>
              </a:rPr>
              <a:t>Find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onchip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rectifier</a:t>
            </a:r>
            <a:endParaRPr lang="es-ES" sz="320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 err="1">
                <a:latin typeface="Garamond" panose="02020404030301010803" pitchFamily="18" charset="0"/>
              </a:rPr>
              <a:t>Improve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efficiency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of</a:t>
            </a:r>
            <a:r>
              <a:rPr lang="es-ES" sz="3200" dirty="0">
                <a:latin typeface="Garamond" panose="02020404030301010803" pitchFamily="18" charset="0"/>
              </a:rPr>
              <a:t> </a:t>
            </a:r>
            <a:r>
              <a:rPr lang="es-ES" sz="3200" dirty="0" err="1">
                <a:latin typeface="Garamond" panose="02020404030301010803" pitchFamily="18" charset="0"/>
              </a:rPr>
              <a:t>circuit</a:t>
            </a:r>
            <a:endParaRPr lang="es-E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171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Garamond</vt:lpstr>
      <vt:lpstr>Times New Roman</vt:lpstr>
      <vt:lpstr>Wingdings</vt:lpstr>
      <vt:lpstr>Office Theme</vt:lpstr>
      <vt:lpstr>1. Purpose of the device</vt:lpstr>
      <vt:lpstr>2. Modules of the device</vt:lpstr>
      <vt:lpstr>3. Antenna</vt:lpstr>
      <vt:lpstr>4. Circuit</vt:lpstr>
      <vt:lpstr>5. Why this design?</vt:lpstr>
      <vt:lpstr>6.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gabriel galeote</cp:lastModifiedBy>
  <cp:revision>41</cp:revision>
  <dcterms:created xsi:type="dcterms:W3CDTF">2019-03-18T22:36:52Z</dcterms:created>
  <dcterms:modified xsi:type="dcterms:W3CDTF">2019-05-22T09:34:54Z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2019-03-18T00:00:00Z</vt:filetime>
  </property>
</Properties>
</file>