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7" r:id="rId2"/>
    <p:sldId id="404" r:id="rId3"/>
    <p:sldId id="405" r:id="rId4"/>
    <p:sldId id="406" r:id="rId5"/>
    <p:sldId id="407" r:id="rId6"/>
    <p:sldId id="4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14"/>
    <a:srgbClr val="F9F9F9"/>
    <a:srgbClr val="7BEBD8"/>
    <a:srgbClr val="8335E5"/>
    <a:srgbClr val="6B8DE1"/>
    <a:srgbClr val="6C92E1"/>
    <a:srgbClr val="6313DC"/>
    <a:srgbClr val="1E3ADA"/>
    <a:srgbClr val="030553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19402" y="1604800"/>
            <a:ext cx="4992556" cy="6720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402" y="2468896"/>
            <a:ext cx="4992556" cy="4128457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867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41704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openxmlformats.org/officeDocument/2006/relationships/image" Target="../media/image11.jp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3D268C-490B-4C87-A416-B021B900C177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1751331" y="1582340"/>
            <a:ext cx="868933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ENG 5044- INTEGRATED SYSTEM DESIGN PROJECT: </a:t>
            </a:r>
          </a:p>
          <a:p>
            <a:pPr algn="ctr"/>
            <a:endParaRPr lang="en-US" sz="4000" dirty="0">
              <a:latin typeface="Garamond" panose="02020404030301010803" pitchFamily="18" charset="0"/>
            </a:endParaRPr>
          </a:p>
          <a:p>
            <a:pPr algn="ctr"/>
            <a:r>
              <a:rPr lang="en-US" sz="4000" dirty="0">
                <a:latin typeface="Garamond" panose="02020404030301010803" pitchFamily="18" charset="0"/>
              </a:rPr>
              <a:t>A RENEWABLE ENERGY SOLUTION FOR THE ISLAND OF GREAT CUMBRAE 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46B1F-C671-4F42-87E5-D9486BDAE4D8}"/>
              </a:ext>
            </a:extLst>
          </p:cNvPr>
          <p:cNvSpPr/>
          <p:nvPr/>
        </p:nvSpPr>
        <p:spPr>
          <a:xfrm>
            <a:off x="1" y="0"/>
            <a:ext cx="1809068" cy="18539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AE38D-3288-457E-B8FA-BED690A035B3}"/>
              </a:ext>
            </a:extLst>
          </p:cNvPr>
          <p:cNvSpPr/>
          <p:nvPr/>
        </p:nvSpPr>
        <p:spPr bwMode="auto">
          <a:xfrm>
            <a:off x="0" y="-2"/>
            <a:ext cx="1468073" cy="2080471"/>
          </a:xfrm>
          <a:prstGeom prst="rect">
            <a:avLst/>
          </a:prstGeom>
          <a:solidFill>
            <a:schemeClr val="tx1">
              <a:lumMod val="10000"/>
              <a:lumOff val="90000"/>
              <a:alpha val="6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>
              <a:noFill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C2FBA-E32B-4CEA-A455-46AE030557E1}"/>
              </a:ext>
            </a:extLst>
          </p:cNvPr>
          <p:cNvSpPr/>
          <p:nvPr/>
        </p:nvSpPr>
        <p:spPr>
          <a:xfrm>
            <a:off x="0" y="35512"/>
            <a:ext cx="1895806" cy="14624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9FA6E3-94A0-4BC6-9B87-33A1BBB71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5" r="79922" b="22359"/>
          <a:stretch/>
        </p:blipFill>
        <p:spPr>
          <a:xfrm>
            <a:off x="0" y="-16778"/>
            <a:ext cx="2447925" cy="11144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557348-AF27-458C-98FD-7D9DC6EAC528}"/>
              </a:ext>
            </a:extLst>
          </p:cNvPr>
          <p:cNvSpPr/>
          <p:nvPr/>
        </p:nvSpPr>
        <p:spPr>
          <a:xfrm>
            <a:off x="11056690" y="-3292"/>
            <a:ext cx="1135310" cy="431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E9D2E-613A-4AFE-B3B1-657A99F2A470}"/>
              </a:ext>
            </a:extLst>
          </p:cNvPr>
          <p:cNvSpPr/>
          <p:nvPr/>
        </p:nvSpPr>
        <p:spPr>
          <a:xfrm>
            <a:off x="11392250" y="-16777"/>
            <a:ext cx="794158" cy="7969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4C3DAE-F12E-4B50-BEB5-CE8E0BE5A91F}"/>
              </a:ext>
            </a:extLst>
          </p:cNvPr>
          <p:cNvSpPr/>
          <p:nvPr/>
        </p:nvSpPr>
        <p:spPr>
          <a:xfrm>
            <a:off x="11752976" y="0"/>
            <a:ext cx="439024" cy="4926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1078E1-AC31-453C-BA7B-420B10DB2951}"/>
              </a:ext>
            </a:extLst>
          </p:cNvPr>
          <p:cNvSpPr/>
          <p:nvPr/>
        </p:nvSpPr>
        <p:spPr>
          <a:xfrm>
            <a:off x="11568418" y="0"/>
            <a:ext cx="617991" cy="318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07D8B-2FA4-413D-9F98-92C4DB5AF25D}"/>
              </a:ext>
            </a:extLst>
          </p:cNvPr>
          <p:cNvSpPr/>
          <p:nvPr/>
        </p:nvSpPr>
        <p:spPr>
          <a:xfrm>
            <a:off x="10905198" y="5955897"/>
            <a:ext cx="1286801" cy="90210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F92DDC-EEFB-48C8-B3D7-4443171931C4}"/>
              </a:ext>
            </a:extLst>
          </p:cNvPr>
          <p:cNvSpPr/>
          <p:nvPr/>
        </p:nvSpPr>
        <p:spPr>
          <a:xfrm>
            <a:off x="11056689" y="5663953"/>
            <a:ext cx="1135311" cy="1194047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1E533C-E39E-4F43-910C-9AD2BB78C771}"/>
              </a:ext>
            </a:extLst>
          </p:cNvPr>
          <p:cNvSpPr/>
          <p:nvPr/>
        </p:nvSpPr>
        <p:spPr>
          <a:xfrm>
            <a:off x="11197733" y="6154417"/>
            <a:ext cx="994268" cy="703582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3CF88-46CE-4EEB-9D1A-360AE083E8BF}"/>
              </a:ext>
            </a:extLst>
          </p:cNvPr>
          <p:cNvSpPr/>
          <p:nvPr/>
        </p:nvSpPr>
        <p:spPr>
          <a:xfrm>
            <a:off x="11594742" y="5909185"/>
            <a:ext cx="597257" cy="948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A7911FE-D625-4790-8285-ABC6351359E9}"/>
              </a:ext>
            </a:extLst>
          </p:cNvPr>
          <p:cNvSpPr/>
          <p:nvPr/>
        </p:nvSpPr>
        <p:spPr>
          <a:xfrm>
            <a:off x="1" y="0"/>
            <a:ext cx="1809068" cy="18539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2" descr="Resultado de imagen de wrist bracelet medical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D2801-F98F-4D06-84EF-DCE7303A1710}"/>
              </a:ext>
            </a:extLst>
          </p:cNvPr>
          <p:cNvSpPr txBox="1"/>
          <p:nvPr/>
        </p:nvSpPr>
        <p:spPr>
          <a:xfrm>
            <a:off x="2788920" y="539588"/>
            <a:ext cx="914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Garamond" panose="02020404030301010803" pitchFamily="18" charset="0"/>
              </a:rPr>
              <a:t>1. </a:t>
            </a:r>
            <a:r>
              <a:rPr lang="es-ES" sz="3600" dirty="0" err="1">
                <a:latin typeface="Garamond" panose="02020404030301010803" pitchFamily="18" charset="0"/>
              </a:rPr>
              <a:t>Team</a:t>
            </a:r>
            <a:r>
              <a:rPr lang="es-ES" sz="3600" dirty="0">
                <a:latin typeface="Garamond" panose="02020404030301010803" pitchFamily="18" charset="0"/>
              </a:rPr>
              <a:t> </a:t>
            </a:r>
            <a:r>
              <a:rPr lang="es-ES" sz="3600" dirty="0" err="1">
                <a:latin typeface="Garamond" panose="02020404030301010803" pitchFamily="18" charset="0"/>
              </a:rPr>
              <a:t>Division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616B5B-8152-4C6C-9E2C-0930F8078D2A}"/>
              </a:ext>
            </a:extLst>
          </p:cNvPr>
          <p:cNvSpPr/>
          <p:nvPr/>
        </p:nvSpPr>
        <p:spPr bwMode="auto">
          <a:xfrm>
            <a:off x="0" y="-2"/>
            <a:ext cx="1468073" cy="2080471"/>
          </a:xfrm>
          <a:prstGeom prst="rect">
            <a:avLst/>
          </a:prstGeom>
          <a:solidFill>
            <a:schemeClr val="tx1">
              <a:lumMod val="10000"/>
              <a:lumOff val="90000"/>
              <a:alpha val="6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>
              <a:noFill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2E25E6-CE25-4C11-A746-6A55FDF8DAB7}"/>
              </a:ext>
            </a:extLst>
          </p:cNvPr>
          <p:cNvSpPr/>
          <p:nvPr/>
        </p:nvSpPr>
        <p:spPr>
          <a:xfrm>
            <a:off x="0" y="35512"/>
            <a:ext cx="1895806" cy="14624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B0C02A9-6453-4F91-957F-644C91892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5" r="79922" b="22359"/>
          <a:stretch/>
        </p:blipFill>
        <p:spPr>
          <a:xfrm>
            <a:off x="0" y="-16778"/>
            <a:ext cx="2447925" cy="111442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CB3CE8C-EFF2-4281-9869-93A19174D51A}"/>
              </a:ext>
            </a:extLst>
          </p:cNvPr>
          <p:cNvSpPr/>
          <p:nvPr/>
        </p:nvSpPr>
        <p:spPr>
          <a:xfrm>
            <a:off x="10905198" y="5955897"/>
            <a:ext cx="1286801" cy="90210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2AE8A0-5A70-4A5E-BA46-B6F4F442945C}"/>
              </a:ext>
            </a:extLst>
          </p:cNvPr>
          <p:cNvSpPr/>
          <p:nvPr/>
        </p:nvSpPr>
        <p:spPr>
          <a:xfrm>
            <a:off x="11056689" y="5663953"/>
            <a:ext cx="1135311" cy="1194047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8C3EC4-5AF4-49C8-AE5B-D65067F081A9}"/>
              </a:ext>
            </a:extLst>
          </p:cNvPr>
          <p:cNvSpPr/>
          <p:nvPr/>
        </p:nvSpPr>
        <p:spPr>
          <a:xfrm>
            <a:off x="11197733" y="6154417"/>
            <a:ext cx="994268" cy="703582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146F40-F8D7-4756-9788-A6B92211989A}"/>
              </a:ext>
            </a:extLst>
          </p:cNvPr>
          <p:cNvSpPr/>
          <p:nvPr/>
        </p:nvSpPr>
        <p:spPr>
          <a:xfrm>
            <a:off x="11594742" y="5909185"/>
            <a:ext cx="597257" cy="948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C50C7-784F-4AFA-BD82-A000D222E74B}"/>
              </a:ext>
            </a:extLst>
          </p:cNvPr>
          <p:cNvSpPr/>
          <p:nvPr/>
        </p:nvSpPr>
        <p:spPr>
          <a:xfrm>
            <a:off x="11056690" y="-3292"/>
            <a:ext cx="1135310" cy="431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707C7F-1251-45DD-BA07-1702BF62D085}"/>
              </a:ext>
            </a:extLst>
          </p:cNvPr>
          <p:cNvSpPr/>
          <p:nvPr/>
        </p:nvSpPr>
        <p:spPr>
          <a:xfrm>
            <a:off x="11392250" y="-16777"/>
            <a:ext cx="794158" cy="7969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EF98B0-F389-4268-892C-E2DF3A29C6C7}"/>
              </a:ext>
            </a:extLst>
          </p:cNvPr>
          <p:cNvSpPr/>
          <p:nvPr/>
        </p:nvSpPr>
        <p:spPr>
          <a:xfrm>
            <a:off x="11752976" y="0"/>
            <a:ext cx="439024" cy="4926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0DFF4-FEB9-42A5-B306-6E00C61DC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73" y="1497950"/>
            <a:ext cx="8808054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Resultado de imagen de wrist bracelet medical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69115-6B01-4A35-A725-AF8900FE4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3" y="2276610"/>
            <a:ext cx="6464526" cy="3317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C1C2B9-562A-4840-A03E-350139456E5F}"/>
              </a:ext>
            </a:extLst>
          </p:cNvPr>
          <p:cNvSpPr txBox="1"/>
          <p:nvPr/>
        </p:nvSpPr>
        <p:spPr>
          <a:xfrm>
            <a:off x="2788920" y="539588"/>
            <a:ext cx="914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Garamond" panose="02020404030301010803" pitchFamily="18" charset="0"/>
              </a:rPr>
              <a:t>2. </a:t>
            </a:r>
            <a:r>
              <a:rPr lang="es-ES" sz="3600" dirty="0" err="1">
                <a:latin typeface="Garamond" panose="02020404030301010803" pitchFamily="18" charset="0"/>
              </a:rPr>
              <a:t>Research</a:t>
            </a:r>
            <a:r>
              <a:rPr lang="es-ES" sz="3600" dirty="0">
                <a:latin typeface="Garamond" panose="02020404030301010803" pitchFamily="18" charset="0"/>
              </a:rPr>
              <a:t> </a:t>
            </a:r>
            <a:r>
              <a:rPr lang="es-ES" sz="3600" dirty="0" err="1">
                <a:latin typeface="Garamond" panose="02020404030301010803" pitchFamily="18" charset="0"/>
              </a:rPr>
              <a:t>Phases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753B6C-78C3-4D47-AC43-10EEB3B5B6F7}"/>
              </a:ext>
            </a:extLst>
          </p:cNvPr>
          <p:cNvSpPr/>
          <p:nvPr/>
        </p:nvSpPr>
        <p:spPr bwMode="auto">
          <a:xfrm>
            <a:off x="0" y="-2"/>
            <a:ext cx="1468073" cy="2080471"/>
          </a:xfrm>
          <a:prstGeom prst="rect">
            <a:avLst/>
          </a:prstGeom>
          <a:solidFill>
            <a:schemeClr val="tx1">
              <a:lumMod val="10000"/>
              <a:lumOff val="90000"/>
              <a:alpha val="6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>
              <a:noFill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5534D-1504-411E-B0AE-072CA42EAC14}"/>
              </a:ext>
            </a:extLst>
          </p:cNvPr>
          <p:cNvSpPr/>
          <p:nvPr/>
        </p:nvSpPr>
        <p:spPr>
          <a:xfrm>
            <a:off x="0" y="35512"/>
            <a:ext cx="1895806" cy="14624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E4A2C-C45E-4347-862F-5626C27E0649}"/>
              </a:ext>
            </a:extLst>
          </p:cNvPr>
          <p:cNvSpPr/>
          <p:nvPr/>
        </p:nvSpPr>
        <p:spPr>
          <a:xfrm>
            <a:off x="11056690" y="-3292"/>
            <a:ext cx="1135310" cy="431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F834F2-CEB4-46EB-A698-1D77AE35BF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5" r="79922" b="22359"/>
          <a:stretch/>
        </p:blipFill>
        <p:spPr>
          <a:xfrm>
            <a:off x="0" y="-16778"/>
            <a:ext cx="2447925" cy="11144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958FEE5-2DB3-4051-9CBE-C70724068879}"/>
              </a:ext>
            </a:extLst>
          </p:cNvPr>
          <p:cNvSpPr/>
          <p:nvPr/>
        </p:nvSpPr>
        <p:spPr>
          <a:xfrm>
            <a:off x="11392250" y="-16777"/>
            <a:ext cx="794158" cy="7969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9ACE4-DF83-48F2-8FE0-45BC3C000FB2}"/>
              </a:ext>
            </a:extLst>
          </p:cNvPr>
          <p:cNvSpPr/>
          <p:nvPr/>
        </p:nvSpPr>
        <p:spPr>
          <a:xfrm>
            <a:off x="11056689" y="5663953"/>
            <a:ext cx="1135311" cy="1194047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12AB5-1EA4-4E07-A4DE-DCC8F6D8D516}"/>
              </a:ext>
            </a:extLst>
          </p:cNvPr>
          <p:cNvSpPr/>
          <p:nvPr/>
        </p:nvSpPr>
        <p:spPr>
          <a:xfrm>
            <a:off x="11197733" y="6154417"/>
            <a:ext cx="994268" cy="703582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7E8B6-1860-40C5-8836-D586B43E1E58}"/>
              </a:ext>
            </a:extLst>
          </p:cNvPr>
          <p:cNvSpPr/>
          <p:nvPr/>
        </p:nvSpPr>
        <p:spPr>
          <a:xfrm>
            <a:off x="11594742" y="5909185"/>
            <a:ext cx="597257" cy="948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5B9199-D3F8-4FDA-8C14-169122ADFC38}"/>
              </a:ext>
            </a:extLst>
          </p:cNvPr>
          <p:cNvCxnSpPr>
            <a:cxnSpLocks/>
          </p:cNvCxnSpPr>
          <p:nvPr/>
        </p:nvCxnSpPr>
        <p:spPr>
          <a:xfrm flipV="1">
            <a:off x="5362113" y="2743200"/>
            <a:ext cx="1855432" cy="435005"/>
          </a:xfrm>
          <a:prstGeom prst="straightConnector1">
            <a:avLst/>
          </a:prstGeom>
          <a:ln w="57150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560D8A-2F27-47F4-9C7E-F12D96727BC6}"/>
              </a:ext>
            </a:extLst>
          </p:cNvPr>
          <p:cNvSpPr/>
          <p:nvPr/>
        </p:nvSpPr>
        <p:spPr>
          <a:xfrm>
            <a:off x="7217545" y="2276610"/>
            <a:ext cx="3906175" cy="6463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Solar and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tidal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feasible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options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C8EA09-6E9C-41A1-8378-4673680A4C35}"/>
              </a:ext>
            </a:extLst>
          </p:cNvPr>
          <p:cNvCxnSpPr/>
          <p:nvPr/>
        </p:nvCxnSpPr>
        <p:spPr>
          <a:xfrm>
            <a:off x="5619565" y="3701602"/>
            <a:ext cx="1526959" cy="0"/>
          </a:xfrm>
          <a:prstGeom prst="straightConnector1">
            <a:avLst/>
          </a:prstGeom>
          <a:ln w="57150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31C6BC-FDE3-4FF7-8A2E-6E2EF62F83DD}"/>
              </a:ext>
            </a:extLst>
          </p:cNvPr>
          <p:cNvSpPr/>
          <p:nvPr/>
        </p:nvSpPr>
        <p:spPr>
          <a:xfrm>
            <a:off x="7150514" y="3313622"/>
            <a:ext cx="3906175" cy="6463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Pumped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Hydro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feasible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option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Resultado de imagen de wrist bracelet medical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1C2B9-562A-4840-A03E-350139456E5F}"/>
              </a:ext>
            </a:extLst>
          </p:cNvPr>
          <p:cNvSpPr txBox="1"/>
          <p:nvPr/>
        </p:nvSpPr>
        <p:spPr>
          <a:xfrm>
            <a:off x="2788920" y="539588"/>
            <a:ext cx="914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Garamond" panose="02020404030301010803" pitchFamily="18" charset="0"/>
              </a:rPr>
              <a:t>3. </a:t>
            </a:r>
            <a:r>
              <a:rPr lang="es-ES" sz="3600" dirty="0" err="1">
                <a:latin typeface="Garamond" panose="02020404030301010803" pitchFamily="18" charset="0"/>
              </a:rPr>
              <a:t>Significant</a:t>
            </a:r>
            <a:r>
              <a:rPr lang="es-ES" sz="3600" dirty="0">
                <a:latin typeface="Garamond" panose="02020404030301010803" pitchFamily="18" charset="0"/>
              </a:rPr>
              <a:t> </a:t>
            </a:r>
            <a:r>
              <a:rPr lang="es-ES" sz="3600" dirty="0" err="1">
                <a:latin typeface="Garamond" panose="02020404030301010803" pitchFamily="18" charset="0"/>
              </a:rPr>
              <a:t>Milestones</a:t>
            </a:r>
            <a:r>
              <a:rPr lang="es-ES" sz="3600" dirty="0">
                <a:latin typeface="Garamond" panose="02020404030301010803" pitchFamily="18" charset="0"/>
              </a:rPr>
              <a:t> </a:t>
            </a:r>
            <a:r>
              <a:rPr lang="es-ES" sz="3600" dirty="0" err="1">
                <a:latin typeface="Garamond" panose="02020404030301010803" pitchFamily="18" charset="0"/>
              </a:rPr>
              <a:t>to</a:t>
            </a:r>
            <a:r>
              <a:rPr lang="es-ES" sz="3600" dirty="0">
                <a:latin typeface="Garamond" panose="02020404030301010803" pitchFamily="18" charset="0"/>
              </a:rPr>
              <a:t> Date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4EF32-81E6-49F5-B872-7BB370E93D98}"/>
              </a:ext>
            </a:extLst>
          </p:cNvPr>
          <p:cNvSpPr txBox="1"/>
          <p:nvPr/>
        </p:nvSpPr>
        <p:spPr>
          <a:xfrm>
            <a:off x="569976" y="1784096"/>
            <a:ext cx="110703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/>
              <a:t>Cloud-based online Project Management </a:t>
            </a:r>
          </a:p>
          <a:p>
            <a:pPr marL="342900" indent="-342900">
              <a:buFont typeface="+mj-lt"/>
              <a:buAutoNum type="arabicPeriod"/>
            </a:pPr>
            <a:endParaRPr lang="en-US" sz="2200" b="1" dirty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/>
              <a:t>Power &amp; Energy Production System: 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/>
              <a:t>Simulations </a:t>
            </a:r>
            <a:r>
              <a:rPr lang="en-US" sz="2200" dirty="0"/>
              <a:t>using </a:t>
            </a:r>
            <a:r>
              <a:rPr lang="en-US" sz="2200" b="1" dirty="0"/>
              <a:t>HOMER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/>
              <a:t>Field trip: </a:t>
            </a:r>
            <a:r>
              <a:rPr lang="en-US" sz="2200" dirty="0"/>
              <a:t>contact with </a:t>
            </a:r>
            <a:r>
              <a:rPr lang="en-US" sz="2200" b="1" dirty="0"/>
              <a:t>Local Council Chairman</a:t>
            </a:r>
            <a:r>
              <a:rPr lang="en-US" sz="2200" dirty="0"/>
              <a:t>,</a:t>
            </a:r>
            <a:r>
              <a:rPr lang="en-US" sz="2200" b="1" dirty="0"/>
              <a:t> </a:t>
            </a:r>
            <a:r>
              <a:rPr lang="en-US" sz="2200" dirty="0"/>
              <a:t>sent questionnaire.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/>
              <a:t>Geographical review </a:t>
            </a:r>
            <a:r>
              <a:rPr lang="en-US" sz="2200" dirty="0"/>
              <a:t>of the island for the project, taking soil samples for analysis. </a:t>
            </a:r>
          </a:p>
          <a:p>
            <a:endParaRPr lang="en-US" sz="2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1CCD0-CF1D-43B9-8868-7DAA9B1F72B8}"/>
              </a:ext>
            </a:extLst>
          </p:cNvPr>
          <p:cNvCxnSpPr/>
          <p:nvPr/>
        </p:nvCxnSpPr>
        <p:spPr>
          <a:xfrm>
            <a:off x="5770485" y="2006354"/>
            <a:ext cx="834501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9929CF-8404-4792-B796-E88ACB79CE5B}"/>
              </a:ext>
            </a:extLst>
          </p:cNvPr>
          <p:cNvSpPr/>
          <p:nvPr/>
        </p:nvSpPr>
        <p:spPr>
          <a:xfrm>
            <a:off x="6676008" y="1650146"/>
            <a:ext cx="1775534" cy="6917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D5AE7F-1BEC-4DCE-87D6-8956B4AB0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59" y="1621690"/>
            <a:ext cx="2105031" cy="7816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320F35-ECDE-4791-A15F-876D6185580F}"/>
              </a:ext>
            </a:extLst>
          </p:cNvPr>
          <p:cNvSpPr/>
          <p:nvPr/>
        </p:nvSpPr>
        <p:spPr>
          <a:xfrm>
            <a:off x="0" y="35512"/>
            <a:ext cx="1895806" cy="14624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691E2A-4BFB-452E-A855-17FD67D6D9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5" r="79922" b="22359"/>
          <a:stretch/>
        </p:blipFill>
        <p:spPr>
          <a:xfrm>
            <a:off x="0" y="-16778"/>
            <a:ext cx="2447925" cy="11144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9090F5F-B546-4FA7-B42D-E22EBC876CCC}"/>
              </a:ext>
            </a:extLst>
          </p:cNvPr>
          <p:cNvSpPr/>
          <p:nvPr/>
        </p:nvSpPr>
        <p:spPr>
          <a:xfrm>
            <a:off x="11392250" y="-16777"/>
            <a:ext cx="794158" cy="7969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B5A81-102B-413B-AAE7-22F047127EFA}"/>
              </a:ext>
            </a:extLst>
          </p:cNvPr>
          <p:cNvSpPr/>
          <p:nvPr/>
        </p:nvSpPr>
        <p:spPr>
          <a:xfrm>
            <a:off x="11197733" y="6154417"/>
            <a:ext cx="994268" cy="703582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2D29DB-5503-4AC6-97DB-A090E9B5DFC7}"/>
              </a:ext>
            </a:extLst>
          </p:cNvPr>
          <p:cNvSpPr/>
          <p:nvPr/>
        </p:nvSpPr>
        <p:spPr>
          <a:xfrm>
            <a:off x="11594742" y="5909185"/>
            <a:ext cx="597257" cy="948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MER Energy logo">
            <a:extLst>
              <a:ext uri="{FF2B5EF4-FFF2-40B4-BE49-F238E27FC236}">
                <a16:creationId xmlns:a16="http://schemas.microsoft.com/office/drawing/2014/main" id="{A4B717E8-489C-4A9A-9786-5295D315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98" y="4019374"/>
            <a:ext cx="2421267" cy="78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E29622-234B-40F1-BD10-D9CD8586EED1}"/>
              </a:ext>
            </a:extLst>
          </p:cNvPr>
          <p:cNvCxnSpPr/>
          <p:nvPr/>
        </p:nvCxnSpPr>
        <p:spPr>
          <a:xfrm>
            <a:off x="4156229" y="4410175"/>
            <a:ext cx="834501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F72921-75C0-4456-8A06-A04963512A16}"/>
              </a:ext>
            </a:extLst>
          </p:cNvPr>
          <p:cNvSpPr/>
          <p:nvPr/>
        </p:nvSpPr>
        <p:spPr>
          <a:xfrm>
            <a:off x="2709020" y="3127758"/>
            <a:ext cx="1845717" cy="6938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Wind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 Turbines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DE70C4-7556-4F20-A3DA-778280B8FB8A}"/>
              </a:ext>
            </a:extLst>
          </p:cNvPr>
          <p:cNvSpPr/>
          <p:nvPr/>
        </p:nvSpPr>
        <p:spPr>
          <a:xfrm>
            <a:off x="4854893" y="3108416"/>
            <a:ext cx="2036951" cy="703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Battery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 Storage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AA8E9F-094E-44BC-97ED-B221D6DABFE6}"/>
              </a:ext>
            </a:extLst>
          </p:cNvPr>
          <p:cNvSpPr/>
          <p:nvPr/>
        </p:nvSpPr>
        <p:spPr>
          <a:xfrm>
            <a:off x="7112099" y="3108416"/>
            <a:ext cx="2147163" cy="703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Hydrogen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Production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System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Resultado de imagen de wrist bracelet medical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1C2B9-562A-4840-A03E-350139456E5F}"/>
              </a:ext>
            </a:extLst>
          </p:cNvPr>
          <p:cNvSpPr txBox="1"/>
          <p:nvPr/>
        </p:nvSpPr>
        <p:spPr>
          <a:xfrm>
            <a:off x="2788920" y="539588"/>
            <a:ext cx="914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Garamond" panose="02020404030301010803" pitchFamily="18" charset="0"/>
              </a:rPr>
              <a:t>4. </a:t>
            </a:r>
            <a:r>
              <a:rPr lang="es-ES" sz="3600" dirty="0" err="1">
                <a:latin typeface="Garamond" panose="02020404030301010803" pitchFamily="18" charset="0"/>
              </a:rPr>
              <a:t>Research</a:t>
            </a:r>
            <a:r>
              <a:rPr lang="es-ES" sz="3600" dirty="0">
                <a:latin typeface="Garamond" panose="02020404030301010803" pitchFamily="18" charset="0"/>
              </a:rPr>
              <a:t> Gantt Chart</a:t>
            </a:r>
            <a:endParaRPr lang="es-ES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EC59C-6F3D-4D26-91A2-3418B3743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5" r="79922" b="22359"/>
          <a:stretch/>
        </p:blipFill>
        <p:spPr>
          <a:xfrm>
            <a:off x="0" y="-16778"/>
            <a:ext cx="2447925" cy="1114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2CB9AA-FC70-4CFC-9914-FDB372B539F0}"/>
              </a:ext>
            </a:extLst>
          </p:cNvPr>
          <p:cNvSpPr/>
          <p:nvPr/>
        </p:nvSpPr>
        <p:spPr>
          <a:xfrm>
            <a:off x="11392250" y="-16777"/>
            <a:ext cx="794158" cy="7969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1DEC7-9219-42FA-9276-608D91BA604A}"/>
              </a:ext>
            </a:extLst>
          </p:cNvPr>
          <p:cNvSpPr/>
          <p:nvPr/>
        </p:nvSpPr>
        <p:spPr>
          <a:xfrm>
            <a:off x="11594742" y="5909185"/>
            <a:ext cx="597257" cy="948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81045-970F-4F10-BF1C-EC7DBD57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4761" r="2614" b="4624"/>
          <a:stretch/>
        </p:blipFill>
        <p:spPr>
          <a:xfrm>
            <a:off x="1867336" y="1185919"/>
            <a:ext cx="8457327" cy="57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9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Resultado de imagen de wrist bracelet medical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1C2B9-562A-4840-A03E-350139456E5F}"/>
              </a:ext>
            </a:extLst>
          </p:cNvPr>
          <p:cNvSpPr txBox="1"/>
          <p:nvPr/>
        </p:nvSpPr>
        <p:spPr>
          <a:xfrm>
            <a:off x="2788920" y="539588"/>
            <a:ext cx="914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Garamond" panose="02020404030301010803" pitchFamily="18" charset="0"/>
              </a:rPr>
              <a:t>5. Project 	 </a:t>
            </a:r>
            <a:r>
              <a:rPr lang="es-ES" sz="3600" dirty="0" err="1">
                <a:latin typeface="Garamond" panose="02020404030301010803" pitchFamily="18" charset="0"/>
              </a:rPr>
              <a:t>Implementation</a:t>
            </a:r>
            <a:endParaRPr lang="es-ES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04EAC-A9E3-42CF-8999-0A59070ED4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5" r="79922" b="22359"/>
          <a:stretch/>
        </p:blipFill>
        <p:spPr>
          <a:xfrm>
            <a:off x="0" y="-16778"/>
            <a:ext cx="2447925" cy="1114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D6C527-F026-4215-8142-5BF475C6F32C}"/>
              </a:ext>
            </a:extLst>
          </p:cNvPr>
          <p:cNvSpPr/>
          <p:nvPr/>
        </p:nvSpPr>
        <p:spPr>
          <a:xfrm>
            <a:off x="11392250" y="-16777"/>
            <a:ext cx="794158" cy="79695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DB260-259B-4353-926B-BEC1988F8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307" y="3687909"/>
            <a:ext cx="2447925" cy="3035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3AB6B0-1980-4ACD-A425-FD8692315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3" y="1527378"/>
            <a:ext cx="1067289" cy="1443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DA1F5-596B-4000-A865-C18A40E8D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80" y="1527377"/>
            <a:ext cx="1067289" cy="14433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B8D72-E0AD-4E4D-80C8-EE75044F5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8" y="1527377"/>
            <a:ext cx="1067289" cy="1443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656CC4-421E-4C28-B8C7-EF04866C7FC7}"/>
              </a:ext>
            </a:extLst>
          </p:cNvPr>
          <p:cNvSpPr/>
          <p:nvPr/>
        </p:nvSpPr>
        <p:spPr>
          <a:xfrm>
            <a:off x="443927" y="1376187"/>
            <a:ext cx="3906131" cy="1837677"/>
          </a:xfrm>
          <a:prstGeom prst="rect">
            <a:avLst/>
          </a:prstGeom>
          <a:noFill/>
          <a:ln w="28575" cap="flat" cmpd="sng" algn="ctr">
            <a:solidFill>
              <a:srgbClr val="EC571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A0455A-73BF-4291-A59E-681C0642DD6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384672" y="3213864"/>
            <a:ext cx="12321" cy="892312"/>
          </a:xfrm>
          <a:prstGeom prst="straightConnector1">
            <a:avLst/>
          </a:prstGeom>
          <a:ln w="57150">
            <a:solidFill>
              <a:srgbClr val="EC57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AFB268B-3625-4BE2-8305-EC976B8089BA}"/>
              </a:ext>
            </a:extLst>
          </p:cNvPr>
          <p:cNvSpPr/>
          <p:nvPr/>
        </p:nvSpPr>
        <p:spPr>
          <a:xfrm>
            <a:off x="1851028" y="4106176"/>
            <a:ext cx="994299" cy="83081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ABA309-FB35-4868-8C64-3D248675DD4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350058" y="2684138"/>
            <a:ext cx="2212356" cy="118845"/>
          </a:xfrm>
          <a:prstGeom prst="straightConnector1">
            <a:avLst/>
          </a:prstGeom>
          <a:ln w="57150">
            <a:solidFill>
              <a:srgbClr val="EC57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073DB74-7F3F-4C07-B982-A4C7D8859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4" y="2271173"/>
            <a:ext cx="3737042" cy="106362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1F5131-901E-4E2E-B988-EE573FEA1F5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37738" y="3202404"/>
            <a:ext cx="3014789" cy="938249"/>
          </a:xfrm>
          <a:prstGeom prst="straightConnector1">
            <a:avLst/>
          </a:prstGeom>
          <a:ln w="57150">
            <a:solidFill>
              <a:srgbClr val="EC57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D7F7EF7-5BC1-4136-AA97-9E943F5D40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34" y="3425286"/>
            <a:ext cx="2590891" cy="143938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9D2EE8-7913-454F-8016-1BA755F452FB}"/>
              </a:ext>
            </a:extLst>
          </p:cNvPr>
          <p:cNvCxnSpPr>
            <a:cxnSpLocks/>
          </p:cNvCxnSpPr>
          <p:nvPr/>
        </p:nvCxnSpPr>
        <p:spPr>
          <a:xfrm>
            <a:off x="8515442" y="4106477"/>
            <a:ext cx="803059" cy="0"/>
          </a:xfrm>
          <a:prstGeom prst="straightConnector1">
            <a:avLst/>
          </a:prstGeom>
          <a:ln w="57150">
            <a:solidFill>
              <a:srgbClr val="EC57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AAC8A90-D8BD-4B85-90C1-38422AD1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0816"/>
              </p:ext>
            </p:extLst>
          </p:nvPr>
        </p:nvGraphicFramePr>
        <p:xfrm>
          <a:off x="3661329" y="4955164"/>
          <a:ext cx="8128000" cy="15087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1300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36113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aramond" panose="02020404030301010803" pitchFamily="18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aramond" panose="02020404030301010803" pitchFamily="18" charset="0"/>
                        </a:rPr>
                        <a:t>Value</a:t>
                      </a:r>
                      <a:endParaRPr lang="es-E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Garamond" panose="02020404030301010803" pitchFamily="18" charset="0"/>
                        </a:rPr>
                        <a:t>Population</a:t>
                      </a:r>
                      <a:endParaRPr lang="es-E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Garamond" panose="02020404030301010803" pitchFamily="18" charset="0"/>
                        </a:rPr>
                        <a:t>1376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6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Garamond" panose="02020404030301010803" pitchFamily="18" charset="0"/>
                        </a:rPr>
                        <a:t>Electricity</a:t>
                      </a:r>
                      <a:r>
                        <a:rPr lang="es-ES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s-ES" dirty="0" err="1">
                          <a:latin typeface="Garamond" panose="02020404030301010803" pitchFamily="18" charset="0"/>
                        </a:rPr>
                        <a:t>Demand</a:t>
                      </a:r>
                      <a:endParaRPr lang="es-E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Garamond" panose="02020404030301010803" pitchFamily="18" charset="0"/>
                        </a:rPr>
                        <a:t>9.4 GWh per </a:t>
                      </a:r>
                      <a:r>
                        <a:rPr lang="es-ES" dirty="0" err="1">
                          <a:latin typeface="Garamond" panose="02020404030301010803" pitchFamily="18" charset="0"/>
                        </a:rPr>
                        <a:t>year</a:t>
                      </a:r>
                      <a:endParaRPr lang="es-E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9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Garamond" panose="02020404030301010803" pitchFamily="18" charset="0"/>
                        </a:rPr>
                        <a:t>Power</a:t>
                      </a:r>
                      <a:r>
                        <a:rPr lang="es-ES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s-ES" dirty="0" err="1">
                          <a:latin typeface="Garamond" panose="02020404030301010803" pitchFamily="18" charset="0"/>
                        </a:rPr>
                        <a:t>generation</a:t>
                      </a:r>
                      <a:r>
                        <a:rPr lang="es-ES" dirty="0">
                          <a:latin typeface="Garamond" panose="02020404030301010803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Garamond" panose="02020404030301010803" pitchFamily="18" charset="0"/>
                        </a:rPr>
                        <a:t>20 GWh per </a:t>
                      </a:r>
                      <a:r>
                        <a:rPr lang="es-ES" dirty="0" err="1">
                          <a:latin typeface="Garamond" panose="02020404030301010803" pitchFamily="18" charset="0"/>
                        </a:rPr>
                        <a:t>year</a:t>
                      </a:r>
                      <a:endParaRPr lang="es-E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5584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7EB9794-BA95-49AF-9301-6AA685B02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7" y="3501143"/>
            <a:ext cx="1279019" cy="1279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D4750C-E0BB-4E7A-BBD8-FF9FA06813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36" y="1137774"/>
            <a:ext cx="930984" cy="135142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517E6C-E1D9-42BB-BF53-078169C5B22C}"/>
              </a:ext>
            </a:extLst>
          </p:cNvPr>
          <p:cNvCxnSpPr/>
          <p:nvPr/>
        </p:nvCxnSpPr>
        <p:spPr>
          <a:xfrm flipV="1">
            <a:off x="4350058" y="1920923"/>
            <a:ext cx="1106178" cy="42254"/>
          </a:xfrm>
          <a:prstGeom prst="straightConnector1">
            <a:avLst/>
          </a:prstGeom>
          <a:ln w="57150">
            <a:solidFill>
              <a:srgbClr val="EC571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122</Words>
  <Application>Microsoft Office PowerPoint</Application>
  <PresentationFormat>Widescreen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Garamond</vt:lpstr>
      <vt:lpstr>Office Theme</vt:lpstr>
      <vt:lpstr>Human resources slide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2019-02-11T16:41:38Z</dcterms:created>
  <dcterms:modified xsi:type="dcterms:W3CDTF">2019-02-13T09:48:30Z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