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2" r:id="rId2"/>
  </p:sldMasterIdLst>
  <p:notesMasterIdLst>
    <p:notesMasterId r:id="rId113"/>
  </p:notesMasterIdLst>
  <p:sldIdLst>
    <p:sldId id="256" r:id="rId3"/>
    <p:sldId id="340" r:id="rId4"/>
    <p:sldId id="345" r:id="rId5"/>
    <p:sldId id="346" r:id="rId6"/>
    <p:sldId id="347" r:id="rId7"/>
    <p:sldId id="344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86" r:id="rId21"/>
    <p:sldId id="395" r:id="rId22"/>
    <p:sldId id="396" r:id="rId23"/>
    <p:sldId id="397" r:id="rId24"/>
    <p:sldId id="398" r:id="rId25"/>
    <p:sldId id="387" r:id="rId26"/>
    <p:sldId id="399" r:id="rId27"/>
    <p:sldId id="362" r:id="rId28"/>
    <p:sldId id="388" r:id="rId29"/>
    <p:sldId id="361" r:id="rId30"/>
    <p:sldId id="400" r:id="rId31"/>
    <p:sldId id="389" r:id="rId32"/>
    <p:sldId id="363" r:id="rId33"/>
    <p:sldId id="367" r:id="rId34"/>
    <p:sldId id="365" r:id="rId35"/>
    <p:sldId id="366" r:id="rId36"/>
    <p:sldId id="390" r:id="rId37"/>
    <p:sldId id="368" r:id="rId38"/>
    <p:sldId id="369" r:id="rId39"/>
    <p:sldId id="391" r:id="rId40"/>
    <p:sldId id="370" r:id="rId41"/>
    <p:sldId id="385" r:id="rId42"/>
    <p:sldId id="371" r:id="rId43"/>
    <p:sldId id="392" r:id="rId44"/>
    <p:sldId id="372" r:id="rId45"/>
    <p:sldId id="373" r:id="rId46"/>
    <p:sldId id="393" r:id="rId47"/>
    <p:sldId id="374" r:id="rId48"/>
    <p:sldId id="376" r:id="rId49"/>
    <p:sldId id="377" r:id="rId50"/>
    <p:sldId id="378" r:id="rId51"/>
    <p:sldId id="379" r:id="rId52"/>
    <p:sldId id="380" r:id="rId53"/>
    <p:sldId id="381" r:id="rId54"/>
    <p:sldId id="394" r:id="rId55"/>
    <p:sldId id="382" r:id="rId56"/>
    <p:sldId id="383" r:id="rId57"/>
    <p:sldId id="384" r:id="rId58"/>
    <p:sldId id="364" r:id="rId59"/>
    <p:sldId id="401" r:id="rId60"/>
    <p:sldId id="402" r:id="rId61"/>
    <p:sldId id="403" r:id="rId62"/>
    <p:sldId id="404" r:id="rId63"/>
    <p:sldId id="405" r:id="rId64"/>
    <p:sldId id="406" r:id="rId65"/>
    <p:sldId id="407" r:id="rId66"/>
    <p:sldId id="408" r:id="rId67"/>
    <p:sldId id="409" r:id="rId68"/>
    <p:sldId id="410" r:id="rId69"/>
    <p:sldId id="348" r:id="rId70"/>
    <p:sldId id="411" r:id="rId71"/>
    <p:sldId id="412" r:id="rId72"/>
    <p:sldId id="413" r:id="rId73"/>
    <p:sldId id="414" r:id="rId74"/>
    <p:sldId id="415" r:id="rId75"/>
    <p:sldId id="416" r:id="rId76"/>
    <p:sldId id="417" r:id="rId77"/>
    <p:sldId id="418" r:id="rId78"/>
    <p:sldId id="419" r:id="rId79"/>
    <p:sldId id="420" r:id="rId80"/>
    <p:sldId id="421" r:id="rId81"/>
    <p:sldId id="422" r:id="rId82"/>
    <p:sldId id="423" r:id="rId83"/>
    <p:sldId id="424" r:id="rId84"/>
    <p:sldId id="425" r:id="rId85"/>
    <p:sldId id="426" r:id="rId86"/>
    <p:sldId id="427" r:id="rId87"/>
    <p:sldId id="428" r:id="rId88"/>
    <p:sldId id="431" r:id="rId89"/>
    <p:sldId id="432" r:id="rId90"/>
    <p:sldId id="433" r:id="rId91"/>
    <p:sldId id="434" r:id="rId92"/>
    <p:sldId id="435" r:id="rId93"/>
    <p:sldId id="436" r:id="rId94"/>
    <p:sldId id="437" r:id="rId95"/>
    <p:sldId id="438" r:id="rId96"/>
    <p:sldId id="375" r:id="rId97"/>
    <p:sldId id="439" r:id="rId98"/>
    <p:sldId id="440" r:id="rId99"/>
    <p:sldId id="441" r:id="rId100"/>
    <p:sldId id="442" r:id="rId101"/>
    <p:sldId id="443" r:id="rId102"/>
    <p:sldId id="444" r:id="rId103"/>
    <p:sldId id="445" r:id="rId104"/>
    <p:sldId id="446" r:id="rId105"/>
    <p:sldId id="447" r:id="rId106"/>
    <p:sldId id="448" r:id="rId107"/>
    <p:sldId id="449" r:id="rId108"/>
    <p:sldId id="450" r:id="rId109"/>
    <p:sldId id="451" r:id="rId110"/>
    <p:sldId id="452" r:id="rId111"/>
    <p:sldId id="453" r:id="rId1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8" autoAdjust="0"/>
    <p:restoredTop sz="87624" autoAdjust="0"/>
  </p:normalViewPr>
  <p:slideViewPr>
    <p:cSldViewPr snapToGrid="0">
      <p:cViewPr varScale="1">
        <p:scale>
          <a:sx n="75" d="100"/>
          <a:sy n="75" d="100"/>
        </p:scale>
        <p:origin x="8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heme" Target="theme/theme1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commentAuthors" Target="commentAuthor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08-16T18:06:42.080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FA87-E666-451F-80D4-11755DAE9403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D8A848-E792-436B-8EB8-053A7838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51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4705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63296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41293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76450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939822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90898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20037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689845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297243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2546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724267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4674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086640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8189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5366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321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2236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46015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61060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9087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5690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898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1147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2117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1863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602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71863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23075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6412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897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65893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43856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945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89105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26764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29061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36977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2389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571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435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56583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2440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49904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08921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740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6796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58732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36806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63078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337290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884283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0139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5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88220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085975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56047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48654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36889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4948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90727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94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59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9522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38170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33440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23593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09396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791509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8697984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652554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442552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0092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576378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2508111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78296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79018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917730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524578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25887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607428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87047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153150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5020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20037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930223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31605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3868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625339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0148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518859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320006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92003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9795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90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84057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148476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92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260914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93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744406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94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88895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95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92960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96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63745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97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2322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98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771110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99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455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41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823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2277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0169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7724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884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6171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88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8171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6720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00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  <a:defRPr sz="6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95697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409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52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055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955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355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51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568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366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052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sz="32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9575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037013" y="-1373187"/>
            <a:ext cx="4117975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279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694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  <a:defRPr sz="44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1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6019800"/>
            <a:ext cx="12192000" cy="838200"/>
          </a:xfrm>
          <a:prstGeom prst="rect">
            <a:avLst/>
          </a:prstGeom>
          <a:solidFill>
            <a:schemeClr val="dk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" title="Be Boulder.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9456851" y="6189029"/>
            <a:ext cx="2377001" cy="5121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13363" y="6356351"/>
            <a:ext cx="5727191" cy="336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824255" y="6356351"/>
            <a:ext cx="54889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p1" title="University of Colorado Boulder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81697" y="6144844"/>
            <a:ext cx="2410227" cy="5881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9965DA-C7B1-4387-88B8-3E1390391574}"/>
              </a:ext>
            </a:extLst>
          </p:cNvPr>
          <p:cNvCxnSpPr/>
          <p:nvPr userDrawn="1"/>
        </p:nvCxnSpPr>
        <p:spPr>
          <a:xfrm>
            <a:off x="0" y="6019800"/>
            <a:ext cx="121920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285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1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pga4student.com/2018/08/how-to-read-image-in-vhdl.html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pga4student.com/2018/08/how-to-read-image-in-vhdl.html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pga4student.com/2018/08/how-to-read-image-in-vhdl.html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fpga4student.com/2018/08/how-to-read-image-in-vhdl.html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3"/>
          <p:cNvSpPr txBox="1"/>
          <p:nvPr/>
        </p:nvSpPr>
        <p:spPr>
          <a:xfrm>
            <a:off x="831850" y="2966113"/>
            <a:ext cx="10515600" cy="1364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[Instructor Name(s)]</a:t>
            </a:r>
            <a:endParaRPr kumimoji="0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[Department Name]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A59277-F897-4DB3-ADE3-49B5520D92DA}"/>
              </a:ext>
            </a:extLst>
          </p:cNvPr>
          <p:cNvSpPr txBox="1">
            <a:spLocks/>
          </p:cNvSpPr>
          <p:nvPr/>
        </p:nvSpPr>
        <p:spPr>
          <a:xfrm>
            <a:off x="211294" y="883776"/>
            <a:ext cx="1175671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3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FPGA Design for Embedded Systems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3DD1F488-E062-48FC-B270-A09FC1B60F3B}"/>
              </a:ext>
            </a:extLst>
          </p:cNvPr>
          <p:cNvSpPr txBox="1">
            <a:spLocks/>
          </p:cNvSpPr>
          <p:nvPr/>
        </p:nvSpPr>
        <p:spPr>
          <a:xfrm>
            <a:off x="962025" y="3138576"/>
            <a:ext cx="10048875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FB87C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  <a:sym typeface="Arial"/>
              </a:rPr>
              <a:t>Hardware Description Languages for Logic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3453882" cy="123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Vector Reduction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in VHDL 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394719" y="1005579"/>
            <a:ext cx="7669762" cy="478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:  Note:  use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IEEE.std_logic_misc.all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: reduction after VHDL-2008 tools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RTL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AND_REDUCE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Vector Reduction AND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NOR_REDUCE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Vector Reduction NOR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XOR_REDUCE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Vector Reduction XOR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OR_REDUCE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OR Red, bit AND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OR_REDUCE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Bit AND, OR Red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RTL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59518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667534" y="1132670"/>
            <a:ext cx="6884548" cy="1187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FSMs are categorized into 2 types :  Moore or Mealy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Moore  : output depends on the state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Mealy  :  output depends on inputs and the state 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Finite State Machines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B2DB23-0464-4B0E-A328-28860503D615}"/>
              </a:ext>
            </a:extLst>
          </p:cNvPr>
          <p:cNvGrpSpPr/>
          <p:nvPr/>
        </p:nvGrpSpPr>
        <p:grpSpPr>
          <a:xfrm>
            <a:off x="2089248" y="2759120"/>
            <a:ext cx="9751324" cy="2655332"/>
            <a:chOff x="2212076" y="2895600"/>
            <a:chExt cx="9751324" cy="265533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9E8BCD-C22A-48D6-AB29-6634F5840B14}"/>
                </a:ext>
              </a:extLst>
            </p:cNvPr>
            <p:cNvCxnSpPr/>
            <p:nvPr/>
          </p:nvCxnSpPr>
          <p:spPr>
            <a:xfrm flipV="1">
              <a:off x="7162800" y="5105400"/>
              <a:ext cx="1" cy="381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C3F2DB9-EBDE-42E6-B631-ACC08749D7B6}"/>
                </a:ext>
              </a:extLst>
            </p:cNvPr>
            <p:cNvCxnSpPr/>
            <p:nvPr/>
          </p:nvCxnSpPr>
          <p:spPr>
            <a:xfrm flipH="1">
              <a:off x="5562600" y="5486400"/>
              <a:ext cx="16002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629E10-43F9-4C3A-A040-9837214C4313}"/>
                </a:ext>
              </a:extLst>
            </p:cNvPr>
            <p:cNvSpPr txBox="1"/>
            <p:nvPr/>
          </p:nvSpPr>
          <p:spPr>
            <a:xfrm>
              <a:off x="5486400" y="457200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Clock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EC44EF3-78C2-44AE-8DDE-B71E1FBFBFC2}"/>
                </a:ext>
              </a:extLst>
            </p:cNvPr>
            <p:cNvCxnSpPr>
              <a:cxnSpLocks/>
            </p:cNvCxnSpPr>
            <p:nvPr/>
          </p:nvCxnSpPr>
          <p:spPr>
            <a:xfrm>
              <a:off x="2361061" y="4343400"/>
              <a:ext cx="977289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BE555C-DE58-46C3-9331-201FF2CCC229}"/>
                </a:ext>
              </a:extLst>
            </p:cNvPr>
            <p:cNvCxnSpPr/>
            <p:nvPr/>
          </p:nvCxnSpPr>
          <p:spPr>
            <a:xfrm flipV="1">
              <a:off x="3002509" y="3200400"/>
              <a:ext cx="0" cy="1143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4067D9B-D268-424B-BABC-B54562D37E9B}"/>
                </a:ext>
              </a:extLst>
            </p:cNvPr>
            <p:cNvCxnSpPr>
              <a:cxnSpLocks/>
            </p:cNvCxnSpPr>
            <p:nvPr/>
          </p:nvCxnSpPr>
          <p:spPr>
            <a:xfrm>
              <a:off x="3002509" y="3164011"/>
              <a:ext cx="5760491" cy="3639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BE49A-E41D-4831-976A-BBBFF5A8EE5B}"/>
                </a:ext>
              </a:extLst>
            </p:cNvPr>
            <p:cNvSpPr txBox="1"/>
            <p:nvPr/>
          </p:nvSpPr>
          <p:spPr>
            <a:xfrm>
              <a:off x="2212076" y="3886200"/>
              <a:ext cx="834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Inputs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5D8E9DD-93BB-48E9-8B51-9F8CD4902D1D}"/>
                </a:ext>
              </a:extLst>
            </p:cNvPr>
            <p:cNvSpPr txBox="1"/>
            <p:nvPr/>
          </p:nvSpPr>
          <p:spPr>
            <a:xfrm>
              <a:off x="10896600" y="3048000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Mealy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43300B-0D1B-4DE0-94EC-2BFD0D43D71A}"/>
                </a:ext>
              </a:extLst>
            </p:cNvPr>
            <p:cNvSpPr txBox="1"/>
            <p:nvPr/>
          </p:nvSpPr>
          <p:spPr>
            <a:xfrm>
              <a:off x="5562600" y="5181600"/>
              <a:ext cx="746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C45CAC2-8D9C-4A89-9CE5-7803A311ADEC}"/>
                </a:ext>
              </a:extLst>
            </p:cNvPr>
            <p:cNvSpPr txBox="1"/>
            <p:nvPr/>
          </p:nvSpPr>
          <p:spPr>
            <a:xfrm>
              <a:off x="10972800" y="4419600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Moore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Outputs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BC6C68B-CE02-40AF-BC1C-F3CC4DF818F0}"/>
                </a:ext>
              </a:extLst>
            </p:cNvPr>
            <p:cNvGrpSpPr/>
            <p:nvPr/>
          </p:nvGrpSpPr>
          <p:grpSpPr>
            <a:xfrm rot="10800000">
              <a:off x="3352800" y="3810000"/>
              <a:ext cx="1981200" cy="1143001"/>
              <a:chOff x="9620250" y="1480941"/>
              <a:chExt cx="1791699" cy="393127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A7EA20A-9FD6-4CB3-9789-0B46E648129C}"/>
                  </a:ext>
                </a:extLst>
              </p:cNvPr>
              <p:cNvSpPr/>
              <p:nvPr/>
            </p:nvSpPr>
            <p:spPr>
              <a:xfrm>
                <a:off x="9620250" y="1480941"/>
                <a:ext cx="1791699" cy="3931271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EBC891-F642-44BC-BD73-8A06A89F0042}"/>
                  </a:ext>
                </a:extLst>
              </p:cNvPr>
              <p:cNvSpPr txBox="1"/>
              <p:nvPr/>
            </p:nvSpPr>
            <p:spPr>
              <a:xfrm rot="10800000">
                <a:off x="9620251" y="1480941"/>
                <a:ext cx="1599730" cy="33914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Next State Logic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(combinational)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D50261-2880-4A50-8299-2FAA99BED2BE}"/>
                </a:ext>
              </a:extLst>
            </p:cNvPr>
            <p:cNvCxnSpPr>
              <a:stCxn id="22" idx="1"/>
              <a:endCxn id="29" idx="3"/>
            </p:cNvCxnSpPr>
            <p:nvPr/>
          </p:nvCxnSpPr>
          <p:spPr>
            <a:xfrm>
              <a:off x="5334000" y="4381500"/>
              <a:ext cx="9144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FFB7AE9-4CDF-45CD-A8BE-FE6E636B86B4}"/>
                </a:ext>
              </a:extLst>
            </p:cNvPr>
            <p:cNvCxnSpPr/>
            <p:nvPr/>
          </p:nvCxnSpPr>
          <p:spPr>
            <a:xfrm>
              <a:off x="10744200" y="5029200"/>
              <a:ext cx="1219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C490AD-7E3C-4998-B182-2D63E1EC52DF}"/>
                </a:ext>
              </a:extLst>
            </p:cNvPr>
            <p:cNvCxnSpPr/>
            <p:nvPr/>
          </p:nvCxnSpPr>
          <p:spPr>
            <a:xfrm>
              <a:off x="10744200" y="3657600"/>
              <a:ext cx="1219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DD43E7F-1E18-467D-B347-B7674CC2BC88}"/>
                </a:ext>
              </a:extLst>
            </p:cNvPr>
            <p:cNvCxnSpPr/>
            <p:nvPr/>
          </p:nvCxnSpPr>
          <p:spPr>
            <a:xfrm>
              <a:off x="5486400" y="4876800"/>
              <a:ext cx="767228" cy="1280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44FE61-335C-4B1F-8B1E-0190A2BCE258}"/>
                </a:ext>
              </a:extLst>
            </p:cNvPr>
            <p:cNvGrpSpPr/>
            <p:nvPr/>
          </p:nvGrpSpPr>
          <p:grpSpPr>
            <a:xfrm rot="10800000">
              <a:off x="6248400" y="3657600"/>
              <a:ext cx="1828800" cy="1447800"/>
              <a:chOff x="9620250" y="1773659"/>
              <a:chExt cx="1791699" cy="3638550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1F53D80-4C75-40FC-A47C-7DEFBC4E2FD4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5BFCFE6-C731-4136-9CF8-13CC5CE276B8}"/>
                  </a:ext>
                </a:extLst>
              </p:cNvPr>
              <p:cNvSpPr txBox="1"/>
              <p:nvPr/>
            </p:nvSpPr>
            <p:spPr>
              <a:xfrm rot="10800000">
                <a:off x="9743307" y="3091735"/>
                <a:ext cx="1530819" cy="23204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Current State Register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(sequential)</a:t>
                </a:r>
              </a:p>
            </p:txBody>
          </p:sp>
        </p:grp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86A0C049-6A6F-4D3B-B792-EB0403AAA492}"/>
                </a:ext>
              </a:extLst>
            </p:cNvPr>
            <p:cNvSpPr/>
            <p:nvPr/>
          </p:nvSpPr>
          <p:spPr>
            <a:xfrm rot="5400000">
              <a:off x="6249182" y="4723618"/>
              <a:ext cx="243052" cy="244616"/>
            </a:xfrm>
            <a:prstGeom prst="triangl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7A7369-02F3-46C7-B725-8C5ED774A6CA}"/>
                </a:ext>
              </a:extLst>
            </p:cNvPr>
            <p:cNvGrpSpPr/>
            <p:nvPr/>
          </p:nvGrpSpPr>
          <p:grpSpPr>
            <a:xfrm rot="10800000">
              <a:off x="8763000" y="2895600"/>
              <a:ext cx="1981200" cy="990602"/>
              <a:chOff x="9620250" y="1773659"/>
              <a:chExt cx="1791699" cy="3638550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F431571-760D-4781-881E-3A74F59B8745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CC4E987-F720-45B9-9622-010DE7646765}"/>
                  </a:ext>
                </a:extLst>
              </p:cNvPr>
              <p:cNvSpPr txBox="1"/>
              <p:nvPr/>
            </p:nvSpPr>
            <p:spPr>
              <a:xfrm rot="10800000">
                <a:off x="9689162" y="2498378"/>
                <a:ext cx="1653877" cy="2374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Output Logic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(combinational)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DA888C-8544-4E66-84FA-5220E1901D4E}"/>
                </a:ext>
              </a:extLst>
            </p:cNvPr>
            <p:cNvGrpSpPr/>
            <p:nvPr/>
          </p:nvGrpSpPr>
          <p:grpSpPr>
            <a:xfrm rot="10800000">
              <a:off x="8763000" y="4343400"/>
              <a:ext cx="1981200" cy="990602"/>
              <a:chOff x="9620250" y="1773659"/>
              <a:chExt cx="1791699" cy="3638550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229C843-BD06-4245-9825-64B3F4A22352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A6F6D3-E3C1-431C-B542-330F5286CFBC}"/>
                  </a:ext>
                </a:extLst>
              </p:cNvPr>
              <p:cNvSpPr txBox="1"/>
              <p:nvPr/>
            </p:nvSpPr>
            <p:spPr>
              <a:xfrm rot="10800000">
                <a:off x="9689162" y="2498378"/>
                <a:ext cx="1653877" cy="23740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Output Logic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(combinational)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406B36E-ABD8-4008-84E4-91AA82F385A6}"/>
                </a:ext>
              </a:extLst>
            </p:cNvPr>
            <p:cNvCxnSpPr/>
            <p:nvPr/>
          </p:nvCxnSpPr>
          <p:spPr>
            <a:xfrm>
              <a:off x="8077200" y="4343400"/>
              <a:ext cx="2286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EEF439-879E-4DE5-89A7-F00014E5EA4F}"/>
                </a:ext>
              </a:extLst>
            </p:cNvPr>
            <p:cNvCxnSpPr/>
            <p:nvPr/>
          </p:nvCxnSpPr>
          <p:spPr>
            <a:xfrm>
              <a:off x="8305800" y="4800600"/>
              <a:ext cx="457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DF4E13F-622C-433E-BC73-20A1A9609889}"/>
                </a:ext>
              </a:extLst>
            </p:cNvPr>
            <p:cNvCxnSpPr/>
            <p:nvPr/>
          </p:nvCxnSpPr>
          <p:spPr>
            <a:xfrm>
              <a:off x="8305800" y="3657600"/>
              <a:ext cx="457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4FAD5E-1AD2-46AA-BD5F-4ED7F0BA35C8}"/>
                </a:ext>
              </a:extLst>
            </p:cNvPr>
            <p:cNvCxnSpPr/>
            <p:nvPr/>
          </p:nvCxnSpPr>
          <p:spPr>
            <a:xfrm flipV="1">
              <a:off x="8305800" y="3657600"/>
              <a:ext cx="0" cy="1143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A8E177EA-CC25-477B-B611-DD6AE323A5AC}"/>
              </a:ext>
            </a:extLst>
          </p:cNvPr>
          <p:cNvSpPr txBox="1">
            <a:spLocks/>
          </p:cNvSpPr>
          <p:nvPr/>
        </p:nvSpPr>
        <p:spPr>
          <a:xfrm>
            <a:off x="4910307" y="6223828"/>
            <a:ext cx="2918460" cy="430420"/>
          </a:xfrm>
          <a:prstGeom prst="rect">
            <a:avLst/>
          </a:prstGeom>
          <a:solidFill>
            <a:sysClr val="windowText" lastClr="0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Douglas J. Smith, pp. 197</a:t>
            </a:r>
          </a:p>
        </p:txBody>
      </p:sp>
    </p:spTree>
    <p:extLst>
      <p:ext uri="{BB962C8B-B14F-4D97-AF65-F5344CB8AC3E}">
        <p14:creationId xmlns:p14="http://schemas.microsoft.com/office/powerpoint/2010/main" val="27660223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State Diagram and State Table</a:t>
            </a:r>
          </a:p>
        </p:txBody>
      </p:sp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A8E177EA-CC25-477B-B611-DD6AE323A5AC}"/>
              </a:ext>
            </a:extLst>
          </p:cNvPr>
          <p:cNvSpPr txBox="1">
            <a:spLocks/>
          </p:cNvSpPr>
          <p:nvPr/>
        </p:nvSpPr>
        <p:spPr>
          <a:xfrm>
            <a:off x="4910307" y="6223828"/>
            <a:ext cx="2918460" cy="430420"/>
          </a:xfrm>
          <a:prstGeom prst="rect">
            <a:avLst/>
          </a:prstGeom>
          <a:solidFill>
            <a:sysClr val="windowText" lastClr="0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Douglas J. Smith, pp. 197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A7748189-0396-4C67-9C82-1BEE98952C41}"/>
              </a:ext>
            </a:extLst>
          </p:cNvPr>
          <p:cNvGraphicFramePr>
            <a:graphicFrameLocks noGrp="1"/>
          </p:cNvGraphicFramePr>
          <p:nvPr/>
        </p:nvGraphicFramePr>
        <p:xfrm>
          <a:off x="6807300" y="1091821"/>
          <a:ext cx="5057039" cy="47630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1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24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24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2614">
                <a:tc>
                  <a:txBody>
                    <a:bodyPr/>
                    <a:lstStyle/>
                    <a:p>
                      <a:r>
                        <a:rPr lang="en-US" sz="1200" dirty="0"/>
                        <a:t>Current</a:t>
                      </a:r>
                      <a:r>
                        <a:rPr lang="en-US" sz="1200" baseline="0" dirty="0"/>
                        <a:t> 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</a:t>
                      </a:r>
                      <a:r>
                        <a:rPr lang="en-US" sz="1200" baseline="0" dirty="0"/>
                        <a:t> 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Next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72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  = Move</a:t>
                      </a:r>
                    </a:p>
                    <a:p>
                      <a:r>
                        <a:rPr lang="en-US" sz="1200" dirty="0"/>
                        <a:t>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 = Move</a:t>
                      </a:r>
                    </a:p>
                    <a:p>
                      <a:r>
                        <a:rPr lang="en-US" sz="1200" dirty="0"/>
                        <a:t>CCW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Input = NoMove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Desired</a:t>
                      </a:r>
                    </a:p>
                    <a:p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788">
                <a:tc>
                  <a:txBody>
                    <a:bodyPr/>
                    <a:lstStyle/>
                    <a:p>
                      <a:r>
                        <a:rPr lang="en-US" sz="12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Current </a:t>
                      </a:r>
                      <a:r>
                        <a:rPr lang="en-US" sz="1200" baseline="0" dirty="0"/>
                        <a:t>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DesPos</a:t>
                      </a:r>
                      <a:r>
                        <a:rPr lang="en-US" sz="1200" dirty="0"/>
                        <a:t> - PhyPos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357">
                <a:tc>
                  <a:txBody>
                    <a:bodyPr/>
                    <a:lstStyle/>
                    <a:p>
                      <a:r>
                        <a:rPr lang="en-US" sz="12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1098">
                <a:tc>
                  <a:txBody>
                    <a:bodyPr/>
                    <a:lstStyle/>
                    <a:p>
                      <a:r>
                        <a:rPr lang="en-US" sz="12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An270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EB35A08-FF08-4C01-91AC-AE46D4216ED2}"/>
              </a:ext>
            </a:extLst>
          </p:cNvPr>
          <p:cNvGrpSpPr/>
          <p:nvPr/>
        </p:nvGrpSpPr>
        <p:grpSpPr>
          <a:xfrm>
            <a:off x="62552" y="1481082"/>
            <a:ext cx="6782112" cy="4437494"/>
            <a:chOff x="62552" y="1481082"/>
            <a:chExt cx="6782112" cy="443749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5345DC4-B1A1-4F57-AD07-3BC0FF4BBB28}"/>
                </a:ext>
              </a:extLst>
            </p:cNvPr>
            <p:cNvSpPr txBox="1"/>
            <p:nvPr/>
          </p:nvSpPr>
          <p:spPr>
            <a:xfrm>
              <a:off x="2207803" y="2955388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8498F9F-0EA6-477E-817E-5B795093B8A8}"/>
                </a:ext>
              </a:extLst>
            </p:cNvPr>
            <p:cNvSpPr/>
            <p:nvPr/>
          </p:nvSpPr>
          <p:spPr>
            <a:xfrm>
              <a:off x="748352" y="32515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An270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82579AB-F3DB-4434-8676-400F5CE5B16E}"/>
                </a:ext>
              </a:extLst>
            </p:cNvPr>
            <p:cNvSpPr/>
            <p:nvPr/>
          </p:nvSpPr>
          <p:spPr>
            <a:xfrm>
              <a:off x="2958152" y="14989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9110BA8-FD36-41F3-9742-6E16744F8C50}"/>
                </a:ext>
              </a:extLst>
            </p:cNvPr>
            <p:cNvSpPr/>
            <p:nvPr/>
          </p:nvSpPr>
          <p:spPr>
            <a:xfrm>
              <a:off x="2958152" y="50803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An180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1C2D7A-11A6-429B-BBFA-57BF732C4F2C}"/>
                </a:ext>
              </a:extLst>
            </p:cNvPr>
            <p:cNvSpPr/>
            <p:nvPr/>
          </p:nvSpPr>
          <p:spPr>
            <a:xfrm>
              <a:off x="1281752" y="18799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An315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E99C3C6-19EA-49E0-8624-07804D5FC6E7}"/>
                </a:ext>
              </a:extLst>
            </p:cNvPr>
            <p:cNvSpPr/>
            <p:nvPr/>
          </p:nvSpPr>
          <p:spPr>
            <a:xfrm>
              <a:off x="1281752" y="46231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An225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B7D4879-15C0-418C-B9FB-7D20105D21E9}"/>
                </a:ext>
              </a:extLst>
            </p:cNvPr>
            <p:cNvSpPr/>
            <p:nvPr/>
          </p:nvSpPr>
          <p:spPr>
            <a:xfrm>
              <a:off x="5167952" y="32515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An90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B51D443-165D-4E1A-913D-6CC3CDD59A85}"/>
                </a:ext>
              </a:extLst>
            </p:cNvPr>
            <p:cNvSpPr/>
            <p:nvPr/>
          </p:nvSpPr>
          <p:spPr>
            <a:xfrm>
              <a:off x="4482152" y="18799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An45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74D7FD8-F424-4419-8E93-84F9DBEBB115}"/>
                </a:ext>
              </a:extLst>
            </p:cNvPr>
            <p:cNvSpPr/>
            <p:nvPr/>
          </p:nvSpPr>
          <p:spPr>
            <a:xfrm>
              <a:off x="4482152" y="4699376"/>
              <a:ext cx="762000" cy="838200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An135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B8477DB-E2EA-4195-8FE2-4252AC39396B}"/>
                </a:ext>
              </a:extLst>
            </p:cNvPr>
            <p:cNvCxnSpPr>
              <a:stCxn id="48" idx="7"/>
              <a:endCxn id="46" idx="1"/>
            </p:cNvCxnSpPr>
            <p:nvPr/>
          </p:nvCxnSpPr>
          <p:spPr>
            <a:xfrm flipV="1">
              <a:off x="1932160" y="1621728"/>
              <a:ext cx="1137584" cy="38100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A02B84-4E48-402A-810F-FAA0AE88BAFE}"/>
                </a:ext>
              </a:extLst>
            </p:cNvPr>
            <p:cNvCxnSpPr>
              <a:stCxn id="46" idx="3"/>
              <a:endCxn id="48" idx="5"/>
            </p:cNvCxnSpPr>
            <p:nvPr/>
          </p:nvCxnSpPr>
          <p:spPr>
            <a:xfrm flipH="1">
              <a:off x="1932160" y="2214424"/>
              <a:ext cx="1137584" cy="381000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2064C935-61BD-41C9-A767-CA3BD5E1549D}"/>
                </a:ext>
              </a:extLst>
            </p:cNvPr>
            <p:cNvCxnSpPr>
              <a:stCxn id="45" idx="1"/>
              <a:endCxn id="48" idx="2"/>
            </p:cNvCxnSpPr>
            <p:nvPr/>
          </p:nvCxnSpPr>
          <p:spPr>
            <a:xfrm flipV="1">
              <a:off x="859944" y="2299076"/>
              <a:ext cx="421808" cy="10752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E5F327A-5488-45E3-88A5-D666A5A28422}"/>
                </a:ext>
              </a:extLst>
            </p:cNvPr>
            <p:cNvCxnSpPr>
              <a:stCxn id="48" idx="4"/>
              <a:endCxn id="45" idx="7"/>
            </p:cNvCxnSpPr>
            <p:nvPr/>
          </p:nvCxnSpPr>
          <p:spPr>
            <a:xfrm flipH="1">
              <a:off x="1398760" y="2718176"/>
              <a:ext cx="263992" cy="6561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85A041-1C85-4CED-92B3-C21FF3A670AF}"/>
                </a:ext>
              </a:extLst>
            </p:cNvPr>
            <p:cNvSpPr txBox="1"/>
            <p:nvPr/>
          </p:nvSpPr>
          <p:spPr>
            <a:xfrm>
              <a:off x="4024952" y="4013576"/>
              <a:ext cx="117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MoveCCW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B7818FA-87C7-4E9A-BB8C-78CDC7A79EC9}"/>
                </a:ext>
              </a:extLst>
            </p:cNvPr>
            <p:cNvCxnSpPr>
              <a:stCxn id="45" idx="5"/>
              <a:endCxn id="49" idx="0"/>
            </p:cNvCxnSpPr>
            <p:nvPr/>
          </p:nvCxnSpPr>
          <p:spPr>
            <a:xfrm>
              <a:off x="1398760" y="3967024"/>
              <a:ext cx="263992" cy="6561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C1918F-6D1C-4004-BA1D-C4DF5177612D}"/>
                </a:ext>
              </a:extLst>
            </p:cNvPr>
            <p:cNvCxnSpPr>
              <a:stCxn id="49" idx="1"/>
              <a:endCxn id="45" idx="3"/>
            </p:cNvCxnSpPr>
            <p:nvPr/>
          </p:nvCxnSpPr>
          <p:spPr>
            <a:xfrm flipH="1" flipV="1">
              <a:off x="859944" y="3967024"/>
              <a:ext cx="533400" cy="778904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4D241FCC-2A2B-443E-B726-22561682A1FB}"/>
                </a:ext>
              </a:extLst>
            </p:cNvPr>
            <p:cNvCxnSpPr>
              <a:stCxn id="49" idx="6"/>
              <a:endCxn id="47" idx="1"/>
            </p:cNvCxnSpPr>
            <p:nvPr/>
          </p:nvCxnSpPr>
          <p:spPr>
            <a:xfrm>
              <a:off x="2043752" y="5042276"/>
              <a:ext cx="1025992" cy="1608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EFB39B3-EF15-40B6-B5F0-8481D6373FCD}"/>
                </a:ext>
              </a:extLst>
            </p:cNvPr>
            <p:cNvCxnSpPr>
              <a:stCxn id="47" idx="7"/>
              <a:endCxn id="52" idx="2"/>
            </p:cNvCxnSpPr>
            <p:nvPr/>
          </p:nvCxnSpPr>
          <p:spPr>
            <a:xfrm flipV="1">
              <a:off x="3608560" y="5118476"/>
              <a:ext cx="873592" cy="846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4357171-8875-4570-B8A6-EB3B300F6387}"/>
                </a:ext>
              </a:extLst>
            </p:cNvPr>
            <p:cNvCxnSpPr>
              <a:stCxn id="47" idx="2"/>
              <a:endCxn id="49" idx="5"/>
            </p:cNvCxnSpPr>
            <p:nvPr/>
          </p:nvCxnSpPr>
          <p:spPr>
            <a:xfrm flipH="1" flipV="1">
              <a:off x="1932160" y="5338624"/>
              <a:ext cx="1025992" cy="1608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AB86B65-6C06-4C76-887C-F31523CD22A9}"/>
                </a:ext>
              </a:extLst>
            </p:cNvPr>
            <p:cNvCxnSpPr>
              <a:stCxn id="52" idx="3"/>
              <a:endCxn id="47" idx="6"/>
            </p:cNvCxnSpPr>
            <p:nvPr/>
          </p:nvCxnSpPr>
          <p:spPr>
            <a:xfrm flipH="1">
              <a:off x="3720152" y="5414824"/>
              <a:ext cx="873592" cy="846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68B1B71-8D9A-4F7C-9A06-39BAAC4FB909}"/>
                </a:ext>
              </a:extLst>
            </p:cNvPr>
            <p:cNvCxnSpPr>
              <a:cxnSpLocks/>
              <a:stCxn id="52" idx="0"/>
              <a:endCxn id="50" idx="3"/>
            </p:cNvCxnSpPr>
            <p:nvPr/>
          </p:nvCxnSpPr>
          <p:spPr>
            <a:xfrm flipV="1">
              <a:off x="4863152" y="3967024"/>
              <a:ext cx="416392" cy="7323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06D096E-D7DC-4FA2-BE2A-6BC6ED8B7023}"/>
                </a:ext>
              </a:extLst>
            </p:cNvPr>
            <p:cNvCxnSpPr>
              <a:stCxn id="50" idx="4"/>
              <a:endCxn id="52" idx="7"/>
            </p:cNvCxnSpPr>
            <p:nvPr/>
          </p:nvCxnSpPr>
          <p:spPr>
            <a:xfrm flipH="1">
              <a:off x="5132560" y="4089776"/>
              <a:ext cx="416392" cy="7323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E08EC6C-E370-407A-84C7-982DE3C00E04}"/>
                </a:ext>
              </a:extLst>
            </p:cNvPr>
            <p:cNvCxnSpPr>
              <a:stCxn id="51" idx="5"/>
              <a:endCxn id="50" idx="0"/>
            </p:cNvCxnSpPr>
            <p:nvPr/>
          </p:nvCxnSpPr>
          <p:spPr>
            <a:xfrm>
              <a:off x="5132560" y="2595424"/>
              <a:ext cx="416392" cy="6561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8793310-4E18-41B3-AF88-0A8B269CCD7F}"/>
                </a:ext>
              </a:extLst>
            </p:cNvPr>
            <p:cNvCxnSpPr>
              <a:stCxn id="50" idx="1"/>
              <a:endCxn id="51" idx="4"/>
            </p:cNvCxnSpPr>
            <p:nvPr/>
          </p:nvCxnSpPr>
          <p:spPr>
            <a:xfrm flipH="1" flipV="1">
              <a:off x="4863152" y="2718176"/>
              <a:ext cx="416392" cy="6561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F4B43BB-90C0-4B3E-A311-44A8215D5BCD}"/>
                </a:ext>
              </a:extLst>
            </p:cNvPr>
            <p:cNvCxnSpPr>
              <a:stCxn id="46" idx="7"/>
              <a:endCxn id="51" idx="0"/>
            </p:cNvCxnSpPr>
            <p:nvPr/>
          </p:nvCxnSpPr>
          <p:spPr>
            <a:xfrm>
              <a:off x="3608560" y="1621728"/>
              <a:ext cx="1254592" cy="258248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C08164A0-96AE-495B-8FF6-C4D54ADC5D57}"/>
                </a:ext>
              </a:extLst>
            </p:cNvPr>
            <p:cNvCxnSpPr>
              <a:stCxn id="51" idx="2"/>
              <a:endCxn id="46" idx="5"/>
            </p:cNvCxnSpPr>
            <p:nvPr/>
          </p:nvCxnSpPr>
          <p:spPr>
            <a:xfrm flipH="1" flipV="1">
              <a:off x="3608560" y="2214424"/>
              <a:ext cx="873592" cy="84652"/>
            </a:xfrm>
            <a:prstGeom prst="straightConnector1">
              <a:avLst/>
            </a:pr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70" name="Freeform 156">
              <a:extLst>
                <a:ext uri="{FF2B5EF4-FFF2-40B4-BE49-F238E27FC236}">
                  <a16:creationId xmlns:a16="http://schemas.microsoft.com/office/drawing/2014/main" id="{D33269F2-E8DC-43C9-B7D5-9D174C19D76A}"/>
                </a:ext>
              </a:extLst>
            </p:cNvPr>
            <p:cNvSpPr/>
            <p:nvPr/>
          </p:nvSpPr>
          <p:spPr>
            <a:xfrm>
              <a:off x="2958152" y="2260976"/>
              <a:ext cx="847133" cy="762000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5214027-806D-4149-97DC-75692AF56A7B}"/>
                </a:ext>
              </a:extLst>
            </p:cNvPr>
            <p:cNvSpPr txBox="1"/>
            <p:nvPr/>
          </p:nvSpPr>
          <p:spPr>
            <a:xfrm>
              <a:off x="5853752" y="4927976"/>
              <a:ext cx="990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NoMove</a:t>
              </a:r>
            </a:p>
          </p:txBody>
        </p:sp>
        <p:sp>
          <p:nvSpPr>
            <p:cNvPr id="72" name="Freeform 162">
              <a:extLst>
                <a:ext uri="{FF2B5EF4-FFF2-40B4-BE49-F238E27FC236}">
                  <a16:creationId xmlns:a16="http://schemas.microsoft.com/office/drawing/2014/main" id="{980789F5-D464-4F6D-AC84-080BE56C4101}"/>
                </a:ext>
              </a:extLst>
            </p:cNvPr>
            <p:cNvSpPr/>
            <p:nvPr/>
          </p:nvSpPr>
          <p:spPr>
            <a:xfrm rot="16200000">
              <a:off x="5106054" y="1865674"/>
              <a:ext cx="847133" cy="723337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44E56B1A-A8A5-4724-8C3E-1C5D5473EE7C}"/>
                </a:ext>
              </a:extLst>
            </p:cNvPr>
            <p:cNvSpPr/>
            <p:nvPr/>
          </p:nvSpPr>
          <p:spPr>
            <a:xfrm rot="16200000">
              <a:off x="5791854" y="3237274"/>
              <a:ext cx="847133" cy="723337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A6080EF9-0171-49C0-AE0E-D675F08C430B}"/>
                </a:ext>
              </a:extLst>
            </p:cNvPr>
            <p:cNvSpPr/>
            <p:nvPr/>
          </p:nvSpPr>
          <p:spPr>
            <a:xfrm rot="16921317">
              <a:off x="5110146" y="4827314"/>
              <a:ext cx="847133" cy="723337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A325854B-A5F7-461C-944F-D1EB61DC3036}"/>
                </a:ext>
              </a:extLst>
            </p:cNvPr>
            <p:cNvSpPr/>
            <p:nvPr/>
          </p:nvSpPr>
          <p:spPr>
            <a:xfrm rot="11724961">
              <a:off x="3046986" y="4428574"/>
              <a:ext cx="847133" cy="723337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3A375239-517E-424A-8D38-EE335E129111}"/>
                </a:ext>
              </a:extLst>
            </p:cNvPr>
            <p:cNvSpPr/>
            <p:nvPr/>
          </p:nvSpPr>
          <p:spPr>
            <a:xfrm rot="7441607">
              <a:off x="639831" y="1534674"/>
              <a:ext cx="847133" cy="739949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77061B06-23D7-4381-BC6E-F9551A35835E}"/>
                </a:ext>
              </a:extLst>
            </p:cNvPr>
            <p:cNvSpPr/>
            <p:nvPr/>
          </p:nvSpPr>
          <p:spPr>
            <a:xfrm rot="5400000">
              <a:off x="3653" y="3310475"/>
              <a:ext cx="847133" cy="729335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D083F4C6-C36D-4C58-8701-9A292165E078}"/>
                </a:ext>
              </a:extLst>
            </p:cNvPr>
            <p:cNvSpPr/>
            <p:nvPr/>
          </p:nvSpPr>
          <p:spPr>
            <a:xfrm rot="13699807">
              <a:off x="1727920" y="4126648"/>
              <a:ext cx="847133" cy="758597"/>
            </a:xfrm>
            <a:custGeom>
              <a:avLst/>
              <a:gdLst>
                <a:gd name="connsiteX0" fmla="*/ 258682 w 847133"/>
                <a:gd name="connsiteY0" fmla="*/ 34290 h 729335"/>
                <a:gd name="connsiteX1" fmla="*/ 3412 w 847133"/>
                <a:gd name="connsiteY1" fmla="*/ 533400 h 729335"/>
                <a:gd name="connsiteX2" fmla="*/ 422512 w 847133"/>
                <a:gd name="connsiteY2" fmla="*/ 727710 h 729335"/>
                <a:gd name="connsiteX3" fmla="*/ 845422 w 847133"/>
                <a:gd name="connsiteY3" fmla="*/ 441960 h 729335"/>
                <a:gd name="connsiteX4" fmla="*/ 571102 w 847133"/>
                <a:gd name="connsiteY4" fmla="*/ 0 h 729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133" h="729335">
                  <a:moveTo>
                    <a:pt x="258682" y="34290"/>
                  </a:moveTo>
                  <a:cubicBezTo>
                    <a:pt x="117394" y="226060"/>
                    <a:pt x="-23893" y="417830"/>
                    <a:pt x="3412" y="533400"/>
                  </a:cubicBezTo>
                  <a:cubicBezTo>
                    <a:pt x="30717" y="648970"/>
                    <a:pt x="282177" y="742950"/>
                    <a:pt x="422512" y="727710"/>
                  </a:cubicBezTo>
                  <a:cubicBezTo>
                    <a:pt x="562847" y="712470"/>
                    <a:pt x="820657" y="563245"/>
                    <a:pt x="845422" y="441960"/>
                  </a:cubicBezTo>
                  <a:cubicBezTo>
                    <a:pt x="870187" y="320675"/>
                    <a:pt x="618727" y="72390"/>
                    <a:pt x="571102" y="0"/>
                  </a:cubicBezTo>
                </a:path>
              </a:pathLst>
            </a:custGeom>
            <a:noFill/>
            <a:ln w="19050" cap="flat" cmpd="sng" algn="ctr">
              <a:solidFill>
                <a:srgbClr val="00B0F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EE14BB7-8FE4-4731-B0EE-C2E871EC3F91}"/>
                </a:ext>
              </a:extLst>
            </p:cNvPr>
            <p:cNvSpPr txBox="1"/>
            <p:nvPr/>
          </p:nvSpPr>
          <p:spPr>
            <a:xfrm>
              <a:off x="1891352" y="5461376"/>
              <a:ext cx="1048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MoveCW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3854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State Encoding Types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6522D32-82E9-4784-B334-56912847370B}"/>
              </a:ext>
            </a:extLst>
          </p:cNvPr>
          <p:cNvGraphicFramePr>
            <a:graphicFrameLocks/>
          </p:cNvGraphicFramePr>
          <p:nvPr/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No.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Johnson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One-Hot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00000001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00000010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00000100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00001000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00010000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00100000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01000000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Calibri" panose="020F0502020204030204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lang="en-US" dirty="0"/>
                        <a:t>10000000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7262A29-DD1C-4C75-A1AF-EC44374D82D8}"/>
              </a:ext>
            </a:extLst>
          </p:cNvPr>
          <p:cNvSpPr txBox="1">
            <a:spLocks/>
          </p:cNvSpPr>
          <p:nvPr/>
        </p:nvSpPr>
        <p:spPr>
          <a:xfrm>
            <a:off x="3964673" y="6125503"/>
            <a:ext cx="3828199" cy="609665"/>
          </a:xfrm>
          <a:prstGeom prst="rect">
            <a:avLst/>
          </a:prstGeom>
          <a:solidFill>
            <a:sysClr val="windowText" lastClr="00000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Pong P. Chu, "Embedded SOPC Design with NIOS II Processor and Verilog Examples",  pp. 100</a:t>
            </a:r>
          </a:p>
        </p:txBody>
      </p:sp>
    </p:spTree>
    <p:extLst>
      <p:ext uri="{BB962C8B-B14F-4D97-AF65-F5344CB8AC3E}">
        <p14:creationId xmlns:p14="http://schemas.microsoft.com/office/powerpoint/2010/main" val="35864117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3498980" y="962025"/>
            <a:ext cx="8509517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AngleFSM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-- State Width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An45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An90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An135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An180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An225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An270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An315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0)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 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 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463193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2715905" y="962025"/>
            <a:ext cx="9292594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PosError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AngleFSM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FSM_Arch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AngleFSM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6740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2715905" y="962025"/>
            <a:ext cx="9292594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PhyPosition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begin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case(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is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=&gt;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if   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An45;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An315;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else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An45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=&gt;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if   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An90;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else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An45;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12846045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2715905" y="962025"/>
            <a:ext cx="9292594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--   ... Insert States An90 to An315 here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when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An315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=&gt;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   Last State, others states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if   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An0;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MoveCCW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'1') then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An270;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else       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 An315;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when others =&gt;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An0;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end case;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if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 '1') then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PhyPosition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 then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 process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FSM_Arch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9975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2715905" y="962025"/>
            <a:ext cx="9292594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-- Output Logic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-- Moore Output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DesPosition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CurrentState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-- Mealy Output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PosError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DesPosition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Phy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Position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FSM_Arch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828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Binary Encoding - Schematic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2FB22B-852D-4E59-90A4-A9E4DCC12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91" y="1251361"/>
            <a:ext cx="11735817" cy="421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041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State Encoding - Compare Cell Usage 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53FA067D-1DE2-4BA5-9B4F-94DD1D7737EA}"/>
              </a:ext>
            </a:extLst>
          </p:cNvPr>
          <p:cNvGraphicFramePr>
            <a:graphicFrameLocks/>
          </p:cNvGraphicFramePr>
          <p:nvPr/>
        </p:nvGraphicFramePr>
        <p:xfrm>
          <a:off x="4168267" y="1348069"/>
          <a:ext cx="7637053" cy="2019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4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9567">
                  <a:extLst>
                    <a:ext uri="{9D8B030D-6E8A-4147-A177-3AD203B41FA5}">
                      <a16:colId xmlns:a16="http://schemas.microsoft.com/office/drawing/2014/main" val="1521008592"/>
                    </a:ext>
                  </a:extLst>
                </a:gridCol>
                <a:gridCol w="1653987">
                  <a:extLst>
                    <a:ext uri="{9D8B030D-6E8A-4147-A177-3AD203B41FA5}">
                      <a16:colId xmlns:a16="http://schemas.microsoft.com/office/drawing/2014/main" val="1423084637"/>
                    </a:ext>
                  </a:extLst>
                </a:gridCol>
              </a:tblGrid>
              <a:tr h="53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</a:t>
                      </a:r>
                      <a:r>
                        <a:rPr lang="en-US" baseline="0" dirty="0"/>
                        <a:t> (FFs)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  <a:r>
                        <a:rPr lang="en-US" baseline="0" dirty="0"/>
                        <a:t> Logic Cells FSM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Encoding Conversion Logic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Logic Cells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One-Hot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2892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Vector Reduction in VHDL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F78BF940-DB58-489B-B522-77FD8B39B15D}"/>
              </a:ext>
            </a:extLst>
          </p:cNvPr>
          <p:cNvGrpSpPr/>
          <p:nvPr/>
        </p:nvGrpSpPr>
        <p:grpSpPr>
          <a:xfrm>
            <a:off x="6262170" y="3694076"/>
            <a:ext cx="4554519" cy="2144914"/>
            <a:chOff x="5060790" y="3716713"/>
            <a:chExt cx="4554519" cy="21449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4717823-EA5A-49AA-B8F7-B4588C73BFCE}"/>
                </a:ext>
              </a:extLst>
            </p:cNvPr>
            <p:cNvGrpSpPr/>
            <p:nvPr/>
          </p:nvGrpSpPr>
          <p:grpSpPr>
            <a:xfrm>
              <a:off x="5087460" y="4044374"/>
              <a:ext cx="3970085" cy="1817253"/>
              <a:chOff x="5087460" y="4044374"/>
              <a:chExt cx="3970085" cy="181725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4FF8C9F-D378-46DB-9C26-9301BDCFA1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81879" y="5463119"/>
                <a:ext cx="450939" cy="398508"/>
                <a:chOff x="2216" y="2662"/>
                <a:chExt cx="1080" cy="1079"/>
              </a:xfrm>
              <a:solidFill>
                <a:sysClr val="windowText" lastClr="000000"/>
              </a:solidFill>
            </p:grpSpPr>
            <p:sp>
              <p:nvSpPr>
                <p:cNvPr id="106" name="AutoShape 59">
                  <a:extLst>
                    <a:ext uri="{FF2B5EF4-FFF2-40B4-BE49-F238E27FC236}">
                      <a16:creationId xmlns:a16="http://schemas.microsoft.com/office/drawing/2014/main" id="{D949F43F-73B4-4D51-9AA3-BB4AA44410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2662"/>
                  <a:ext cx="1080" cy="1079"/>
                </a:xfrm>
                <a:prstGeom prst="flowChartDelay">
                  <a:avLst/>
                </a:prstGeom>
                <a:grpFill/>
                <a:ln w="19050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7" name="AutoShape 154">
                  <a:extLst>
                    <a:ext uri="{FF2B5EF4-FFF2-40B4-BE49-F238E27FC236}">
                      <a16:creationId xmlns:a16="http://schemas.microsoft.com/office/drawing/2014/main" id="{B789B43A-39BC-4648-A359-C53289E157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288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AutoShape 155">
                  <a:extLst>
                    <a:ext uri="{FF2B5EF4-FFF2-40B4-BE49-F238E27FC236}">
                      <a16:creationId xmlns:a16="http://schemas.microsoft.com/office/drawing/2014/main" id="{74445CAF-7D2C-401B-A8AA-DC29836C8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346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E5B6249-5D8B-4CF1-8527-D50E63B68F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54986" y="4970060"/>
                <a:ext cx="450939" cy="398508"/>
                <a:chOff x="2216" y="2662"/>
                <a:chExt cx="1080" cy="1079"/>
              </a:xfrm>
              <a:solidFill>
                <a:sysClr val="windowText" lastClr="000000"/>
              </a:solidFill>
            </p:grpSpPr>
            <p:sp>
              <p:nvSpPr>
                <p:cNvPr id="103" name="AutoShape 59">
                  <a:extLst>
                    <a:ext uri="{FF2B5EF4-FFF2-40B4-BE49-F238E27FC236}">
                      <a16:creationId xmlns:a16="http://schemas.microsoft.com/office/drawing/2014/main" id="{8F3882DB-AAF8-44CD-8479-72A21D6D0C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2662"/>
                  <a:ext cx="1080" cy="1079"/>
                </a:xfrm>
                <a:prstGeom prst="flowChartDelay">
                  <a:avLst/>
                </a:prstGeom>
                <a:grpFill/>
                <a:ln w="19050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4" name="AutoShape 154">
                  <a:extLst>
                    <a:ext uri="{FF2B5EF4-FFF2-40B4-BE49-F238E27FC236}">
                      <a16:creationId xmlns:a16="http://schemas.microsoft.com/office/drawing/2014/main" id="{6EF50F9D-30EE-468C-8116-C15B78D67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288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AutoShape 155">
                  <a:extLst>
                    <a:ext uri="{FF2B5EF4-FFF2-40B4-BE49-F238E27FC236}">
                      <a16:creationId xmlns:a16="http://schemas.microsoft.com/office/drawing/2014/main" id="{0EBF0BF3-87FA-4D57-9164-BAC2C8305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346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3BC7AF0-C806-47FD-B6D8-DFB9EBC510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37055" y="4459072"/>
                <a:ext cx="450939" cy="398508"/>
                <a:chOff x="2216" y="2662"/>
                <a:chExt cx="1080" cy="1079"/>
              </a:xfrm>
              <a:solidFill>
                <a:sysClr val="windowText" lastClr="000000"/>
              </a:solidFill>
            </p:grpSpPr>
            <p:sp>
              <p:nvSpPr>
                <p:cNvPr id="100" name="AutoShape 59">
                  <a:extLst>
                    <a:ext uri="{FF2B5EF4-FFF2-40B4-BE49-F238E27FC236}">
                      <a16:creationId xmlns:a16="http://schemas.microsoft.com/office/drawing/2014/main" id="{8D2A4C1F-881F-432F-B303-A103A259BC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2662"/>
                  <a:ext cx="1080" cy="1079"/>
                </a:xfrm>
                <a:prstGeom prst="flowChartDelay">
                  <a:avLst/>
                </a:prstGeom>
                <a:grpFill/>
                <a:ln w="19050">
                  <a:solidFill>
                    <a:srgbClr val="92D050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AutoShape 154">
                  <a:extLst>
                    <a:ext uri="{FF2B5EF4-FFF2-40B4-BE49-F238E27FC236}">
                      <a16:creationId xmlns:a16="http://schemas.microsoft.com/office/drawing/2014/main" id="{73E3F2B9-373C-4743-8827-7CE652753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288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AutoShape 155">
                  <a:extLst>
                    <a:ext uri="{FF2B5EF4-FFF2-40B4-BE49-F238E27FC236}">
                      <a16:creationId xmlns:a16="http://schemas.microsoft.com/office/drawing/2014/main" id="{85077F61-DF09-462F-BBA6-4B6C4F5E8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3462"/>
                  <a:ext cx="14" cy="14"/>
                </a:xfrm>
                <a:prstGeom prst="flowChartConnector">
                  <a:avLst/>
                </a:prstGeom>
                <a:grpFill/>
                <a:ln w="19050">
                  <a:solidFill>
                    <a:srgbClr val="92D05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4002F91-6FA1-456B-9AF3-942E6D28DF22}"/>
                  </a:ext>
                </a:extLst>
              </p:cNvPr>
              <p:cNvCxnSpPr/>
              <p:nvPr/>
            </p:nvCxnSpPr>
            <p:spPr>
              <a:xfrm flipH="1">
                <a:off x="5087460" y="4791116"/>
                <a:ext cx="1152510" cy="4611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C0294AE-0734-42F1-84C5-3834E416ECBE}"/>
                  </a:ext>
                </a:extLst>
              </p:cNvPr>
              <p:cNvCxnSpPr/>
              <p:nvPr/>
            </p:nvCxnSpPr>
            <p:spPr>
              <a:xfrm flipH="1">
                <a:off x="5091270" y="5071151"/>
                <a:ext cx="1152510" cy="4611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6FD610-B2BB-4A83-A6D8-7E242829797D}"/>
                  </a:ext>
                </a:extLst>
              </p:cNvPr>
              <p:cNvCxnSpPr/>
              <p:nvPr/>
            </p:nvCxnSpPr>
            <p:spPr>
              <a:xfrm flipH="1">
                <a:off x="5102700" y="5301656"/>
                <a:ext cx="1152510" cy="4611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1A7CB20-C3C9-4F41-BDA1-A88720869B52}"/>
                  </a:ext>
                </a:extLst>
              </p:cNvPr>
              <p:cNvCxnSpPr/>
              <p:nvPr/>
            </p:nvCxnSpPr>
            <p:spPr>
              <a:xfrm flipH="1">
                <a:off x="5129370" y="5543591"/>
                <a:ext cx="1152510" cy="4611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8815791-4158-404E-9603-B04AA81733F5}"/>
                  </a:ext>
                </a:extLst>
              </p:cNvPr>
              <p:cNvCxnSpPr/>
              <p:nvPr/>
            </p:nvCxnSpPr>
            <p:spPr>
              <a:xfrm flipH="1">
                <a:off x="5140800" y="5774096"/>
                <a:ext cx="1152510" cy="4611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C41FBF0-37A2-4A9B-A595-D57192E1E8AB}"/>
                  </a:ext>
                </a:extLst>
              </p:cNvPr>
              <p:cNvCxnSpPr/>
              <p:nvPr/>
            </p:nvCxnSpPr>
            <p:spPr>
              <a:xfrm flipH="1" flipV="1">
                <a:off x="6702901" y="4650947"/>
                <a:ext cx="565448" cy="3026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4F0A01D-3D6B-40D7-A719-7253270DC723}"/>
                  </a:ext>
                </a:extLst>
              </p:cNvPr>
              <p:cNvCxnSpPr/>
              <p:nvPr/>
            </p:nvCxnSpPr>
            <p:spPr>
              <a:xfrm flipH="1" flipV="1">
                <a:off x="6702901" y="5146247"/>
                <a:ext cx="565448" cy="3026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0B55031-9EBD-4684-A518-FDD3C0B23CAD}"/>
                  </a:ext>
                </a:extLst>
              </p:cNvPr>
              <p:cNvCxnSpPr/>
              <p:nvPr/>
            </p:nvCxnSpPr>
            <p:spPr>
              <a:xfrm flipH="1" flipV="1">
                <a:off x="6718141" y="5664407"/>
                <a:ext cx="565448" cy="3026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" name="TextBox 112">
                <a:extLst>
                  <a:ext uri="{FF2B5EF4-FFF2-40B4-BE49-F238E27FC236}">
                    <a16:creationId xmlns:a16="http://schemas.microsoft.com/office/drawing/2014/main" id="{6C9F0157-A3C3-4BC7-8BDB-C501C569ECAB}"/>
                  </a:ext>
                </a:extLst>
              </p:cNvPr>
              <p:cNvSpPr txBox="1"/>
              <p:nvPr/>
            </p:nvSpPr>
            <p:spPr>
              <a:xfrm>
                <a:off x="5096649" y="4791133"/>
                <a:ext cx="625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vA[2]</a:t>
                </a:r>
              </a:p>
            </p:txBody>
          </p:sp>
          <p:sp>
            <p:nvSpPr>
              <p:cNvPr id="39" name="TextBox 113">
                <a:extLst>
                  <a:ext uri="{FF2B5EF4-FFF2-40B4-BE49-F238E27FC236}">
                    <a16:creationId xmlns:a16="http://schemas.microsoft.com/office/drawing/2014/main" id="{436F7510-3FEC-4F40-AAAD-6C3D5C02C09D}"/>
                  </a:ext>
                </a:extLst>
              </p:cNvPr>
              <p:cNvSpPr txBox="1"/>
              <p:nvPr/>
            </p:nvSpPr>
            <p:spPr>
              <a:xfrm>
                <a:off x="5096649" y="5271193"/>
                <a:ext cx="6254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vA[3]</a:t>
                </a:r>
              </a:p>
            </p:txBody>
          </p:sp>
          <p:sp>
            <p:nvSpPr>
              <p:cNvPr id="75" name="Pentagon 13">
                <a:extLst>
                  <a:ext uri="{FF2B5EF4-FFF2-40B4-BE49-F238E27FC236}">
                    <a16:creationId xmlns:a16="http://schemas.microsoft.com/office/drawing/2014/main" id="{64D5D1E9-F7E1-4BDA-8FAD-FC7101B2CFDB}"/>
                  </a:ext>
                </a:extLst>
              </p:cNvPr>
              <p:cNvSpPr/>
              <p:nvPr/>
            </p:nvSpPr>
            <p:spPr>
              <a:xfrm>
                <a:off x="8121792" y="4044374"/>
                <a:ext cx="935753" cy="792480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90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E222E9D-C8C6-40FF-B622-744D4D477B43}"/>
                  </a:ext>
                </a:extLst>
              </p:cNvPr>
              <p:cNvCxnSpPr/>
              <p:nvPr/>
            </p:nvCxnSpPr>
            <p:spPr>
              <a:xfrm flipH="1" flipV="1">
                <a:off x="7554099" y="4764463"/>
                <a:ext cx="605790" cy="2282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4" name="TextBox 232">
                <a:extLst>
                  <a:ext uri="{FF2B5EF4-FFF2-40B4-BE49-F238E27FC236}">
                    <a16:creationId xmlns:a16="http://schemas.microsoft.com/office/drawing/2014/main" id="{83CAFE21-5D72-46D6-A728-D06C797B0AEF}"/>
                  </a:ext>
                </a:extLst>
              </p:cNvPr>
              <p:cNvSpPr txBox="1"/>
              <p:nvPr/>
            </p:nvSpPr>
            <p:spPr>
              <a:xfrm>
                <a:off x="5089029" y="4509193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vB[1]</a:t>
                </a:r>
              </a:p>
            </p:txBody>
          </p:sp>
          <p:sp>
            <p:nvSpPr>
              <p:cNvPr id="85" name="TextBox 233">
                <a:extLst>
                  <a:ext uri="{FF2B5EF4-FFF2-40B4-BE49-F238E27FC236}">
                    <a16:creationId xmlns:a16="http://schemas.microsoft.com/office/drawing/2014/main" id="{C9E4A726-FA89-4F51-9925-B1158C405B10}"/>
                  </a:ext>
                </a:extLst>
              </p:cNvPr>
              <p:cNvSpPr txBox="1"/>
              <p:nvPr/>
            </p:nvSpPr>
            <p:spPr>
              <a:xfrm>
                <a:off x="5104269" y="5027353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vB[2]</a:t>
                </a:r>
              </a:p>
            </p:txBody>
          </p:sp>
          <p:sp>
            <p:nvSpPr>
              <p:cNvPr id="86" name="TextBox 234">
                <a:extLst>
                  <a:ext uri="{FF2B5EF4-FFF2-40B4-BE49-F238E27FC236}">
                    <a16:creationId xmlns:a16="http://schemas.microsoft.com/office/drawing/2014/main" id="{EEC80678-88D5-4F95-B04A-1D121DA3F17B}"/>
                  </a:ext>
                </a:extLst>
              </p:cNvPr>
              <p:cNvSpPr txBox="1"/>
              <p:nvPr/>
            </p:nvSpPr>
            <p:spPr>
              <a:xfrm>
                <a:off x="5104269" y="5515033"/>
                <a:ext cx="61908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vB[3]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E43070C-57BB-4BEE-A82B-DAD62E13F074}"/>
                  </a:ext>
                </a:extLst>
              </p:cNvPr>
              <p:cNvCxnSpPr/>
              <p:nvPr/>
            </p:nvCxnSpPr>
            <p:spPr>
              <a:xfrm flipH="1">
                <a:off x="7283589" y="4768273"/>
                <a:ext cx="278130" cy="89916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51CB4414-E2CF-42EE-81C8-A8AAB8E2C2E9}"/>
                  </a:ext>
                </a:extLst>
              </p:cNvPr>
              <p:cNvCxnSpPr/>
              <p:nvPr/>
            </p:nvCxnSpPr>
            <p:spPr>
              <a:xfrm flipH="1">
                <a:off x="7264539" y="4554913"/>
                <a:ext cx="201930" cy="59436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3E75738-676A-4EC0-A5A0-0D72FCCCB4E9}"/>
                  </a:ext>
                </a:extLst>
              </p:cNvPr>
              <p:cNvCxnSpPr/>
              <p:nvPr/>
            </p:nvCxnSpPr>
            <p:spPr>
              <a:xfrm flipH="1">
                <a:off x="7264539" y="4349173"/>
                <a:ext cx="190500" cy="308610"/>
              </a:xfrm>
              <a:prstGeom prst="line">
                <a:avLst/>
              </a:prstGeom>
              <a:noFill/>
              <a:ln w="190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977719B-14D1-45CA-81E0-3417573078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10162" y="3930154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97" name="AutoShape 59">
                <a:extLst>
                  <a:ext uri="{FF2B5EF4-FFF2-40B4-BE49-F238E27FC236}">
                    <a16:creationId xmlns:a16="http://schemas.microsoft.com/office/drawing/2014/main" id="{40DB2FFA-9E1B-487F-A1F1-E4D300E4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AutoShape 154">
                <a:extLst>
                  <a:ext uri="{FF2B5EF4-FFF2-40B4-BE49-F238E27FC236}">
                    <a16:creationId xmlns:a16="http://schemas.microsoft.com/office/drawing/2014/main" id="{9EAD240F-2DE9-46B1-BBFD-FCC6B28D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AutoShape 155">
                <a:extLst>
                  <a:ext uri="{FF2B5EF4-FFF2-40B4-BE49-F238E27FC236}">
                    <a16:creationId xmlns:a16="http://schemas.microsoft.com/office/drawing/2014/main" id="{700CCF70-BD41-45E1-A48F-BB5F6DD0D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4444A4-3D8B-4CDF-9462-DF9B4EE926DE}"/>
                </a:ext>
              </a:extLst>
            </p:cNvPr>
            <p:cNvCxnSpPr/>
            <p:nvPr/>
          </p:nvCxnSpPr>
          <p:spPr>
            <a:xfrm flipH="1">
              <a:off x="5060790" y="403483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E47D01-B04E-4F72-AC28-777122F4743B}"/>
                </a:ext>
              </a:extLst>
            </p:cNvPr>
            <p:cNvCxnSpPr/>
            <p:nvPr/>
          </p:nvCxnSpPr>
          <p:spPr>
            <a:xfrm flipH="1">
              <a:off x="5072220" y="426533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854806-FF26-463F-A58B-825AEC7A0458}"/>
                </a:ext>
              </a:extLst>
            </p:cNvPr>
            <p:cNvCxnSpPr/>
            <p:nvPr/>
          </p:nvCxnSpPr>
          <p:spPr>
            <a:xfrm flipH="1">
              <a:off x="5076030" y="456061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E1CC77-F5DC-4D61-87B2-0D7DD536E8ED}"/>
                </a:ext>
              </a:extLst>
            </p:cNvPr>
            <p:cNvCxnSpPr/>
            <p:nvPr/>
          </p:nvCxnSpPr>
          <p:spPr>
            <a:xfrm flipH="1" flipV="1">
              <a:off x="6657181" y="4125167"/>
              <a:ext cx="84738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5" name="TextBox 109">
              <a:extLst>
                <a:ext uri="{FF2B5EF4-FFF2-40B4-BE49-F238E27FC236}">
                  <a16:creationId xmlns:a16="http://schemas.microsoft.com/office/drawing/2014/main" id="{432DC2B5-3473-49E6-BD46-B6D111265DE4}"/>
                </a:ext>
              </a:extLst>
            </p:cNvPr>
            <p:cNvSpPr txBox="1"/>
            <p:nvPr/>
          </p:nvSpPr>
          <p:spPr>
            <a:xfrm>
              <a:off x="5066169" y="3716713"/>
              <a:ext cx="6254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vA[0]</a:t>
              </a:r>
            </a:p>
          </p:txBody>
        </p:sp>
        <p:sp>
          <p:nvSpPr>
            <p:cNvPr id="36" name="TextBox 110">
              <a:extLst>
                <a:ext uri="{FF2B5EF4-FFF2-40B4-BE49-F238E27FC236}">
                  <a16:creationId xmlns:a16="http://schemas.microsoft.com/office/drawing/2014/main" id="{26A6843A-B5F8-485D-A095-A985CFB54215}"/>
                </a:ext>
              </a:extLst>
            </p:cNvPr>
            <p:cNvSpPr txBox="1"/>
            <p:nvPr/>
          </p:nvSpPr>
          <p:spPr>
            <a:xfrm>
              <a:off x="5081409" y="428059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vA[1]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5B8A4E8-A55A-42F4-B309-7825D3E72522}"/>
                </a:ext>
              </a:extLst>
            </p:cNvPr>
            <p:cNvCxnSpPr/>
            <p:nvPr/>
          </p:nvCxnSpPr>
          <p:spPr>
            <a:xfrm flipH="1" flipV="1">
              <a:off x="9049861" y="443758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7" name="TextBox 222">
              <a:extLst>
                <a:ext uri="{FF2B5EF4-FFF2-40B4-BE49-F238E27FC236}">
                  <a16:creationId xmlns:a16="http://schemas.microsoft.com/office/drawing/2014/main" id="{96FCDCD0-907F-4BA4-AC41-A1823D6DA8A2}"/>
                </a:ext>
              </a:extLst>
            </p:cNvPr>
            <p:cNvSpPr txBox="1"/>
            <p:nvPr/>
          </p:nvSpPr>
          <p:spPr>
            <a:xfrm>
              <a:off x="9188589" y="4151053"/>
              <a:ext cx="28084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20F20C9-A7F4-433F-8471-9DF77B7E367A}"/>
                </a:ext>
              </a:extLst>
            </p:cNvPr>
            <p:cNvCxnSpPr/>
            <p:nvPr/>
          </p:nvCxnSpPr>
          <p:spPr>
            <a:xfrm flipH="1" flipV="1">
              <a:off x="7443609" y="412819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60EB37B-28FA-4D4D-BAEB-41427E00F7D3}"/>
                </a:ext>
              </a:extLst>
            </p:cNvPr>
            <p:cNvCxnSpPr/>
            <p:nvPr/>
          </p:nvCxnSpPr>
          <p:spPr>
            <a:xfrm flipH="1">
              <a:off x="7451229" y="4341553"/>
              <a:ext cx="75438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70AB30-CAAA-40CD-A91F-72C8CED103A7}"/>
                </a:ext>
              </a:extLst>
            </p:cNvPr>
            <p:cNvCxnSpPr/>
            <p:nvPr/>
          </p:nvCxnSpPr>
          <p:spPr>
            <a:xfrm flipH="1" flipV="1">
              <a:off x="7451229" y="4554913"/>
              <a:ext cx="769620" cy="762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83" name="TextBox 231">
              <a:extLst>
                <a:ext uri="{FF2B5EF4-FFF2-40B4-BE49-F238E27FC236}">
                  <a16:creationId xmlns:a16="http://schemas.microsoft.com/office/drawing/2014/main" id="{22102853-B55A-4525-820C-4FD98E0D4F23}"/>
                </a:ext>
              </a:extLst>
            </p:cNvPr>
            <p:cNvSpPr txBox="1"/>
            <p:nvPr/>
          </p:nvSpPr>
          <p:spPr>
            <a:xfrm>
              <a:off x="5096649" y="398341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vB[0]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DF00093-16CC-460F-84D0-D73009FE71DF}"/>
              </a:ext>
            </a:extLst>
          </p:cNvPr>
          <p:cNvGrpSpPr/>
          <p:nvPr/>
        </p:nvGrpSpPr>
        <p:grpSpPr>
          <a:xfrm>
            <a:off x="5163770" y="1025533"/>
            <a:ext cx="6659880" cy="2162166"/>
            <a:chOff x="2978289" y="996373"/>
            <a:chExt cx="6659880" cy="216216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8343C5D-5110-462B-9CEC-81934332F9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2669" y="1176197"/>
              <a:ext cx="944880" cy="826016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11" name="AutoShape 59">
                <a:extLst>
                  <a:ext uri="{FF2B5EF4-FFF2-40B4-BE49-F238E27FC236}">
                    <a16:creationId xmlns:a16="http://schemas.microsoft.com/office/drawing/2014/main" id="{CEC95827-A35A-4CF0-97A3-3B9A0CA7C3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utoShape 154">
                <a:extLst>
                  <a:ext uri="{FF2B5EF4-FFF2-40B4-BE49-F238E27FC236}">
                    <a16:creationId xmlns:a16="http://schemas.microsoft.com/office/drawing/2014/main" id="{7CDBB336-BBBB-4E71-9B8E-FB5F40EDF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AutoShape 155">
                <a:extLst>
                  <a:ext uri="{FF2B5EF4-FFF2-40B4-BE49-F238E27FC236}">
                    <a16:creationId xmlns:a16="http://schemas.microsoft.com/office/drawing/2014/main" id="{CC41BDF7-1F00-4F79-980D-71A3AFEE4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6922F3-8A20-42E4-A8EC-6B3A3A6C328D}"/>
                </a:ext>
              </a:extLst>
            </p:cNvPr>
            <p:cNvGrpSpPr/>
            <p:nvPr/>
          </p:nvGrpSpPr>
          <p:grpSpPr>
            <a:xfrm>
              <a:off x="3686951" y="2223194"/>
              <a:ext cx="1051559" cy="792480"/>
              <a:chOff x="1313620" y="5025537"/>
              <a:chExt cx="500081" cy="381000"/>
            </a:xfrm>
            <a:solidFill>
              <a:sysClr val="windowText" lastClr="000000"/>
            </a:solidFill>
          </p:grpSpPr>
          <p:sp>
            <p:nvSpPr>
              <p:cNvPr id="109" name="Pentagon 13">
                <a:extLst>
                  <a:ext uri="{FF2B5EF4-FFF2-40B4-BE49-F238E27FC236}">
                    <a16:creationId xmlns:a16="http://schemas.microsoft.com/office/drawing/2014/main" id="{89B1FB76-F41F-4FF0-BDAA-36B7F149F1B1}"/>
                  </a:ext>
                </a:extLst>
              </p:cNvPr>
              <p:cNvSpPr/>
              <p:nvPr/>
            </p:nvSpPr>
            <p:spPr>
              <a:xfrm>
                <a:off x="1313620" y="5025537"/>
                <a:ext cx="445008" cy="381000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AutoShape 71">
                <a:extLst>
                  <a:ext uri="{FF2B5EF4-FFF2-40B4-BE49-F238E27FC236}">
                    <a16:creationId xmlns:a16="http://schemas.microsoft.com/office/drawing/2014/main" id="{3088D62B-007D-4C64-B9CF-D5AD96267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948" y="5181600"/>
                <a:ext cx="53753" cy="64597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5B5D6A-7977-4300-B1B6-5F77C601A186}"/>
                </a:ext>
              </a:extLst>
            </p:cNvPr>
            <p:cNvCxnSpPr/>
            <p:nvPr/>
          </p:nvCxnSpPr>
          <p:spPr>
            <a:xfrm flipH="1">
              <a:off x="8213229" y="1910773"/>
              <a:ext cx="335280" cy="762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6AB2E2-B4E3-42A1-B094-A30EED526473}"/>
                </a:ext>
              </a:extLst>
            </p:cNvPr>
            <p:cNvCxnSpPr/>
            <p:nvPr/>
          </p:nvCxnSpPr>
          <p:spPr>
            <a:xfrm flipH="1" flipV="1">
              <a:off x="8958420" y="180106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4F4C50-21AB-4B5C-BA63-D58BB2040C57}"/>
                </a:ext>
              </a:extLst>
            </p:cNvPr>
            <p:cNvCxnSpPr/>
            <p:nvPr/>
          </p:nvCxnSpPr>
          <p:spPr>
            <a:xfrm flipH="1" flipV="1">
              <a:off x="4683601" y="158008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6E8506F-F0D9-4D18-A529-211E9BB93A15}"/>
                </a:ext>
              </a:extLst>
            </p:cNvPr>
            <p:cNvCxnSpPr/>
            <p:nvPr/>
          </p:nvCxnSpPr>
          <p:spPr>
            <a:xfrm flipH="1" flipV="1">
              <a:off x="4729321" y="261640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3" name="TextBox 96">
              <a:extLst>
                <a:ext uri="{FF2B5EF4-FFF2-40B4-BE49-F238E27FC236}">
                  <a16:creationId xmlns:a16="http://schemas.microsoft.com/office/drawing/2014/main" id="{D26C26AB-EB1A-447E-A364-ED387AA6EF8F}"/>
                </a:ext>
              </a:extLst>
            </p:cNvPr>
            <p:cNvSpPr txBox="1"/>
            <p:nvPr/>
          </p:nvSpPr>
          <p:spPr>
            <a:xfrm>
              <a:off x="4799469" y="1316413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34" name="TextBox 97">
              <a:extLst>
                <a:ext uri="{FF2B5EF4-FFF2-40B4-BE49-F238E27FC236}">
                  <a16:creationId xmlns:a16="http://schemas.microsoft.com/office/drawing/2014/main" id="{EC12D2C6-C4B4-4D6A-9222-3EBBD111F27B}"/>
                </a:ext>
              </a:extLst>
            </p:cNvPr>
            <p:cNvSpPr txBox="1"/>
            <p:nvPr/>
          </p:nvSpPr>
          <p:spPr>
            <a:xfrm>
              <a:off x="4868049" y="2329873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37" name="TextBox 111">
              <a:extLst>
                <a:ext uri="{FF2B5EF4-FFF2-40B4-BE49-F238E27FC236}">
                  <a16:creationId xmlns:a16="http://schemas.microsoft.com/office/drawing/2014/main" id="{FB9CB8BA-E2B6-4377-8F45-9F059116D327}"/>
                </a:ext>
              </a:extLst>
            </p:cNvPr>
            <p:cNvSpPr txBox="1"/>
            <p:nvPr/>
          </p:nvSpPr>
          <p:spPr>
            <a:xfrm>
              <a:off x="3008769" y="201745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vB[0]</a:t>
              </a:r>
            </a:p>
          </p:txBody>
        </p:sp>
        <p:sp>
          <p:nvSpPr>
            <p:cNvPr id="40" name="TextBox 114">
              <a:extLst>
                <a:ext uri="{FF2B5EF4-FFF2-40B4-BE49-F238E27FC236}">
                  <a16:creationId xmlns:a16="http://schemas.microsoft.com/office/drawing/2014/main" id="{FBF81EA4-5E5A-4A69-B326-FD54516F5DC9}"/>
                </a:ext>
              </a:extLst>
            </p:cNvPr>
            <p:cNvSpPr txBox="1"/>
            <p:nvPr/>
          </p:nvSpPr>
          <p:spPr>
            <a:xfrm>
              <a:off x="3031629" y="248227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vB[2]</a:t>
              </a:r>
            </a:p>
          </p:txBody>
        </p:sp>
        <p:sp>
          <p:nvSpPr>
            <p:cNvPr id="41" name="TextBox 115">
              <a:extLst>
                <a:ext uri="{FF2B5EF4-FFF2-40B4-BE49-F238E27FC236}">
                  <a16:creationId xmlns:a16="http://schemas.microsoft.com/office/drawing/2014/main" id="{5305EC91-756A-4501-BDC7-DA6C61250E0C}"/>
                </a:ext>
              </a:extLst>
            </p:cNvPr>
            <p:cNvSpPr txBox="1"/>
            <p:nvPr/>
          </p:nvSpPr>
          <p:spPr>
            <a:xfrm>
              <a:off x="3016389" y="225367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vB[1]</a:t>
              </a:r>
            </a:p>
          </p:txBody>
        </p:sp>
        <p:sp>
          <p:nvSpPr>
            <p:cNvPr id="42" name="TextBox 116">
              <a:extLst>
                <a:ext uri="{FF2B5EF4-FFF2-40B4-BE49-F238E27FC236}">
                  <a16:creationId xmlns:a16="http://schemas.microsoft.com/office/drawing/2014/main" id="{408103D5-C9E5-4EBB-8006-EC0EFD25D2C0}"/>
                </a:ext>
              </a:extLst>
            </p:cNvPr>
            <p:cNvSpPr txBox="1"/>
            <p:nvPr/>
          </p:nvSpPr>
          <p:spPr>
            <a:xfrm>
              <a:off x="3046869" y="268039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vB[3]</a:t>
              </a:r>
            </a:p>
          </p:txBody>
        </p:sp>
        <p:sp>
          <p:nvSpPr>
            <p:cNvPr id="43" name="TextBox 127">
              <a:extLst>
                <a:ext uri="{FF2B5EF4-FFF2-40B4-BE49-F238E27FC236}">
                  <a16:creationId xmlns:a16="http://schemas.microsoft.com/office/drawing/2014/main" id="{36C3430F-8B87-4739-A50B-FF65ACB76B9A}"/>
                </a:ext>
              </a:extLst>
            </p:cNvPr>
            <p:cNvSpPr txBox="1"/>
            <p:nvPr/>
          </p:nvSpPr>
          <p:spPr>
            <a:xfrm>
              <a:off x="8022729" y="163645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vB[0]</a:t>
              </a:r>
            </a:p>
          </p:txBody>
        </p:sp>
        <p:sp>
          <p:nvSpPr>
            <p:cNvPr id="45" name="TextBox 135">
              <a:extLst>
                <a:ext uri="{FF2B5EF4-FFF2-40B4-BE49-F238E27FC236}">
                  <a16:creationId xmlns:a16="http://schemas.microsoft.com/office/drawing/2014/main" id="{3DFF56D2-F8D9-44F5-AC04-06E0D5C249E3}"/>
                </a:ext>
              </a:extLst>
            </p:cNvPr>
            <p:cNvSpPr txBox="1"/>
            <p:nvPr/>
          </p:nvSpPr>
          <p:spPr>
            <a:xfrm>
              <a:off x="9127629" y="151453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46" name="TextBox 136">
              <a:extLst>
                <a:ext uri="{FF2B5EF4-FFF2-40B4-BE49-F238E27FC236}">
                  <a16:creationId xmlns:a16="http://schemas.microsoft.com/office/drawing/2014/main" id="{CFEFBF9B-AF16-4793-894C-280166CD30A1}"/>
                </a:ext>
              </a:extLst>
            </p:cNvPr>
            <p:cNvSpPr txBox="1"/>
            <p:nvPr/>
          </p:nvSpPr>
          <p:spPr>
            <a:xfrm>
              <a:off x="2978289" y="9963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vA[0]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4119AE-C0CB-42C0-AA56-2180428C31E8}"/>
                </a:ext>
              </a:extLst>
            </p:cNvPr>
            <p:cNvCxnSpPr/>
            <p:nvPr/>
          </p:nvCxnSpPr>
          <p:spPr>
            <a:xfrm flipH="1" flipV="1">
              <a:off x="3031629" y="170503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65DF368-7571-4BA4-86E4-D35D2D9538E2}"/>
                </a:ext>
              </a:extLst>
            </p:cNvPr>
            <p:cNvCxnSpPr/>
            <p:nvPr/>
          </p:nvCxnSpPr>
          <p:spPr>
            <a:xfrm flipH="1">
              <a:off x="3039249" y="1916865"/>
              <a:ext cx="701040" cy="152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9FA9570-0F1E-463C-B86E-F6E5E869B57F}"/>
                </a:ext>
              </a:extLst>
            </p:cNvPr>
            <p:cNvCxnSpPr/>
            <p:nvPr/>
          </p:nvCxnSpPr>
          <p:spPr>
            <a:xfrm flipH="1" flipV="1">
              <a:off x="3031629" y="130117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3D2870-BC75-46D5-8FCB-5A63F48E31F3}"/>
                </a:ext>
              </a:extLst>
            </p:cNvPr>
            <p:cNvCxnSpPr/>
            <p:nvPr/>
          </p:nvCxnSpPr>
          <p:spPr>
            <a:xfrm flipH="1">
              <a:off x="3039249" y="1513005"/>
              <a:ext cx="701040" cy="152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1" name="TextBox 151">
              <a:extLst>
                <a:ext uri="{FF2B5EF4-FFF2-40B4-BE49-F238E27FC236}">
                  <a16:creationId xmlns:a16="http://schemas.microsoft.com/office/drawing/2014/main" id="{E4304012-668E-415F-BE3C-05D4EDE1181D}"/>
                </a:ext>
              </a:extLst>
            </p:cNvPr>
            <p:cNvSpPr txBox="1"/>
            <p:nvPr/>
          </p:nvSpPr>
          <p:spPr>
            <a:xfrm>
              <a:off x="2978289" y="124021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vA[1]</a:t>
              </a:r>
            </a:p>
          </p:txBody>
        </p:sp>
        <p:sp>
          <p:nvSpPr>
            <p:cNvPr id="52" name="TextBox 152">
              <a:extLst>
                <a:ext uri="{FF2B5EF4-FFF2-40B4-BE49-F238E27FC236}">
                  <a16:creationId xmlns:a16="http://schemas.microsoft.com/office/drawing/2014/main" id="{5F151E61-E736-4353-91F9-00718D8D9F08}"/>
                </a:ext>
              </a:extLst>
            </p:cNvPr>
            <p:cNvSpPr txBox="1"/>
            <p:nvPr/>
          </p:nvSpPr>
          <p:spPr>
            <a:xfrm>
              <a:off x="2985909" y="143833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vA[2]</a:t>
              </a:r>
            </a:p>
          </p:txBody>
        </p:sp>
        <p:sp>
          <p:nvSpPr>
            <p:cNvPr id="53" name="TextBox 153">
              <a:extLst>
                <a:ext uri="{FF2B5EF4-FFF2-40B4-BE49-F238E27FC236}">
                  <a16:creationId xmlns:a16="http://schemas.microsoft.com/office/drawing/2014/main" id="{2F4867A8-4CD8-42DD-BAAF-049A53D8AF22}"/>
                </a:ext>
              </a:extLst>
            </p:cNvPr>
            <p:cNvSpPr txBox="1"/>
            <p:nvPr/>
          </p:nvSpPr>
          <p:spPr>
            <a:xfrm>
              <a:off x="2993529" y="165931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vA[3]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D03B74A-4A60-481A-AD8B-AF3F7FB98607}"/>
                </a:ext>
              </a:extLst>
            </p:cNvPr>
            <p:cNvCxnSpPr/>
            <p:nvPr/>
          </p:nvCxnSpPr>
          <p:spPr>
            <a:xfrm flipH="1" flipV="1">
              <a:off x="3008769" y="230701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302011E-85EA-466F-95B6-8B2CA27A4BA6}"/>
                </a:ext>
              </a:extLst>
            </p:cNvPr>
            <p:cNvCxnSpPr/>
            <p:nvPr/>
          </p:nvCxnSpPr>
          <p:spPr>
            <a:xfrm flipH="1">
              <a:off x="3016389" y="2520373"/>
              <a:ext cx="75438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9120B95-AB9D-4C95-8AB4-E757B0C8E163}"/>
                </a:ext>
              </a:extLst>
            </p:cNvPr>
            <p:cNvCxnSpPr/>
            <p:nvPr/>
          </p:nvCxnSpPr>
          <p:spPr>
            <a:xfrm flipH="1" flipV="1">
              <a:off x="3016389" y="2733733"/>
              <a:ext cx="769620" cy="762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CF34CDA-88DC-4E11-8445-3B4EC509C223}"/>
                </a:ext>
              </a:extLst>
            </p:cNvPr>
            <p:cNvCxnSpPr/>
            <p:nvPr/>
          </p:nvCxnSpPr>
          <p:spPr>
            <a:xfrm flipH="1">
              <a:off x="3024009" y="2945565"/>
              <a:ext cx="701040" cy="152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F64C6D7-CD63-4789-BDB0-AD7C27D38844}"/>
                </a:ext>
              </a:extLst>
            </p:cNvPr>
            <p:cNvGrpSpPr/>
            <p:nvPr/>
          </p:nvGrpSpPr>
          <p:grpSpPr>
            <a:xfrm>
              <a:off x="6380913" y="2172285"/>
              <a:ext cx="2278380" cy="986254"/>
              <a:chOff x="3001149" y="3061393"/>
              <a:chExt cx="2278380" cy="986254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EBEBA888-05CA-42D7-BB81-EB98B90EE858}"/>
                  </a:ext>
                </a:extLst>
              </p:cNvPr>
              <p:cNvGrpSpPr/>
              <p:nvPr/>
            </p:nvGrpSpPr>
            <p:grpSpPr>
              <a:xfrm>
                <a:off x="3008769" y="3282373"/>
                <a:ext cx="2270760" cy="765274"/>
                <a:chOff x="3008769" y="3282373"/>
                <a:chExt cx="2270760" cy="765274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6EB52436-3F94-4137-968B-C9966580BEDE}"/>
                    </a:ext>
                  </a:extLst>
                </p:cNvPr>
                <p:cNvGrpSpPr/>
                <p:nvPr/>
              </p:nvGrpSpPr>
              <p:grpSpPr>
                <a:xfrm>
                  <a:off x="3497794" y="3285511"/>
                  <a:ext cx="1210236" cy="758862"/>
                  <a:chOff x="838200" y="3657600"/>
                  <a:chExt cx="597408" cy="384670"/>
                </a:xfrm>
                <a:solidFill>
                  <a:sysClr val="windowText" lastClr="000000"/>
                </a:solidFill>
              </p:grpSpPr>
              <p:sp>
                <p:nvSpPr>
                  <p:cNvPr id="114" name="Pentagon 13">
                    <a:extLst>
                      <a:ext uri="{FF2B5EF4-FFF2-40B4-BE49-F238E27FC236}">
                        <a16:creationId xmlns:a16="http://schemas.microsoft.com/office/drawing/2014/main" id="{084548FD-C959-47A3-8965-C1094F479B52}"/>
                      </a:ext>
                    </a:extLst>
                  </p:cNvPr>
                  <p:cNvSpPr/>
                  <p:nvPr/>
                </p:nvSpPr>
                <p:spPr>
                  <a:xfrm>
                    <a:off x="990600" y="3657600"/>
                    <a:ext cx="445008" cy="381000"/>
                  </a:xfrm>
                  <a:custGeom>
                    <a:avLst/>
                    <a:gdLst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431292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362086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431292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  <a:gd name="connsiteX0" fmla="*/ 0 w 673608"/>
                      <a:gd name="connsiteY0" fmla="*/ 0 h 484632"/>
                      <a:gd name="connsiteX1" fmla="*/ 362086 w 673608"/>
                      <a:gd name="connsiteY1" fmla="*/ 0 h 484632"/>
                      <a:gd name="connsiteX2" fmla="*/ 673608 w 673608"/>
                      <a:gd name="connsiteY2" fmla="*/ 242316 h 484632"/>
                      <a:gd name="connsiteX3" fmla="*/ 362086 w 673608"/>
                      <a:gd name="connsiteY3" fmla="*/ 484632 h 484632"/>
                      <a:gd name="connsiteX4" fmla="*/ 0 w 673608"/>
                      <a:gd name="connsiteY4" fmla="*/ 484632 h 484632"/>
                      <a:gd name="connsiteX5" fmla="*/ 0 w 673608"/>
                      <a:gd name="connsiteY5" fmla="*/ 0 h 4846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73608" h="484632">
                        <a:moveTo>
                          <a:pt x="0" y="0"/>
                        </a:moveTo>
                        <a:lnTo>
                          <a:pt x="362086" y="0"/>
                        </a:lnTo>
                        <a:cubicBezTo>
                          <a:pt x="538108" y="27432"/>
                          <a:pt x="632841" y="121539"/>
                          <a:pt x="673608" y="242316"/>
                        </a:cubicBezTo>
                        <a:cubicBezTo>
                          <a:pt x="634746" y="363093"/>
                          <a:pt x="534298" y="470535"/>
                          <a:pt x="362086" y="484632"/>
                        </a:cubicBezTo>
                        <a:lnTo>
                          <a:pt x="0" y="484632"/>
                        </a:lnTo>
                        <a:cubicBezTo>
                          <a:pt x="104775" y="332613"/>
                          <a:pt x="118110" y="152019"/>
                          <a:pt x="0" y="0"/>
                        </a:cubicBezTo>
                        <a:close/>
                      </a:path>
                    </a:pathLst>
                  </a:custGeom>
                  <a:grpFill/>
                  <a:ln w="19050" cap="flat" cmpd="sng" algn="ctr">
                    <a:solidFill>
                      <a:srgbClr val="92D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5" name="Arc 114">
                    <a:extLst>
                      <a:ext uri="{FF2B5EF4-FFF2-40B4-BE49-F238E27FC236}">
                        <a16:creationId xmlns:a16="http://schemas.microsoft.com/office/drawing/2014/main" id="{573DA0D7-8F27-4FF2-8DEB-9E08D8DE8FBD}"/>
                      </a:ext>
                    </a:extLst>
                  </p:cNvPr>
                  <p:cNvSpPr/>
                  <p:nvPr/>
                </p:nvSpPr>
                <p:spPr>
                  <a:xfrm>
                    <a:off x="838200" y="3657600"/>
                    <a:ext cx="152400" cy="384670"/>
                  </a:xfrm>
                  <a:prstGeom prst="arc">
                    <a:avLst>
                      <a:gd name="adj1" fmla="val 16200000"/>
                      <a:gd name="adj2" fmla="val 5295173"/>
                    </a:avLst>
                  </a:prstGeom>
                  <a:grpFill/>
                  <a:ln w="19050" cap="flat" cmpd="sng" algn="ctr">
                    <a:solidFill>
                      <a:srgbClr val="92D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F9B56D5-B18F-4F9B-BE8B-2CC9E87476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14081" y="3652727"/>
                  <a:ext cx="565448" cy="302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4" name="TextBox 133">
                  <a:extLst>
                    <a:ext uri="{FF2B5EF4-FFF2-40B4-BE49-F238E27FC236}">
                      <a16:creationId xmlns:a16="http://schemas.microsoft.com/office/drawing/2014/main" id="{A42B15B2-C2EE-4D05-9622-E18C6D006A53}"/>
                    </a:ext>
                  </a:extLst>
                </p:cNvPr>
                <p:cNvSpPr txBox="1"/>
                <p:nvPr/>
              </p:nvSpPr>
              <p:spPr>
                <a:xfrm>
                  <a:off x="4883289" y="3366193"/>
                  <a:ext cx="2904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58" name="TextBox 166">
                  <a:extLst>
                    <a:ext uri="{FF2B5EF4-FFF2-40B4-BE49-F238E27FC236}">
                      <a16:creationId xmlns:a16="http://schemas.microsoft.com/office/drawing/2014/main" id="{1C3E5BB1-EF41-4854-B2F7-D2AA3ED4DD06}"/>
                    </a:ext>
                  </a:extLst>
                </p:cNvPr>
                <p:cNvSpPr txBox="1"/>
                <p:nvPr/>
              </p:nvSpPr>
              <p:spPr>
                <a:xfrm>
                  <a:off x="3031629" y="3510973"/>
                  <a:ext cx="6335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vD[2]</a:t>
                  </a:r>
                </a:p>
              </p:txBody>
            </p:sp>
            <p:sp>
              <p:nvSpPr>
                <p:cNvPr id="59" name="TextBox 167">
                  <a:extLst>
                    <a:ext uri="{FF2B5EF4-FFF2-40B4-BE49-F238E27FC236}">
                      <a16:creationId xmlns:a16="http://schemas.microsoft.com/office/drawing/2014/main" id="{8FF3811A-6251-4248-BC32-A6DDA15A2692}"/>
                    </a:ext>
                  </a:extLst>
                </p:cNvPr>
                <p:cNvSpPr txBox="1"/>
                <p:nvPr/>
              </p:nvSpPr>
              <p:spPr>
                <a:xfrm>
                  <a:off x="3016389" y="3282373"/>
                  <a:ext cx="6335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vD[1]</a:t>
                  </a:r>
                </a:p>
              </p:txBody>
            </p:sp>
            <p:sp>
              <p:nvSpPr>
                <p:cNvPr id="60" name="TextBox 168">
                  <a:extLst>
                    <a:ext uri="{FF2B5EF4-FFF2-40B4-BE49-F238E27FC236}">
                      <a16:creationId xmlns:a16="http://schemas.microsoft.com/office/drawing/2014/main" id="{2D59D8E0-5C8F-4966-B0E0-38D3651076D4}"/>
                    </a:ext>
                  </a:extLst>
                </p:cNvPr>
                <p:cNvSpPr txBox="1"/>
                <p:nvPr/>
              </p:nvSpPr>
              <p:spPr>
                <a:xfrm>
                  <a:off x="3046869" y="3709093"/>
                  <a:ext cx="6335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vD[3]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D385272-4D77-4A6E-B3CA-6B81087D88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008769" y="3335713"/>
                  <a:ext cx="694394" cy="385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E37BF1C-D6BD-4D4D-B37D-7092C7206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16389" y="3549073"/>
                  <a:ext cx="754380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A30C1FC-1E5A-4AF6-A5D3-A156EF841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16389" y="3719987"/>
                  <a:ext cx="769620" cy="4244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400F5F58-C13F-4DEB-B877-EFB48DA11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024009" y="3974265"/>
                  <a:ext cx="701040" cy="1528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65" name="TextBox 173">
                <a:extLst>
                  <a:ext uri="{FF2B5EF4-FFF2-40B4-BE49-F238E27FC236}">
                    <a16:creationId xmlns:a16="http://schemas.microsoft.com/office/drawing/2014/main" id="{CDCD1DC3-C3AB-41D4-BA2D-18202CDED768}"/>
                  </a:ext>
                </a:extLst>
              </p:cNvPr>
              <p:cNvSpPr txBox="1"/>
              <p:nvPr/>
            </p:nvSpPr>
            <p:spPr>
              <a:xfrm>
                <a:off x="3001149" y="3061393"/>
                <a:ext cx="6335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vD[0]</a:t>
                </a:r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48A4C9-F18D-4145-8984-1BFA2F551C68}"/>
                </a:ext>
              </a:extLst>
            </p:cNvPr>
            <p:cNvCxnSpPr/>
            <p:nvPr/>
          </p:nvCxnSpPr>
          <p:spPr>
            <a:xfrm flipH="1" flipV="1">
              <a:off x="7998301" y="168676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7" name="TextBox 210">
              <a:extLst>
                <a:ext uri="{FF2B5EF4-FFF2-40B4-BE49-F238E27FC236}">
                  <a16:creationId xmlns:a16="http://schemas.microsoft.com/office/drawing/2014/main" id="{41871355-6860-46E3-B89A-B59BF6EE7B5D}"/>
                </a:ext>
              </a:extLst>
            </p:cNvPr>
            <p:cNvSpPr txBox="1"/>
            <p:nvPr/>
          </p:nvSpPr>
          <p:spPr>
            <a:xfrm>
              <a:off x="6346329" y="108781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vA[0]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C3DEB6FF-7BC4-466B-99AE-83C076AC0B4D}"/>
                </a:ext>
              </a:extLst>
            </p:cNvPr>
            <p:cNvCxnSpPr/>
            <p:nvPr/>
          </p:nvCxnSpPr>
          <p:spPr>
            <a:xfrm flipH="1" flipV="1">
              <a:off x="6399669" y="179647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664F14-EA81-4BD7-B9BC-BA8769CFA53C}"/>
                </a:ext>
              </a:extLst>
            </p:cNvPr>
            <p:cNvCxnSpPr/>
            <p:nvPr/>
          </p:nvCxnSpPr>
          <p:spPr>
            <a:xfrm flipH="1">
              <a:off x="6407289" y="2008305"/>
              <a:ext cx="701040" cy="152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8C1C820-418B-4645-98D2-35E0DAF4AF15}"/>
                </a:ext>
              </a:extLst>
            </p:cNvPr>
            <p:cNvCxnSpPr/>
            <p:nvPr/>
          </p:nvCxnSpPr>
          <p:spPr>
            <a:xfrm flipH="1" flipV="1">
              <a:off x="6399669" y="1392613"/>
              <a:ext cx="694394" cy="385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967BAB2-46E0-479E-8A06-E5372E69C713}"/>
                </a:ext>
              </a:extLst>
            </p:cNvPr>
            <p:cNvCxnSpPr/>
            <p:nvPr/>
          </p:nvCxnSpPr>
          <p:spPr>
            <a:xfrm flipH="1">
              <a:off x="6407289" y="1604445"/>
              <a:ext cx="701040" cy="152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2" name="TextBox 215">
              <a:extLst>
                <a:ext uri="{FF2B5EF4-FFF2-40B4-BE49-F238E27FC236}">
                  <a16:creationId xmlns:a16="http://schemas.microsoft.com/office/drawing/2014/main" id="{4082C3E1-CEEA-4A1C-A2FC-B6E0CD1EFD68}"/>
                </a:ext>
              </a:extLst>
            </p:cNvPr>
            <p:cNvSpPr txBox="1"/>
            <p:nvPr/>
          </p:nvSpPr>
          <p:spPr>
            <a:xfrm>
              <a:off x="6346329" y="133165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vA[1]</a:t>
              </a:r>
            </a:p>
          </p:txBody>
        </p:sp>
        <p:sp>
          <p:nvSpPr>
            <p:cNvPr id="73" name="TextBox 216">
              <a:extLst>
                <a:ext uri="{FF2B5EF4-FFF2-40B4-BE49-F238E27FC236}">
                  <a16:creationId xmlns:a16="http://schemas.microsoft.com/office/drawing/2014/main" id="{4629B943-E1B3-4408-A81D-BD39155C4B8F}"/>
                </a:ext>
              </a:extLst>
            </p:cNvPr>
            <p:cNvSpPr txBox="1"/>
            <p:nvPr/>
          </p:nvSpPr>
          <p:spPr>
            <a:xfrm>
              <a:off x="6353949" y="15297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vA[2]</a:t>
              </a:r>
            </a:p>
          </p:txBody>
        </p:sp>
        <p:sp>
          <p:nvSpPr>
            <p:cNvPr id="74" name="TextBox 217">
              <a:extLst>
                <a:ext uri="{FF2B5EF4-FFF2-40B4-BE49-F238E27FC236}">
                  <a16:creationId xmlns:a16="http://schemas.microsoft.com/office/drawing/2014/main" id="{001F58D2-5F1D-4EC2-99A2-795991B70F29}"/>
                </a:ext>
              </a:extLst>
            </p:cNvPr>
            <p:cNvSpPr txBox="1"/>
            <p:nvPr/>
          </p:nvSpPr>
          <p:spPr>
            <a:xfrm>
              <a:off x="6361569" y="175075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vA[3]</a:t>
              </a:r>
            </a:p>
          </p:txBody>
        </p:sp>
        <p:sp>
          <p:nvSpPr>
            <p:cNvPr id="82" name="Pentagon 13">
              <a:extLst>
                <a:ext uri="{FF2B5EF4-FFF2-40B4-BE49-F238E27FC236}">
                  <a16:creationId xmlns:a16="http://schemas.microsoft.com/office/drawing/2014/main" id="{ABC82C15-D233-4AEC-9527-FEE689CC3B28}"/>
                </a:ext>
              </a:extLst>
            </p:cNvPr>
            <p:cNvSpPr/>
            <p:nvPr/>
          </p:nvSpPr>
          <p:spPr>
            <a:xfrm>
              <a:off x="7062612" y="1293554"/>
              <a:ext cx="935753" cy="79248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A81B23D2-2A20-490E-A9BD-A2E5EA95EB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60331" y="1628112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94" name="AutoShape 59">
                <a:extLst>
                  <a:ext uri="{FF2B5EF4-FFF2-40B4-BE49-F238E27FC236}">
                    <a16:creationId xmlns:a16="http://schemas.microsoft.com/office/drawing/2014/main" id="{FA8392FC-E1DC-43A3-9E8F-B6B354BA5A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AutoShape 154">
                <a:extLst>
                  <a:ext uri="{FF2B5EF4-FFF2-40B4-BE49-F238E27FC236}">
                    <a16:creationId xmlns:a16="http://schemas.microsoft.com/office/drawing/2014/main" id="{C168586C-ACEA-43B0-92D2-3D83CA0D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AutoShape 155">
                <a:extLst>
                  <a:ext uri="{FF2B5EF4-FFF2-40B4-BE49-F238E27FC236}">
                    <a16:creationId xmlns:a16="http://schemas.microsoft.com/office/drawing/2014/main" id="{3079387A-1E91-4C0D-B54F-797797705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193859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rationale for use of Finite State Machines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create Finite State Machines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Some criteria for determining which state encoding formats to use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Finite State Machines in VHDL</a:t>
            </a:r>
          </a:p>
        </p:txBody>
      </p:sp>
    </p:spTree>
    <p:extLst>
      <p:ext uri="{BB962C8B-B14F-4D97-AF65-F5344CB8AC3E}">
        <p14:creationId xmlns:p14="http://schemas.microsoft.com/office/powerpoint/2010/main" val="330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791546" y="215835"/>
            <a:ext cx="7560883" cy="607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Procedural Logic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571999" y="979540"/>
            <a:ext cx="7108803" cy="50243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combo_process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combo_process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3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Procedural Logic in VHDL - Circuit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AA84C1-FA7A-4840-BA0A-0427F2B3039E}"/>
              </a:ext>
            </a:extLst>
          </p:cNvPr>
          <p:cNvGrpSpPr/>
          <p:nvPr/>
        </p:nvGrpSpPr>
        <p:grpSpPr>
          <a:xfrm>
            <a:off x="6188418" y="1926286"/>
            <a:ext cx="4362450" cy="2066315"/>
            <a:chOff x="3914775" y="2395843"/>
            <a:chExt cx="4362450" cy="20663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BB299C-395D-4252-B36C-F6E04B4493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1498" y="3726515"/>
              <a:ext cx="628898" cy="735643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27" name="AutoShape 59">
                <a:extLst>
                  <a:ext uri="{FF2B5EF4-FFF2-40B4-BE49-F238E27FC236}">
                    <a16:creationId xmlns:a16="http://schemas.microsoft.com/office/drawing/2014/main" id="{FA18AA5B-B889-46F0-AA8E-96614173B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AutoShape 154">
                <a:extLst>
                  <a:ext uri="{FF2B5EF4-FFF2-40B4-BE49-F238E27FC236}">
                    <a16:creationId xmlns:a16="http://schemas.microsoft.com/office/drawing/2014/main" id="{2FF894C2-91A3-467F-9905-CD6E32EA1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AutoShape 155">
                <a:extLst>
                  <a:ext uri="{FF2B5EF4-FFF2-40B4-BE49-F238E27FC236}">
                    <a16:creationId xmlns:a16="http://schemas.microsoft.com/office/drawing/2014/main" id="{557FF3AF-7204-4F55-8371-6D2EBB554B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A8AA82-BEB4-40EC-A8BD-DEEA39254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97039" y="3214330"/>
              <a:ext cx="628898" cy="735643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24" name="AutoShape 59">
                <a:extLst>
                  <a:ext uri="{FF2B5EF4-FFF2-40B4-BE49-F238E27FC236}">
                    <a16:creationId xmlns:a16="http://schemas.microsoft.com/office/drawing/2014/main" id="{DEC11E75-9759-4F42-8F1E-FEF74408B3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AutoShape 154">
                <a:extLst>
                  <a:ext uri="{FF2B5EF4-FFF2-40B4-BE49-F238E27FC236}">
                    <a16:creationId xmlns:a16="http://schemas.microsoft.com/office/drawing/2014/main" id="{9A599E6A-3CE0-41A7-9FEA-6F2C172C4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AutoShape 155">
                <a:extLst>
                  <a:ext uri="{FF2B5EF4-FFF2-40B4-BE49-F238E27FC236}">
                    <a16:creationId xmlns:a16="http://schemas.microsoft.com/office/drawing/2014/main" id="{D66EEA95-9A1C-4E46-93D9-EB52BB1858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" name="Pentagon 13">
              <a:extLst>
                <a:ext uri="{FF2B5EF4-FFF2-40B4-BE49-F238E27FC236}">
                  <a16:creationId xmlns:a16="http://schemas.microsoft.com/office/drawing/2014/main" id="{CE109253-AE9E-49A0-B425-4230DFD0FCC2}"/>
                </a:ext>
              </a:extLst>
            </p:cNvPr>
            <p:cNvSpPr/>
            <p:nvPr/>
          </p:nvSpPr>
          <p:spPr>
            <a:xfrm>
              <a:off x="5498222" y="2753711"/>
              <a:ext cx="620626" cy="703323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A576E0B-42EA-4AE8-9270-24E5249117EC}"/>
                </a:ext>
              </a:extLst>
            </p:cNvPr>
            <p:cNvCxnSpPr/>
            <p:nvPr/>
          </p:nvCxnSpPr>
          <p:spPr>
            <a:xfrm flipH="1">
              <a:off x="3928528" y="2912754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A0D06F4-634D-4003-8AC4-2361E69BACC0}"/>
                </a:ext>
              </a:extLst>
            </p:cNvPr>
            <p:cNvCxnSpPr/>
            <p:nvPr/>
          </p:nvCxnSpPr>
          <p:spPr>
            <a:xfrm flipH="1">
              <a:off x="3944468" y="3338265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1FDB71-C727-4AA8-99FF-68CA4F2330A1}"/>
                </a:ext>
              </a:extLst>
            </p:cNvPr>
            <p:cNvCxnSpPr/>
            <p:nvPr/>
          </p:nvCxnSpPr>
          <p:spPr>
            <a:xfrm flipH="1">
              <a:off x="3981663" y="3897406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27DFADE-49A2-43AC-B446-24E0EC9C6E1C}"/>
                </a:ext>
              </a:extLst>
            </p:cNvPr>
            <p:cNvCxnSpPr/>
            <p:nvPr/>
          </p:nvCxnSpPr>
          <p:spPr>
            <a:xfrm flipH="1">
              <a:off x="3997604" y="4322917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7DF7E7-CB39-4B16-B3E9-A308D08DB85B}"/>
                </a:ext>
              </a:extLst>
            </p:cNvPr>
            <p:cNvCxnSpPr>
              <a:stCxn id="25" idx="6"/>
            </p:cNvCxnSpPr>
            <p:nvPr/>
          </p:nvCxnSpPr>
          <p:spPr>
            <a:xfrm flipH="1" flipV="1">
              <a:off x="6125068" y="3110927"/>
              <a:ext cx="582452" cy="25816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6BC848-7C5F-4BBA-AAD0-ED93C282C672}"/>
                </a:ext>
              </a:extLst>
            </p:cNvPr>
            <p:cNvCxnSpPr>
              <a:endCxn id="27" idx="3"/>
            </p:cNvCxnSpPr>
            <p:nvPr/>
          </p:nvCxnSpPr>
          <p:spPr>
            <a:xfrm flipH="1">
              <a:off x="6210395" y="3798972"/>
              <a:ext cx="488696" cy="29536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5731E4-95D3-4190-A050-713E6EC03A88}"/>
                </a:ext>
              </a:extLst>
            </p:cNvPr>
            <p:cNvCxnSpPr/>
            <p:nvPr/>
          </p:nvCxnSpPr>
          <p:spPr>
            <a:xfrm flipH="1" flipV="1">
              <a:off x="7329219" y="3571840"/>
              <a:ext cx="948006" cy="1965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8" name="TextBox 25">
              <a:extLst>
                <a:ext uri="{FF2B5EF4-FFF2-40B4-BE49-F238E27FC236}">
                  <a16:creationId xmlns:a16="http://schemas.microsoft.com/office/drawing/2014/main" id="{AB337042-EBA5-4CE6-A5DE-0ED65FC18708}"/>
                </a:ext>
              </a:extLst>
            </p:cNvPr>
            <p:cNvSpPr txBox="1"/>
            <p:nvPr/>
          </p:nvSpPr>
          <p:spPr>
            <a:xfrm>
              <a:off x="3914775" y="239584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9" name="TextBox 26">
              <a:extLst>
                <a:ext uri="{FF2B5EF4-FFF2-40B4-BE49-F238E27FC236}">
                  <a16:creationId xmlns:a16="http://schemas.microsoft.com/office/drawing/2014/main" id="{5E010728-85B2-4C58-93F2-D4A6B02A1A2A}"/>
                </a:ext>
              </a:extLst>
            </p:cNvPr>
            <p:cNvSpPr txBox="1"/>
            <p:nvPr/>
          </p:nvSpPr>
          <p:spPr>
            <a:xfrm>
              <a:off x="3925402" y="2845970"/>
              <a:ext cx="422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0" name="TextBox 27">
              <a:extLst>
                <a:ext uri="{FF2B5EF4-FFF2-40B4-BE49-F238E27FC236}">
                  <a16:creationId xmlns:a16="http://schemas.microsoft.com/office/drawing/2014/main" id="{613F673C-2C66-4144-AE04-A7125538AB9F}"/>
                </a:ext>
              </a:extLst>
            </p:cNvPr>
            <p:cNvSpPr txBox="1"/>
            <p:nvPr/>
          </p:nvSpPr>
          <p:spPr>
            <a:xfrm>
              <a:off x="3925402" y="3394562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1" name="TextBox 28">
              <a:extLst>
                <a:ext uri="{FF2B5EF4-FFF2-40B4-BE49-F238E27FC236}">
                  <a16:creationId xmlns:a16="http://schemas.microsoft.com/office/drawing/2014/main" id="{E8481DBF-1ADA-40D4-B438-719AEBA6F600}"/>
                </a:ext>
              </a:extLst>
            </p:cNvPr>
            <p:cNvSpPr txBox="1"/>
            <p:nvPr/>
          </p:nvSpPr>
          <p:spPr>
            <a:xfrm>
              <a:off x="3936029" y="3858755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2" name="TextBox 29">
              <a:extLst>
                <a:ext uri="{FF2B5EF4-FFF2-40B4-BE49-F238E27FC236}">
                  <a16:creationId xmlns:a16="http://schemas.microsoft.com/office/drawing/2014/main" id="{65536919-9E06-4428-A864-6CA2C916A714}"/>
                </a:ext>
              </a:extLst>
            </p:cNvPr>
            <p:cNvSpPr txBox="1"/>
            <p:nvPr/>
          </p:nvSpPr>
          <p:spPr>
            <a:xfrm>
              <a:off x="7453620" y="309916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3" name="AutoShape 71">
              <a:extLst>
                <a:ext uri="{FF2B5EF4-FFF2-40B4-BE49-F238E27FC236}">
                  <a16:creationId xmlns:a16="http://schemas.microsoft.com/office/drawing/2014/main" id="{1F07DBB5-3B8E-4581-8E49-859B205A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927" y="4008727"/>
              <a:ext cx="74966" cy="119246"/>
            </a:xfrm>
            <a:prstGeom prst="flowChartConnector">
              <a:avLst/>
            </a:prstGeom>
            <a:solidFill>
              <a:sysClr val="windowText" lastClr="000000"/>
            </a:solidFill>
            <a:ln w="19050">
              <a:solidFill>
                <a:srgbClr val="92D050"/>
              </a:solidFill>
              <a:round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96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754225" y="178513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Procedural Logic – Gotcha, Latch Generate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768492" y="1014911"/>
            <a:ext cx="7277329" cy="478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combo_process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‘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’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Missing Else condition for 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combo_process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combo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54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7706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Procedural Logic – Gotcha, Latch Generate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Incomplete Assignment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21F8B-9326-4D22-9AEE-41293BC37EF4}"/>
              </a:ext>
            </a:extLst>
          </p:cNvPr>
          <p:cNvGrpSpPr/>
          <p:nvPr/>
        </p:nvGrpSpPr>
        <p:grpSpPr>
          <a:xfrm>
            <a:off x="6096000" y="2330352"/>
            <a:ext cx="4685179" cy="3039546"/>
            <a:chOff x="5681066" y="2156231"/>
            <a:chExt cx="4685179" cy="303954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07B2D78-740C-4940-B636-CE98146DF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83648" y="4460134"/>
              <a:ext cx="628898" cy="735643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30" name="AutoShape 59">
                <a:extLst>
                  <a:ext uri="{FF2B5EF4-FFF2-40B4-BE49-F238E27FC236}">
                    <a16:creationId xmlns:a16="http://schemas.microsoft.com/office/drawing/2014/main" id="{64CE66D7-EE16-4D32-BF59-8E1D4DB1E7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utoShape 154">
                <a:extLst>
                  <a:ext uri="{FF2B5EF4-FFF2-40B4-BE49-F238E27FC236}">
                    <a16:creationId xmlns:a16="http://schemas.microsoft.com/office/drawing/2014/main" id="{F4CE30EE-39B3-4FBB-B012-5AE788D25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AutoShape 155">
                <a:extLst>
                  <a:ext uri="{FF2B5EF4-FFF2-40B4-BE49-F238E27FC236}">
                    <a16:creationId xmlns:a16="http://schemas.microsoft.com/office/drawing/2014/main" id="{24755260-CCE6-4A35-950D-9DEEE60F7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Pentagon 13">
              <a:extLst>
                <a:ext uri="{FF2B5EF4-FFF2-40B4-BE49-F238E27FC236}">
                  <a16:creationId xmlns:a16="http://schemas.microsoft.com/office/drawing/2014/main" id="{953BBD26-16A3-4B10-9FFD-D0DDDB0A1658}"/>
                </a:ext>
              </a:extLst>
            </p:cNvPr>
            <p:cNvSpPr/>
            <p:nvPr/>
          </p:nvSpPr>
          <p:spPr>
            <a:xfrm>
              <a:off x="7264513" y="2752224"/>
              <a:ext cx="620626" cy="703323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4E6C8CB-D9E8-43CF-93AC-A598E03F0FCA}"/>
                </a:ext>
              </a:extLst>
            </p:cNvPr>
            <p:cNvCxnSpPr/>
            <p:nvPr/>
          </p:nvCxnSpPr>
          <p:spPr>
            <a:xfrm flipH="1">
              <a:off x="5717679" y="2907457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6E5390-11F9-4A66-830B-9E5EF685C5B1}"/>
                </a:ext>
              </a:extLst>
            </p:cNvPr>
            <p:cNvCxnSpPr/>
            <p:nvPr/>
          </p:nvCxnSpPr>
          <p:spPr>
            <a:xfrm flipH="1">
              <a:off x="5710759" y="3336778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8806D2-994D-4DDE-A9DF-0F53821CBBED}"/>
                </a:ext>
              </a:extLst>
            </p:cNvPr>
            <p:cNvCxnSpPr/>
            <p:nvPr/>
          </p:nvCxnSpPr>
          <p:spPr>
            <a:xfrm flipH="1">
              <a:off x="5783813" y="4631025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2FCB12-24D2-456F-BD54-E5F4909D3F5F}"/>
                </a:ext>
              </a:extLst>
            </p:cNvPr>
            <p:cNvCxnSpPr/>
            <p:nvPr/>
          </p:nvCxnSpPr>
          <p:spPr>
            <a:xfrm flipH="1">
              <a:off x="5799754" y="5056536"/>
              <a:ext cx="1607337" cy="851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19B452-949F-46FA-B0B2-523A23D376A1}"/>
                </a:ext>
              </a:extLst>
            </p:cNvPr>
            <p:cNvCxnSpPr/>
            <p:nvPr/>
          </p:nvCxnSpPr>
          <p:spPr>
            <a:xfrm flipH="1">
              <a:off x="8115656" y="3568420"/>
              <a:ext cx="388861" cy="132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FEC510-DE19-4C4A-B4C4-BA2A9B4C06D3}"/>
                </a:ext>
              </a:extLst>
            </p:cNvPr>
            <p:cNvCxnSpPr/>
            <p:nvPr/>
          </p:nvCxnSpPr>
          <p:spPr>
            <a:xfrm flipH="1" flipV="1">
              <a:off x="8011200" y="4819215"/>
              <a:ext cx="226376" cy="401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B9D900-053A-49B8-977A-63AAEFC71125}"/>
                </a:ext>
              </a:extLst>
            </p:cNvPr>
            <p:cNvCxnSpPr/>
            <p:nvPr/>
          </p:nvCxnSpPr>
          <p:spPr>
            <a:xfrm flipH="1" flipV="1">
              <a:off x="9418239" y="3588283"/>
              <a:ext cx="948006" cy="1965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7" name="TextBox 25">
              <a:extLst>
                <a:ext uri="{FF2B5EF4-FFF2-40B4-BE49-F238E27FC236}">
                  <a16:creationId xmlns:a16="http://schemas.microsoft.com/office/drawing/2014/main" id="{49DB2281-5E35-42BD-93B8-336F244F8689}"/>
                </a:ext>
              </a:extLst>
            </p:cNvPr>
            <p:cNvSpPr txBox="1"/>
            <p:nvPr/>
          </p:nvSpPr>
          <p:spPr>
            <a:xfrm>
              <a:off x="5681066" y="2394356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8" name="TextBox 26">
              <a:extLst>
                <a:ext uri="{FF2B5EF4-FFF2-40B4-BE49-F238E27FC236}">
                  <a16:creationId xmlns:a16="http://schemas.microsoft.com/office/drawing/2014/main" id="{D83F1406-8551-4C90-9286-309498CC79F4}"/>
                </a:ext>
              </a:extLst>
            </p:cNvPr>
            <p:cNvSpPr txBox="1"/>
            <p:nvPr/>
          </p:nvSpPr>
          <p:spPr>
            <a:xfrm>
              <a:off x="5691693" y="2844483"/>
              <a:ext cx="422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E06DC14-8395-4AC2-94C8-C70FC1714191}"/>
                </a:ext>
              </a:extLst>
            </p:cNvPr>
            <p:cNvSpPr txBox="1"/>
            <p:nvPr/>
          </p:nvSpPr>
          <p:spPr>
            <a:xfrm>
              <a:off x="5718587" y="4181969"/>
              <a:ext cx="3754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20" name="TextBox 28">
              <a:extLst>
                <a:ext uri="{FF2B5EF4-FFF2-40B4-BE49-F238E27FC236}">
                  <a16:creationId xmlns:a16="http://schemas.microsoft.com/office/drawing/2014/main" id="{941DD44D-79BF-4B81-B008-E14A23E4E33F}"/>
                </a:ext>
              </a:extLst>
            </p:cNvPr>
            <p:cNvSpPr txBox="1"/>
            <p:nvPr/>
          </p:nvSpPr>
          <p:spPr>
            <a:xfrm>
              <a:off x="5738179" y="4592374"/>
              <a:ext cx="40588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21" name="TextBox 29">
              <a:extLst>
                <a:ext uri="{FF2B5EF4-FFF2-40B4-BE49-F238E27FC236}">
                  <a16:creationId xmlns:a16="http://schemas.microsoft.com/office/drawing/2014/main" id="{086EBDF8-FDC6-4045-8198-243DCAAB2BE6}"/>
                </a:ext>
              </a:extLst>
            </p:cNvPr>
            <p:cNvSpPr txBox="1"/>
            <p:nvPr/>
          </p:nvSpPr>
          <p:spPr>
            <a:xfrm>
              <a:off x="9686076" y="3187326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40FF398-94AE-4AB8-845A-03C6844AA6FA}"/>
                </a:ext>
              </a:extLst>
            </p:cNvPr>
            <p:cNvSpPr/>
            <p:nvPr/>
          </p:nvSpPr>
          <p:spPr>
            <a:xfrm>
              <a:off x="8506294" y="2818947"/>
              <a:ext cx="914400" cy="136263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Latch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        Q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0A47E28-E523-4F0C-96D2-17653EDAEA49}"/>
                </a:ext>
              </a:extLst>
            </p:cNvPr>
            <p:cNvCxnSpPr/>
            <p:nvPr/>
          </p:nvCxnSpPr>
          <p:spPr>
            <a:xfrm flipH="1">
              <a:off x="7873430" y="3103352"/>
              <a:ext cx="237071" cy="608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AB4AFE2-E94E-4E26-BA55-D54478F3C661}"/>
                </a:ext>
              </a:extLst>
            </p:cNvPr>
            <p:cNvCxnSpPr/>
            <p:nvPr/>
          </p:nvCxnSpPr>
          <p:spPr>
            <a:xfrm flipV="1">
              <a:off x="8115656" y="3095733"/>
              <a:ext cx="3811" cy="47400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F018731-EE80-45CE-B96F-AD346273D17C}"/>
                </a:ext>
              </a:extLst>
            </p:cNvPr>
            <p:cNvCxnSpPr/>
            <p:nvPr/>
          </p:nvCxnSpPr>
          <p:spPr>
            <a:xfrm flipH="1">
              <a:off x="8241386" y="3809346"/>
              <a:ext cx="264474" cy="4235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8DD7E8C-4687-43D6-8EE9-695FDF963D56}"/>
                </a:ext>
              </a:extLst>
            </p:cNvPr>
            <p:cNvCxnSpPr/>
            <p:nvPr/>
          </p:nvCxnSpPr>
          <p:spPr>
            <a:xfrm flipH="1" flipV="1">
              <a:off x="8233766" y="3809771"/>
              <a:ext cx="15240" cy="102108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1AC6B74-EF01-42D9-B191-6ED33B144884}"/>
                </a:ext>
              </a:extLst>
            </p:cNvPr>
            <p:cNvCxnSpPr/>
            <p:nvPr/>
          </p:nvCxnSpPr>
          <p:spPr>
            <a:xfrm flipH="1">
              <a:off x="8287106" y="3230226"/>
              <a:ext cx="226374" cy="425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4A8026D-5F3C-4370-A330-0FFA8AFE1BED}"/>
                </a:ext>
              </a:extLst>
            </p:cNvPr>
            <p:cNvCxnSpPr/>
            <p:nvPr/>
          </p:nvCxnSpPr>
          <p:spPr>
            <a:xfrm flipH="1" flipV="1">
              <a:off x="8279486" y="2205761"/>
              <a:ext cx="15240" cy="102108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9" name="TextBox 58">
              <a:extLst>
                <a:ext uri="{FF2B5EF4-FFF2-40B4-BE49-F238E27FC236}">
                  <a16:creationId xmlns:a16="http://schemas.microsoft.com/office/drawing/2014/main" id="{8F2ED02E-8C51-490C-8522-BF2B3746B136}"/>
                </a:ext>
              </a:extLst>
            </p:cNvPr>
            <p:cNvSpPr txBox="1"/>
            <p:nvPr/>
          </p:nvSpPr>
          <p:spPr>
            <a:xfrm>
              <a:off x="8302346" y="2156231"/>
              <a:ext cx="417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‘1’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998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describe combinatorial circuits in VHDL using either assignment statements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reduce vector sizes using operators as bus to bit reduction operators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prevent unintentional latches in logic circuits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VHDL for Combinatorial Circuits</a:t>
            </a:r>
          </a:p>
        </p:txBody>
      </p:sp>
    </p:spTree>
    <p:extLst>
      <p:ext uri="{BB962C8B-B14F-4D97-AF65-F5344CB8AC3E}">
        <p14:creationId xmlns:p14="http://schemas.microsoft.com/office/powerpoint/2010/main" val="970136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can we make a D Latch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Latch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A33733-1879-4E3B-95CD-EADDB6948CF9}"/>
              </a:ext>
            </a:extLst>
          </p:cNvPr>
          <p:cNvGrpSpPr/>
          <p:nvPr/>
        </p:nvGrpSpPr>
        <p:grpSpPr>
          <a:xfrm>
            <a:off x="6811372" y="2512729"/>
            <a:ext cx="1577926" cy="1832541"/>
            <a:chOff x="5307037" y="2512730"/>
            <a:chExt cx="1577926" cy="1832541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FE48C7-D90D-4A60-9AF1-1BA3031C9140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6029145" y="3875366"/>
              <a:ext cx="11757" cy="469905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BA0D23E-A3F1-4069-A2B6-611F991C2AE9}"/>
                </a:ext>
              </a:extLst>
            </p:cNvPr>
            <p:cNvSpPr/>
            <p:nvPr/>
          </p:nvSpPr>
          <p:spPr>
            <a:xfrm>
              <a:off x="5571945" y="2512730"/>
              <a:ext cx="914400" cy="136263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Q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GATE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CLR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D98DF43-A39B-44D0-B0CE-28E84A7194DA}"/>
                </a:ext>
              </a:extLst>
            </p:cNvPr>
            <p:cNvCxnSpPr/>
            <p:nvPr/>
          </p:nvCxnSpPr>
          <p:spPr>
            <a:xfrm flipH="1">
              <a:off x="6498102" y="3196409"/>
              <a:ext cx="386861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464ABD-4F3F-406B-AB67-679911940E8C}"/>
                </a:ext>
              </a:extLst>
            </p:cNvPr>
            <p:cNvCxnSpPr/>
            <p:nvPr/>
          </p:nvCxnSpPr>
          <p:spPr>
            <a:xfrm flipH="1">
              <a:off x="5307037" y="3503129"/>
              <a:ext cx="264474" cy="4235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E08244-7DF7-4D56-AEBF-472892285CB8}"/>
                </a:ext>
              </a:extLst>
            </p:cNvPr>
            <p:cNvCxnSpPr/>
            <p:nvPr/>
          </p:nvCxnSpPr>
          <p:spPr>
            <a:xfrm flipH="1">
              <a:off x="5352757" y="2924009"/>
              <a:ext cx="226374" cy="425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825852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Latch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905375" y="921604"/>
            <a:ext cx="7013731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DLatches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DLatches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Architecture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DLatches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latch_proc_1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No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rising_edge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No gate=0 value, so latch inferred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latch_proc_1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05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Latch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5153025" y="921604"/>
            <a:ext cx="6766081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another Latch example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latch_proc_2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gate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latch_proc_2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27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VHDL is a powerful and efficient language for logic design.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marL="0" lvl="0" indent="0">
              <a:buNone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Now that the basics have been introduced, in this Module we will further explore how to use VHDL to design circuits through many examples and techniques.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Calibri" panose="020F0502020204030204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dirty="0">
              <a:solidFill>
                <a:sysClr val="window" lastClr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An Introduction </a:t>
            </a: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to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</a:t>
            </a:r>
          </a:p>
        </p:txBody>
      </p:sp>
    </p:spTree>
    <p:extLst>
      <p:ext uri="{BB962C8B-B14F-4D97-AF65-F5344CB8AC3E}">
        <p14:creationId xmlns:p14="http://schemas.microsoft.com/office/powerpoint/2010/main" val="1970297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95" name="Google Shape;95;p13"/>
          <p:cNvSpPr txBox="1"/>
          <p:nvPr/>
        </p:nvSpPr>
        <p:spPr>
          <a:xfrm>
            <a:off x="831850" y="2131733"/>
            <a:ext cx="2940228" cy="60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 Light"/>
              <a:buNone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Light"/>
                <a:ea typeface="Helvetica Neue Light"/>
                <a:cs typeface="Helvetica Neue Light"/>
                <a:sym typeface="Helvetica Neue Light"/>
              </a:rPr>
              <a:t>[Video Title]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Finite time  for best case or worst case logic value to propagate a result through wires and logic cells across the chip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0 -&gt; 1 transition for path C to 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0.2 + 0.9 + 0.3 + 1.1 + 0.2 = 2.7nano seconds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Combinatorial Logic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1E5913-5AEB-49F3-B7A4-283F49515B02}"/>
              </a:ext>
            </a:extLst>
          </p:cNvPr>
          <p:cNvGrpSpPr/>
          <p:nvPr/>
        </p:nvGrpSpPr>
        <p:grpSpPr>
          <a:xfrm>
            <a:off x="5591680" y="3579866"/>
            <a:ext cx="5136541" cy="1693995"/>
            <a:chOff x="5591680" y="3579866"/>
            <a:chExt cx="5136541" cy="169399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61DBF3-7B92-4498-9A1E-FA82C308AF87}"/>
                </a:ext>
              </a:extLst>
            </p:cNvPr>
            <p:cNvGrpSpPr/>
            <p:nvPr/>
          </p:nvGrpSpPr>
          <p:grpSpPr>
            <a:xfrm>
              <a:off x="5591680" y="3579866"/>
              <a:ext cx="5136541" cy="1693995"/>
              <a:chOff x="6197160" y="2109409"/>
              <a:chExt cx="5136541" cy="1693995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B2A86D8-C20D-42D2-8C19-BFAAD4BFBE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2270" y="2366564"/>
                <a:ext cx="723355" cy="615121"/>
                <a:chOff x="2216" y="2662"/>
                <a:chExt cx="1080" cy="1079"/>
              </a:xfrm>
              <a:solidFill>
                <a:sysClr val="windowText" lastClr="000000"/>
              </a:solidFill>
            </p:grpSpPr>
            <p:sp>
              <p:nvSpPr>
                <p:cNvPr id="30" name="AutoShape 59">
                  <a:extLst>
                    <a:ext uri="{FF2B5EF4-FFF2-40B4-BE49-F238E27FC236}">
                      <a16:creationId xmlns:a16="http://schemas.microsoft.com/office/drawing/2014/main" id="{12877C5F-EC42-4BF0-BDA2-64752E405E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2662"/>
                  <a:ext cx="1080" cy="1079"/>
                </a:xfrm>
                <a:prstGeom prst="flowChartDelay">
                  <a:avLst/>
                </a:prstGeom>
                <a:grpFill/>
                <a:ln w="1587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1" name="AutoShape 154">
                  <a:extLst>
                    <a:ext uri="{FF2B5EF4-FFF2-40B4-BE49-F238E27FC236}">
                      <a16:creationId xmlns:a16="http://schemas.microsoft.com/office/drawing/2014/main" id="{E081CCAC-A79E-4FE2-821B-EAF6CE2E57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2882"/>
                  <a:ext cx="14" cy="14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2" name="AutoShape 155">
                  <a:extLst>
                    <a:ext uri="{FF2B5EF4-FFF2-40B4-BE49-F238E27FC236}">
                      <a16:creationId xmlns:a16="http://schemas.microsoft.com/office/drawing/2014/main" id="{FB7027A1-D8D9-42B0-89F3-9BCB37368E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3462"/>
                  <a:ext cx="14" cy="14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281502-D827-44E0-9188-9AD4D439D813}"/>
                  </a:ext>
                </a:extLst>
              </p:cNvPr>
              <p:cNvSpPr txBox="1"/>
              <p:nvPr/>
            </p:nvSpPr>
            <p:spPr>
              <a:xfrm>
                <a:off x="11036825" y="2497961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Y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0BB4CD8-C178-46E7-8A29-873C723D6E32}"/>
                  </a:ext>
                </a:extLst>
              </p:cNvPr>
              <p:cNvCxnSpPr/>
              <p:nvPr/>
            </p:nvCxnSpPr>
            <p:spPr>
              <a:xfrm>
                <a:off x="9333424" y="2838957"/>
                <a:ext cx="476250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09921F-444F-477D-98F2-F52CCE1FE289}"/>
                  </a:ext>
                </a:extLst>
              </p:cNvPr>
              <p:cNvCxnSpPr/>
              <p:nvPr/>
            </p:nvCxnSpPr>
            <p:spPr>
              <a:xfrm>
                <a:off x="10541525" y="2669411"/>
                <a:ext cx="476250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9C3E29C-3B2F-4CAF-8D3A-4854CA031BE7}"/>
                  </a:ext>
                </a:extLst>
              </p:cNvPr>
              <p:cNvSpPr txBox="1"/>
              <p:nvPr/>
            </p:nvSpPr>
            <p:spPr>
              <a:xfrm>
                <a:off x="8883614" y="3049229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E</a:t>
                </a:r>
              </a:p>
            </p:txBody>
          </p:sp>
          <p:sp>
            <p:nvSpPr>
              <p:cNvPr id="16" name="Pentagon 13">
                <a:extLst>
                  <a:ext uri="{FF2B5EF4-FFF2-40B4-BE49-F238E27FC236}">
                    <a16:creationId xmlns:a16="http://schemas.microsoft.com/office/drawing/2014/main" id="{7D2608A8-6204-4679-BFEF-247B6F1E5E21}"/>
                  </a:ext>
                </a:extLst>
              </p:cNvPr>
              <p:cNvSpPr/>
              <p:nvPr/>
            </p:nvSpPr>
            <p:spPr>
              <a:xfrm>
                <a:off x="7698194" y="3138138"/>
                <a:ext cx="676275" cy="600075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F6BB86E-5B1E-4728-899B-71C8715B54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1808" y="2198153"/>
                <a:ext cx="606349" cy="565523"/>
                <a:chOff x="7470" y="2802"/>
                <a:chExt cx="1070" cy="900"/>
              </a:xfrm>
              <a:solidFill>
                <a:sysClr val="windowText" lastClr="000000"/>
              </a:solidFill>
            </p:grpSpPr>
            <p:sp>
              <p:nvSpPr>
                <p:cNvPr id="28" name="AutoShape 70">
                  <a:extLst>
                    <a:ext uri="{FF2B5EF4-FFF2-40B4-BE49-F238E27FC236}">
                      <a16:creationId xmlns:a16="http://schemas.microsoft.com/office/drawing/2014/main" id="{3CC3108E-D6BC-4A3E-8C22-C6C3E29B81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70" y="2802"/>
                  <a:ext cx="900" cy="900"/>
                </a:xfrm>
                <a:prstGeom prst="flowChartMerge">
                  <a:avLst/>
                </a:prstGeom>
                <a:grpFill/>
                <a:ln w="1587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29" name="AutoShape 71">
                  <a:extLst>
                    <a:ext uri="{FF2B5EF4-FFF2-40B4-BE49-F238E27FC236}">
                      <a16:creationId xmlns:a16="http://schemas.microsoft.com/office/drawing/2014/main" id="{ABEB8B3B-CE77-4501-BE8F-FDFEC8DB7B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0" y="3162"/>
                  <a:ext cx="180" cy="180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04E05D-15F0-4C6B-BC1D-667A4984BEBF}"/>
                  </a:ext>
                </a:extLst>
              </p:cNvPr>
              <p:cNvSpPr txBox="1"/>
              <p:nvPr/>
            </p:nvSpPr>
            <p:spPr>
              <a:xfrm>
                <a:off x="6202770" y="230946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1F5B80-AFCF-4358-B918-E09C189680E5}"/>
                  </a:ext>
                </a:extLst>
              </p:cNvPr>
              <p:cNvSpPr txBox="1"/>
              <p:nvPr/>
            </p:nvSpPr>
            <p:spPr>
              <a:xfrm>
                <a:off x="6202845" y="306187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98544A6-0488-49C6-9BAA-B2EC6EE7AA07}"/>
                  </a:ext>
                </a:extLst>
              </p:cNvPr>
              <p:cNvSpPr txBox="1"/>
              <p:nvPr/>
            </p:nvSpPr>
            <p:spPr>
              <a:xfrm>
                <a:off x="6197160" y="3403294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B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DDAE43D-5C9D-42D8-9165-0126BAA96A4E}"/>
                  </a:ext>
                </a:extLst>
              </p:cNvPr>
              <p:cNvCxnSpPr/>
              <p:nvPr/>
            </p:nvCxnSpPr>
            <p:spPr>
              <a:xfrm>
                <a:off x="7750753" y="2478759"/>
                <a:ext cx="2057400" cy="952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5F72764-FEF0-4534-9DA2-D50B27F3D872}"/>
                  </a:ext>
                </a:extLst>
              </p:cNvPr>
              <p:cNvCxnSpPr/>
              <p:nvPr/>
            </p:nvCxnSpPr>
            <p:spPr>
              <a:xfrm>
                <a:off x="6469470" y="2480915"/>
                <a:ext cx="679526" cy="12512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0D70FAE-E130-4534-864C-E15646EC4EFC}"/>
                  </a:ext>
                </a:extLst>
              </p:cNvPr>
              <p:cNvCxnSpPr/>
              <p:nvPr/>
            </p:nvCxnSpPr>
            <p:spPr>
              <a:xfrm>
                <a:off x="6459945" y="3261965"/>
                <a:ext cx="1304925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E83ABB-84B1-4EA7-8D29-8BDCD65BDD36}"/>
                  </a:ext>
                </a:extLst>
              </p:cNvPr>
              <p:cNvCxnSpPr/>
              <p:nvPr/>
            </p:nvCxnSpPr>
            <p:spPr>
              <a:xfrm>
                <a:off x="6459945" y="3595340"/>
                <a:ext cx="1304925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3A12F14-28EE-46B6-B5CB-4717B607185A}"/>
                  </a:ext>
                </a:extLst>
              </p:cNvPr>
              <p:cNvCxnSpPr/>
              <p:nvPr/>
            </p:nvCxnSpPr>
            <p:spPr>
              <a:xfrm>
                <a:off x="8355420" y="3442940"/>
                <a:ext cx="971550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C72D23B-BAFB-4602-A321-F01186D32953}"/>
                  </a:ext>
                </a:extLst>
              </p:cNvPr>
              <p:cNvCxnSpPr/>
              <p:nvPr/>
            </p:nvCxnSpPr>
            <p:spPr>
              <a:xfrm flipV="1">
                <a:off x="9329649" y="2832011"/>
                <a:ext cx="1" cy="629978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D14D3C-9EEA-4C11-AEDB-5E6AEADBBEE7}"/>
                  </a:ext>
                </a:extLst>
              </p:cNvPr>
              <p:cNvSpPr txBox="1"/>
              <p:nvPr/>
            </p:nvSpPr>
            <p:spPr>
              <a:xfrm>
                <a:off x="8867584" y="210940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D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4F9BF4-7446-431E-9BB4-EE49DC887AD2}"/>
                </a:ext>
              </a:extLst>
            </p:cNvPr>
            <p:cNvSpPr txBox="1"/>
            <p:nvPr/>
          </p:nvSpPr>
          <p:spPr>
            <a:xfrm>
              <a:off x="5776876" y="405391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rPr>
                <a:t>0.2ns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F8A413-9832-4032-B0A5-E1D393C2E858}"/>
                </a:ext>
              </a:extLst>
            </p:cNvPr>
            <p:cNvSpPr txBox="1"/>
            <p:nvPr/>
          </p:nvSpPr>
          <p:spPr>
            <a:xfrm>
              <a:off x="6485339" y="4208501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rPr>
                <a:t>0.9ns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1B1BFD6-1867-4FF4-95C7-10EA576B82BE}"/>
                </a:ext>
              </a:extLst>
            </p:cNvPr>
            <p:cNvSpPr txBox="1"/>
            <p:nvPr/>
          </p:nvSpPr>
          <p:spPr>
            <a:xfrm>
              <a:off x="7657281" y="4035676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rPr>
                <a:t>0.3ns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279DC7D-6EFA-433A-8AA8-AC8309F13C2D}"/>
                </a:ext>
              </a:extLst>
            </p:cNvPr>
            <p:cNvSpPr txBox="1"/>
            <p:nvPr/>
          </p:nvSpPr>
          <p:spPr>
            <a:xfrm>
              <a:off x="9234462" y="4504419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rPr>
                <a:t>1.1ns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6DC4FE5-7600-47E8-8889-E50492020032}"/>
                </a:ext>
              </a:extLst>
            </p:cNvPr>
            <p:cNvSpPr txBox="1"/>
            <p:nvPr/>
          </p:nvSpPr>
          <p:spPr>
            <a:xfrm>
              <a:off x="9918327" y="4228728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rPr>
                <a:t>0.2ns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8560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Logic path synchronized to CLK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B17725-360D-4037-B555-5E42E8D80CDF}"/>
              </a:ext>
            </a:extLst>
          </p:cNvPr>
          <p:cNvGrpSpPr/>
          <p:nvPr/>
        </p:nvGrpSpPr>
        <p:grpSpPr>
          <a:xfrm>
            <a:off x="5591680" y="2109409"/>
            <a:ext cx="5141090" cy="1890323"/>
            <a:chOff x="5591680" y="3579866"/>
            <a:chExt cx="5141090" cy="189032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B45C4F6-72E9-4CCC-95C6-55EECFF71DB8}"/>
                </a:ext>
              </a:extLst>
            </p:cNvPr>
            <p:cNvGrpSpPr/>
            <p:nvPr/>
          </p:nvGrpSpPr>
          <p:grpSpPr>
            <a:xfrm>
              <a:off x="5591680" y="3579866"/>
              <a:ext cx="3542574" cy="1288696"/>
              <a:chOff x="6197160" y="2109409"/>
              <a:chExt cx="4820615" cy="1693995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ADAF6B5-5DF0-47E6-B1FE-82322D8AD9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22270" y="2366564"/>
                <a:ext cx="723355" cy="615121"/>
                <a:chOff x="2216" y="2662"/>
                <a:chExt cx="1080" cy="1079"/>
              </a:xfrm>
              <a:solidFill>
                <a:sysClr val="windowText" lastClr="000000"/>
              </a:solidFill>
            </p:grpSpPr>
            <p:sp>
              <p:nvSpPr>
                <p:cNvPr id="36" name="AutoShape 59">
                  <a:extLst>
                    <a:ext uri="{FF2B5EF4-FFF2-40B4-BE49-F238E27FC236}">
                      <a16:creationId xmlns:a16="http://schemas.microsoft.com/office/drawing/2014/main" id="{267317FE-C683-4CC4-B936-36DEADA72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16" y="2662"/>
                  <a:ext cx="1080" cy="1079"/>
                </a:xfrm>
                <a:prstGeom prst="flowChartDelay">
                  <a:avLst/>
                </a:prstGeom>
                <a:grpFill/>
                <a:ln w="1587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7" name="AutoShape 154">
                  <a:extLst>
                    <a:ext uri="{FF2B5EF4-FFF2-40B4-BE49-F238E27FC236}">
                      <a16:creationId xmlns:a16="http://schemas.microsoft.com/office/drawing/2014/main" id="{371CBF2C-D7E0-43FA-BA50-9E0332A747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2882"/>
                  <a:ext cx="14" cy="14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8" name="AutoShape 155">
                  <a:extLst>
                    <a:ext uri="{FF2B5EF4-FFF2-40B4-BE49-F238E27FC236}">
                      <a16:creationId xmlns:a16="http://schemas.microsoft.com/office/drawing/2014/main" id="{182B0B88-5BCD-43CB-9F66-0D478817D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20" y="3462"/>
                  <a:ext cx="14" cy="14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AC9DF89-BBA2-4BB6-AB1E-BE722717454C}"/>
                  </a:ext>
                </a:extLst>
              </p:cNvPr>
              <p:cNvSpPr txBox="1"/>
              <p:nvPr/>
            </p:nvSpPr>
            <p:spPr>
              <a:xfrm>
                <a:off x="10568029" y="2225147"/>
                <a:ext cx="296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Y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DB0D2A-352F-4633-8F50-BABDEC674E01}"/>
                  </a:ext>
                </a:extLst>
              </p:cNvPr>
              <p:cNvCxnSpPr/>
              <p:nvPr/>
            </p:nvCxnSpPr>
            <p:spPr>
              <a:xfrm>
                <a:off x="9333424" y="2838957"/>
                <a:ext cx="476250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BAC3460-B408-4794-9431-D5F84405FCD9}"/>
                  </a:ext>
                </a:extLst>
              </p:cNvPr>
              <p:cNvCxnSpPr/>
              <p:nvPr/>
            </p:nvCxnSpPr>
            <p:spPr>
              <a:xfrm>
                <a:off x="10541525" y="2669411"/>
                <a:ext cx="476250" cy="1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7C16460-CE7C-4527-97C3-999EC12D6448}"/>
                  </a:ext>
                </a:extLst>
              </p:cNvPr>
              <p:cNvSpPr txBox="1"/>
              <p:nvPr/>
            </p:nvSpPr>
            <p:spPr>
              <a:xfrm>
                <a:off x="8883614" y="3049229"/>
                <a:ext cx="3097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E</a:t>
                </a:r>
              </a:p>
            </p:txBody>
          </p:sp>
          <p:sp>
            <p:nvSpPr>
              <p:cNvPr id="22" name="Pentagon 13">
                <a:extLst>
                  <a:ext uri="{FF2B5EF4-FFF2-40B4-BE49-F238E27FC236}">
                    <a16:creationId xmlns:a16="http://schemas.microsoft.com/office/drawing/2014/main" id="{2A39F1CC-6BD0-423E-A30E-6A0321E87AF6}"/>
                  </a:ext>
                </a:extLst>
              </p:cNvPr>
              <p:cNvSpPr/>
              <p:nvPr/>
            </p:nvSpPr>
            <p:spPr>
              <a:xfrm>
                <a:off x="7698194" y="3138138"/>
                <a:ext cx="676275" cy="600075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5875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Arial"/>
                  <a:sym typeface="Arial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6B59932E-7D0B-4822-965E-F75AAF5209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1808" y="2198153"/>
                <a:ext cx="606349" cy="565523"/>
                <a:chOff x="7470" y="2802"/>
                <a:chExt cx="1070" cy="900"/>
              </a:xfrm>
              <a:solidFill>
                <a:sysClr val="windowText" lastClr="000000"/>
              </a:solidFill>
            </p:grpSpPr>
            <p:sp>
              <p:nvSpPr>
                <p:cNvPr id="34" name="AutoShape 70">
                  <a:extLst>
                    <a:ext uri="{FF2B5EF4-FFF2-40B4-BE49-F238E27FC236}">
                      <a16:creationId xmlns:a16="http://schemas.microsoft.com/office/drawing/2014/main" id="{A845CE32-CC88-4742-BE93-4C5D304AAE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7470" y="2802"/>
                  <a:ext cx="900" cy="900"/>
                </a:xfrm>
                <a:prstGeom prst="flowChartMerge">
                  <a:avLst/>
                </a:prstGeom>
                <a:grpFill/>
                <a:ln w="15875">
                  <a:solidFill>
                    <a:sysClr val="window" lastClr="FFFFFF"/>
                  </a:solidFill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  <p:sp>
              <p:nvSpPr>
                <p:cNvPr id="35" name="AutoShape 71">
                  <a:extLst>
                    <a:ext uri="{FF2B5EF4-FFF2-40B4-BE49-F238E27FC236}">
                      <a16:creationId xmlns:a16="http://schemas.microsoft.com/office/drawing/2014/main" id="{67882F08-6557-4D68-8CC5-18C3B06393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60" y="3162"/>
                  <a:ext cx="180" cy="180"/>
                </a:xfrm>
                <a:prstGeom prst="flowChartConnector">
                  <a:avLst/>
                </a:prstGeom>
                <a:grpFill/>
                <a:ln w="15875">
                  <a:solidFill>
                    <a:sysClr val="window" lastClr="FFFFFF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0A5633-2774-4725-848B-99EE4114DC09}"/>
                  </a:ext>
                </a:extLst>
              </p:cNvPr>
              <p:cNvSpPr txBox="1"/>
              <p:nvPr/>
            </p:nvSpPr>
            <p:spPr>
              <a:xfrm>
                <a:off x="6202770" y="2309464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AB9B2A-DA38-4E8A-9228-A17903B21354}"/>
                  </a:ext>
                </a:extLst>
              </p:cNvPr>
              <p:cNvSpPr txBox="1"/>
              <p:nvPr/>
            </p:nvSpPr>
            <p:spPr>
              <a:xfrm>
                <a:off x="6202845" y="3061879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A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66DE74-40DA-438F-80E5-C7243364D4C4}"/>
                  </a:ext>
                </a:extLst>
              </p:cNvPr>
              <p:cNvSpPr txBox="1"/>
              <p:nvPr/>
            </p:nvSpPr>
            <p:spPr>
              <a:xfrm>
                <a:off x="6197160" y="3403294"/>
                <a:ext cx="3241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B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98D1DE5-716B-4AEE-8635-E1583B3D3D83}"/>
                  </a:ext>
                </a:extLst>
              </p:cNvPr>
              <p:cNvCxnSpPr/>
              <p:nvPr/>
            </p:nvCxnSpPr>
            <p:spPr>
              <a:xfrm>
                <a:off x="7750753" y="2478759"/>
                <a:ext cx="2057400" cy="952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4420015-7C31-446E-A108-2DC912AC9A88}"/>
                  </a:ext>
                </a:extLst>
              </p:cNvPr>
              <p:cNvCxnSpPr/>
              <p:nvPr/>
            </p:nvCxnSpPr>
            <p:spPr>
              <a:xfrm>
                <a:off x="6469470" y="2480915"/>
                <a:ext cx="679526" cy="12512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F847506-EFE8-4AF5-B355-6E209432C260}"/>
                  </a:ext>
                </a:extLst>
              </p:cNvPr>
              <p:cNvCxnSpPr/>
              <p:nvPr/>
            </p:nvCxnSpPr>
            <p:spPr>
              <a:xfrm>
                <a:off x="6459945" y="3261965"/>
                <a:ext cx="1304925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A32EBAD1-BDD2-4539-9C4C-837D1DC2155F}"/>
                  </a:ext>
                </a:extLst>
              </p:cNvPr>
              <p:cNvCxnSpPr/>
              <p:nvPr/>
            </p:nvCxnSpPr>
            <p:spPr>
              <a:xfrm>
                <a:off x="6459945" y="3595340"/>
                <a:ext cx="1304925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1E5EB631-4E41-46CC-9F8C-6975228ACF29}"/>
                  </a:ext>
                </a:extLst>
              </p:cNvPr>
              <p:cNvCxnSpPr/>
              <p:nvPr/>
            </p:nvCxnSpPr>
            <p:spPr>
              <a:xfrm>
                <a:off x="8355420" y="3442940"/>
                <a:ext cx="971550" cy="19049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39EE12A-AC93-459C-A6CC-2CC07C5F2B75}"/>
                  </a:ext>
                </a:extLst>
              </p:cNvPr>
              <p:cNvCxnSpPr/>
              <p:nvPr/>
            </p:nvCxnSpPr>
            <p:spPr>
              <a:xfrm flipV="1">
                <a:off x="9329649" y="2832011"/>
                <a:ext cx="1" cy="629978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9E3544-98A3-486A-B4FF-BC21446A5DCD}"/>
                  </a:ext>
                </a:extLst>
              </p:cNvPr>
              <p:cNvSpPr txBox="1"/>
              <p:nvPr/>
            </p:nvSpPr>
            <p:spPr>
              <a:xfrm>
                <a:off x="8867584" y="2109409"/>
                <a:ext cx="341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D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C583A58-6B2E-47F1-BE46-EBE979E1F3BF}"/>
                </a:ext>
              </a:extLst>
            </p:cNvPr>
            <p:cNvGrpSpPr/>
            <p:nvPr/>
          </p:nvGrpSpPr>
          <p:grpSpPr>
            <a:xfrm>
              <a:off x="8908323" y="3608744"/>
              <a:ext cx="1824447" cy="1861445"/>
              <a:chOff x="9117144" y="2992595"/>
              <a:chExt cx="1824447" cy="1861445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88537AC-E414-4F19-9B4B-7506DE379023}"/>
                  </a:ext>
                </a:extLst>
              </p:cNvPr>
              <p:cNvGrpSpPr/>
              <p:nvPr/>
            </p:nvGrpSpPr>
            <p:grpSpPr>
              <a:xfrm>
                <a:off x="9141804" y="2992595"/>
                <a:ext cx="1799787" cy="1287896"/>
                <a:chOff x="5199937" y="3023861"/>
                <a:chExt cx="1799787" cy="1287896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1E7FC045-BA28-4DFF-869E-3EE30A62B1CE}"/>
                    </a:ext>
                  </a:extLst>
                </p:cNvPr>
                <p:cNvGrpSpPr/>
                <p:nvPr/>
              </p:nvGrpSpPr>
              <p:grpSpPr>
                <a:xfrm>
                  <a:off x="5887379" y="3023861"/>
                  <a:ext cx="800101" cy="1287896"/>
                  <a:chOff x="9855205" y="3172680"/>
                  <a:chExt cx="800101" cy="1287896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8C214F8A-8A53-445D-AA1B-0168F0029F8E}"/>
                      </a:ext>
                    </a:extLst>
                  </p:cNvPr>
                  <p:cNvSpPr/>
                  <p:nvPr/>
                </p:nvSpPr>
                <p:spPr>
                  <a:xfrm>
                    <a:off x="9855206" y="3172680"/>
                    <a:ext cx="800100" cy="1287896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rgbClr val="92D05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Arial"/>
                        <a:sym typeface="Arial"/>
                      </a:rPr>
                      <a:t>D    Q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  <a:sym typeface="Arial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" name="Triangle 8">
                    <a:extLst>
                      <a:ext uri="{FF2B5EF4-FFF2-40B4-BE49-F238E27FC236}">
                        <a16:creationId xmlns:a16="http://schemas.microsoft.com/office/drawing/2014/main" id="{0DC3CC04-5EE2-4484-8BFF-A2BF8DDBCC4F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9833114" y="4093811"/>
                    <a:ext cx="292100" cy="247917"/>
                  </a:xfrm>
                  <a:prstGeom prst="triangle">
                    <a:avLst/>
                  </a:prstGeom>
                  <a:noFill/>
                  <a:ln w="12700" cap="flat" cmpd="sng" algn="ctr">
                    <a:solidFill>
                      <a:srgbClr val="5B9BD5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  <a:sym typeface="Arial"/>
                    </a:endParaRPr>
                  </a:p>
                </p:txBody>
              </p:sp>
            </p:grp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EC8B3A1-6A31-4797-BA75-23CC8CBEA1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87480" y="3415418"/>
                  <a:ext cx="312244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2D05356-CB02-4CB3-AAD4-CE5AD761CEB0}"/>
                    </a:ext>
                  </a:extLst>
                </p:cNvPr>
                <p:cNvSpPr txBox="1"/>
                <p:nvPr/>
              </p:nvSpPr>
              <p:spPr>
                <a:xfrm>
                  <a:off x="5199937" y="3914161"/>
                  <a:ext cx="5261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Arial"/>
                      <a:sym typeface="Arial"/>
                    </a:rPr>
                    <a:t>CLK</a:t>
                  </a: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FF0A0D3-AD0D-411B-AC56-A7296AD9C9CD}"/>
                    </a:ext>
                  </a:extLst>
                </p:cNvPr>
                <p:cNvCxnSpPr/>
                <p:nvPr/>
              </p:nvCxnSpPr>
              <p:spPr>
                <a:xfrm>
                  <a:off x="5657004" y="4068950"/>
                  <a:ext cx="230375" cy="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2E456332-5A2D-4124-92A1-F8A144F0B9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401208" y="3415418"/>
                  <a:ext cx="486171" cy="9168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5B9BD5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633CFF-A587-4CD6-9823-F28B54973E3E}"/>
                  </a:ext>
                </a:extLst>
              </p:cNvPr>
              <p:cNvSpPr txBox="1"/>
              <p:nvPr/>
            </p:nvSpPr>
            <p:spPr>
              <a:xfrm>
                <a:off x="9117144" y="4484708"/>
                <a:ext cx="702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Arial"/>
                    <a:sym typeface="Arial"/>
                  </a:rPr>
                  <a:t>Reset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961A13A-B6DB-4DE6-B8EF-08F5088C77CC}"/>
                  </a:ext>
                </a:extLst>
              </p:cNvPr>
              <p:cNvCxnSpPr/>
              <p:nvPr/>
            </p:nvCxnSpPr>
            <p:spPr>
              <a:xfrm flipV="1">
                <a:off x="10228207" y="4282007"/>
                <a:ext cx="0" cy="198391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2403CEF-E01D-460B-9B1C-25C24ED9657C}"/>
                  </a:ext>
                </a:extLst>
              </p:cNvPr>
              <p:cNvCxnSpPr/>
              <p:nvPr/>
            </p:nvCxnSpPr>
            <p:spPr>
              <a:xfrm>
                <a:off x="9635880" y="4493081"/>
                <a:ext cx="592323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2832181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950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can we make a D Flip Flop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39DDD5-D6EE-4019-BC73-48BE58D2C3A8}"/>
              </a:ext>
            </a:extLst>
          </p:cNvPr>
          <p:cNvGrpSpPr/>
          <p:nvPr/>
        </p:nvGrpSpPr>
        <p:grpSpPr>
          <a:xfrm>
            <a:off x="6273235" y="2998970"/>
            <a:ext cx="2205696" cy="2057768"/>
            <a:chOff x="6748210" y="3245653"/>
            <a:chExt cx="2205696" cy="205776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81B089-2907-4250-8DCC-0E8AD0800922}"/>
                </a:ext>
              </a:extLst>
            </p:cNvPr>
            <p:cNvCxnSpPr>
              <a:cxnSpLocks/>
              <a:endCxn id="44" idx="3"/>
            </p:cNvCxnSpPr>
            <p:nvPr/>
          </p:nvCxnSpPr>
          <p:spPr>
            <a:xfrm flipV="1">
              <a:off x="6748210" y="4078625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C142043-ECC4-4B82-940D-27EEAE26EB2A}"/>
                </a:ext>
              </a:extLst>
            </p:cNvPr>
            <p:cNvGrpSpPr/>
            <p:nvPr/>
          </p:nvGrpSpPr>
          <p:grpSpPr>
            <a:xfrm>
              <a:off x="7434010" y="3245653"/>
              <a:ext cx="914400" cy="1588532"/>
              <a:chOff x="10896600" y="381000"/>
              <a:chExt cx="914400" cy="1588532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61FEFBE-FE51-46E4-B488-56A6B85EB3C1}"/>
                  </a:ext>
                </a:extLst>
              </p:cNvPr>
              <p:cNvGrpSpPr/>
              <p:nvPr/>
            </p:nvGrpSpPr>
            <p:grpSpPr>
              <a:xfrm>
                <a:off x="108966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5E2EF3D-B02D-4B35-81E6-1B119F8AD521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30">
                  <a:extLst>
                    <a:ext uri="{FF2B5EF4-FFF2-40B4-BE49-F238E27FC236}">
                      <a16:creationId xmlns:a16="http://schemas.microsoft.com/office/drawing/2014/main" id="{DEF50D2D-3FCB-4395-9FC2-E321E9BEAB11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3" name="TextBox 31">
                  <a:extLst>
                    <a:ext uri="{FF2B5EF4-FFF2-40B4-BE49-F238E27FC236}">
                      <a16:creationId xmlns:a16="http://schemas.microsoft.com/office/drawing/2014/main" id="{04D5D59E-88A3-45EC-8804-8EDDC135C0E1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44" name="Isosceles Triangle 43">
                  <a:extLst>
                    <a:ext uri="{FF2B5EF4-FFF2-40B4-BE49-F238E27FC236}">
                      <a16:creationId xmlns:a16="http://schemas.microsoft.com/office/drawing/2014/main" id="{876A97E9-16C5-47BD-9BA6-4C85D7B269B0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7" name="TextBox 25">
                <a:extLst>
                  <a:ext uri="{FF2B5EF4-FFF2-40B4-BE49-F238E27FC236}">
                    <a16:creationId xmlns:a16="http://schemas.microsoft.com/office/drawing/2014/main" id="{A672B1CA-AD09-4BB6-8BAA-57ED1DD19B1B}"/>
                  </a:ext>
                </a:extLst>
              </p:cNvPr>
              <p:cNvSpPr txBox="1"/>
              <p:nvPr/>
            </p:nvSpPr>
            <p:spPr>
              <a:xfrm>
                <a:off x="11201400" y="1600200"/>
                <a:ext cx="3097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3BE1EE-7AE3-4754-BCB8-1257C9D37D71}"/>
                </a:ext>
              </a:extLst>
            </p:cNvPr>
            <p:cNvCxnSpPr/>
            <p:nvPr/>
          </p:nvCxnSpPr>
          <p:spPr>
            <a:xfrm flipV="1">
              <a:off x="6748210" y="3715210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C8558FC-1320-4A61-915F-A46244FBEE61}"/>
                </a:ext>
              </a:extLst>
            </p:cNvPr>
            <p:cNvCxnSpPr/>
            <p:nvPr/>
          </p:nvCxnSpPr>
          <p:spPr>
            <a:xfrm flipH="1" flipV="1">
              <a:off x="8349875" y="3728057"/>
              <a:ext cx="604031" cy="32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33F2347-069E-4AFB-85B3-8D95A9716F7D}"/>
                </a:ext>
              </a:extLst>
            </p:cNvPr>
            <p:cNvCxnSpPr/>
            <p:nvPr/>
          </p:nvCxnSpPr>
          <p:spPr>
            <a:xfrm flipH="1" flipV="1">
              <a:off x="7895020" y="4783843"/>
              <a:ext cx="3516" cy="51957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78653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Sync Reset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5047861" y="1192192"/>
            <a:ext cx="7144139" cy="5123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37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Sync Reset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5067300" y="1192192"/>
            <a:ext cx="6543675" cy="4811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could use (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clk'event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and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='1')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 Sync Reset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663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can we make a D Flip Flop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Async Reset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17496B9-7A53-4CE1-A4D1-0EC2D45CB9C1}"/>
              </a:ext>
            </a:extLst>
          </p:cNvPr>
          <p:cNvGrpSpPr/>
          <p:nvPr/>
        </p:nvGrpSpPr>
        <p:grpSpPr>
          <a:xfrm>
            <a:off x="6748210" y="2595901"/>
            <a:ext cx="2205696" cy="2721375"/>
            <a:chOff x="6748210" y="2595901"/>
            <a:chExt cx="2205696" cy="272137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B814D6-5E93-4D71-970E-5FB6BFCC59A9}"/>
                </a:ext>
              </a:extLst>
            </p:cNvPr>
            <p:cNvCxnSpPr>
              <a:endCxn id="28" idx="3"/>
            </p:cNvCxnSpPr>
            <p:nvPr/>
          </p:nvCxnSpPr>
          <p:spPr>
            <a:xfrm flipV="1">
              <a:off x="6748210" y="4078625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2E47F79-5B97-4DE1-AB15-BB677524E166}"/>
                </a:ext>
              </a:extLst>
            </p:cNvPr>
            <p:cNvGrpSpPr/>
            <p:nvPr/>
          </p:nvGrpSpPr>
          <p:grpSpPr>
            <a:xfrm>
              <a:off x="7434010" y="3093253"/>
              <a:ext cx="914400" cy="1740932"/>
              <a:chOff x="10896600" y="228600"/>
              <a:chExt cx="914400" cy="1740932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A5BA042D-0EBE-4A03-87F4-D8701902B78E}"/>
                  </a:ext>
                </a:extLst>
              </p:cNvPr>
              <p:cNvGrpSpPr/>
              <p:nvPr/>
            </p:nvGrpSpPr>
            <p:grpSpPr>
              <a:xfrm>
                <a:off x="108966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1D7BE15-77FB-463B-8695-5CEB991A8640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" name="TextBox 30">
                  <a:extLst>
                    <a:ext uri="{FF2B5EF4-FFF2-40B4-BE49-F238E27FC236}">
                      <a16:creationId xmlns:a16="http://schemas.microsoft.com/office/drawing/2014/main" id="{719AF175-AED7-4E47-9EE9-AC3C455A8BC9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7" name="TextBox 31">
                  <a:extLst>
                    <a:ext uri="{FF2B5EF4-FFF2-40B4-BE49-F238E27FC236}">
                      <a16:creationId xmlns:a16="http://schemas.microsoft.com/office/drawing/2014/main" id="{44E75D0D-B669-478D-BF16-59F6315CD1DF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C870D72D-F8E1-439F-BF7B-1DCC9872C9CC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" name="TextBox 25">
                <a:extLst>
                  <a:ext uri="{FF2B5EF4-FFF2-40B4-BE49-F238E27FC236}">
                    <a16:creationId xmlns:a16="http://schemas.microsoft.com/office/drawing/2014/main" id="{0EAB1951-A6B2-4E87-BE21-5C4AD028E634}"/>
                  </a:ext>
                </a:extLst>
              </p:cNvPr>
              <p:cNvSpPr txBox="1"/>
              <p:nvPr/>
            </p:nvSpPr>
            <p:spPr>
              <a:xfrm>
                <a:off x="11201400" y="1600200"/>
                <a:ext cx="3097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22" name="TextBox 26">
                <a:extLst>
                  <a:ext uri="{FF2B5EF4-FFF2-40B4-BE49-F238E27FC236}">
                    <a16:creationId xmlns:a16="http://schemas.microsoft.com/office/drawing/2014/main" id="{F0455112-9B4D-4627-BCDA-685D91A90EE4}"/>
                  </a:ext>
                </a:extLst>
              </p:cNvPr>
              <p:cNvSpPr txBox="1"/>
              <p:nvPr/>
            </p:nvSpPr>
            <p:spPr>
              <a:xfrm>
                <a:off x="112014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</a:t>
                </a:r>
              </a:p>
            </p:txBody>
          </p:sp>
          <p:sp>
            <p:nvSpPr>
              <p:cNvPr id="23" name="AutoShape 74">
                <a:extLst>
                  <a:ext uri="{FF2B5EF4-FFF2-40B4-BE49-F238E27FC236}">
                    <a16:creationId xmlns:a16="http://schemas.microsoft.com/office/drawing/2014/main" id="{645C80CE-D9B7-4E1A-9F62-CEB6486E26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7600" y="2286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C90518C-3508-4E34-BB4E-86F45A6BFAC4}"/>
                </a:ext>
              </a:extLst>
            </p:cNvPr>
            <p:cNvCxnSpPr/>
            <p:nvPr/>
          </p:nvCxnSpPr>
          <p:spPr>
            <a:xfrm flipV="1">
              <a:off x="6748210" y="3715210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6D6551-4802-4CD8-9311-434C696D2072}"/>
                </a:ext>
              </a:extLst>
            </p:cNvPr>
            <p:cNvCxnSpPr/>
            <p:nvPr/>
          </p:nvCxnSpPr>
          <p:spPr>
            <a:xfrm flipH="1" flipV="1">
              <a:off x="8349875" y="3728057"/>
              <a:ext cx="604031" cy="32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BCE2C38-1F92-4DEC-9072-4DDD25191734}"/>
                </a:ext>
              </a:extLst>
            </p:cNvPr>
            <p:cNvCxnSpPr/>
            <p:nvPr/>
          </p:nvCxnSpPr>
          <p:spPr>
            <a:xfrm>
              <a:off x="7883296" y="2595901"/>
              <a:ext cx="9379" cy="496813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0E2DAF-6D9F-45F8-B825-9D95A4322AED}"/>
                </a:ext>
              </a:extLst>
            </p:cNvPr>
            <p:cNvCxnSpPr/>
            <p:nvPr/>
          </p:nvCxnSpPr>
          <p:spPr>
            <a:xfrm flipH="1" flipV="1">
              <a:off x="7895020" y="4797698"/>
              <a:ext cx="3516" cy="51957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69274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Async Reset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553338" y="1014910"/>
            <a:ext cx="7529805" cy="5123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746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Async Reset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662196" y="1036315"/>
            <a:ext cx="7215480" cy="486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Async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Sync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Sync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033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1015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can we make a Clock Enable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C8D20B8-D388-43C7-9710-D22D81821B61}"/>
              </a:ext>
            </a:extLst>
          </p:cNvPr>
          <p:cNvGrpSpPr/>
          <p:nvPr/>
        </p:nvGrpSpPr>
        <p:grpSpPr>
          <a:xfrm>
            <a:off x="6788549" y="2821972"/>
            <a:ext cx="2205696" cy="2196318"/>
            <a:chOff x="5285977" y="2655717"/>
            <a:chExt cx="2205696" cy="219631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5CBDEC1-0E25-4B14-B4F7-AF008D5E4E0F}"/>
                </a:ext>
              </a:extLst>
            </p:cNvPr>
            <p:cNvCxnSpPr>
              <a:endCxn id="45" idx="3"/>
            </p:cNvCxnSpPr>
            <p:nvPr/>
          </p:nvCxnSpPr>
          <p:spPr>
            <a:xfrm flipV="1">
              <a:off x="5285977" y="3488689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94BE464-F761-4522-8AF0-C1391AC982DF}"/>
                </a:ext>
              </a:extLst>
            </p:cNvPr>
            <p:cNvGrpSpPr/>
            <p:nvPr/>
          </p:nvGrpSpPr>
          <p:grpSpPr>
            <a:xfrm>
              <a:off x="5971777" y="2655717"/>
              <a:ext cx="914400" cy="1676400"/>
              <a:chOff x="10896600" y="381000"/>
              <a:chExt cx="914400" cy="16764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275C7F3-7487-447D-8BF3-D1EFF4DD16A6}"/>
                  </a:ext>
                </a:extLst>
              </p:cNvPr>
              <p:cNvGrpSpPr/>
              <p:nvPr/>
            </p:nvGrpSpPr>
            <p:grpSpPr>
              <a:xfrm>
                <a:off x="108966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E3B79C0D-CAC5-4693-854C-0DE49299AEC4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TextBox 31">
                  <a:extLst>
                    <a:ext uri="{FF2B5EF4-FFF2-40B4-BE49-F238E27FC236}">
                      <a16:creationId xmlns:a16="http://schemas.microsoft.com/office/drawing/2014/main" id="{76C15C95-F800-462B-AFDE-40D80D6D0017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44" name="TextBox 32">
                  <a:extLst>
                    <a:ext uri="{FF2B5EF4-FFF2-40B4-BE49-F238E27FC236}">
                      <a16:creationId xmlns:a16="http://schemas.microsoft.com/office/drawing/2014/main" id="{88F24969-A9DE-4B7E-A783-73D8CE768D95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45" name="Isosceles Triangle 44">
                  <a:extLst>
                    <a:ext uri="{FF2B5EF4-FFF2-40B4-BE49-F238E27FC236}">
                      <a16:creationId xmlns:a16="http://schemas.microsoft.com/office/drawing/2014/main" id="{F8B8B972-32FD-49ED-8995-253795AF6178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TextBox 26">
                <a:extLst>
                  <a:ext uri="{FF2B5EF4-FFF2-40B4-BE49-F238E27FC236}">
                    <a16:creationId xmlns:a16="http://schemas.microsoft.com/office/drawing/2014/main" id="{3B0440F7-8703-4D41-9177-DACE7BD1670A}"/>
                  </a:ext>
                </a:extLst>
              </p:cNvPr>
              <p:cNvSpPr txBox="1"/>
              <p:nvPr/>
            </p:nvSpPr>
            <p:spPr>
              <a:xfrm>
                <a:off x="11201400" y="1600200"/>
                <a:ext cx="3097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41" name="AutoShape 74">
                <a:extLst>
                  <a:ext uri="{FF2B5EF4-FFF2-40B4-BE49-F238E27FC236}">
                    <a16:creationId xmlns:a16="http://schemas.microsoft.com/office/drawing/2014/main" id="{F2B57BDE-9EF2-40DD-8FE8-2EDAA24900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76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3B5B131-F5CC-4B71-8D9C-6C5AEC96CAB3}"/>
                </a:ext>
              </a:extLst>
            </p:cNvPr>
            <p:cNvCxnSpPr/>
            <p:nvPr/>
          </p:nvCxnSpPr>
          <p:spPr>
            <a:xfrm flipV="1">
              <a:off x="5285977" y="3125274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8B105C-029A-4EDF-AAA6-35819072DFFF}"/>
                </a:ext>
              </a:extLst>
            </p:cNvPr>
            <p:cNvCxnSpPr/>
            <p:nvPr/>
          </p:nvCxnSpPr>
          <p:spPr>
            <a:xfrm flipH="1" flipV="1">
              <a:off x="6887642" y="3138121"/>
              <a:ext cx="604031" cy="32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E82A9D-0305-4988-9422-BDD6AC21E601}"/>
                </a:ext>
              </a:extLst>
            </p:cNvPr>
            <p:cNvCxnSpPr/>
            <p:nvPr/>
          </p:nvCxnSpPr>
          <p:spPr>
            <a:xfrm flipH="1" flipV="1">
              <a:off x="6432787" y="4332457"/>
              <a:ext cx="3516" cy="51957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46CD39B4-9171-4396-B9D9-82B59486A950}"/>
                </a:ext>
              </a:extLst>
            </p:cNvPr>
            <p:cNvSpPr txBox="1"/>
            <p:nvPr/>
          </p:nvSpPr>
          <p:spPr>
            <a:xfrm>
              <a:off x="5995222" y="3628732"/>
              <a:ext cx="416169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  <a:endParaRPr kumimoji="0" lang="en-US" sz="1800" b="0" i="0" u="none" strike="noStrike" kern="1200" cap="none" spc="0" normalizeH="0" baseline="0" noProof="0" dirty="0">
                <a:ln w="6350">
                  <a:solidFill>
                    <a:sysClr val="window" lastClr="FFFFFF"/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36B2D6B-DB06-4248-80FA-6B0C288E0554}"/>
                </a:ext>
              </a:extLst>
            </p:cNvPr>
            <p:cNvCxnSpPr/>
            <p:nvPr/>
          </p:nvCxnSpPr>
          <p:spPr>
            <a:xfrm flipV="1">
              <a:off x="5297700" y="3828658"/>
              <a:ext cx="685800" cy="593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51071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Clock Enable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562669" y="1192192"/>
            <a:ext cx="7427168" cy="5123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37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Like learning any other language...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  <a:sym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lvl="0"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Learn key phrases, practice them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begun</a:t>
            </a:r>
          </a:p>
          <a:p>
            <a:pPr lvl="0"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Learn Grammar and Syntax</a:t>
            </a:r>
          </a:p>
          <a:p>
            <a:pPr lvl="0">
              <a:buFont typeface="Wingdings" panose="05000000000000000000" pitchFamily="2" charset="2"/>
              <a:buChar char="ü"/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done</a:t>
            </a:r>
          </a:p>
          <a:p>
            <a:pPr lvl="0"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Make compound sentences</a:t>
            </a:r>
          </a:p>
          <a:p>
            <a:pPr lvl="0">
              <a:defRPr/>
            </a:pPr>
            <a:r>
              <a:rPr lang="en-US" dirty="0">
                <a:solidFill>
                  <a:sysClr val="window" lastClr="FFFFFF"/>
                </a:solidFill>
                <a:latin typeface="Calibri" panose="020F0502020204030204"/>
                <a:sym typeface="Arial"/>
              </a:rPr>
              <a:t>Practice, Practice, Practice</a:t>
            </a:r>
          </a:p>
          <a:p>
            <a:pPr lvl="0">
              <a:defRPr/>
            </a:pPr>
            <a:endParaRPr lang="en-US" dirty="0">
              <a:solidFill>
                <a:sysClr val="window" lastClr="FFFFFF"/>
              </a:solidFill>
              <a:latin typeface="Calibri" panose="020F0502020204030204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Learning </a:t>
            </a: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to Speak 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VHDL </a:t>
            </a:r>
          </a:p>
        </p:txBody>
      </p:sp>
    </p:spTree>
    <p:extLst>
      <p:ext uri="{BB962C8B-B14F-4D97-AF65-F5344CB8AC3E}">
        <p14:creationId xmlns:p14="http://schemas.microsoft.com/office/powerpoint/2010/main" val="1436744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 Flip Flop – Clock Enable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562669" y="1192192"/>
            <a:ext cx="7427168" cy="46942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Async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Sync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dff_proc_3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DFF_Arch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4777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describe synchronous circuits in VHDL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design flip flops with synchronous and asynchronous set and reset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VHDL for Synchronous Circuits</a:t>
            </a:r>
          </a:p>
        </p:txBody>
      </p:sp>
    </p:spTree>
    <p:extLst>
      <p:ext uri="{BB962C8B-B14F-4D97-AF65-F5344CB8AC3E}">
        <p14:creationId xmlns:p14="http://schemas.microsoft.com/office/powerpoint/2010/main" val="7198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 you will learn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describe synchronous circuits in VHDL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design registers and counters in VHDL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Circuits in VHDL</a:t>
            </a:r>
          </a:p>
        </p:txBody>
      </p:sp>
    </p:spTree>
    <p:extLst>
      <p:ext uri="{BB962C8B-B14F-4D97-AF65-F5344CB8AC3E}">
        <p14:creationId xmlns:p14="http://schemas.microsoft.com/office/powerpoint/2010/main" val="2647112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5"/>
            <a:ext cx="6626817" cy="87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 is stored in a register for later use.  How can we make a data register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Data Register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5977E7-F655-4FA4-843A-ED23A8C7351F}"/>
              </a:ext>
            </a:extLst>
          </p:cNvPr>
          <p:cNvGrpSpPr/>
          <p:nvPr/>
        </p:nvGrpSpPr>
        <p:grpSpPr>
          <a:xfrm>
            <a:off x="5144796" y="2172601"/>
            <a:ext cx="6706778" cy="3787423"/>
            <a:chOff x="4438207" y="2172601"/>
            <a:chExt cx="6706778" cy="3787423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927B0A4-62FB-421D-A9EC-1B15BC3378F7}"/>
                </a:ext>
              </a:extLst>
            </p:cNvPr>
            <p:cNvCxnSpPr>
              <a:endCxn id="107" idx="3"/>
            </p:cNvCxnSpPr>
            <p:nvPr/>
          </p:nvCxnSpPr>
          <p:spPr>
            <a:xfrm>
              <a:off x="6711828" y="3814380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694CB12-7197-4AF7-AC2C-4E811CAFE8AD}"/>
                </a:ext>
              </a:extLst>
            </p:cNvPr>
            <p:cNvGrpSpPr/>
            <p:nvPr/>
          </p:nvGrpSpPr>
          <p:grpSpPr>
            <a:xfrm>
              <a:off x="6962064" y="2908783"/>
              <a:ext cx="914400" cy="1752600"/>
              <a:chOff x="9144000" y="304800"/>
              <a:chExt cx="914400" cy="1752600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87D6FD3-E09E-42C2-8F3E-A3772BDA1877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5503EDE-7F0F-4E26-814E-4E87F6AF3BDB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5" name="TextBox 19">
                  <a:extLst>
                    <a:ext uri="{FF2B5EF4-FFF2-40B4-BE49-F238E27FC236}">
                      <a16:creationId xmlns:a16="http://schemas.microsoft.com/office/drawing/2014/main" id="{483249BC-12E9-4A73-A364-84AE2C51479D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06" name="TextBox 20">
                  <a:extLst>
                    <a:ext uri="{FF2B5EF4-FFF2-40B4-BE49-F238E27FC236}">
                      <a16:creationId xmlns:a16="http://schemas.microsoft.com/office/drawing/2014/main" id="{DB6E2503-EB44-4015-8F15-E8A2012CE959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107" name="Isosceles Triangle 106">
                  <a:extLst>
                    <a:ext uri="{FF2B5EF4-FFF2-40B4-BE49-F238E27FC236}">
                      <a16:creationId xmlns:a16="http://schemas.microsoft.com/office/drawing/2014/main" id="{5331CFF9-0E45-44E9-98DA-8991D9FF312F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0" name="TextBox 13">
                <a:extLst>
                  <a:ext uri="{FF2B5EF4-FFF2-40B4-BE49-F238E27FC236}">
                    <a16:creationId xmlns:a16="http://schemas.microsoft.com/office/drawing/2014/main" id="{7A8BCB1D-33D4-41CD-90EE-240290FE0E5B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1" name="TextBox 14">
                <a:extLst>
                  <a:ext uri="{FF2B5EF4-FFF2-40B4-BE49-F238E27FC236}">
                    <a16:creationId xmlns:a16="http://schemas.microsoft.com/office/drawing/2014/main" id="{069849B5-20D9-4E33-BC78-5D39112E9B3B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02" name="TextBox 15">
                <a:extLst>
                  <a:ext uri="{FF2B5EF4-FFF2-40B4-BE49-F238E27FC236}">
                    <a16:creationId xmlns:a16="http://schemas.microsoft.com/office/drawing/2014/main" id="{7037C0E3-1288-4674-8EC7-A693E1E48734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AutoShape 74">
                <a:extLst>
                  <a:ext uri="{FF2B5EF4-FFF2-40B4-BE49-F238E27FC236}">
                    <a16:creationId xmlns:a16="http://schemas.microsoft.com/office/drawing/2014/main" id="{4AA4EA62-F549-4896-B476-F31C9C4A40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970698-E64D-4B80-B34A-18F67918B447}"/>
                </a:ext>
              </a:extLst>
            </p:cNvPr>
            <p:cNvGrpSpPr/>
            <p:nvPr/>
          </p:nvGrpSpPr>
          <p:grpSpPr>
            <a:xfrm>
              <a:off x="8329956" y="2908757"/>
              <a:ext cx="914400" cy="1752600"/>
              <a:chOff x="9144000" y="304800"/>
              <a:chExt cx="914400" cy="1752600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8DCB222-1F20-45BC-921D-BCF1D96036A8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C759C014-3AA9-435E-8C69-27B68E90CDB7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6" name="TextBox 31">
                  <a:extLst>
                    <a:ext uri="{FF2B5EF4-FFF2-40B4-BE49-F238E27FC236}">
                      <a16:creationId xmlns:a16="http://schemas.microsoft.com/office/drawing/2014/main" id="{B87A4189-07E6-45B6-AD4B-F27D74A5C803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97" name="TextBox 32">
                  <a:extLst>
                    <a:ext uri="{FF2B5EF4-FFF2-40B4-BE49-F238E27FC236}">
                      <a16:creationId xmlns:a16="http://schemas.microsoft.com/office/drawing/2014/main" id="{2BE1EC25-8DF9-4740-9CD6-33EDB51E70A5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98" name="Isosceles Triangle 97">
                  <a:extLst>
                    <a:ext uri="{FF2B5EF4-FFF2-40B4-BE49-F238E27FC236}">
                      <a16:creationId xmlns:a16="http://schemas.microsoft.com/office/drawing/2014/main" id="{FA33D7A1-E22D-495C-AA76-946818CFD4BE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8" name="TextBox 25">
                <a:extLst>
                  <a:ext uri="{FF2B5EF4-FFF2-40B4-BE49-F238E27FC236}">
                    <a16:creationId xmlns:a16="http://schemas.microsoft.com/office/drawing/2014/main" id="{A4A113C1-5716-4AC1-A260-D50400293681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TextBox 26">
                <a:extLst>
                  <a:ext uri="{FF2B5EF4-FFF2-40B4-BE49-F238E27FC236}">
                    <a16:creationId xmlns:a16="http://schemas.microsoft.com/office/drawing/2014/main" id="{180E4834-2872-4852-9A1A-750BF7A42EA3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90" name="TextBox 27">
                <a:extLst>
                  <a:ext uri="{FF2B5EF4-FFF2-40B4-BE49-F238E27FC236}">
                    <a16:creationId xmlns:a16="http://schemas.microsoft.com/office/drawing/2014/main" id="{FBC33EAC-BE52-4ED8-A7C4-2686A1F13443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AutoShape 74">
                <a:extLst>
                  <a:ext uri="{FF2B5EF4-FFF2-40B4-BE49-F238E27FC236}">
                    <a16:creationId xmlns:a16="http://schemas.microsoft.com/office/drawing/2014/main" id="{1D09B4A1-EABE-4BDA-AD2C-B00744058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3C47E0-F063-4896-9843-95F6DD046E87}"/>
                </a:ext>
              </a:extLst>
            </p:cNvPr>
            <p:cNvGrpSpPr/>
            <p:nvPr/>
          </p:nvGrpSpPr>
          <p:grpSpPr>
            <a:xfrm>
              <a:off x="9688464" y="2902746"/>
              <a:ext cx="914400" cy="1752600"/>
              <a:chOff x="9144000" y="304800"/>
              <a:chExt cx="914400" cy="17526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86466549-F0C2-4A2D-A000-6C1B86B4BE09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E5C09AF8-240D-497B-83BF-839921CC158E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4" name="TextBox 43">
                  <a:extLst>
                    <a:ext uri="{FF2B5EF4-FFF2-40B4-BE49-F238E27FC236}">
                      <a16:creationId xmlns:a16="http://schemas.microsoft.com/office/drawing/2014/main" id="{0EE36030-6F40-45E3-A6E3-9231B99F1DFF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85" name="TextBox 44">
                  <a:extLst>
                    <a:ext uri="{FF2B5EF4-FFF2-40B4-BE49-F238E27FC236}">
                      <a16:creationId xmlns:a16="http://schemas.microsoft.com/office/drawing/2014/main" id="{047E253E-681E-407D-8CE1-B578F8A95FEF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6" name="Isosceles Triangle 85">
                  <a:extLst>
                    <a:ext uri="{FF2B5EF4-FFF2-40B4-BE49-F238E27FC236}">
                      <a16:creationId xmlns:a16="http://schemas.microsoft.com/office/drawing/2014/main" id="{D356D908-C4CF-4F89-9FFE-1B5BF044A6DA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9" name="TextBox 37">
                <a:extLst>
                  <a:ext uri="{FF2B5EF4-FFF2-40B4-BE49-F238E27FC236}">
                    <a16:creationId xmlns:a16="http://schemas.microsoft.com/office/drawing/2014/main" id="{A003E1A0-F746-4F98-8DC4-0D309038D705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TextBox 38">
                <a:extLst>
                  <a:ext uri="{FF2B5EF4-FFF2-40B4-BE49-F238E27FC236}">
                    <a16:creationId xmlns:a16="http://schemas.microsoft.com/office/drawing/2014/main" id="{9B8C5CE8-BF42-4560-A271-6B91C7B422EB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81" name="TextBox 39">
                <a:extLst>
                  <a:ext uri="{FF2B5EF4-FFF2-40B4-BE49-F238E27FC236}">
                    <a16:creationId xmlns:a16="http://schemas.microsoft.com/office/drawing/2014/main" id="{723B93C9-BC87-4023-980E-A3DC9134F79B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AutoShape 74">
                <a:extLst>
                  <a:ext uri="{FF2B5EF4-FFF2-40B4-BE49-F238E27FC236}">
                    <a16:creationId xmlns:a16="http://schemas.microsoft.com/office/drawing/2014/main" id="{2A984D2C-59E1-4A9F-85E2-473929751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BFC401D-7ABA-4670-95A2-8FC42504CB23}"/>
                </a:ext>
              </a:extLst>
            </p:cNvPr>
            <p:cNvCxnSpPr/>
            <p:nvPr/>
          </p:nvCxnSpPr>
          <p:spPr>
            <a:xfrm>
              <a:off x="8089229" y="3820803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0547307-F5C8-46D5-8F31-2A59ECB0B801}"/>
                </a:ext>
              </a:extLst>
            </p:cNvPr>
            <p:cNvCxnSpPr/>
            <p:nvPr/>
          </p:nvCxnSpPr>
          <p:spPr>
            <a:xfrm>
              <a:off x="9449521" y="3812551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2387A7D-C793-466F-A3A1-8E3772B95254}"/>
                </a:ext>
              </a:extLst>
            </p:cNvPr>
            <p:cNvGrpSpPr/>
            <p:nvPr/>
          </p:nvGrpSpPr>
          <p:grpSpPr>
            <a:xfrm>
              <a:off x="5580479" y="2908757"/>
              <a:ext cx="914400" cy="1752600"/>
              <a:chOff x="9144000" y="304800"/>
              <a:chExt cx="914400" cy="1752600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5AD0B70-FA32-4858-96B2-9EFC905FD42E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C0E72DC6-1B10-4FD4-B0F9-A19548766145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5" name="TextBox 68">
                  <a:extLst>
                    <a:ext uri="{FF2B5EF4-FFF2-40B4-BE49-F238E27FC236}">
                      <a16:creationId xmlns:a16="http://schemas.microsoft.com/office/drawing/2014/main" id="{0F08BC5B-76CF-4C5E-B81D-75BDC80D6BDD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76" name="TextBox 69">
                  <a:extLst>
                    <a:ext uri="{FF2B5EF4-FFF2-40B4-BE49-F238E27FC236}">
                      <a16:creationId xmlns:a16="http://schemas.microsoft.com/office/drawing/2014/main" id="{42040D45-882B-4A98-B9A9-6C987127C0D8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77" name="Isosceles Triangle 76">
                  <a:extLst>
                    <a:ext uri="{FF2B5EF4-FFF2-40B4-BE49-F238E27FC236}">
                      <a16:creationId xmlns:a16="http://schemas.microsoft.com/office/drawing/2014/main" id="{B08B3B1F-784C-42C7-83CE-73CA80F540FB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0" name="TextBox 62">
                <a:extLst>
                  <a:ext uri="{FF2B5EF4-FFF2-40B4-BE49-F238E27FC236}">
                    <a16:creationId xmlns:a16="http://schemas.microsoft.com/office/drawing/2014/main" id="{87B41CCD-2799-426F-A32B-4415F9DFBB50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TextBox 63">
                <a:extLst>
                  <a:ext uri="{FF2B5EF4-FFF2-40B4-BE49-F238E27FC236}">
                    <a16:creationId xmlns:a16="http://schemas.microsoft.com/office/drawing/2014/main" id="{240EEA3D-881D-4750-B2BD-9C312341CFB9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72" name="TextBox 64">
                <a:extLst>
                  <a:ext uri="{FF2B5EF4-FFF2-40B4-BE49-F238E27FC236}">
                    <a16:creationId xmlns:a16="http://schemas.microsoft.com/office/drawing/2014/main" id="{31BA2774-614C-458E-BFB8-6B80E80E52D7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AutoShape 74">
                <a:extLst>
                  <a:ext uri="{FF2B5EF4-FFF2-40B4-BE49-F238E27FC236}">
                    <a16:creationId xmlns:a16="http://schemas.microsoft.com/office/drawing/2014/main" id="{FE5631E6-3C23-4CC7-B8CF-A616A9359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5E10195-14DD-4F91-9AB5-18E2DFB78EA8}"/>
                </a:ext>
              </a:extLst>
            </p:cNvPr>
            <p:cNvCxnSpPr/>
            <p:nvPr/>
          </p:nvCxnSpPr>
          <p:spPr>
            <a:xfrm>
              <a:off x="5342595" y="3811489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58AF61-1EDC-45F9-9807-5C0B20CEEB63}"/>
                </a:ext>
              </a:extLst>
            </p:cNvPr>
            <p:cNvCxnSpPr/>
            <p:nvPr/>
          </p:nvCxnSpPr>
          <p:spPr>
            <a:xfrm flipH="1" flipV="1">
              <a:off x="5334953" y="3793214"/>
              <a:ext cx="3877" cy="116993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997792D-0701-4360-81A1-1B787B85E0C9}"/>
                </a:ext>
              </a:extLst>
            </p:cNvPr>
            <p:cNvCxnSpPr/>
            <p:nvPr/>
          </p:nvCxnSpPr>
          <p:spPr>
            <a:xfrm flipH="1" flipV="1">
              <a:off x="9441076" y="3796646"/>
              <a:ext cx="15432" cy="1166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EC375A-6CBC-4190-92FB-87FFBF47A1B9}"/>
                </a:ext>
              </a:extLst>
            </p:cNvPr>
            <p:cNvCxnSpPr/>
            <p:nvPr/>
          </p:nvCxnSpPr>
          <p:spPr>
            <a:xfrm flipH="1" flipV="1">
              <a:off x="8099989" y="3808479"/>
              <a:ext cx="12972" cy="115466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ADF00E-E494-4D56-A02E-5035E59EB95C}"/>
                </a:ext>
              </a:extLst>
            </p:cNvPr>
            <p:cNvCxnSpPr/>
            <p:nvPr/>
          </p:nvCxnSpPr>
          <p:spPr>
            <a:xfrm flipH="1" flipV="1">
              <a:off x="6713983" y="3806366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8485C30-CA7D-4DD0-BE55-7DB8B1501DDD}"/>
                </a:ext>
              </a:extLst>
            </p:cNvPr>
            <p:cNvCxnSpPr/>
            <p:nvPr/>
          </p:nvCxnSpPr>
          <p:spPr>
            <a:xfrm flipH="1" flipV="1">
              <a:off x="4721997" y="4970486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28" name="TextBox 87">
              <a:extLst>
                <a:ext uri="{FF2B5EF4-FFF2-40B4-BE49-F238E27FC236}">
                  <a16:creationId xmlns:a16="http://schemas.microsoft.com/office/drawing/2014/main" id="{48FD44EA-CF2B-47AB-ADA0-C8814716B5CB}"/>
                </a:ext>
              </a:extLst>
            </p:cNvPr>
            <p:cNvSpPr txBox="1"/>
            <p:nvPr/>
          </p:nvSpPr>
          <p:spPr>
            <a:xfrm>
              <a:off x="4567760" y="4655346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E5B0DA5-2E93-4FC2-9808-C05DCAEB0DE4}"/>
                </a:ext>
              </a:extLst>
            </p:cNvPr>
            <p:cNvCxnSpPr>
              <a:endCxn id="100" idx="1"/>
            </p:cNvCxnSpPr>
            <p:nvPr/>
          </p:nvCxnSpPr>
          <p:spPr>
            <a:xfrm flipV="1">
              <a:off x="6595514" y="4160249"/>
              <a:ext cx="366550" cy="18899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201330-BE51-4381-B60B-8747FFDA38E7}"/>
                </a:ext>
              </a:extLst>
            </p:cNvPr>
            <p:cNvCxnSpPr>
              <a:endCxn id="88" idx="1"/>
            </p:cNvCxnSpPr>
            <p:nvPr/>
          </p:nvCxnSpPr>
          <p:spPr>
            <a:xfrm flipV="1">
              <a:off x="7972915" y="4160223"/>
              <a:ext cx="357041" cy="2534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156F93-292F-4496-8153-13DEE2D01C13}"/>
                </a:ext>
              </a:extLst>
            </p:cNvPr>
            <p:cNvCxnSpPr/>
            <p:nvPr/>
          </p:nvCxnSpPr>
          <p:spPr>
            <a:xfrm flipV="1">
              <a:off x="9333207" y="4172897"/>
              <a:ext cx="354476" cy="442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0FFCE77-5203-4E6C-8FD8-C847AC020FE2}"/>
                </a:ext>
              </a:extLst>
            </p:cNvPr>
            <p:cNvCxnSpPr/>
            <p:nvPr/>
          </p:nvCxnSpPr>
          <p:spPr>
            <a:xfrm flipV="1">
              <a:off x="5194003" y="4152323"/>
              <a:ext cx="370860" cy="130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A20513-6AFD-4064-A13A-2BED5951D4C4}"/>
                </a:ext>
              </a:extLst>
            </p:cNvPr>
            <p:cNvCxnSpPr/>
            <p:nvPr/>
          </p:nvCxnSpPr>
          <p:spPr>
            <a:xfrm flipH="1" flipV="1">
              <a:off x="5206054" y="4152213"/>
              <a:ext cx="2349" cy="111380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0FA5CDF-D6FE-4B71-A009-10B627D79FEE}"/>
                </a:ext>
              </a:extLst>
            </p:cNvPr>
            <p:cNvCxnSpPr/>
            <p:nvPr/>
          </p:nvCxnSpPr>
          <p:spPr>
            <a:xfrm flipH="1" flipV="1">
              <a:off x="9324762" y="4161414"/>
              <a:ext cx="14714" cy="111446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43E8D6-F0CA-45D6-B035-092523BC57E2}"/>
                </a:ext>
              </a:extLst>
            </p:cNvPr>
            <p:cNvCxnSpPr/>
            <p:nvPr/>
          </p:nvCxnSpPr>
          <p:spPr>
            <a:xfrm flipH="1" flipV="1">
              <a:off x="7983675" y="4173248"/>
              <a:ext cx="1331" cy="109620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D57234-116C-4A79-BE59-CB9B42880D29}"/>
                </a:ext>
              </a:extLst>
            </p:cNvPr>
            <p:cNvCxnSpPr/>
            <p:nvPr/>
          </p:nvCxnSpPr>
          <p:spPr>
            <a:xfrm flipH="1" flipV="1">
              <a:off x="6597670" y="4171134"/>
              <a:ext cx="12987" cy="110474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39EC6B-DA11-4DCE-874C-785641885BD0}"/>
                </a:ext>
              </a:extLst>
            </p:cNvPr>
            <p:cNvCxnSpPr/>
            <p:nvPr/>
          </p:nvCxnSpPr>
          <p:spPr>
            <a:xfrm flipH="1" flipV="1">
              <a:off x="4608478" y="5275875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8" name="TextBox 98">
              <a:extLst>
                <a:ext uri="{FF2B5EF4-FFF2-40B4-BE49-F238E27FC236}">
                  <a16:creationId xmlns:a16="http://schemas.microsoft.com/office/drawing/2014/main" id="{5925C76D-A95A-49A2-AB18-D48D9C72655D}"/>
                </a:ext>
              </a:extLst>
            </p:cNvPr>
            <p:cNvSpPr txBox="1"/>
            <p:nvPr/>
          </p:nvSpPr>
          <p:spPr>
            <a:xfrm>
              <a:off x="4438207" y="4970486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822E379-3814-434F-970A-ED5B83098929}"/>
                </a:ext>
              </a:extLst>
            </p:cNvPr>
            <p:cNvCxnSpPr>
              <a:endCxn id="73" idx="4"/>
            </p:cNvCxnSpPr>
            <p:nvPr/>
          </p:nvCxnSpPr>
          <p:spPr>
            <a:xfrm flipH="1" flipV="1">
              <a:off x="6037679" y="4661357"/>
              <a:ext cx="12700" cy="875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376786B-0959-4056-91FE-49325FD8215D}"/>
                </a:ext>
              </a:extLst>
            </p:cNvPr>
            <p:cNvCxnSpPr>
              <a:endCxn id="82" idx="4"/>
            </p:cNvCxnSpPr>
            <p:nvPr/>
          </p:nvCxnSpPr>
          <p:spPr>
            <a:xfrm flipH="1" flipV="1">
              <a:off x="10145664" y="4655346"/>
              <a:ext cx="11759" cy="88797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03378B-A7AB-4429-8ED8-09BB24DE47FA}"/>
                </a:ext>
              </a:extLst>
            </p:cNvPr>
            <p:cNvCxnSpPr>
              <a:endCxn id="94" idx="4"/>
            </p:cNvCxnSpPr>
            <p:nvPr/>
          </p:nvCxnSpPr>
          <p:spPr>
            <a:xfrm flipH="1" flipV="1">
              <a:off x="8787156" y="4661357"/>
              <a:ext cx="12700" cy="88196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F37597A-A01C-4E10-A742-FE7F1AFC84E6}"/>
                </a:ext>
              </a:extLst>
            </p:cNvPr>
            <p:cNvCxnSpPr>
              <a:endCxn id="103" idx="4"/>
            </p:cNvCxnSpPr>
            <p:nvPr/>
          </p:nvCxnSpPr>
          <p:spPr>
            <a:xfrm flipH="1" flipV="1">
              <a:off x="7419264" y="4661383"/>
              <a:ext cx="4133" cy="88193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3CB2F41-CDED-4F8E-B2B2-90390DDF9B19}"/>
                </a:ext>
              </a:extLst>
            </p:cNvPr>
            <p:cNvCxnSpPr/>
            <p:nvPr/>
          </p:nvCxnSpPr>
          <p:spPr>
            <a:xfrm flipH="1" flipV="1">
              <a:off x="5032952" y="5536859"/>
              <a:ext cx="5130565" cy="646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44" name="TextBox 108">
              <a:extLst>
                <a:ext uri="{FF2B5EF4-FFF2-40B4-BE49-F238E27FC236}">
                  <a16:creationId xmlns:a16="http://schemas.microsoft.com/office/drawing/2014/main" id="{232D6E7D-9747-473C-8CC6-850124D7D0A7}"/>
                </a:ext>
              </a:extLst>
            </p:cNvPr>
            <p:cNvSpPr txBox="1"/>
            <p:nvPr/>
          </p:nvSpPr>
          <p:spPr>
            <a:xfrm>
              <a:off x="4937663" y="5235681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Reset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F44573-D4CD-4F19-AA60-A7BBBEF615C8}"/>
                </a:ext>
              </a:extLst>
            </p:cNvPr>
            <p:cNvCxnSpPr/>
            <p:nvPr/>
          </p:nvCxnSpPr>
          <p:spPr>
            <a:xfrm flipH="1" flipV="1">
              <a:off x="5318752" y="2316356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F1F38F0-EB2E-49A6-90DF-7152DCCD533E}"/>
                </a:ext>
              </a:extLst>
            </p:cNvPr>
            <p:cNvCxnSpPr/>
            <p:nvPr/>
          </p:nvCxnSpPr>
          <p:spPr>
            <a:xfrm flipH="1" flipV="1">
              <a:off x="6778789" y="2324355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DC440B0-E40C-4140-BF27-69C8A899CCEE}"/>
                </a:ext>
              </a:extLst>
            </p:cNvPr>
            <p:cNvCxnSpPr/>
            <p:nvPr/>
          </p:nvCxnSpPr>
          <p:spPr>
            <a:xfrm flipH="1" flipV="1">
              <a:off x="8146550" y="2348079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C032D10-B3FD-49F6-83C4-306F8AAFC32E}"/>
                </a:ext>
              </a:extLst>
            </p:cNvPr>
            <p:cNvCxnSpPr/>
            <p:nvPr/>
          </p:nvCxnSpPr>
          <p:spPr>
            <a:xfrm flipH="1" flipV="1">
              <a:off x="9520745" y="2324355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3BD54FF-D87D-45E8-AF25-482CBAFDB5C4}"/>
                </a:ext>
              </a:extLst>
            </p:cNvPr>
            <p:cNvCxnSpPr>
              <a:endCxn id="105" idx="1"/>
            </p:cNvCxnSpPr>
            <p:nvPr/>
          </p:nvCxnSpPr>
          <p:spPr>
            <a:xfrm>
              <a:off x="6780083" y="3472084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BE1EA6D-092C-43C4-AC57-7257B05146D3}"/>
                </a:ext>
              </a:extLst>
            </p:cNvPr>
            <p:cNvCxnSpPr/>
            <p:nvPr/>
          </p:nvCxnSpPr>
          <p:spPr>
            <a:xfrm flipV="1">
              <a:off x="5325185" y="3465842"/>
              <a:ext cx="249624" cy="1333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93F15C5-2F33-4047-918C-B9590D91C08B}"/>
                </a:ext>
              </a:extLst>
            </p:cNvPr>
            <p:cNvCxnSpPr/>
            <p:nvPr/>
          </p:nvCxnSpPr>
          <p:spPr>
            <a:xfrm>
              <a:off x="8145015" y="3502481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BBFBBE6-EF0C-4555-AC2A-B5C9FD804132}"/>
                </a:ext>
              </a:extLst>
            </p:cNvPr>
            <p:cNvCxnSpPr/>
            <p:nvPr/>
          </p:nvCxnSpPr>
          <p:spPr>
            <a:xfrm>
              <a:off x="9513260" y="3472058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131">
              <a:extLst>
                <a:ext uri="{FF2B5EF4-FFF2-40B4-BE49-F238E27FC236}">
                  <a16:creationId xmlns:a16="http://schemas.microsoft.com/office/drawing/2014/main" id="{BBC30A09-4BD3-4000-877F-0EC65A9C9C3B}"/>
                </a:ext>
              </a:extLst>
            </p:cNvPr>
            <p:cNvSpPr txBox="1"/>
            <p:nvPr/>
          </p:nvSpPr>
          <p:spPr>
            <a:xfrm>
              <a:off x="4877403" y="2172601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D3</a:t>
              </a:r>
            </a:p>
          </p:txBody>
        </p:sp>
        <p:sp>
          <p:nvSpPr>
            <p:cNvPr id="54" name="TextBox 132">
              <a:extLst>
                <a:ext uri="{FF2B5EF4-FFF2-40B4-BE49-F238E27FC236}">
                  <a16:creationId xmlns:a16="http://schemas.microsoft.com/office/drawing/2014/main" id="{B249AFD9-A7DF-482C-BA63-B317C7DDA26C}"/>
                </a:ext>
              </a:extLst>
            </p:cNvPr>
            <p:cNvSpPr txBox="1"/>
            <p:nvPr/>
          </p:nvSpPr>
          <p:spPr>
            <a:xfrm>
              <a:off x="6373338" y="219582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D2</a:t>
              </a:r>
            </a:p>
          </p:txBody>
        </p:sp>
        <p:sp>
          <p:nvSpPr>
            <p:cNvPr id="55" name="TextBox 133">
              <a:extLst>
                <a:ext uri="{FF2B5EF4-FFF2-40B4-BE49-F238E27FC236}">
                  <a16:creationId xmlns:a16="http://schemas.microsoft.com/office/drawing/2014/main" id="{0D2E1D7B-7651-43B6-86CD-41F49CD2ABCF}"/>
                </a:ext>
              </a:extLst>
            </p:cNvPr>
            <p:cNvSpPr txBox="1"/>
            <p:nvPr/>
          </p:nvSpPr>
          <p:spPr>
            <a:xfrm>
              <a:off x="7750252" y="2203268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D1</a:t>
              </a:r>
            </a:p>
          </p:txBody>
        </p:sp>
        <p:sp>
          <p:nvSpPr>
            <p:cNvPr id="56" name="TextBox 134">
              <a:extLst>
                <a:ext uri="{FF2B5EF4-FFF2-40B4-BE49-F238E27FC236}">
                  <a16:creationId xmlns:a16="http://schemas.microsoft.com/office/drawing/2014/main" id="{1546CF9C-49F6-485E-9CF7-3760530BF9B4}"/>
                </a:ext>
              </a:extLst>
            </p:cNvPr>
            <p:cNvSpPr txBox="1"/>
            <p:nvPr/>
          </p:nvSpPr>
          <p:spPr>
            <a:xfrm>
              <a:off x="9102586" y="221108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D0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971745-9B97-4074-A05F-4CCA24443CB5}"/>
                </a:ext>
              </a:extLst>
            </p:cNvPr>
            <p:cNvCxnSpPr/>
            <p:nvPr/>
          </p:nvCxnSpPr>
          <p:spPr>
            <a:xfrm flipH="1" flipV="1">
              <a:off x="6629566" y="3481137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58" name="TextBox 148">
              <a:extLst>
                <a:ext uri="{FF2B5EF4-FFF2-40B4-BE49-F238E27FC236}">
                  <a16:creationId xmlns:a16="http://schemas.microsoft.com/office/drawing/2014/main" id="{0AA7E535-064A-4CAE-B14C-1A2F4BB534E7}"/>
                </a:ext>
              </a:extLst>
            </p:cNvPr>
            <p:cNvSpPr txBox="1"/>
            <p:nvPr/>
          </p:nvSpPr>
          <p:spPr>
            <a:xfrm>
              <a:off x="6595069" y="5590692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Q3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F997A0-7532-4800-8563-5E6F57FC0F6D}"/>
                </a:ext>
              </a:extLst>
            </p:cNvPr>
            <p:cNvCxnSpPr/>
            <p:nvPr/>
          </p:nvCxnSpPr>
          <p:spPr>
            <a:xfrm flipH="1">
              <a:off x="6474138" y="3486406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6321A14-4D45-4684-9F1C-388CC81732F2}"/>
                </a:ext>
              </a:extLst>
            </p:cNvPr>
            <p:cNvCxnSpPr/>
            <p:nvPr/>
          </p:nvCxnSpPr>
          <p:spPr>
            <a:xfrm flipH="1" flipV="1">
              <a:off x="9398329" y="3465842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A98846A-E174-442B-9F5C-953F44D4749A}"/>
                </a:ext>
              </a:extLst>
            </p:cNvPr>
            <p:cNvCxnSpPr/>
            <p:nvPr/>
          </p:nvCxnSpPr>
          <p:spPr>
            <a:xfrm flipH="1">
              <a:off x="9242901" y="3471111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D77CAFF-594A-4A25-9086-A17B808C98B8}"/>
                </a:ext>
              </a:extLst>
            </p:cNvPr>
            <p:cNvCxnSpPr/>
            <p:nvPr/>
          </p:nvCxnSpPr>
          <p:spPr>
            <a:xfrm flipH="1" flipV="1">
              <a:off x="10758511" y="3453633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418509E-F62B-4A19-8D7A-4A765742E3FB}"/>
                </a:ext>
              </a:extLst>
            </p:cNvPr>
            <p:cNvCxnSpPr/>
            <p:nvPr/>
          </p:nvCxnSpPr>
          <p:spPr>
            <a:xfrm flipH="1">
              <a:off x="10603083" y="3458902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CC6AE40-8C99-4DF0-884E-8105F5DE1EF9}"/>
                </a:ext>
              </a:extLst>
            </p:cNvPr>
            <p:cNvCxnSpPr/>
            <p:nvPr/>
          </p:nvCxnSpPr>
          <p:spPr>
            <a:xfrm flipH="1" flipV="1">
              <a:off x="8033792" y="3481137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E77E847-937E-4462-94B6-9BD2DA91134F}"/>
                </a:ext>
              </a:extLst>
            </p:cNvPr>
            <p:cNvCxnSpPr/>
            <p:nvPr/>
          </p:nvCxnSpPr>
          <p:spPr>
            <a:xfrm flipH="1">
              <a:off x="7878364" y="3486406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66" name="TextBox 160">
              <a:extLst>
                <a:ext uri="{FF2B5EF4-FFF2-40B4-BE49-F238E27FC236}">
                  <a16:creationId xmlns:a16="http://schemas.microsoft.com/office/drawing/2014/main" id="{6A5E71CF-A536-4E01-B077-30729B83F2A8}"/>
                </a:ext>
              </a:extLst>
            </p:cNvPr>
            <p:cNvSpPr txBox="1"/>
            <p:nvPr/>
          </p:nvSpPr>
          <p:spPr>
            <a:xfrm>
              <a:off x="7995087" y="5590692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67" name="TextBox 161">
              <a:extLst>
                <a:ext uri="{FF2B5EF4-FFF2-40B4-BE49-F238E27FC236}">
                  <a16:creationId xmlns:a16="http://schemas.microsoft.com/office/drawing/2014/main" id="{B4A70D48-9CC2-4F0D-92FC-B95D0D993CC0}"/>
                </a:ext>
              </a:extLst>
            </p:cNvPr>
            <p:cNvSpPr txBox="1"/>
            <p:nvPr/>
          </p:nvSpPr>
          <p:spPr>
            <a:xfrm>
              <a:off x="9372568" y="558362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68" name="TextBox 162">
              <a:extLst>
                <a:ext uri="{FF2B5EF4-FFF2-40B4-BE49-F238E27FC236}">
                  <a16:creationId xmlns:a16="http://schemas.microsoft.com/office/drawing/2014/main" id="{73ABE00B-F7A1-4E2D-96B6-2B35489C426B}"/>
                </a:ext>
              </a:extLst>
            </p:cNvPr>
            <p:cNvSpPr txBox="1"/>
            <p:nvPr/>
          </p:nvSpPr>
          <p:spPr>
            <a:xfrm>
              <a:off x="10687809" y="5571786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8330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Data R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5103845" y="1192192"/>
            <a:ext cx="6923314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654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Data R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810125" y="1192192"/>
            <a:ext cx="7226559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dreg_proc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"0000"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dreg_proc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Reg_Arch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910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5"/>
            <a:ext cx="6626817" cy="875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How can we make a shift register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D0 -&gt; D1 -&gt; D2 -&gt; D3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Shift Register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CBCF7F-A726-410D-B75C-626EAC4D1CCD}"/>
              </a:ext>
            </a:extLst>
          </p:cNvPr>
          <p:cNvGrpSpPr/>
          <p:nvPr/>
        </p:nvGrpSpPr>
        <p:grpSpPr>
          <a:xfrm>
            <a:off x="4952973" y="2116076"/>
            <a:ext cx="6706778" cy="3787423"/>
            <a:chOff x="2831075" y="1386250"/>
            <a:chExt cx="6706778" cy="3787423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060A1B3-BE99-4F8D-B5DD-C4E7626D7D7F}"/>
                </a:ext>
              </a:extLst>
            </p:cNvPr>
            <p:cNvCxnSpPr>
              <a:endCxn id="194" idx="3"/>
            </p:cNvCxnSpPr>
            <p:nvPr/>
          </p:nvCxnSpPr>
          <p:spPr>
            <a:xfrm>
              <a:off x="5104696" y="3028029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8D15B775-5EA1-45DF-8606-CE4A3A5562AD}"/>
                </a:ext>
              </a:extLst>
            </p:cNvPr>
            <p:cNvGrpSpPr/>
            <p:nvPr/>
          </p:nvGrpSpPr>
          <p:grpSpPr>
            <a:xfrm>
              <a:off x="5354932" y="2122432"/>
              <a:ext cx="914400" cy="1752600"/>
              <a:chOff x="9144000" y="304800"/>
              <a:chExt cx="914400" cy="1752600"/>
            </a:xfrm>
          </p:grpSpPr>
          <p:grpSp>
            <p:nvGrpSpPr>
              <p:cNvPr id="186" name="Group 185">
                <a:extLst>
                  <a:ext uri="{FF2B5EF4-FFF2-40B4-BE49-F238E27FC236}">
                    <a16:creationId xmlns:a16="http://schemas.microsoft.com/office/drawing/2014/main" id="{22547FD0-CA17-498C-A37B-A2C63A6A01BA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2257CA0-0713-44D8-92EA-E5506701A8F9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92" name="TextBox 192">
                  <a:extLst>
                    <a:ext uri="{FF2B5EF4-FFF2-40B4-BE49-F238E27FC236}">
                      <a16:creationId xmlns:a16="http://schemas.microsoft.com/office/drawing/2014/main" id="{13085CB1-3A23-466E-8FB7-2CFAE7519011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93" name="TextBox 193">
                  <a:extLst>
                    <a:ext uri="{FF2B5EF4-FFF2-40B4-BE49-F238E27FC236}">
                      <a16:creationId xmlns:a16="http://schemas.microsoft.com/office/drawing/2014/main" id="{838B67EB-5497-4232-80B4-C69C64C12882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194" name="Isosceles Triangle 193">
                  <a:extLst>
                    <a:ext uri="{FF2B5EF4-FFF2-40B4-BE49-F238E27FC236}">
                      <a16:creationId xmlns:a16="http://schemas.microsoft.com/office/drawing/2014/main" id="{EF437899-E0D1-4F03-BD2D-0912DB19B213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87" name="TextBox 187">
                <a:extLst>
                  <a:ext uri="{FF2B5EF4-FFF2-40B4-BE49-F238E27FC236}">
                    <a16:creationId xmlns:a16="http://schemas.microsoft.com/office/drawing/2014/main" id="{859D5C77-2C6E-4C4F-8EC3-6E547AF52724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TextBox 188">
                <a:extLst>
                  <a:ext uri="{FF2B5EF4-FFF2-40B4-BE49-F238E27FC236}">
                    <a16:creationId xmlns:a16="http://schemas.microsoft.com/office/drawing/2014/main" id="{1AF91045-BD37-48B2-81AD-E29986781229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89" name="TextBox 189">
                <a:extLst>
                  <a:ext uri="{FF2B5EF4-FFF2-40B4-BE49-F238E27FC236}">
                    <a16:creationId xmlns:a16="http://schemas.microsoft.com/office/drawing/2014/main" id="{B49D7E12-4F3F-4E96-897B-E2BFA0D30A6B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AutoShape 74">
                <a:extLst>
                  <a:ext uri="{FF2B5EF4-FFF2-40B4-BE49-F238E27FC236}">
                    <a16:creationId xmlns:a16="http://schemas.microsoft.com/office/drawing/2014/main" id="{5DA61442-4EE2-4EF5-BC40-AD710FC69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F458AAF-6719-4DD0-9898-9D93C3B33495}"/>
                </a:ext>
              </a:extLst>
            </p:cNvPr>
            <p:cNvGrpSpPr/>
            <p:nvPr/>
          </p:nvGrpSpPr>
          <p:grpSpPr>
            <a:xfrm>
              <a:off x="6722824" y="2122406"/>
              <a:ext cx="914400" cy="1752600"/>
              <a:chOff x="9144000" y="304800"/>
              <a:chExt cx="914400" cy="1752600"/>
            </a:xfrm>
          </p:grpSpPr>
          <p:grpSp>
            <p:nvGrpSpPr>
              <p:cNvPr id="177" name="Group 176">
                <a:extLst>
                  <a:ext uri="{FF2B5EF4-FFF2-40B4-BE49-F238E27FC236}">
                    <a16:creationId xmlns:a16="http://schemas.microsoft.com/office/drawing/2014/main" id="{D8882782-133E-46CF-BE4A-76305AD66A70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F8DDB83F-8F1B-4E3B-9292-AECF68E7B14A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3" name="TextBox 202">
                  <a:extLst>
                    <a:ext uri="{FF2B5EF4-FFF2-40B4-BE49-F238E27FC236}">
                      <a16:creationId xmlns:a16="http://schemas.microsoft.com/office/drawing/2014/main" id="{97950F41-15FE-4B16-977E-851787623654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84" name="TextBox 203">
                  <a:extLst>
                    <a:ext uri="{FF2B5EF4-FFF2-40B4-BE49-F238E27FC236}">
                      <a16:creationId xmlns:a16="http://schemas.microsoft.com/office/drawing/2014/main" id="{9DC55D54-A8E4-48B1-BEFC-A391B71AD217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185" name="Isosceles Triangle 184">
                  <a:extLst>
                    <a:ext uri="{FF2B5EF4-FFF2-40B4-BE49-F238E27FC236}">
                      <a16:creationId xmlns:a16="http://schemas.microsoft.com/office/drawing/2014/main" id="{B11C6BD5-D192-4279-8ABC-8BA70A0D7E98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8" name="TextBox 197">
                <a:extLst>
                  <a:ext uri="{FF2B5EF4-FFF2-40B4-BE49-F238E27FC236}">
                    <a16:creationId xmlns:a16="http://schemas.microsoft.com/office/drawing/2014/main" id="{CF8B2F69-6ED3-46F7-881C-E7D83766CCFE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TextBox 198">
                <a:extLst>
                  <a:ext uri="{FF2B5EF4-FFF2-40B4-BE49-F238E27FC236}">
                    <a16:creationId xmlns:a16="http://schemas.microsoft.com/office/drawing/2014/main" id="{A466F775-4D72-4CE5-A05C-3257D653F817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80" name="TextBox 199">
                <a:extLst>
                  <a:ext uri="{FF2B5EF4-FFF2-40B4-BE49-F238E27FC236}">
                    <a16:creationId xmlns:a16="http://schemas.microsoft.com/office/drawing/2014/main" id="{28F8593B-6510-47EB-9A5B-8E2EFF96B316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AutoShape 74">
                <a:extLst>
                  <a:ext uri="{FF2B5EF4-FFF2-40B4-BE49-F238E27FC236}">
                    <a16:creationId xmlns:a16="http://schemas.microsoft.com/office/drawing/2014/main" id="{38E43879-5478-4B44-B3CE-FDE55763F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B975658-AE00-4678-B92C-058C833B3689}"/>
                </a:ext>
              </a:extLst>
            </p:cNvPr>
            <p:cNvGrpSpPr/>
            <p:nvPr/>
          </p:nvGrpSpPr>
          <p:grpSpPr>
            <a:xfrm>
              <a:off x="8081332" y="2116395"/>
              <a:ext cx="914400" cy="1752600"/>
              <a:chOff x="9144000" y="304800"/>
              <a:chExt cx="914400" cy="1752600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084CBDC7-05C2-42AA-AE00-B4FF86A930DB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D154FD17-36CF-4FED-AC80-D8CC254898DB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TextBox 212">
                  <a:extLst>
                    <a:ext uri="{FF2B5EF4-FFF2-40B4-BE49-F238E27FC236}">
                      <a16:creationId xmlns:a16="http://schemas.microsoft.com/office/drawing/2014/main" id="{79E8BF44-88FD-41D6-BF82-FB5B361C0BB6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75" name="TextBox 213">
                  <a:extLst>
                    <a:ext uri="{FF2B5EF4-FFF2-40B4-BE49-F238E27FC236}">
                      <a16:creationId xmlns:a16="http://schemas.microsoft.com/office/drawing/2014/main" id="{39F6EEE6-FC39-4806-ACE8-F599AAD975AF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176" name="Isosceles Triangle 175">
                  <a:extLst>
                    <a:ext uri="{FF2B5EF4-FFF2-40B4-BE49-F238E27FC236}">
                      <a16:creationId xmlns:a16="http://schemas.microsoft.com/office/drawing/2014/main" id="{8E29C8C6-6C07-48F9-A3A2-0A58A7B5E504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9" name="TextBox 207">
                <a:extLst>
                  <a:ext uri="{FF2B5EF4-FFF2-40B4-BE49-F238E27FC236}">
                    <a16:creationId xmlns:a16="http://schemas.microsoft.com/office/drawing/2014/main" id="{04058ADA-7253-406A-A121-468BCB58F25E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TextBox 208">
                <a:extLst>
                  <a:ext uri="{FF2B5EF4-FFF2-40B4-BE49-F238E27FC236}">
                    <a16:creationId xmlns:a16="http://schemas.microsoft.com/office/drawing/2014/main" id="{EFDA0E71-F12E-466D-956E-3D480B4520E1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71" name="TextBox 209">
                <a:extLst>
                  <a:ext uri="{FF2B5EF4-FFF2-40B4-BE49-F238E27FC236}">
                    <a16:creationId xmlns:a16="http://schemas.microsoft.com/office/drawing/2014/main" id="{78EF995A-324C-458B-ACE7-81A4DD1FD28C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AutoShape 74">
                <a:extLst>
                  <a:ext uri="{FF2B5EF4-FFF2-40B4-BE49-F238E27FC236}">
                    <a16:creationId xmlns:a16="http://schemas.microsoft.com/office/drawing/2014/main" id="{DD24B009-C1B3-4311-AB7D-60D3B3391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8DDE711-35A5-49C8-A242-36BF71B1383C}"/>
                </a:ext>
              </a:extLst>
            </p:cNvPr>
            <p:cNvCxnSpPr/>
            <p:nvPr/>
          </p:nvCxnSpPr>
          <p:spPr>
            <a:xfrm>
              <a:off x="6482097" y="3034452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14CE9EC-B2EC-42A1-A066-8620478ED13C}"/>
                </a:ext>
              </a:extLst>
            </p:cNvPr>
            <p:cNvCxnSpPr/>
            <p:nvPr/>
          </p:nvCxnSpPr>
          <p:spPr>
            <a:xfrm>
              <a:off x="7842389" y="3026200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9E7CA2F-510B-4AD1-9577-0A3D30D94D87}"/>
                </a:ext>
              </a:extLst>
            </p:cNvPr>
            <p:cNvGrpSpPr/>
            <p:nvPr/>
          </p:nvGrpSpPr>
          <p:grpSpPr>
            <a:xfrm>
              <a:off x="3973347" y="2122406"/>
              <a:ext cx="914400" cy="1752600"/>
              <a:chOff x="9144000" y="304800"/>
              <a:chExt cx="914400" cy="1752600"/>
            </a:xfrm>
          </p:grpSpPr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2C31B6D-9576-44BD-AAF4-AE400410C0DB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00D47BB9-B0A7-4F09-87BA-4C7145593FC4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5" name="TextBox 224">
                  <a:extLst>
                    <a:ext uri="{FF2B5EF4-FFF2-40B4-BE49-F238E27FC236}">
                      <a16:creationId xmlns:a16="http://schemas.microsoft.com/office/drawing/2014/main" id="{C26CF39F-F05B-472D-9182-938088D0A775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166" name="TextBox 225">
                  <a:extLst>
                    <a:ext uri="{FF2B5EF4-FFF2-40B4-BE49-F238E27FC236}">
                      <a16:creationId xmlns:a16="http://schemas.microsoft.com/office/drawing/2014/main" id="{67BBD405-3468-4773-99B6-F6D107ADBDA4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 w="6350">
                        <a:solidFill>
                          <a:sysClr val="window" lastClr="FFFFFF"/>
                        </a:solidFill>
                      </a:ln>
                      <a:solidFill>
                        <a:sysClr val="window" lastClr="FFFFFF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167" name="Isosceles Triangle 166">
                  <a:extLst>
                    <a:ext uri="{FF2B5EF4-FFF2-40B4-BE49-F238E27FC236}">
                      <a16:creationId xmlns:a16="http://schemas.microsoft.com/office/drawing/2014/main" id="{CE597043-6E39-4387-937D-A21BB41856C2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60" name="TextBox 219">
                <a:extLst>
                  <a:ext uri="{FF2B5EF4-FFF2-40B4-BE49-F238E27FC236}">
                    <a16:creationId xmlns:a16="http://schemas.microsoft.com/office/drawing/2014/main" id="{8D57C85A-B601-458C-B6ED-DCD82106F46C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1" name="TextBox 220">
                <a:extLst>
                  <a:ext uri="{FF2B5EF4-FFF2-40B4-BE49-F238E27FC236}">
                    <a16:creationId xmlns:a16="http://schemas.microsoft.com/office/drawing/2014/main" id="{DDF7A50A-5B01-441C-B69E-4CA6992AD57A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162" name="TextBox 221">
                <a:extLst>
                  <a:ext uri="{FF2B5EF4-FFF2-40B4-BE49-F238E27FC236}">
                    <a16:creationId xmlns:a16="http://schemas.microsoft.com/office/drawing/2014/main" id="{D1B04501-22CD-4AAE-AEE3-86521D12E0BB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AutoShape 74">
                <a:extLst>
                  <a:ext uri="{FF2B5EF4-FFF2-40B4-BE49-F238E27FC236}">
                    <a16:creationId xmlns:a16="http://schemas.microsoft.com/office/drawing/2014/main" id="{1B674B71-2449-4C56-871C-61FF4701F6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1E996DA5-0025-4BC8-A615-876AD8E0EF24}"/>
                </a:ext>
              </a:extLst>
            </p:cNvPr>
            <p:cNvCxnSpPr/>
            <p:nvPr/>
          </p:nvCxnSpPr>
          <p:spPr>
            <a:xfrm>
              <a:off x="3735463" y="3025138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61FF623-425F-4A55-95E2-FD86055322B9}"/>
                </a:ext>
              </a:extLst>
            </p:cNvPr>
            <p:cNvCxnSpPr/>
            <p:nvPr/>
          </p:nvCxnSpPr>
          <p:spPr>
            <a:xfrm flipH="1" flipV="1">
              <a:off x="3727821" y="3006863"/>
              <a:ext cx="3877" cy="116993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FB5F2B8-C8AF-4847-ADE5-30C6AA7549BD}"/>
                </a:ext>
              </a:extLst>
            </p:cNvPr>
            <p:cNvCxnSpPr/>
            <p:nvPr/>
          </p:nvCxnSpPr>
          <p:spPr>
            <a:xfrm flipH="1" flipV="1">
              <a:off x="7833944" y="3010295"/>
              <a:ext cx="15432" cy="1166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D6F067A-EB53-447C-9C7C-E23F5C002448}"/>
                </a:ext>
              </a:extLst>
            </p:cNvPr>
            <p:cNvCxnSpPr/>
            <p:nvPr/>
          </p:nvCxnSpPr>
          <p:spPr>
            <a:xfrm flipH="1" flipV="1">
              <a:off x="6492857" y="3022128"/>
              <a:ext cx="12972" cy="115466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D96A42C-E84C-46D7-8EAF-45669AF6983E}"/>
                </a:ext>
              </a:extLst>
            </p:cNvPr>
            <p:cNvCxnSpPr/>
            <p:nvPr/>
          </p:nvCxnSpPr>
          <p:spPr>
            <a:xfrm flipH="1" flipV="1">
              <a:off x="5106851" y="3020015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20E2B52F-72F2-4028-BD5D-4EF41D6E9CB3}"/>
                </a:ext>
              </a:extLst>
            </p:cNvPr>
            <p:cNvCxnSpPr/>
            <p:nvPr/>
          </p:nvCxnSpPr>
          <p:spPr>
            <a:xfrm flipH="1" flipV="1">
              <a:off x="3114865" y="4184135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24" name="TextBox 233">
              <a:extLst>
                <a:ext uri="{FF2B5EF4-FFF2-40B4-BE49-F238E27FC236}">
                  <a16:creationId xmlns:a16="http://schemas.microsoft.com/office/drawing/2014/main" id="{9E6C3D95-003D-4AAA-9FAF-38506D285A90}"/>
                </a:ext>
              </a:extLst>
            </p:cNvPr>
            <p:cNvSpPr txBox="1"/>
            <p:nvPr/>
          </p:nvSpPr>
          <p:spPr>
            <a:xfrm>
              <a:off x="2960628" y="3868995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0C92D73-27B7-4D1E-8123-FF0C865D4D57}"/>
                </a:ext>
              </a:extLst>
            </p:cNvPr>
            <p:cNvCxnSpPr>
              <a:endCxn id="187" idx="1"/>
            </p:cNvCxnSpPr>
            <p:nvPr/>
          </p:nvCxnSpPr>
          <p:spPr>
            <a:xfrm flipV="1">
              <a:off x="4988382" y="3373898"/>
              <a:ext cx="366550" cy="18899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21199D2-5C39-4F37-9634-6CC59517F961}"/>
                </a:ext>
              </a:extLst>
            </p:cNvPr>
            <p:cNvCxnSpPr>
              <a:endCxn id="178" idx="1"/>
            </p:cNvCxnSpPr>
            <p:nvPr/>
          </p:nvCxnSpPr>
          <p:spPr>
            <a:xfrm flipV="1">
              <a:off x="6365783" y="3373872"/>
              <a:ext cx="357041" cy="2534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A88C4D3-7049-4CC7-9403-3AED05E96CA4}"/>
                </a:ext>
              </a:extLst>
            </p:cNvPr>
            <p:cNvCxnSpPr/>
            <p:nvPr/>
          </p:nvCxnSpPr>
          <p:spPr>
            <a:xfrm flipV="1">
              <a:off x="7726075" y="3386546"/>
              <a:ext cx="354476" cy="442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011D672-9FEC-42A2-A11A-350FEF101ADC}"/>
                </a:ext>
              </a:extLst>
            </p:cNvPr>
            <p:cNvCxnSpPr/>
            <p:nvPr/>
          </p:nvCxnSpPr>
          <p:spPr>
            <a:xfrm flipV="1">
              <a:off x="3586871" y="3365972"/>
              <a:ext cx="370860" cy="130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F7DE408-5F91-4CAE-BC88-9E304A796968}"/>
                </a:ext>
              </a:extLst>
            </p:cNvPr>
            <p:cNvCxnSpPr/>
            <p:nvPr/>
          </p:nvCxnSpPr>
          <p:spPr>
            <a:xfrm flipH="1" flipV="1">
              <a:off x="3598922" y="3365862"/>
              <a:ext cx="2349" cy="111380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7868131-C9F8-4931-A3C4-5D43F80399C6}"/>
                </a:ext>
              </a:extLst>
            </p:cNvPr>
            <p:cNvCxnSpPr/>
            <p:nvPr/>
          </p:nvCxnSpPr>
          <p:spPr>
            <a:xfrm flipH="1" flipV="1">
              <a:off x="7717630" y="3375063"/>
              <a:ext cx="14714" cy="111446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8CEE4BB-EB3C-4B68-81E7-4148794D1E06}"/>
                </a:ext>
              </a:extLst>
            </p:cNvPr>
            <p:cNvCxnSpPr/>
            <p:nvPr/>
          </p:nvCxnSpPr>
          <p:spPr>
            <a:xfrm flipH="1" flipV="1">
              <a:off x="6376543" y="3386897"/>
              <a:ext cx="1331" cy="109620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688902C-7380-4D02-A73C-C222A3DDF724}"/>
                </a:ext>
              </a:extLst>
            </p:cNvPr>
            <p:cNvCxnSpPr/>
            <p:nvPr/>
          </p:nvCxnSpPr>
          <p:spPr>
            <a:xfrm flipH="1" flipV="1">
              <a:off x="4990538" y="3384783"/>
              <a:ext cx="12987" cy="110474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071B662-BDDD-4D73-A527-42DB567B8DCA}"/>
                </a:ext>
              </a:extLst>
            </p:cNvPr>
            <p:cNvCxnSpPr/>
            <p:nvPr/>
          </p:nvCxnSpPr>
          <p:spPr>
            <a:xfrm flipH="1" flipV="1">
              <a:off x="3001346" y="4489524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34" name="TextBox 243">
              <a:extLst>
                <a:ext uri="{FF2B5EF4-FFF2-40B4-BE49-F238E27FC236}">
                  <a16:creationId xmlns:a16="http://schemas.microsoft.com/office/drawing/2014/main" id="{85E8915D-12A0-4C51-BB37-46D2BB15F39E}"/>
                </a:ext>
              </a:extLst>
            </p:cNvPr>
            <p:cNvSpPr txBox="1"/>
            <p:nvPr/>
          </p:nvSpPr>
          <p:spPr>
            <a:xfrm>
              <a:off x="2831075" y="4184135"/>
              <a:ext cx="612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Shift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C6A36BA-52E2-4D4B-8D57-8F947622F0B1}"/>
                </a:ext>
              </a:extLst>
            </p:cNvPr>
            <p:cNvCxnSpPr>
              <a:endCxn id="163" idx="4"/>
            </p:cNvCxnSpPr>
            <p:nvPr/>
          </p:nvCxnSpPr>
          <p:spPr>
            <a:xfrm flipH="1" flipV="1">
              <a:off x="4430547" y="3875006"/>
              <a:ext cx="12700" cy="875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B8284D1-8014-4431-BB1D-250699CE1101}"/>
                </a:ext>
              </a:extLst>
            </p:cNvPr>
            <p:cNvCxnSpPr>
              <a:endCxn id="172" idx="4"/>
            </p:cNvCxnSpPr>
            <p:nvPr/>
          </p:nvCxnSpPr>
          <p:spPr>
            <a:xfrm flipH="1" flipV="1">
              <a:off x="8538532" y="3868995"/>
              <a:ext cx="11759" cy="88797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90BF92A-9644-4AA7-BB18-61A4A18D7640}"/>
                </a:ext>
              </a:extLst>
            </p:cNvPr>
            <p:cNvCxnSpPr>
              <a:endCxn id="181" idx="4"/>
            </p:cNvCxnSpPr>
            <p:nvPr/>
          </p:nvCxnSpPr>
          <p:spPr>
            <a:xfrm flipH="1" flipV="1">
              <a:off x="7180024" y="3875006"/>
              <a:ext cx="12700" cy="88196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B415C95-00E7-44F6-A828-190627FA2203}"/>
                </a:ext>
              </a:extLst>
            </p:cNvPr>
            <p:cNvCxnSpPr>
              <a:endCxn id="190" idx="4"/>
            </p:cNvCxnSpPr>
            <p:nvPr/>
          </p:nvCxnSpPr>
          <p:spPr>
            <a:xfrm flipH="1" flipV="1">
              <a:off x="5812132" y="3875032"/>
              <a:ext cx="4133" cy="88193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C85054-EA91-4CE4-991E-80705110090D}"/>
                </a:ext>
              </a:extLst>
            </p:cNvPr>
            <p:cNvCxnSpPr/>
            <p:nvPr/>
          </p:nvCxnSpPr>
          <p:spPr>
            <a:xfrm flipH="1" flipV="1">
              <a:off x="3425820" y="4750508"/>
              <a:ext cx="5130565" cy="646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40" name="TextBox 249">
              <a:extLst>
                <a:ext uri="{FF2B5EF4-FFF2-40B4-BE49-F238E27FC236}">
                  <a16:creationId xmlns:a16="http://schemas.microsoft.com/office/drawing/2014/main" id="{5F5A7A8C-357C-43F5-B49D-2DF74735B980}"/>
                </a:ext>
              </a:extLst>
            </p:cNvPr>
            <p:cNvSpPr txBox="1"/>
            <p:nvPr/>
          </p:nvSpPr>
          <p:spPr>
            <a:xfrm>
              <a:off x="3330531" y="4449330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Reset</a:t>
              </a: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3DFE50-34D9-48D8-9D00-6B6294072A8D}"/>
                </a:ext>
              </a:extLst>
            </p:cNvPr>
            <p:cNvCxnSpPr/>
            <p:nvPr/>
          </p:nvCxnSpPr>
          <p:spPr>
            <a:xfrm flipH="1" flipV="1">
              <a:off x="3711620" y="1530005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DE6A59C1-EA76-4C58-9CF5-8235677D9FFA}"/>
                </a:ext>
              </a:extLst>
            </p:cNvPr>
            <p:cNvCxnSpPr>
              <a:endCxn id="192" idx="1"/>
            </p:cNvCxnSpPr>
            <p:nvPr/>
          </p:nvCxnSpPr>
          <p:spPr>
            <a:xfrm>
              <a:off x="4913508" y="2679491"/>
              <a:ext cx="441424" cy="8607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F8302D3-482F-4A24-9FB6-5DFC340704E6}"/>
                </a:ext>
              </a:extLst>
            </p:cNvPr>
            <p:cNvCxnSpPr/>
            <p:nvPr/>
          </p:nvCxnSpPr>
          <p:spPr>
            <a:xfrm flipV="1">
              <a:off x="3718053" y="2679491"/>
              <a:ext cx="249624" cy="1333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4CE4DC1-5DC3-4DBC-86B2-42640C5B0FB3}"/>
                </a:ext>
              </a:extLst>
            </p:cNvPr>
            <p:cNvCxnSpPr>
              <a:stCxn id="193" idx="3"/>
            </p:cNvCxnSpPr>
            <p:nvPr/>
          </p:nvCxnSpPr>
          <p:spPr>
            <a:xfrm>
              <a:off x="6218532" y="2688098"/>
              <a:ext cx="501332" cy="30397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68309DF0-9D02-4E11-951A-DEF00B6D4F92}"/>
                </a:ext>
              </a:extLst>
            </p:cNvPr>
            <p:cNvCxnSpPr/>
            <p:nvPr/>
          </p:nvCxnSpPr>
          <p:spPr>
            <a:xfrm>
              <a:off x="7662985" y="2679482"/>
              <a:ext cx="425124" cy="859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6" name="TextBox 258">
              <a:extLst>
                <a:ext uri="{FF2B5EF4-FFF2-40B4-BE49-F238E27FC236}">
                  <a16:creationId xmlns:a16="http://schemas.microsoft.com/office/drawing/2014/main" id="{F90034AA-D46C-4DCE-9AB5-4A1A3014A880}"/>
                </a:ext>
              </a:extLst>
            </p:cNvPr>
            <p:cNvSpPr txBox="1"/>
            <p:nvPr/>
          </p:nvSpPr>
          <p:spPr>
            <a:xfrm>
              <a:off x="3270271" y="1386250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D0</a:t>
              </a: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EBF1DC2-E33F-41CE-B1E3-82140046252D}"/>
                </a:ext>
              </a:extLst>
            </p:cNvPr>
            <p:cNvCxnSpPr/>
            <p:nvPr/>
          </p:nvCxnSpPr>
          <p:spPr>
            <a:xfrm flipH="1" flipV="1">
              <a:off x="5022434" y="2694786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sp>
          <p:nvSpPr>
            <p:cNvPr id="148" name="TextBox 263">
              <a:extLst>
                <a:ext uri="{FF2B5EF4-FFF2-40B4-BE49-F238E27FC236}">
                  <a16:creationId xmlns:a16="http://schemas.microsoft.com/office/drawing/2014/main" id="{7B2CF672-650A-4EFF-B41D-69F609407F74}"/>
                </a:ext>
              </a:extLst>
            </p:cNvPr>
            <p:cNvSpPr txBox="1"/>
            <p:nvPr/>
          </p:nvSpPr>
          <p:spPr>
            <a:xfrm>
              <a:off x="4987937" y="4804341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Q0</a:t>
              </a: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C6FCE37C-7E58-4BB3-9730-7164D8000CCC}"/>
                </a:ext>
              </a:extLst>
            </p:cNvPr>
            <p:cNvCxnSpPr/>
            <p:nvPr/>
          </p:nvCxnSpPr>
          <p:spPr>
            <a:xfrm flipH="1">
              <a:off x="4867006" y="2700055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DBF4AF1-F389-4BC6-BDB6-29C0216E2B5C}"/>
                </a:ext>
              </a:extLst>
            </p:cNvPr>
            <p:cNvCxnSpPr/>
            <p:nvPr/>
          </p:nvCxnSpPr>
          <p:spPr>
            <a:xfrm flipH="1" flipV="1">
              <a:off x="7791197" y="2679491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B824C0D-698A-4025-822B-7716CEF9533E}"/>
                </a:ext>
              </a:extLst>
            </p:cNvPr>
            <p:cNvCxnSpPr/>
            <p:nvPr/>
          </p:nvCxnSpPr>
          <p:spPr>
            <a:xfrm flipH="1">
              <a:off x="7635769" y="2684760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84A491F-280D-4DB1-ADDA-C0959E4DB55D}"/>
                </a:ext>
              </a:extLst>
            </p:cNvPr>
            <p:cNvCxnSpPr/>
            <p:nvPr/>
          </p:nvCxnSpPr>
          <p:spPr>
            <a:xfrm flipH="1" flipV="1">
              <a:off x="9151379" y="2667282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C5CAB732-F5ED-43CD-8982-473CE59C3F00}"/>
                </a:ext>
              </a:extLst>
            </p:cNvPr>
            <p:cNvCxnSpPr/>
            <p:nvPr/>
          </p:nvCxnSpPr>
          <p:spPr>
            <a:xfrm flipH="1">
              <a:off x="8995951" y="2672551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DE63176-153D-4EC7-8051-C19016685248}"/>
                </a:ext>
              </a:extLst>
            </p:cNvPr>
            <p:cNvCxnSpPr/>
            <p:nvPr/>
          </p:nvCxnSpPr>
          <p:spPr>
            <a:xfrm flipH="1" flipV="1">
              <a:off x="6426660" y="2694786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98EEF196-3C3B-4CB5-97FF-7CB2EB5D36ED}"/>
                </a:ext>
              </a:extLst>
            </p:cNvPr>
            <p:cNvCxnSpPr/>
            <p:nvPr/>
          </p:nvCxnSpPr>
          <p:spPr>
            <a:xfrm flipH="1">
              <a:off x="6272186" y="2700055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sp>
          <p:nvSpPr>
            <p:cNvPr id="156" name="TextBox 271">
              <a:extLst>
                <a:ext uri="{FF2B5EF4-FFF2-40B4-BE49-F238E27FC236}">
                  <a16:creationId xmlns:a16="http://schemas.microsoft.com/office/drawing/2014/main" id="{B574FCB8-2DEE-4FDD-926A-85CC2F4ADCF6}"/>
                </a:ext>
              </a:extLst>
            </p:cNvPr>
            <p:cNvSpPr txBox="1"/>
            <p:nvPr/>
          </p:nvSpPr>
          <p:spPr>
            <a:xfrm>
              <a:off x="6387955" y="479727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Q1</a:t>
              </a:r>
            </a:p>
          </p:txBody>
        </p:sp>
        <p:sp>
          <p:nvSpPr>
            <p:cNvPr id="157" name="TextBox 272">
              <a:extLst>
                <a:ext uri="{FF2B5EF4-FFF2-40B4-BE49-F238E27FC236}">
                  <a16:creationId xmlns:a16="http://schemas.microsoft.com/office/drawing/2014/main" id="{49AB9F2A-4687-4301-A1E7-07B62E7FAF0B}"/>
                </a:ext>
              </a:extLst>
            </p:cNvPr>
            <p:cNvSpPr txBox="1"/>
            <p:nvPr/>
          </p:nvSpPr>
          <p:spPr>
            <a:xfrm>
              <a:off x="7765436" y="4797270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Q2</a:t>
              </a:r>
            </a:p>
          </p:txBody>
        </p:sp>
        <p:sp>
          <p:nvSpPr>
            <p:cNvPr id="158" name="TextBox 273">
              <a:extLst>
                <a:ext uri="{FF2B5EF4-FFF2-40B4-BE49-F238E27FC236}">
                  <a16:creationId xmlns:a16="http://schemas.microsoft.com/office/drawing/2014/main" id="{204C6932-46F0-4673-B41E-79011B38549C}"/>
                </a:ext>
              </a:extLst>
            </p:cNvPr>
            <p:cNvSpPr txBox="1"/>
            <p:nvPr/>
          </p:nvSpPr>
          <p:spPr>
            <a:xfrm>
              <a:off x="9080677" y="4785435"/>
              <a:ext cx="457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82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Shift R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5261084" y="958927"/>
            <a:ext cx="6555385" cy="4811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Shift_Reg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81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Shift R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egister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486276" y="958927"/>
            <a:ext cx="7330194" cy="48117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could SLL or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shift_left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(q,1)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SREG_Arch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sreg_proc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"0000"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shift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sreg_proc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SREG_Arch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65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5"/>
            <a:ext cx="6626817" cy="87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How can we make a binary counter in VHDL?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Binary Counter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503D69-EBD7-46EE-9416-179522E1B9C3}"/>
              </a:ext>
            </a:extLst>
          </p:cNvPr>
          <p:cNvGrpSpPr/>
          <p:nvPr/>
        </p:nvGrpSpPr>
        <p:grpSpPr>
          <a:xfrm>
            <a:off x="5606861" y="2092780"/>
            <a:ext cx="4996097" cy="3653617"/>
            <a:chOff x="3597952" y="1602192"/>
            <a:chExt cx="4996097" cy="3653617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DD61E8D-5466-4ECE-92CC-8381AEB9B6AA}"/>
                </a:ext>
              </a:extLst>
            </p:cNvPr>
            <p:cNvGrpSpPr/>
            <p:nvPr/>
          </p:nvGrpSpPr>
          <p:grpSpPr>
            <a:xfrm rot="16200000">
              <a:off x="6161149" y="1753203"/>
              <a:ext cx="1577841" cy="3287958"/>
              <a:chOff x="9620250" y="1773659"/>
              <a:chExt cx="1791699" cy="3638550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66B19842-A110-4B3B-B678-5FEBB8FCEB07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TextBox 11">
                <a:extLst>
                  <a:ext uri="{FF2B5EF4-FFF2-40B4-BE49-F238E27FC236}">
                    <a16:creationId xmlns:a16="http://schemas.microsoft.com/office/drawing/2014/main" id="{127F4DB9-B5B3-407F-8CE0-AB8BAF30CD90}"/>
                  </a:ext>
                </a:extLst>
              </p:cNvPr>
              <p:cNvSpPr txBox="1"/>
              <p:nvPr/>
            </p:nvSpPr>
            <p:spPr>
              <a:xfrm rot="5400000">
                <a:off x="10013335" y="3287206"/>
                <a:ext cx="1365567" cy="369332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Counter</a:t>
                </a:r>
              </a:p>
            </p:txBody>
          </p:sp>
        </p:grpSp>
        <p:sp>
          <p:nvSpPr>
            <p:cNvPr id="95" name="TextBox 14">
              <a:extLst>
                <a:ext uri="{FF2B5EF4-FFF2-40B4-BE49-F238E27FC236}">
                  <a16:creationId xmlns:a16="http://schemas.microsoft.com/office/drawing/2014/main" id="{746B4CCC-68A0-4443-936B-44EE862CCE81}"/>
                </a:ext>
              </a:extLst>
            </p:cNvPr>
            <p:cNvSpPr txBox="1"/>
            <p:nvPr/>
          </p:nvSpPr>
          <p:spPr>
            <a:xfrm>
              <a:off x="3957092" y="2692538"/>
              <a:ext cx="63671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Load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F26C4AB-1464-42B0-962C-395C4E4B8E53}"/>
                </a:ext>
              </a:extLst>
            </p:cNvPr>
            <p:cNvCxnSpPr/>
            <p:nvPr/>
          </p:nvCxnSpPr>
          <p:spPr>
            <a:xfrm>
              <a:off x="3770506" y="3353421"/>
              <a:ext cx="153558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A5F48385-999B-486E-BEEA-30D8F4691A64}"/>
                </a:ext>
              </a:extLst>
            </p:cNvPr>
            <p:cNvCxnSpPr/>
            <p:nvPr/>
          </p:nvCxnSpPr>
          <p:spPr>
            <a:xfrm>
              <a:off x="3684537" y="3864261"/>
              <a:ext cx="162155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98" name="Right Arrow 19">
              <a:extLst>
                <a:ext uri="{FF2B5EF4-FFF2-40B4-BE49-F238E27FC236}">
                  <a16:creationId xmlns:a16="http://schemas.microsoft.com/office/drawing/2014/main" id="{24EF8A85-5BC4-4644-BA49-1731E7DFBBF0}"/>
                </a:ext>
              </a:extLst>
            </p:cNvPr>
            <p:cNvSpPr/>
            <p:nvPr/>
          </p:nvSpPr>
          <p:spPr>
            <a:xfrm rot="5400000">
              <a:off x="6634752" y="2036513"/>
              <a:ext cx="630631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TextBox 20">
              <a:extLst>
                <a:ext uri="{FF2B5EF4-FFF2-40B4-BE49-F238E27FC236}">
                  <a16:creationId xmlns:a16="http://schemas.microsoft.com/office/drawing/2014/main" id="{7E155239-0A66-482F-A185-F403C7C0F77B}"/>
                </a:ext>
              </a:extLst>
            </p:cNvPr>
            <p:cNvSpPr txBox="1"/>
            <p:nvPr/>
          </p:nvSpPr>
          <p:spPr>
            <a:xfrm>
              <a:off x="6285106" y="1602192"/>
              <a:ext cx="1449308" cy="36933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(D3..D0)</a:t>
              </a:r>
            </a:p>
          </p:txBody>
        </p:sp>
        <p:sp>
          <p:nvSpPr>
            <p:cNvPr id="100" name="TextBox 21">
              <a:extLst>
                <a:ext uri="{FF2B5EF4-FFF2-40B4-BE49-F238E27FC236}">
                  <a16:creationId xmlns:a16="http://schemas.microsoft.com/office/drawing/2014/main" id="{3D277895-4F90-4C5A-9D3F-AC53FD3BBC2B}"/>
                </a:ext>
              </a:extLst>
            </p:cNvPr>
            <p:cNvSpPr txBox="1"/>
            <p:nvPr/>
          </p:nvSpPr>
          <p:spPr>
            <a:xfrm>
              <a:off x="3597952" y="3566332"/>
              <a:ext cx="6848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Clock</a:t>
              </a:r>
            </a:p>
          </p:txBody>
        </p:sp>
        <p:sp>
          <p:nvSpPr>
            <p:cNvPr id="101" name="TextBox 22">
              <a:extLst>
                <a:ext uri="{FF2B5EF4-FFF2-40B4-BE49-F238E27FC236}">
                  <a16:creationId xmlns:a16="http://schemas.microsoft.com/office/drawing/2014/main" id="{119E801C-E0FA-4B67-BE34-33FDD027CBDD}"/>
                </a:ext>
              </a:extLst>
            </p:cNvPr>
            <p:cNvSpPr txBox="1"/>
            <p:nvPr/>
          </p:nvSpPr>
          <p:spPr>
            <a:xfrm>
              <a:off x="4013682" y="3057249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5BE1374-4AF6-4ECA-890E-350306AFABAE}"/>
                </a:ext>
              </a:extLst>
            </p:cNvPr>
            <p:cNvCxnSpPr/>
            <p:nvPr/>
          </p:nvCxnSpPr>
          <p:spPr>
            <a:xfrm flipV="1">
              <a:off x="3684537" y="3018221"/>
              <a:ext cx="1615642" cy="10784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3" name="Isosceles Triangle 102">
              <a:extLst>
                <a:ext uri="{FF2B5EF4-FFF2-40B4-BE49-F238E27FC236}">
                  <a16:creationId xmlns:a16="http://schemas.microsoft.com/office/drawing/2014/main" id="{C7C079FD-B354-4D50-82F4-32CADB3FE0E3}"/>
                </a:ext>
              </a:extLst>
            </p:cNvPr>
            <p:cNvSpPr/>
            <p:nvPr/>
          </p:nvSpPr>
          <p:spPr>
            <a:xfrm rot="5400000">
              <a:off x="5281228" y="3741953"/>
              <a:ext cx="294341" cy="244616"/>
            </a:xfrm>
            <a:prstGeom prst="triangl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 w="6350">
                  <a:solidFill>
                    <a:sysClr val="window" lastClr="FFFFFF"/>
                  </a:solidFill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4" name="Right Arrow 43">
              <a:extLst>
                <a:ext uri="{FF2B5EF4-FFF2-40B4-BE49-F238E27FC236}">
                  <a16:creationId xmlns:a16="http://schemas.microsoft.com/office/drawing/2014/main" id="{BD7B3E44-5832-45EE-AD83-22FEEBDD12E8}"/>
                </a:ext>
              </a:extLst>
            </p:cNvPr>
            <p:cNvSpPr/>
            <p:nvPr/>
          </p:nvSpPr>
          <p:spPr>
            <a:xfrm rot="5400000">
              <a:off x="6607166" y="4288473"/>
              <a:ext cx="685800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5" name="TextBox 44">
              <a:extLst>
                <a:ext uri="{FF2B5EF4-FFF2-40B4-BE49-F238E27FC236}">
                  <a16:creationId xmlns:a16="http://schemas.microsoft.com/office/drawing/2014/main" id="{42B3F146-4ECD-4588-9085-600EB8A64F68}"/>
                </a:ext>
              </a:extLst>
            </p:cNvPr>
            <p:cNvSpPr txBox="1"/>
            <p:nvPr/>
          </p:nvSpPr>
          <p:spPr>
            <a:xfrm>
              <a:off x="6344004" y="4886477"/>
              <a:ext cx="1168910" cy="36933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 (D3..D0)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FC98AA7-3022-4D69-8374-2DF6BC130685}"/>
                </a:ext>
              </a:extLst>
            </p:cNvPr>
            <p:cNvCxnSpPr/>
            <p:nvPr/>
          </p:nvCxnSpPr>
          <p:spPr>
            <a:xfrm flipV="1">
              <a:off x="3684537" y="2682599"/>
              <a:ext cx="1615642" cy="10784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7" name="TextBox 48">
              <a:extLst>
                <a:ext uri="{FF2B5EF4-FFF2-40B4-BE49-F238E27FC236}">
                  <a16:creationId xmlns:a16="http://schemas.microsoft.com/office/drawing/2014/main" id="{6AFA4C70-423D-4525-9156-F17519338BE4}"/>
                </a:ext>
              </a:extLst>
            </p:cNvPr>
            <p:cNvSpPr txBox="1"/>
            <p:nvPr/>
          </p:nvSpPr>
          <p:spPr>
            <a:xfrm>
              <a:off x="3885765" y="2384351"/>
              <a:ext cx="70198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01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Writing VHDL : A 4-bit Register 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59033E-AC05-43A0-B042-6FE7EEC61940}"/>
              </a:ext>
            </a:extLst>
          </p:cNvPr>
          <p:cNvGrpSpPr/>
          <p:nvPr/>
        </p:nvGrpSpPr>
        <p:grpSpPr>
          <a:xfrm>
            <a:off x="4930637" y="1909840"/>
            <a:ext cx="6332035" cy="3536226"/>
            <a:chOff x="4930637" y="2237389"/>
            <a:chExt cx="6332035" cy="353622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906777C-CF85-4224-85E7-35A1D0364672}"/>
                </a:ext>
              </a:extLst>
            </p:cNvPr>
            <p:cNvCxnSpPr>
              <a:endCxn id="19" idx="3"/>
            </p:cNvCxnSpPr>
            <p:nvPr/>
          </p:nvCxnSpPr>
          <p:spPr>
            <a:xfrm>
              <a:off x="7204258" y="3879168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E4C466-068E-4710-97F7-2C4BC4759DF6}"/>
                </a:ext>
              </a:extLst>
            </p:cNvPr>
            <p:cNvGrpSpPr/>
            <p:nvPr/>
          </p:nvGrpSpPr>
          <p:grpSpPr>
            <a:xfrm>
              <a:off x="7454494" y="2973571"/>
              <a:ext cx="914400" cy="1752600"/>
              <a:chOff x="9144000" y="304800"/>
              <a:chExt cx="914400" cy="175260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F849189-F7C0-468D-8100-DA803E055E4A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CA6635-1910-4346-A679-154B8C0A231B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9A00CA4-C301-4B9D-8FB5-23242ADC658E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7C236B4-4BED-424B-A69A-93DD81012918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Q</a:t>
                  </a:r>
                </a:p>
              </p:txBody>
            </p:sp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BE9B6C68-121B-41A6-A958-532C057AEDE8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9F73C0-76E3-407B-836C-A7ADEB164F6C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ED7CD3-0470-4676-8088-19172E49A050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R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2993B6-F9CB-4E86-BE78-170B7FB6C6F7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15" name="AutoShape 74">
                <a:extLst>
                  <a:ext uri="{FF2B5EF4-FFF2-40B4-BE49-F238E27FC236}">
                    <a16:creationId xmlns:a16="http://schemas.microsoft.com/office/drawing/2014/main" id="{EA91FC0D-BAFD-431E-9148-D4FAAA45E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51013A5-5121-49E2-AA00-944B2E5A6714}"/>
                </a:ext>
              </a:extLst>
            </p:cNvPr>
            <p:cNvGrpSpPr/>
            <p:nvPr/>
          </p:nvGrpSpPr>
          <p:grpSpPr>
            <a:xfrm>
              <a:off x="8822386" y="2973545"/>
              <a:ext cx="914400" cy="1752600"/>
              <a:chOff x="9144000" y="304800"/>
              <a:chExt cx="914400" cy="17526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914F2B1-3587-44D7-AEE7-9EA454E363EE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B9C4507-AF77-4BF6-84C4-5DC2336FA301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087B7DB-5CE7-4E9E-B73F-A0134DF10B30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313E500-5C4F-41A7-8C99-66F61E3DC721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Q</a:t>
                  </a:r>
                </a:p>
              </p:txBody>
            </p:sp>
            <p:sp>
              <p:nvSpPr>
                <p:cNvPr id="29" name="Isosceles Triangle 28">
                  <a:extLst>
                    <a:ext uri="{FF2B5EF4-FFF2-40B4-BE49-F238E27FC236}">
                      <a16:creationId xmlns:a16="http://schemas.microsoft.com/office/drawing/2014/main" id="{013BA441-239A-40A9-8BDA-362BD5D3FA76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C76500F-10A2-42C0-9AB9-74631B18F994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494B630-F8E4-469E-A1A1-A39F892F7BF8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1F148C-7144-418C-92D4-B247F75BDCE3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25" name="AutoShape 74">
                <a:extLst>
                  <a:ext uri="{FF2B5EF4-FFF2-40B4-BE49-F238E27FC236}">
                    <a16:creationId xmlns:a16="http://schemas.microsoft.com/office/drawing/2014/main" id="{8730BCDA-99F6-4905-9E4E-67425CA8B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22D32A5-553C-4C4A-8414-08F2B05A06D0}"/>
                </a:ext>
              </a:extLst>
            </p:cNvPr>
            <p:cNvGrpSpPr/>
            <p:nvPr/>
          </p:nvGrpSpPr>
          <p:grpSpPr>
            <a:xfrm>
              <a:off x="10180894" y="2967534"/>
              <a:ext cx="914400" cy="1752600"/>
              <a:chOff x="9144000" y="304800"/>
              <a:chExt cx="914400" cy="17526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FC22A55-B555-44B1-B983-169BD6332F78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B1493A51-9612-49EC-B1E8-21C8C7CE76D1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FDF965-6411-408A-A0D0-7F604C30D181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955809B-D4E3-4FB2-9EAA-E6AD24167F4B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Q</a:t>
                  </a:r>
                </a:p>
              </p:txBody>
            </p: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1DA59C6D-3A9F-4E8B-95BC-0AF3B5886182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6A95AA7-A1D5-4D90-BC2A-2FCB31543B79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En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58D4F4-4B5D-48C1-B067-52C835BE4F14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R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058A485-726C-48AD-8319-0AD9D17654DE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35" name="AutoShape 74">
                <a:extLst>
                  <a:ext uri="{FF2B5EF4-FFF2-40B4-BE49-F238E27FC236}">
                    <a16:creationId xmlns:a16="http://schemas.microsoft.com/office/drawing/2014/main" id="{970C6A53-750C-4A7A-B2E6-1677E4198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7C451CF-F59B-41DF-90AE-ED96237F2993}"/>
                </a:ext>
              </a:extLst>
            </p:cNvPr>
            <p:cNvCxnSpPr/>
            <p:nvPr/>
          </p:nvCxnSpPr>
          <p:spPr>
            <a:xfrm>
              <a:off x="8581659" y="3885591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CC127D5-FAC7-4AF3-AC41-D33DB9DE1E70}"/>
                </a:ext>
              </a:extLst>
            </p:cNvPr>
            <p:cNvCxnSpPr/>
            <p:nvPr/>
          </p:nvCxnSpPr>
          <p:spPr>
            <a:xfrm>
              <a:off x="9941951" y="3877339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E22BEF7-E06B-4EFD-9812-148C288A336D}"/>
                </a:ext>
              </a:extLst>
            </p:cNvPr>
            <p:cNvGrpSpPr/>
            <p:nvPr/>
          </p:nvGrpSpPr>
          <p:grpSpPr>
            <a:xfrm>
              <a:off x="6072909" y="2973545"/>
              <a:ext cx="914400" cy="1752600"/>
              <a:chOff x="9144000" y="304800"/>
              <a:chExt cx="914400" cy="1752600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E9304F0-ADC1-44C6-8B2B-31738FA846D2}"/>
                  </a:ext>
                </a:extLst>
              </p:cNvPr>
              <p:cNvGrpSpPr/>
              <p:nvPr/>
            </p:nvGrpSpPr>
            <p:grpSpPr>
              <a:xfrm>
                <a:off x="9144000" y="381000"/>
                <a:ext cx="914400" cy="1528483"/>
                <a:chOff x="6566647" y="1860549"/>
                <a:chExt cx="914400" cy="1528483"/>
              </a:xfrm>
              <a:solidFill>
                <a:sysClr val="windowText" lastClr="000000"/>
              </a:solidFill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33A85356-7275-4187-B78F-C68F9CD160C3}"/>
                    </a:ext>
                  </a:extLst>
                </p:cNvPr>
                <p:cNvSpPr/>
                <p:nvPr/>
              </p:nvSpPr>
              <p:spPr>
                <a:xfrm>
                  <a:off x="6566647" y="1860549"/>
                  <a:ext cx="914400" cy="1528483"/>
                </a:xfrm>
                <a:prstGeom prst="rect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2896A14-3BD8-4F42-A579-EE569BB1957B}"/>
                    </a:ext>
                  </a:extLst>
                </p:cNvPr>
                <p:cNvSpPr txBox="1"/>
                <p:nvPr/>
              </p:nvSpPr>
              <p:spPr>
                <a:xfrm>
                  <a:off x="65666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D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8D76CD4-30B7-4A81-9181-C6F6DF0A9E30}"/>
                    </a:ext>
                  </a:extLst>
                </p:cNvPr>
                <p:cNvSpPr txBox="1"/>
                <p:nvPr/>
              </p:nvSpPr>
              <p:spPr>
                <a:xfrm>
                  <a:off x="7100047" y="2165349"/>
                  <a:ext cx="330200" cy="369332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 w="6350">
                        <a:solidFill>
                          <a:prstClr val="white"/>
                        </a:solidFill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Q</a:t>
                  </a:r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B5C5ED79-D04A-4124-AD4E-0F1AC9203684}"/>
                    </a:ext>
                  </a:extLst>
                </p:cNvPr>
                <p:cNvSpPr/>
                <p:nvPr/>
              </p:nvSpPr>
              <p:spPr>
                <a:xfrm rot="5400000">
                  <a:off x="6541784" y="2571212"/>
                  <a:ext cx="294341" cy="244616"/>
                </a:xfrm>
                <a:prstGeom prst="triangle">
                  <a:avLst/>
                </a:prstGeom>
                <a:grpFill/>
                <a:ln w="2540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FA4EBFF-116D-4455-8DFE-D41FD807C93C}"/>
                  </a:ext>
                </a:extLst>
              </p:cNvPr>
              <p:cNvSpPr txBox="1"/>
              <p:nvPr/>
            </p:nvSpPr>
            <p:spPr>
              <a:xfrm>
                <a:off x="9144000" y="1371600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En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9DD7433-8FB0-4A32-A7AE-2E6643E51E95}"/>
                  </a:ext>
                </a:extLst>
              </p:cNvPr>
              <p:cNvSpPr txBox="1"/>
              <p:nvPr/>
            </p:nvSpPr>
            <p:spPr>
              <a:xfrm>
                <a:off x="9448800" y="16002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</a:rPr>
                  <a:t>R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3F5A1A-41F1-4F81-8545-87999AA5AEFA}"/>
                  </a:ext>
                </a:extLst>
              </p:cNvPr>
              <p:cNvSpPr txBox="1"/>
              <p:nvPr/>
            </p:nvSpPr>
            <p:spPr>
              <a:xfrm>
                <a:off x="9448800" y="304800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  <p:sp>
            <p:nvSpPr>
              <p:cNvPr id="47" name="AutoShape 74">
                <a:extLst>
                  <a:ext uri="{FF2B5EF4-FFF2-40B4-BE49-F238E27FC236}">
                    <a16:creationId xmlns:a16="http://schemas.microsoft.com/office/drawing/2014/main" id="{CB5209E3-F418-4DA1-8557-DBF5A7256A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25000" y="1905000"/>
                <a:ext cx="152400" cy="152400"/>
              </a:xfrm>
              <a:prstGeom prst="flowChartConnector">
                <a:avLst/>
              </a:prstGeom>
              <a:solidFill>
                <a:sysClr val="windowText" lastClr="000000"/>
              </a:solidFill>
              <a:ln w="2540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</a:endParaRPr>
              </a:p>
            </p:txBody>
          </p:sp>
        </p:grp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4D26DE7-F0EB-4324-983D-4731AC75B207}"/>
                </a:ext>
              </a:extLst>
            </p:cNvPr>
            <p:cNvCxnSpPr/>
            <p:nvPr/>
          </p:nvCxnSpPr>
          <p:spPr>
            <a:xfrm>
              <a:off x="5835025" y="3876277"/>
              <a:ext cx="250236" cy="357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9094A03-5555-47CF-BABF-710695263FDD}"/>
                </a:ext>
              </a:extLst>
            </p:cNvPr>
            <p:cNvCxnSpPr/>
            <p:nvPr/>
          </p:nvCxnSpPr>
          <p:spPr>
            <a:xfrm flipH="1" flipV="1">
              <a:off x="5827383" y="3858002"/>
              <a:ext cx="3877" cy="116993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F70A645-BE0A-49E0-9D2D-95EF02FC770E}"/>
                </a:ext>
              </a:extLst>
            </p:cNvPr>
            <p:cNvCxnSpPr/>
            <p:nvPr/>
          </p:nvCxnSpPr>
          <p:spPr>
            <a:xfrm flipH="1" flipV="1">
              <a:off x="9933506" y="3861434"/>
              <a:ext cx="15432" cy="1166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111699F-D0A6-40F2-9767-CF9DD066571A}"/>
                </a:ext>
              </a:extLst>
            </p:cNvPr>
            <p:cNvCxnSpPr/>
            <p:nvPr/>
          </p:nvCxnSpPr>
          <p:spPr>
            <a:xfrm flipH="1" flipV="1">
              <a:off x="8592419" y="3873267"/>
              <a:ext cx="12972" cy="115466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6CA4B71-9AB1-4D7A-B0DE-604F572B6776}"/>
                </a:ext>
              </a:extLst>
            </p:cNvPr>
            <p:cNvCxnSpPr/>
            <p:nvPr/>
          </p:nvCxnSpPr>
          <p:spPr>
            <a:xfrm flipH="1" flipV="1">
              <a:off x="7206413" y="3871154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4C4C134-190F-4A7C-BD5F-3A63FC053144}"/>
                </a:ext>
              </a:extLst>
            </p:cNvPr>
            <p:cNvCxnSpPr/>
            <p:nvPr/>
          </p:nvCxnSpPr>
          <p:spPr>
            <a:xfrm flipH="1" flipV="1">
              <a:off x="5214427" y="5035274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6092877-9660-42D2-985E-0613B42E2F3B}"/>
                </a:ext>
              </a:extLst>
            </p:cNvPr>
            <p:cNvSpPr txBox="1"/>
            <p:nvPr/>
          </p:nvSpPr>
          <p:spPr>
            <a:xfrm>
              <a:off x="5060190" y="4720134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Clk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DF813F-8D5F-4E34-8733-E1B259C8A12A}"/>
                </a:ext>
              </a:extLst>
            </p:cNvPr>
            <p:cNvCxnSpPr>
              <a:endCxn id="10" idx="1"/>
            </p:cNvCxnSpPr>
            <p:nvPr/>
          </p:nvCxnSpPr>
          <p:spPr>
            <a:xfrm flipV="1">
              <a:off x="7087944" y="4225037"/>
              <a:ext cx="366550" cy="18899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020E749-F307-4C98-9454-7BFF4717BEE3}"/>
                </a:ext>
              </a:extLst>
            </p:cNvPr>
            <p:cNvCxnSpPr>
              <a:endCxn id="22" idx="1"/>
            </p:cNvCxnSpPr>
            <p:nvPr/>
          </p:nvCxnSpPr>
          <p:spPr>
            <a:xfrm flipV="1">
              <a:off x="8465345" y="4225011"/>
              <a:ext cx="357041" cy="25348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72EF5E87-AC89-40AF-A80C-89EC71C77A90}"/>
                </a:ext>
              </a:extLst>
            </p:cNvPr>
            <p:cNvCxnSpPr/>
            <p:nvPr/>
          </p:nvCxnSpPr>
          <p:spPr>
            <a:xfrm flipV="1">
              <a:off x="9825637" y="4237685"/>
              <a:ext cx="354476" cy="442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CB93D3D-B13F-4374-ADC3-442BE35E8FE5}"/>
                </a:ext>
              </a:extLst>
            </p:cNvPr>
            <p:cNvCxnSpPr/>
            <p:nvPr/>
          </p:nvCxnSpPr>
          <p:spPr>
            <a:xfrm flipV="1">
              <a:off x="5686433" y="4217111"/>
              <a:ext cx="370860" cy="13024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F12BCA3-9B72-464F-A5CA-74399BFADFC4}"/>
                </a:ext>
              </a:extLst>
            </p:cNvPr>
            <p:cNvCxnSpPr/>
            <p:nvPr/>
          </p:nvCxnSpPr>
          <p:spPr>
            <a:xfrm flipH="1" flipV="1">
              <a:off x="5698484" y="4217001"/>
              <a:ext cx="2349" cy="1113809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D242E4-6F91-4310-9E34-3CD1C1666ADF}"/>
                </a:ext>
              </a:extLst>
            </p:cNvPr>
            <p:cNvCxnSpPr/>
            <p:nvPr/>
          </p:nvCxnSpPr>
          <p:spPr>
            <a:xfrm flipH="1" flipV="1">
              <a:off x="9817192" y="4226202"/>
              <a:ext cx="14714" cy="111446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3B206EB-EDFA-4CF1-BB8C-4D197824F1DF}"/>
                </a:ext>
              </a:extLst>
            </p:cNvPr>
            <p:cNvCxnSpPr/>
            <p:nvPr/>
          </p:nvCxnSpPr>
          <p:spPr>
            <a:xfrm flipH="1" flipV="1">
              <a:off x="8476105" y="4238036"/>
              <a:ext cx="1331" cy="109620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18492EA-18E6-4271-8633-8805EADDEDA0}"/>
                </a:ext>
              </a:extLst>
            </p:cNvPr>
            <p:cNvCxnSpPr/>
            <p:nvPr/>
          </p:nvCxnSpPr>
          <p:spPr>
            <a:xfrm flipH="1" flipV="1">
              <a:off x="7090100" y="4235922"/>
              <a:ext cx="12987" cy="110474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A0651B-5508-40AF-B699-E4377EE51046}"/>
                </a:ext>
              </a:extLst>
            </p:cNvPr>
            <p:cNvCxnSpPr/>
            <p:nvPr/>
          </p:nvCxnSpPr>
          <p:spPr>
            <a:xfrm flipH="1" flipV="1">
              <a:off x="5100908" y="5340663"/>
              <a:ext cx="473393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5D2B5D0-DECA-4361-8D1B-A469E1AD03F7}"/>
                </a:ext>
              </a:extLst>
            </p:cNvPr>
            <p:cNvSpPr txBox="1"/>
            <p:nvPr/>
          </p:nvSpPr>
          <p:spPr>
            <a:xfrm>
              <a:off x="4930637" y="503527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Load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8C01D6C-E61B-4014-BDB9-DC386E90941F}"/>
                </a:ext>
              </a:extLst>
            </p:cNvPr>
            <p:cNvCxnSpPr>
              <a:endCxn id="47" idx="4"/>
            </p:cNvCxnSpPr>
            <p:nvPr/>
          </p:nvCxnSpPr>
          <p:spPr>
            <a:xfrm flipH="1" flipV="1">
              <a:off x="6530109" y="4726145"/>
              <a:ext cx="12700" cy="87550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F9D2152-A321-44AB-8F0A-E16B9C43C963}"/>
                </a:ext>
              </a:extLst>
            </p:cNvPr>
            <p:cNvCxnSpPr>
              <a:endCxn id="35" idx="4"/>
            </p:cNvCxnSpPr>
            <p:nvPr/>
          </p:nvCxnSpPr>
          <p:spPr>
            <a:xfrm flipH="1" flipV="1">
              <a:off x="10638094" y="4720134"/>
              <a:ext cx="11759" cy="88797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4360B1-AC93-4655-93F5-09FAB85A76A7}"/>
                </a:ext>
              </a:extLst>
            </p:cNvPr>
            <p:cNvCxnSpPr>
              <a:endCxn id="25" idx="4"/>
            </p:cNvCxnSpPr>
            <p:nvPr/>
          </p:nvCxnSpPr>
          <p:spPr>
            <a:xfrm flipH="1" flipV="1">
              <a:off x="9279586" y="4726145"/>
              <a:ext cx="12700" cy="88196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C45AE0A-F608-41D4-8786-B256615ADBAA}"/>
                </a:ext>
              </a:extLst>
            </p:cNvPr>
            <p:cNvCxnSpPr>
              <a:endCxn id="15" idx="4"/>
            </p:cNvCxnSpPr>
            <p:nvPr/>
          </p:nvCxnSpPr>
          <p:spPr>
            <a:xfrm flipH="1" flipV="1">
              <a:off x="7911694" y="4726171"/>
              <a:ext cx="4133" cy="88193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E26E6CC-5E92-461D-B0D4-8D34CADEE349}"/>
                </a:ext>
              </a:extLst>
            </p:cNvPr>
            <p:cNvCxnSpPr/>
            <p:nvPr/>
          </p:nvCxnSpPr>
          <p:spPr>
            <a:xfrm flipH="1" flipV="1">
              <a:off x="5525382" y="5601647"/>
              <a:ext cx="5130565" cy="646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DD8D0F5-4E09-47C9-8A29-089B183566B0}"/>
                </a:ext>
              </a:extLst>
            </p:cNvPr>
            <p:cNvSpPr txBox="1"/>
            <p:nvPr/>
          </p:nvSpPr>
          <p:spPr>
            <a:xfrm>
              <a:off x="5430093" y="5300469"/>
              <a:ext cx="701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Reset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F2D3E9A-B9E4-417A-8B48-CCF006A5F23A}"/>
                </a:ext>
              </a:extLst>
            </p:cNvPr>
            <p:cNvCxnSpPr/>
            <p:nvPr/>
          </p:nvCxnSpPr>
          <p:spPr>
            <a:xfrm flipH="1" flipV="1">
              <a:off x="5811182" y="2381144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B4A661B-35D1-4C7D-B223-79543676F062}"/>
                </a:ext>
              </a:extLst>
            </p:cNvPr>
            <p:cNvCxnSpPr/>
            <p:nvPr/>
          </p:nvCxnSpPr>
          <p:spPr>
            <a:xfrm flipH="1" flipV="1">
              <a:off x="7271219" y="2389143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A8C4A79-FC7A-4666-96ED-00A81F8BA0AD}"/>
                </a:ext>
              </a:extLst>
            </p:cNvPr>
            <p:cNvCxnSpPr/>
            <p:nvPr/>
          </p:nvCxnSpPr>
          <p:spPr>
            <a:xfrm flipH="1" flipV="1">
              <a:off x="8638980" y="2412867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87C1F84-207A-4BF2-99FD-1C5AD9471D5F}"/>
                </a:ext>
              </a:extLst>
            </p:cNvPr>
            <p:cNvCxnSpPr/>
            <p:nvPr/>
          </p:nvCxnSpPr>
          <p:spPr>
            <a:xfrm flipH="1" flipV="1">
              <a:off x="10013175" y="2389143"/>
              <a:ext cx="6433" cy="11567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98CB3CB6-DDA3-45FE-8405-23C74F0BE227}"/>
                </a:ext>
              </a:extLst>
            </p:cNvPr>
            <p:cNvCxnSpPr>
              <a:endCxn id="17" idx="1"/>
            </p:cNvCxnSpPr>
            <p:nvPr/>
          </p:nvCxnSpPr>
          <p:spPr>
            <a:xfrm>
              <a:off x="7272513" y="3536872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553A097-F0BE-415D-89B0-EA7BC8CD8FB8}"/>
                </a:ext>
              </a:extLst>
            </p:cNvPr>
            <p:cNvCxnSpPr/>
            <p:nvPr/>
          </p:nvCxnSpPr>
          <p:spPr>
            <a:xfrm flipV="1">
              <a:off x="5817615" y="3530630"/>
              <a:ext cx="249624" cy="1333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AB00116-5D08-484D-8CBE-C91AEFA10EFA}"/>
                </a:ext>
              </a:extLst>
            </p:cNvPr>
            <p:cNvCxnSpPr/>
            <p:nvPr/>
          </p:nvCxnSpPr>
          <p:spPr>
            <a:xfrm>
              <a:off x="8637445" y="3567269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F93DA22-CCD3-4449-8760-280536C4C3FE}"/>
                </a:ext>
              </a:extLst>
            </p:cNvPr>
            <p:cNvCxnSpPr/>
            <p:nvPr/>
          </p:nvCxnSpPr>
          <p:spPr>
            <a:xfrm>
              <a:off x="10005690" y="3536846"/>
              <a:ext cx="181981" cy="2365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C77779-13CB-47E5-B5F9-73F97FD755A7}"/>
                </a:ext>
              </a:extLst>
            </p:cNvPr>
            <p:cNvSpPr txBox="1"/>
            <p:nvPr/>
          </p:nvSpPr>
          <p:spPr>
            <a:xfrm>
              <a:off x="5369833" y="2237389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D3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B588EC-0B0A-4B20-9FE6-BB429FE5B754}"/>
                </a:ext>
              </a:extLst>
            </p:cNvPr>
            <p:cNvSpPr txBox="1"/>
            <p:nvPr/>
          </p:nvSpPr>
          <p:spPr>
            <a:xfrm>
              <a:off x="6865768" y="2260613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0F8C4D4-1D44-4A98-BB71-B3BC9F1E91A8}"/>
                </a:ext>
              </a:extLst>
            </p:cNvPr>
            <p:cNvSpPr txBox="1"/>
            <p:nvPr/>
          </p:nvSpPr>
          <p:spPr>
            <a:xfrm>
              <a:off x="8242682" y="2268056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0AA3CD6-988F-46B6-B7F2-BE19C73B49D0}"/>
                </a:ext>
              </a:extLst>
            </p:cNvPr>
            <p:cNvSpPr txBox="1"/>
            <p:nvPr/>
          </p:nvSpPr>
          <p:spPr>
            <a:xfrm>
              <a:off x="9595016" y="2275877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D0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224A0A1-B300-4DC1-8A77-86DC1A359E01}"/>
                </a:ext>
              </a:extLst>
            </p:cNvPr>
            <p:cNvCxnSpPr/>
            <p:nvPr/>
          </p:nvCxnSpPr>
          <p:spPr>
            <a:xfrm flipH="1" flipV="1">
              <a:off x="7121996" y="3545925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2261935-31FE-4F6F-B838-9D017F110BBC}"/>
                </a:ext>
              </a:extLst>
            </p:cNvPr>
            <p:cNvCxnSpPr/>
            <p:nvPr/>
          </p:nvCxnSpPr>
          <p:spPr>
            <a:xfrm flipH="1">
              <a:off x="6966568" y="3551194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DCF63A2-AB33-47BB-B58C-A6B51CD1B99D}"/>
                </a:ext>
              </a:extLst>
            </p:cNvPr>
            <p:cNvCxnSpPr/>
            <p:nvPr/>
          </p:nvCxnSpPr>
          <p:spPr>
            <a:xfrm flipH="1" flipV="1">
              <a:off x="9890759" y="3530630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4EBF86F-FBC7-493E-8862-B8599D384B8B}"/>
                </a:ext>
              </a:extLst>
            </p:cNvPr>
            <p:cNvCxnSpPr/>
            <p:nvPr/>
          </p:nvCxnSpPr>
          <p:spPr>
            <a:xfrm flipH="1">
              <a:off x="9735331" y="3535899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FA3F8E4-DDF7-4850-8544-D57EDD2B8D4F}"/>
                </a:ext>
              </a:extLst>
            </p:cNvPr>
            <p:cNvCxnSpPr/>
            <p:nvPr/>
          </p:nvCxnSpPr>
          <p:spPr>
            <a:xfrm flipH="1" flipV="1">
              <a:off x="11250941" y="3518421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FD943D9-B181-40DE-991F-577823523E61}"/>
                </a:ext>
              </a:extLst>
            </p:cNvPr>
            <p:cNvCxnSpPr/>
            <p:nvPr/>
          </p:nvCxnSpPr>
          <p:spPr>
            <a:xfrm flipH="1">
              <a:off x="11095513" y="3523690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3A4A309-CD18-45CD-9BB8-046E451F1CC9}"/>
                </a:ext>
              </a:extLst>
            </p:cNvPr>
            <p:cNvCxnSpPr/>
            <p:nvPr/>
          </p:nvCxnSpPr>
          <p:spPr>
            <a:xfrm flipH="1" flipV="1">
              <a:off x="8526222" y="3545925"/>
              <a:ext cx="11731" cy="2227690"/>
            </a:xfrm>
            <a:prstGeom prst="line">
              <a:avLst/>
            </a:prstGeom>
            <a:noFill/>
            <a:ln w="19050" cap="flat" cmpd="sng" algn="ctr">
              <a:solidFill>
                <a:srgbClr val="ED7D31"/>
              </a:solidFill>
              <a:prstDash val="solid"/>
              <a:miter lim="800000"/>
              <a:headEnd type="triangle"/>
              <a:tailEnd type="none"/>
            </a:ln>
            <a:effectLst/>
          </p:spPr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FE8F2E4-B176-4232-A85A-62388E76DA11}"/>
                </a:ext>
              </a:extLst>
            </p:cNvPr>
            <p:cNvCxnSpPr/>
            <p:nvPr/>
          </p:nvCxnSpPr>
          <p:spPr>
            <a:xfrm flipH="1">
              <a:off x="8370794" y="3551194"/>
              <a:ext cx="147936" cy="2264"/>
            </a:xfrm>
            <a:prstGeom prst="straightConnector1">
              <a:avLst/>
            </a:prstGeom>
            <a:noFill/>
            <a:ln w="25400" cap="flat" cmpd="sng" algn="ctr">
              <a:solidFill>
                <a:srgbClr val="ED7D31"/>
              </a:solidFill>
              <a:prstDash val="solid"/>
              <a:miter lim="800000"/>
              <a:tailEnd type="non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2473190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5"/>
            <a:ext cx="6626817" cy="87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Compile : Use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ModelSim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Library - 2008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Binary Counter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B7EEAC-6329-47D2-A2A7-8041025A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637" y="1461033"/>
            <a:ext cx="6380163" cy="45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49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Binary Counter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898573" y="1014910"/>
            <a:ext cx="7184570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110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Binary Counter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4898573" y="1014910"/>
            <a:ext cx="7184570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"0000"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+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             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--2008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2655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059382" y="1061325"/>
            <a:ext cx="7492699" cy="87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Register Files are useful constructs that allow addressing of registers. Each flop is assumed as an n-bit register.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Register File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CF661ED-D63D-4010-9FE6-D1041B71C842}"/>
              </a:ext>
            </a:extLst>
          </p:cNvPr>
          <p:cNvGrpSpPr/>
          <p:nvPr/>
        </p:nvGrpSpPr>
        <p:grpSpPr>
          <a:xfrm>
            <a:off x="3048603" y="1771897"/>
            <a:ext cx="8833060" cy="4200910"/>
            <a:chOff x="2937765" y="1647202"/>
            <a:chExt cx="8833060" cy="4200910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978A5F3-81D8-441C-8803-925640FA679C}"/>
                </a:ext>
              </a:extLst>
            </p:cNvPr>
            <p:cNvCxnSpPr/>
            <p:nvPr/>
          </p:nvCxnSpPr>
          <p:spPr>
            <a:xfrm>
              <a:off x="9643365" y="3247402"/>
              <a:ext cx="6096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6218DE8-3833-4477-8F42-4DE6CD205C6C}"/>
                </a:ext>
              </a:extLst>
            </p:cNvPr>
            <p:cNvCxnSpPr/>
            <p:nvPr/>
          </p:nvCxnSpPr>
          <p:spPr>
            <a:xfrm>
              <a:off x="9643365" y="3552202"/>
              <a:ext cx="6096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5481512-ED45-4FFB-A4ED-D09B0239DD31}"/>
                </a:ext>
              </a:extLst>
            </p:cNvPr>
            <p:cNvCxnSpPr/>
            <p:nvPr/>
          </p:nvCxnSpPr>
          <p:spPr>
            <a:xfrm flipV="1">
              <a:off x="10633965" y="3857002"/>
              <a:ext cx="1" cy="17526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6FB5D43-FBA4-473A-A82A-CAC1CE72D035}"/>
                </a:ext>
              </a:extLst>
            </p:cNvPr>
            <p:cNvCxnSpPr/>
            <p:nvPr/>
          </p:nvCxnSpPr>
          <p:spPr>
            <a:xfrm flipH="1" flipV="1">
              <a:off x="9948165" y="1952002"/>
              <a:ext cx="6434" cy="10805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2FF6D9F-3D3B-4E2E-8A8B-95430FC21302}"/>
                </a:ext>
              </a:extLst>
            </p:cNvPr>
            <p:cNvCxnSpPr/>
            <p:nvPr/>
          </p:nvCxnSpPr>
          <p:spPr>
            <a:xfrm flipH="1">
              <a:off x="3090166" y="5304802"/>
              <a:ext cx="441959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1" name="TextBox 87">
              <a:extLst>
                <a:ext uri="{FF2B5EF4-FFF2-40B4-BE49-F238E27FC236}">
                  <a16:creationId xmlns:a16="http://schemas.microsoft.com/office/drawing/2014/main" id="{2144E639-420E-4E31-9E30-7894C7012DCB}"/>
                </a:ext>
              </a:extLst>
            </p:cNvPr>
            <p:cNvSpPr txBox="1"/>
            <p:nvPr/>
          </p:nvSpPr>
          <p:spPr>
            <a:xfrm>
              <a:off x="3318765" y="4923802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Clk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E0EA82D-43A8-4C81-B158-4914CF74EF40}"/>
                </a:ext>
              </a:extLst>
            </p:cNvPr>
            <p:cNvCxnSpPr/>
            <p:nvPr/>
          </p:nvCxnSpPr>
          <p:spPr>
            <a:xfrm>
              <a:off x="2937765" y="4161802"/>
              <a:ext cx="1814350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82CCFBF-A55E-4BCB-A971-BB512795D4DD}"/>
                </a:ext>
              </a:extLst>
            </p:cNvPr>
            <p:cNvCxnSpPr/>
            <p:nvPr/>
          </p:nvCxnSpPr>
          <p:spPr>
            <a:xfrm>
              <a:off x="7509765" y="2256802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5861260-82A0-4277-9FF7-886EAE2166E8}"/>
                </a:ext>
              </a:extLst>
            </p:cNvPr>
            <p:cNvCxnSpPr/>
            <p:nvPr/>
          </p:nvCxnSpPr>
          <p:spPr>
            <a:xfrm flipH="1">
              <a:off x="9567165" y="5609602"/>
              <a:ext cx="10668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295002A-8D9D-41A4-8A3D-BD521A733381}"/>
                </a:ext>
              </a:extLst>
            </p:cNvPr>
            <p:cNvCxnSpPr/>
            <p:nvPr/>
          </p:nvCxnSpPr>
          <p:spPr>
            <a:xfrm flipV="1">
              <a:off x="9643523" y="2846987"/>
              <a:ext cx="9350" cy="399187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01E382E-2072-44F3-852A-17FBD2508069}"/>
                </a:ext>
              </a:extLst>
            </p:cNvPr>
            <p:cNvCxnSpPr/>
            <p:nvPr/>
          </p:nvCxnSpPr>
          <p:spPr>
            <a:xfrm flipV="1">
              <a:off x="10024365" y="3780802"/>
              <a:ext cx="0" cy="1295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E837449-4C85-4F08-936C-BF2A2C4835AC}"/>
                </a:ext>
              </a:extLst>
            </p:cNvPr>
            <p:cNvCxnSpPr/>
            <p:nvPr/>
          </p:nvCxnSpPr>
          <p:spPr>
            <a:xfrm flipV="1">
              <a:off x="7509765" y="2256802"/>
              <a:ext cx="0" cy="3048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1D20B10-5A9F-4745-A29D-2349082A61B5}"/>
                </a:ext>
              </a:extLst>
            </p:cNvPr>
            <p:cNvCxnSpPr/>
            <p:nvPr/>
          </p:nvCxnSpPr>
          <p:spPr>
            <a:xfrm flipV="1">
              <a:off x="3394965" y="1952002"/>
              <a:ext cx="4419600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0E51D53-9383-404F-9266-04FF3E0E2DED}"/>
                </a:ext>
              </a:extLst>
            </p:cNvPr>
            <p:cNvCxnSpPr/>
            <p:nvPr/>
          </p:nvCxnSpPr>
          <p:spPr>
            <a:xfrm flipV="1">
              <a:off x="8720997" y="1952002"/>
              <a:ext cx="1227168" cy="894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FDD0680-0B9A-43B5-9686-5BCFFA5D4889}"/>
                </a:ext>
              </a:extLst>
            </p:cNvPr>
            <p:cNvCxnSpPr/>
            <p:nvPr/>
          </p:nvCxnSpPr>
          <p:spPr>
            <a:xfrm>
              <a:off x="9948165" y="3018802"/>
              <a:ext cx="279272" cy="355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6A00DE-9295-49C8-88AE-2D1935AE720B}"/>
                </a:ext>
              </a:extLst>
            </p:cNvPr>
            <p:cNvCxnSpPr/>
            <p:nvPr/>
          </p:nvCxnSpPr>
          <p:spPr>
            <a:xfrm>
              <a:off x="10024365" y="3780802"/>
              <a:ext cx="221111" cy="297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2" name="TextBox 131">
              <a:extLst>
                <a:ext uri="{FF2B5EF4-FFF2-40B4-BE49-F238E27FC236}">
                  <a16:creationId xmlns:a16="http://schemas.microsoft.com/office/drawing/2014/main" id="{B52E2E1B-E3D8-4414-B9C6-B95FDB319B49}"/>
                </a:ext>
              </a:extLst>
            </p:cNvPr>
            <p:cNvSpPr txBox="1"/>
            <p:nvPr/>
          </p:nvSpPr>
          <p:spPr>
            <a:xfrm>
              <a:off x="3166365" y="1647202"/>
              <a:ext cx="7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wdata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132">
              <a:extLst>
                <a:ext uri="{FF2B5EF4-FFF2-40B4-BE49-F238E27FC236}">
                  <a16:creationId xmlns:a16="http://schemas.microsoft.com/office/drawing/2014/main" id="{B3CC6CCB-BDA8-4507-8532-75AB9A4ABBF1}"/>
                </a:ext>
              </a:extLst>
            </p:cNvPr>
            <p:cNvSpPr txBox="1"/>
            <p:nvPr/>
          </p:nvSpPr>
          <p:spPr>
            <a:xfrm>
              <a:off x="11094101" y="3005200"/>
              <a:ext cx="676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rdata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TextBox 148">
              <a:extLst>
                <a:ext uri="{FF2B5EF4-FFF2-40B4-BE49-F238E27FC236}">
                  <a16:creationId xmlns:a16="http://schemas.microsoft.com/office/drawing/2014/main" id="{BED3ABF4-A822-4DAD-A945-310B3D379C86}"/>
                </a:ext>
              </a:extLst>
            </p:cNvPr>
            <p:cNvSpPr txBox="1"/>
            <p:nvPr/>
          </p:nvSpPr>
          <p:spPr>
            <a:xfrm>
              <a:off x="3318765" y="3247402"/>
              <a:ext cx="109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wAddress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TextBox 160">
              <a:extLst>
                <a:ext uri="{FF2B5EF4-FFF2-40B4-BE49-F238E27FC236}">
                  <a16:creationId xmlns:a16="http://schemas.microsoft.com/office/drawing/2014/main" id="{4ED522FE-DD97-4F9A-AFE7-8C7AC456CE19}"/>
                </a:ext>
              </a:extLst>
            </p:cNvPr>
            <p:cNvSpPr txBox="1"/>
            <p:nvPr/>
          </p:nvSpPr>
          <p:spPr>
            <a:xfrm>
              <a:off x="3471165" y="3857002"/>
              <a:ext cx="66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wren</a:t>
              </a:r>
            </a:p>
          </p:txBody>
        </p:sp>
        <p:sp>
          <p:nvSpPr>
            <p:cNvPr id="46" name="TextBox 161">
              <a:extLst>
                <a:ext uri="{FF2B5EF4-FFF2-40B4-BE49-F238E27FC236}">
                  <a16:creationId xmlns:a16="http://schemas.microsoft.com/office/drawing/2014/main" id="{035C9B15-C3DD-44F0-B9C9-D3A95B200084}"/>
                </a:ext>
              </a:extLst>
            </p:cNvPr>
            <p:cNvSpPr txBox="1"/>
            <p:nvPr/>
          </p:nvSpPr>
          <p:spPr>
            <a:xfrm>
              <a:off x="9567165" y="5304802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rAddress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Trapezoid 46">
              <a:extLst>
                <a:ext uri="{FF2B5EF4-FFF2-40B4-BE49-F238E27FC236}">
                  <a16:creationId xmlns:a16="http://schemas.microsoft.com/office/drawing/2014/main" id="{69A1486C-E1EB-4E97-B399-F3FF1F550808}"/>
                </a:ext>
              </a:extLst>
            </p:cNvPr>
            <p:cNvSpPr/>
            <p:nvPr/>
          </p:nvSpPr>
          <p:spPr>
            <a:xfrm rot="5400000">
              <a:off x="9963271" y="2988690"/>
              <a:ext cx="1299365" cy="754440"/>
            </a:xfrm>
            <a:prstGeom prst="trapezoid">
              <a:avLst>
                <a:gd name="adj" fmla="val 41226"/>
              </a:avLst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D8149A3-D9AC-4C9E-A602-CCE7D559A7D5}"/>
                </a:ext>
              </a:extLst>
            </p:cNvPr>
            <p:cNvGrpSpPr/>
            <p:nvPr/>
          </p:nvGrpSpPr>
          <p:grpSpPr>
            <a:xfrm>
              <a:off x="7791649" y="1730201"/>
              <a:ext cx="921874" cy="1004329"/>
              <a:chOff x="7677917" y="2237940"/>
              <a:chExt cx="921874" cy="1004329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A4D11C46-07FF-4D35-80D9-A5F35D1C93E7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TextBox 171">
                <a:extLst>
                  <a:ext uri="{FF2B5EF4-FFF2-40B4-BE49-F238E27FC236}">
                    <a16:creationId xmlns:a16="http://schemas.microsoft.com/office/drawing/2014/main" id="{9A0A5ECD-6A44-4B14-BE14-F1306BAD48E6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113" name="TextBox 172">
                <a:extLst>
                  <a:ext uri="{FF2B5EF4-FFF2-40B4-BE49-F238E27FC236}">
                    <a16:creationId xmlns:a16="http://schemas.microsoft.com/office/drawing/2014/main" id="{9FA6921B-8609-4548-A3D8-2EF649F46AB1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114" name="Isosceles Triangle 113">
                <a:extLst>
                  <a:ext uri="{FF2B5EF4-FFF2-40B4-BE49-F238E27FC236}">
                    <a16:creationId xmlns:a16="http://schemas.microsoft.com/office/drawing/2014/main" id="{5532ABE5-6127-4841-A05C-CC80C8851DE5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TextBox 174">
                <a:extLst>
                  <a:ext uri="{FF2B5EF4-FFF2-40B4-BE49-F238E27FC236}">
                    <a16:creationId xmlns:a16="http://schemas.microsoft.com/office/drawing/2014/main" id="{998EF3B9-E813-434C-A58E-2E78E001D77F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TextBox 175">
                <a:extLst>
                  <a:ext uri="{FF2B5EF4-FFF2-40B4-BE49-F238E27FC236}">
                    <a16:creationId xmlns:a16="http://schemas.microsoft.com/office/drawing/2014/main" id="{B82A1E87-FC61-46ED-B812-FC27FB55AB21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09F9A24-FC07-4EC4-8712-E3F70E6F1FBD}"/>
                </a:ext>
              </a:extLst>
            </p:cNvPr>
            <p:cNvGrpSpPr/>
            <p:nvPr/>
          </p:nvGrpSpPr>
          <p:grpSpPr>
            <a:xfrm>
              <a:off x="7795593" y="2742936"/>
              <a:ext cx="921874" cy="1004329"/>
              <a:chOff x="7677917" y="2237940"/>
              <a:chExt cx="921874" cy="1004329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CFA10D85-1543-4BDF-9995-434067744261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" name="TextBox 178">
                <a:extLst>
                  <a:ext uri="{FF2B5EF4-FFF2-40B4-BE49-F238E27FC236}">
                    <a16:creationId xmlns:a16="http://schemas.microsoft.com/office/drawing/2014/main" id="{8A0AE15A-20F7-4782-8691-82675CC3B6AB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8" name="TextBox 179">
                <a:extLst>
                  <a:ext uri="{FF2B5EF4-FFF2-40B4-BE49-F238E27FC236}">
                    <a16:creationId xmlns:a16="http://schemas.microsoft.com/office/drawing/2014/main" id="{D9FAC597-0C17-46E3-AB74-E71238257861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89" name="Isosceles Triangle 88">
                <a:extLst>
                  <a:ext uri="{FF2B5EF4-FFF2-40B4-BE49-F238E27FC236}">
                    <a16:creationId xmlns:a16="http://schemas.microsoft.com/office/drawing/2014/main" id="{2D9E12C8-0E0E-439F-88DC-790B5C096FF3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TextBox 181">
                <a:extLst>
                  <a:ext uri="{FF2B5EF4-FFF2-40B4-BE49-F238E27FC236}">
                    <a16:creationId xmlns:a16="http://schemas.microsoft.com/office/drawing/2014/main" id="{FE936634-5DF7-4F84-896D-C8069A09866C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TextBox 182">
                <a:extLst>
                  <a:ext uri="{FF2B5EF4-FFF2-40B4-BE49-F238E27FC236}">
                    <a16:creationId xmlns:a16="http://schemas.microsoft.com/office/drawing/2014/main" id="{BDE5D98D-09E6-43F1-9AD6-EC6C60920EB5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80C4E37-0ACA-4D60-85F9-6E33C5D360AF}"/>
                </a:ext>
              </a:extLst>
            </p:cNvPr>
            <p:cNvGrpSpPr/>
            <p:nvPr/>
          </p:nvGrpSpPr>
          <p:grpSpPr>
            <a:xfrm>
              <a:off x="7819793" y="3778342"/>
              <a:ext cx="921874" cy="1004329"/>
              <a:chOff x="7677917" y="2237940"/>
              <a:chExt cx="921874" cy="1004329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751BF0-FD23-47BB-B22C-0834B1A599CB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TextBox 185">
                <a:extLst>
                  <a:ext uri="{FF2B5EF4-FFF2-40B4-BE49-F238E27FC236}">
                    <a16:creationId xmlns:a16="http://schemas.microsoft.com/office/drawing/2014/main" id="{8DD4E0E2-CC44-4275-A818-C38FCF0EBFCA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2" name="TextBox 186">
                <a:extLst>
                  <a:ext uri="{FF2B5EF4-FFF2-40B4-BE49-F238E27FC236}">
                    <a16:creationId xmlns:a16="http://schemas.microsoft.com/office/drawing/2014/main" id="{444DDDE4-AF06-4469-95A7-DE89B6A1028B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83" name="Isosceles Triangle 82">
                <a:extLst>
                  <a:ext uri="{FF2B5EF4-FFF2-40B4-BE49-F238E27FC236}">
                    <a16:creationId xmlns:a16="http://schemas.microsoft.com/office/drawing/2014/main" id="{9FE44C68-4129-4BB1-B9D9-26A97757CD66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TextBox 188">
                <a:extLst>
                  <a:ext uri="{FF2B5EF4-FFF2-40B4-BE49-F238E27FC236}">
                    <a16:creationId xmlns:a16="http://schemas.microsoft.com/office/drawing/2014/main" id="{ABB8B969-D088-4443-B9FA-782EF86440C0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TextBox 189">
                <a:extLst>
                  <a:ext uri="{FF2B5EF4-FFF2-40B4-BE49-F238E27FC236}">
                    <a16:creationId xmlns:a16="http://schemas.microsoft.com/office/drawing/2014/main" id="{6F3CACF1-69C6-4FCB-8E89-06164B027BC4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DCD513C1-35F9-4DC1-AE80-32B26778614C}"/>
                </a:ext>
              </a:extLst>
            </p:cNvPr>
            <p:cNvGrpSpPr/>
            <p:nvPr/>
          </p:nvGrpSpPr>
          <p:grpSpPr>
            <a:xfrm>
              <a:off x="7819793" y="4843783"/>
              <a:ext cx="921874" cy="1004329"/>
              <a:chOff x="7677917" y="2237940"/>
              <a:chExt cx="921874" cy="1004329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AA1EECF-A052-4FD5-BBB3-9148BB24C8F0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TextBox 192">
                <a:extLst>
                  <a:ext uri="{FF2B5EF4-FFF2-40B4-BE49-F238E27FC236}">
                    <a16:creationId xmlns:a16="http://schemas.microsoft.com/office/drawing/2014/main" id="{98B4063F-A336-476E-94DF-B5A2A5E34A32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76" name="TextBox 193">
                <a:extLst>
                  <a:ext uri="{FF2B5EF4-FFF2-40B4-BE49-F238E27FC236}">
                    <a16:creationId xmlns:a16="http://schemas.microsoft.com/office/drawing/2014/main" id="{8087365D-7873-49E4-B5D5-886BE072AE83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77" name="Isosceles Triangle 76">
                <a:extLst>
                  <a:ext uri="{FF2B5EF4-FFF2-40B4-BE49-F238E27FC236}">
                    <a16:creationId xmlns:a16="http://schemas.microsoft.com/office/drawing/2014/main" id="{AB00291B-505C-47B2-9860-CE963B08A066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TextBox 195">
                <a:extLst>
                  <a:ext uri="{FF2B5EF4-FFF2-40B4-BE49-F238E27FC236}">
                    <a16:creationId xmlns:a16="http://schemas.microsoft.com/office/drawing/2014/main" id="{B5A9BD8C-B580-4F5E-9D94-2669477CD33A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 w="6350">
                      <a:solidFill>
                        <a:sysClr val="window" lastClr="FFFFFF"/>
                      </a:solidFill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TextBox 196">
                <a:extLst>
                  <a:ext uri="{FF2B5EF4-FFF2-40B4-BE49-F238E27FC236}">
                    <a16:creationId xmlns:a16="http://schemas.microsoft.com/office/drawing/2014/main" id="{19D9E667-A97F-4E52-A103-9349CBEE17D2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 w="6350">
                    <a:solidFill>
                      <a:sysClr val="window" lastClr="FFFFFF"/>
                    </a:solidFill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A50A6B-EC36-407F-906E-C8B43B02A0DD}"/>
                </a:ext>
              </a:extLst>
            </p:cNvPr>
            <p:cNvCxnSpPr/>
            <p:nvPr/>
          </p:nvCxnSpPr>
          <p:spPr>
            <a:xfrm flipV="1">
              <a:off x="8720997" y="2867590"/>
              <a:ext cx="922368" cy="155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EAD017-9572-4FF9-987B-FBC70F483B1A}"/>
                </a:ext>
              </a:extLst>
            </p:cNvPr>
            <p:cNvCxnSpPr/>
            <p:nvPr/>
          </p:nvCxnSpPr>
          <p:spPr>
            <a:xfrm>
              <a:off x="8728965" y="4009402"/>
              <a:ext cx="9144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BDA240-E94A-4604-9C29-EFA68548EA31}"/>
                </a:ext>
              </a:extLst>
            </p:cNvPr>
            <p:cNvCxnSpPr/>
            <p:nvPr/>
          </p:nvCxnSpPr>
          <p:spPr>
            <a:xfrm flipV="1">
              <a:off x="8728965" y="5076202"/>
              <a:ext cx="1295400" cy="155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8B64B4-E6F5-4533-91B4-B35A09D7D08B}"/>
                </a:ext>
              </a:extLst>
            </p:cNvPr>
            <p:cNvCxnSpPr/>
            <p:nvPr/>
          </p:nvCxnSpPr>
          <p:spPr>
            <a:xfrm>
              <a:off x="10990174" y="3334591"/>
              <a:ext cx="519452" cy="1202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50919D9-8471-4748-9EB3-C6EF471581D7}"/>
                </a:ext>
              </a:extLst>
            </p:cNvPr>
            <p:cNvCxnSpPr/>
            <p:nvPr/>
          </p:nvCxnSpPr>
          <p:spPr>
            <a:xfrm flipV="1">
              <a:off x="9643365" y="3552202"/>
              <a:ext cx="0" cy="45719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E493E9B-62A9-4570-878F-A1A17B7D0582}"/>
                </a:ext>
              </a:extLst>
            </p:cNvPr>
            <p:cNvGrpSpPr/>
            <p:nvPr/>
          </p:nvGrpSpPr>
          <p:grpSpPr>
            <a:xfrm rot="10800000">
              <a:off x="4766565" y="2485402"/>
              <a:ext cx="1577841" cy="2074259"/>
              <a:chOff x="9620250" y="1773659"/>
              <a:chExt cx="1791699" cy="3638550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7B11780-6F74-40EC-A3FF-43CA82571526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TextBox 75">
                <a:extLst>
                  <a:ext uri="{FF2B5EF4-FFF2-40B4-BE49-F238E27FC236}">
                    <a16:creationId xmlns:a16="http://schemas.microsoft.com/office/drawing/2014/main" id="{8DC0ABE9-F551-486F-BDEC-9B4C590AF0EC}"/>
                  </a:ext>
                </a:extLst>
              </p:cNvPr>
              <p:cNvSpPr txBox="1"/>
              <p:nvPr/>
            </p:nvSpPr>
            <p:spPr>
              <a:xfrm rot="10800000">
                <a:off x="9683741" y="3888612"/>
                <a:ext cx="1401241" cy="408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Decoder</a:t>
                </a:r>
              </a:p>
            </p:txBody>
          </p:sp>
        </p:grpSp>
        <p:sp>
          <p:nvSpPr>
            <p:cNvPr id="58" name="Right Arrow 79">
              <a:extLst>
                <a:ext uri="{FF2B5EF4-FFF2-40B4-BE49-F238E27FC236}">
                  <a16:creationId xmlns:a16="http://schemas.microsoft.com/office/drawing/2014/main" id="{88784ED9-4F42-4D5B-AED9-27F695669AC1}"/>
                </a:ext>
              </a:extLst>
            </p:cNvPr>
            <p:cNvSpPr/>
            <p:nvPr/>
          </p:nvSpPr>
          <p:spPr>
            <a:xfrm>
              <a:off x="3013965" y="3171202"/>
              <a:ext cx="1752600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5DC5980-3A50-434B-93CA-FCC456151BDF}"/>
                </a:ext>
              </a:extLst>
            </p:cNvPr>
            <p:cNvCxnSpPr/>
            <p:nvPr/>
          </p:nvCxnSpPr>
          <p:spPr>
            <a:xfrm>
              <a:off x="7509765" y="3247402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B7A7D8E-7E61-48EC-A146-D89DEF57BD1B}"/>
                </a:ext>
              </a:extLst>
            </p:cNvPr>
            <p:cNvCxnSpPr/>
            <p:nvPr/>
          </p:nvCxnSpPr>
          <p:spPr>
            <a:xfrm>
              <a:off x="7509765" y="4314202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05DB8CE-52FE-428F-ADC6-AFB53ED227E8}"/>
                </a:ext>
              </a:extLst>
            </p:cNvPr>
            <p:cNvCxnSpPr/>
            <p:nvPr/>
          </p:nvCxnSpPr>
          <p:spPr>
            <a:xfrm>
              <a:off x="7509765" y="5304802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5E9CC02-9499-4AC8-8127-B334800C24E3}"/>
                </a:ext>
              </a:extLst>
            </p:cNvPr>
            <p:cNvCxnSpPr>
              <a:stCxn id="72" idx="1"/>
            </p:cNvCxnSpPr>
            <p:nvPr/>
          </p:nvCxnSpPr>
          <p:spPr>
            <a:xfrm>
              <a:off x="6344406" y="3522531"/>
              <a:ext cx="1470159" cy="29671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B2693D6-2A5C-4B6E-A211-1891A91010BD}"/>
                </a:ext>
              </a:extLst>
            </p:cNvPr>
            <p:cNvCxnSpPr/>
            <p:nvPr/>
          </p:nvCxnSpPr>
          <p:spPr>
            <a:xfrm>
              <a:off x="6595365" y="5609602"/>
              <a:ext cx="1219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1F33B87-BE61-4A9E-915F-81740C28E4D2}"/>
                </a:ext>
              </a:extLst>
            </p:cNvPr>
            <p:cNvCxnSpPr/>
            <p:nvPr/>
          </p:nvCxnSpPr>
          <p:spPr>
            <a:xfrm flipV="1">
              <a:off x="6900165" y="2485402"/>
              <a:ext cx="0" cy="152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F796FF-3856-47BB-8073-12CD5487668B}"/>
                </a:ext>
              </a:extLst>
            </p:cNvPr>
            <p:cNvCxnSpPr/>
            <p:nvPr/>
          </p:nvCxnSpPr>
          <p:spPr>
            <a:xfrm flipV="1">
              <a:off x="6900165" y="4009402"/>
              <a:ext cx="0" cy="533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2004ABF-B0FA-4BC4-9FA1-2048CE9D7B5B}"/>
                </a:ext>
              </a:extLst>
            </p:cNvPr>
            <p:cNvCxnSpPr/>
            <p:nvPr/>
          </p:nvCxnSpPr>
          <p:spPr>
            <a:xfrm flipV="1">
              <a:off x="6366765" y="2637802"/>
              <a:ext cx="533400" cy="894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21D7338-27E4-4CC0-98C0-6873A05E7821}"/>
                </a:ext>
              </a:extLst>
            </p:cNvPr>
            <p:cNvCxnSpPr/>
            <p:nvPr/>
          </p:nvCxnSpPr>
          <p:spPr>
            <a:xfrm>
              <a:off x="6900165" y="2485402"/>
              <a:ext cx="888872" cy="355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FA4F504-E8A1-4D7D-B926-879F926450C8}"/>
                </a:ext>
              </a:extLst>
            </p:cNvPr>
            <p:cNvCxnSpPr>
              <a:endCxn id="84" idx="1"/>
            </p:cNvCxnSpPr>
            <p:nvPr/>
          </p:nvCxnSpPr>
          <p:spPr>
            <a:xfrm>
              <a:off x="6900165" y="4542802"/>
              <a:ext cx="919628" cy="1280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5F8B7EB-D1DA-4CFA-9B1E-DA655398AFDC}"/>
                </a:ext>
              </a:extLst>
            </p:cNvPr>
            <p:cNvCxnSpPr/>
            <p:nvPr/>
          </p:nvCxnSpPr>
          <p:spPr>
            <a:xfrm>
              <a:off x="6366765" y="4390402"/>
              <a:ext cx="236568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932601B-216F-46C9-A4CD-0CA27DA79704}"/>
                </a:ext>
              </a:extLst>
            </p:cNvPr>
            <p:cNvCxnSpPr/>
            <p:nvPr/>
          </p:nvCxnSpPr>
          <p:spPr>
            <a:xfrm>
              <a:off x="6366765" y="4009402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76D00DF-8CDD-4481-9236-0F4A92D36868}"/>
                </a:ext>
              </a:extLst>
            </p:cNvPr>
            <p:cNvCxnSpPr/>
            <p:nvPr/>
          </p:nvCxnSpPr>
          <p:spPr>
            <a:xfrm flipV="1">
              <a:off x="6595365" y="4390402"/>
              <a:ext cx="0" cy="12192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02642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Register File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3498980" y="962025"/>
            <a:ext cx="8509517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--  use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IEEE.numeric_std.all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integer conversion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regFile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wren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raddr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regFile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32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Register File</a:t>
            </a:r>
          </a:p>
        </p:txBody>
      </p:sp>
      <p:sp>
        <p:nvSpPr>
          <p:cNvPr id="14" name="Vertical Text Placeholder 12">
            <a:extLst>
              <a:ext uri="{FF2B5EF4-FFF2-40B4-BE49-F238E27FC236}">
                <a16:creationId xmlns:a16="http://schemas.microsoft.com/office/drawing/2014/main" id="{6B8246E4-E36A-4F47-9435-B537BD6F7F80}"/>
              </a:ext>
            </a:extLst>
          </p:cNvPr>
          <p:cNvSpPr txBox="1">
            <a:spLocks/>
          </p:cNvSpPr>
          <p:nvPr/>
        </p:nvSpPr>
        <p:spPr>
          <a:xfrm>
            <a:off x="1492898" y="723900"/>
            <a:ext cx="10515600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RFile_Arch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regFile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array_type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array_type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rf_proc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wren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wdata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wren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array_reg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to_integer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wdata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rdata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array_reg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to_integer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rf_proc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RFile_Arch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598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describe synchronous circuits 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 Register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Shift Register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Counter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Register File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VHDL for Synchronous Circuits</a:t>
            </a:r>
          </a:p>
        </p:txBody>
      </p:sp>
    </p:spTree>
    <p:extLst>
      <p:ext uri="{BB962C8B-B14F-4D97-AF65-F5344CB8AC3E}">
        <p14:creationId xmlns:p14="http://schemas.microsoft.com/office/powerpoint/2010/main" val="1104455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 you will learn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make tri-state and bi-directional bus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join and separate buses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Bus Systems in VHDL</a:t>
            </a:r>
          </a:p>
        </p:txBody>
      </p:sp>
    </p:spTree>
    <p:extLst>
      <p:ext uri="{BB962C8B-B14F-4D97-AF65-F5344CB8AC3E}">
        <p14:creationId xmlns:p14="http://schemas.microsoft.com/office/powerpoint/2010/main" val="2071349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4"/>
            <a:ext cx="6626817" cy="306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External connections on FPGA pins are often in a group of related signals known as a bus.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I/O structure of FPGAs often  allow the bus to be tri-stated, so that multiple drivers can be attached to the IO at the same time, with only one driver active.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Tri-state Buses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8FA8B9-5B78-4ACB-AB55-67E6FA254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186" y="4133999"/>
            <a:ext cx="5492972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2307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Tri-state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907901" y="1192192"/>
            <a:ext cx="7109927" cy="478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y_tri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Pinout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y_tri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tri_arch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y_tri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Pinout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(others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=&gt;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"ZZZZ"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when others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tri_arch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3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Writing VHDL : A 4-bit Register  </a:t>
            </a:r>
          </a:p>
        </p:txBody>
      </p:sp>
      <p:sp>
        <p:nvSpPr>
          <p:cNvPr id="98" name="Vertical Text Placeholder 12">
            <a:extLst>
              <a:ext uri="{FF2B5EF4-FFF2-40B4-BE49-F238E27FC236}">
                <a16:creationId xmlns:a16="http://schemas.microsoft.com/office/drawing/2014/main" id="{570E046C-1025-4E41-9565-825144CB0B5D}"/>
              </a:ext>
            </a:extLst>
          </p:cNvPr>
          <p:cNvSpPr txBox="1">
            <a:spLocks/>
          </p:cNvSpPr>
          <p:nvPr/>
        </p:nvSpPr>
        <p:spPr>
          <a:xfrm>
            <a:off x="4810125" y="1192192"/>
            <a:ext cx="7226559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 dirty="0">
                <a:solidFill>
                  <a:srgbClr val="00FF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Reg_Arch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dreg_proc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reset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FFF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"0000"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FF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load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FF8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dreg_proc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sz="20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lang="en-US" sz="2000" dirty="0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8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Reg_Arch</a:t>
            </a:r>
            <a:r>
              <a:rPr lang="en-US" sz="2000" b="1" dirty="0" err="1">
                <a:solidFill>
                  <a:srgbClr val="FFFF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;a</a:t>
            </a:r>
            <a:endParaRPr lang="en-US" sz="2000" dirty="0"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47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4"/>
            <a:ext cx="6626817" cy="306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When driving external tri-stated buses,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som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protocol should be used to assure that only one drive is active on the bus at a time.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code can define tri-state buses, but tri-state buses are typically not implemented inside of an FPGA but rather as a mux/multiplexer.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Tri-state Buses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6A19AEA-90FD-4534-9F9A-4665DD88A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70" y="3888463"/>
            <a:ext cx="4389500" cy="19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750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4"/>
            <a:ext cx="6626817" cy="3067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I/O structure of the FPGA will also allow us to create Bi-directional buses, in which the external pin can be treated as either an input or an output, depending on the state of the enable signal.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Bi-directional Buses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B1108-93E6-45A8-AF1A-6C1DB9773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789" y="3358065"/>
            <a:ext cx="5566130" cy="243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46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688910" y="20650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Bi-directional Buses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777822" y="809637"/>
            <a:ext cx="6744359" cy="478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IOpin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bidir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873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688910" y="20650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Bi-directional Buses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777822" y="809637"/>
            <a:ext cx="6744359" cy="4788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bidir_arch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bidir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IOpin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IOpin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IOpin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"ZZZZ"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else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IOpin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8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"XXXX"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bidir_arch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300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061325"/>
            <a:ext cx="6626817" cy="1474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VHDL includes the concatenation operator which allows buses to be combined.  Splitting buses can be done using indexing.  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Joining and Splitting Buses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1E6F1-2A6B-487D-B770-BA2D51DE5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073" y="2064328"/>
            <a:ext cx="7542461" cy="387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12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Joining Buses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191001" y="1106467"/>
            <a:ext cx="7340512" cy="4970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bus_js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5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bus_js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js_arch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bus_js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js_proc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&amp;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4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js_proc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js_arch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68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make tri-state and bi-directional bus systems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How to join and separate buses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VHDL for Bus Systems</a:t>
            </a:r>
          </a:p>
        </p:txBody>
      </p:sp>
    </p:spTree>
    <p:extLst>
      <p:ext uri="{BB962C8B-B14F-4D97-AF65-F5344CB8AC3E}">
        <p14:creationId xmlns:p14="http://schemas.microsoft.com/office/powerpoint/2010/main" val="6126311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will learn: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build bigger designs using modular design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Use of loops in VHDL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Generate to make copies of circuits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Modular Design in VHDL</a:t>
            </a:r>
          </a:p>
        </p:txBody>
      </p:sp>
    </p:spTree>
    <p:extLst>
      <p:ext uri="{BB962C8B-B14F-4D97-AF65-F5344CB8AC3E}">
        <p14:creationId xmlns:p14="http://schemas.microsoft.com/office/powerpoint/2010/main" val="3915116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Many tools are provided in VHDL to make modular designs, including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Component Instantiation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Looping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Generate Blocks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Tasks and Functions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Modular Design in VHDL </a:t>
            </a:r>
          </a:p>
        </p:txBody>
      </p:sp>
    </p:spTree>
    <p:extLst>
      <p:ext uri="{BB962C8B-B14F-4D97-AF65-F5344CB8AC3E}">
        <p14:creationId xmlns:p14="http://schemas.microsoft.com/office/powerpoint/2010/main" val="544325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1964267" y="1269149"/>
            <a:ext cx="9587815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 modular design in VHDL at the architecture level oftentimes consists only of component instantiations, which is the fundamental way to build hierarchy in a design.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architecture  MY_HIER  of MY_UPPER is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component  MY_LOWER_OR  port (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  A,B :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    Z : out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end component;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MY_INST_1 : MY_LOWER_OR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port_map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(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  A=&gt;A_UP, B=&gt;B_UP, Z=&gt;Z_UP);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MY_INST_N : ...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end architecture  MY_HIER;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Component Instantiation in VHDL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E01A0B-A39E-4407-B7BE-B6E3326B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616" y="3333593"/>
            <a:ext cx="2802467" cy="23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62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Learning to Speak VHDL (this video)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Combinatorial Circuits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Synchronous Logic:  Latches and Flip Flops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Synchronous Logic:  Counters and Registers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Interface:  Buses and Tri-state Buffers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Modular Design in VHDL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Benches in VHDL - Combinatorial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Test Benches in VHDL – Synchronous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Memories in VHDL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Finite State Machines in VHDL</a:t>
            </a:r>
          </a:p>
          <a:p>
            <a:pPr marL="0" lvl="0" indent="0"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ysClr val="window" lastClr="FFFFFF"/>
                </a:solidFill>
                <a:latin typeface="Calibri Light" panose="020F0302020204030204"/>
                <a:sym typeface="Arial"/>
              </a:rPr>
              <a:t>  Videos in this VHDL Module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5796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838201" y="1269149"/>
            <a:ext cx="10713882" cy="46149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architecture  Add16_Arch  of Add16 is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component  Add4 port (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A,B :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(3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: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;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: out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Sum :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(3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 );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end component;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Begin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Add4_u1 : Add4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port_map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(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A=&gt; A(3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0),   B=&gt;(3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0),   Z=&gt;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(0), Sum(3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0) 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...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Add4_u4 : Add4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port_map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(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   A=&gt; A(15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12), B=&gt;(15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12), Z=&gt;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(3), Sum(15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 12) 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  <a:sym typeface="Arial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  <a:sym typeface="Arial"/>
              </a:rPr>
              <a:t>end architecture  Add16_Arch;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Component Instantiation in VHDL </a:t>
            </a:r>
          </a:p>
        </p:txBody>
      </p:sp>
    </p:spTree>
    <p:extLst>
      <p:ext uri="{BB962C8B-B14F-4D97-AF65-F5344CB8AC3E}">
        <p14:creationId xmlns:p14="http://schemas.microsoft.com/office/powerpoint/2010/main" val="33324646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3657600" y="1269149"/>
            <a:ext cx="7894481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There are several looping constructs in VHDL, including 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while,  for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for loop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statement is written and behaves just like it does in C, as is the while loop.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while loop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executes a statement or block of statements until a condition like less than or a  </a:t>
            </a:r>
            <a:r>
              <a:rPr kumimoji="0" lang="en-US" sz="28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when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compare is equal to exit or wait.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Looping in VHDL </a:t>
            </a:r>
          </a:p>
        </p:txBody>
      </p:sp>
    </p:spTree>
    <p:extLst>
      <p:ext uri="{BB962C8B-B14F-4D97-AF65-F5344CB8AC3E}">
        <p14:creationId xmlns:p14="http://schemas.microsoft.com/office/powerpoint/2010/main" val="12928900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Looping in VHDL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E97DF30A-A613-4FC2-A0DD-1F9151A298C3}"/>
              </a:ext>
            </a:extLst>
          </p:cNvPr>
          <p:cNvSpPr txBox="1">
            <a:spLocks/>
          </p:cNvSpPr>
          <p:nvPr/>
        </p:nvSpPr>
        <p:spPr>
          <a:xfrm>
            <a:off x="4810125" y="1192192"/>
            <a:ext cx="7226559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Loop_Arch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my_loop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while (I &lt;= 8) loop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if (B = '1') then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Z(I) &lt;= A(I);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end if;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I := I + 1;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loop;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Loop_Arch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1949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3657600" y="1269149"/>
            <a:ext cx="7894481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Although loops can be used to generate data or test patterns, a common use of loops for synthesis is replication of many identical circuits within generate blocks.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generate  … end generate block specifies now an object is to be repeated.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index variable of a for loop sets the number of elements to generate.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Generate in VHDL </a:t>
            </a:r>
          </a:p>
        </p:txBody>
      </p:sp>
    </p:spTree>
    <p:extLst>
      <p:ext uri="{BB962C8B-B14F-4D97-AF65-F5344CB8AC3E}">
        <p14:creationId xmlns:p14="http://schemas.microsoft.com/office/powerpoint/2010/main" val="22795643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Generate in VHDL  </a:t>
            </a:r>
          </a:p>
        </p:txBody>
      </p:sp>
      <p:sp>
        <p:nvSpPr>
          <p:cNvPr id="98" name="Vertical Text Placeholder 12">
            <a:extLst>
              <a:ext uri="{FF2B5EF4-FFF2-40B4-BE49-F238E27FC236}">
                <a16:creationId xmlns:a16="http://schemas.microsoft.com/office/drawing/2014/main" id="{570E046C-1025-4E41-9565-825144CB0B5D}"/>
              </a:ext>
            </a:extLst>
          </p:cNvPr>
          <p:cNvSpPr txBox="1">
            <a:spLocks/>
          </p:cNvSpPr>
          <p:nvPr/>
        </p:nvSpPr>
        <p:spPr>
          <a:xfrm>
            <a:off x="4810125" y="1192192"/>
            <a:ext cx="7226559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XorGen_Arch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XorGen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 i in 0 to 7 generate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xout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&lt;= xin1(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xin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(2);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generate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Gen_proc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XorGen_Arch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376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3657600" y="1269149"/>
            <a:ext cx="7894481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build bigger designs using modular design techniques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Use of loops in VHDL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for ... Generate to make copies of circuits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Summary - Modular Design in VHDL </a:t>
            </a:r>
          </a:p>
        </p:txBody>
      </p:sp>
    </p:spTree>
    <p:extLst>
      <p:ext uri="{BB962C8B-B14F-4D97-AF65-F5344CB8AC3E}">
        <p14:creationId xmlns:p14="http://schemas.microsoft.com/office/powerpoint/2010/main" val="11459451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 you will learn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concept of using a VHDL program, called a testbench, to test another VHDL program (your code)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write simple testbenches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loops to generate stimulus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assertions to determine and report test results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Testbenches in VHDL</a:t>
            </a:r>
          </a:p>
        </p:txBody>
      </p:sp>
    </p:spTree>
    <p:extLst>
      <p:ext uri="{BB962C8B-B14F-4D97-AF65-F5344CB8AC3E}">
        <p14:creationId xmlns:p14="http://schemas.microsoft.com/office/powerpoint/2010/main" val="2586318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 testbench is a program written in any language for the purposes of exercising and verifying the functional correctness of the hardware model as coded.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Also known as a test fixture or test harness.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A testbench is a powerful tool for generating test stimulus and test results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What is a Testbench?</a:t>
            </a:r>
          </a:p>
        </p:txBody>
      </p:sp>
    </p:spTree>
    <p:extLst>
      <p:ext uri="{BB962C8B-B14F-4D97-AF65-F5344CB8AC3E}">
        <p14:creationId xmlns:p14="http://schemas.microsoft.com/office/powerpoint/2010/main" val="13922467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  <a:sym typeface="Arial"/>
              </a:rPr>
              <a:t>A testbench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can have several functional sections, including: 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Top-level testbench declaration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Stimulus, Response, and Component  Signal declarations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Component (Device Under Test) instantiations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rPr>
              <a:t>Test Monitor which logs results and reports mis-compares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  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Testbench Functional Sections</a:t>
            </a:r>
          </a:p>
        </p:txBody>
      </p:sp>
    </p:spTree>
    <p:extLst>
      <p:ext uri="{BB962C8B-B14F-4D97-AF65-F5344CB8AC3E}">
        <p14:creationId xmlns:p14="http://schemas.microsoft.com/office/powerpoint/2010/main" val="29317267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 Testbench Structure : Exercise the Core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C18C821-C8F3-43AE-A198-97F39C61D03B}"/>
              </a:ext>
            </a:extLst>
          </p:cNvPr>
          <p:cNvSpPr txBox="1"/>
          <p:nvPr/>
        </p:nvSpPr>
        <p:spPr>
          <a:xfrm>
            <a:off x="9280484" y="4549717"/>
            <a:ext cx="2825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 FILE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Expected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 Mis-Compares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Pass/Fail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FBAAB7-F387-428C-B895-0264C6512166}"/>
              </a:ext>
            </a:extLst>
          </p:cNvPr>
          <p:cNvSpPr txBox="1"/>
          <p:nvPr/>
        </p:nvSpPr>
        <p:spPr>
          <a:xfrm>
            <a:off x="2268637" y="2540164"/>
            <a:ext cx="3057786" cy="224676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Testbench.VHD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Stimulus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Compare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2F695B0-BEB8-459C-B74B-84E976A0A972}"/>
              </a:ext>
            </a:extLst>
          </p:cNvPr>
          <p:cNvSpPr txBox="1"/>
          <p:nvPr/>
        </p:nvSpPr>
        <p:spPr>
          <a:xfrm>
            <a:off x="5817242" y="2542258"/>
            <a:ext cx="2782747" cy="2246769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Core.VHD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Device Under Test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Hierarchy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C0C8E6D-0BCA-4435-BB77-65744EF5D1D4}"/>
              </a:ext>
            </a:extLst>
          </p:cNvPr>
          <p:cNvCxnSpPr/>
          <p:nvPr/>
        </p:nvCxnSpPr>
        <p:spPr>
          <a:xfrm flipV="1">
            <a:off x="5321942" y="3658118"/>
            <a:ext cx="495300" cy="2019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headEnd w="med" len="lg"/>
            <a:tailEnd type="triangle" w="lg" len="med"/>
          </a:ln>
          <a:effectLst/>
        </p:spPr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7FCAC8EE-FB8D-43BA-94B6-1AF7A8299BE8}"/>
              </a:ext>
            </a:extLst>
          </p:cNvPr>
          <p:cNvSpPr txBox="1"/>
          <p:nvPr/>
        </p:nvSpPr>
        <p:spPr>
          <a:xfrm>
            <a:off x="8520278" y="1088555"/>
            <a:ext cx="27827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 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Div_CLK_OUT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Done_OUT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Data_B_OUT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[31:0]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4FCB6FD0-EA9E-4B9C-A40C-47BFD875F871}"/>
              </a:ext>
            </a:extLst>
          </p:cNvPr>
          <p:cNvSpPr txBox="1"/>
          <p:nvPr/>
        </p:nvSpPr>
        <p:spPr>
          <a:xfrm>
            <a:off x="5625292" y="1082791"/>
            <a:ext cx="22128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Clock_IN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Reset_IN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Data_A_IN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[31:0]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A2FC03-9C42-4EAA-B69F-19388C6FB93F}"/>
              </a:ext>
            </a:extLst>
          </p:cNvPr>
          <p:cNvCxnSpPr>
            <a:cxnSpLocks/>
          </p:cNvCxnSpPr>
          <p:nvPr/>
        </p:nvCxnSpPr>
        <p:spPr>
          <a:xfrm>
            <a:off x="1745225" y="3915786"/>
            <a:ext cx="523412" cy="1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headEnd w="med" len="lg"/>
            <a:tailEnd type="triangle" w="lg" len="med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B8D226-C226-4936-B60B-E9C28D4A3A70}"/>
              </a:ext>
            </a:extLst>
          </p:cNvPr>
          <p:cNvCxnSpPr/>
          <p:nvPr/>
        </p:nvCxnSpPr>
        <p:spPr>
          <a:xfrm flipV="1">
            <a:off x="8599989" y="3670584"/>
            <a:ext cx="495300" cy="2019"/>
          </a:xfrm>
          <a:prstGeom prst="straightConnector1">
            <a:avLst/>
          </a:prstGeom>
          <a:noFill/>
          <a:ln w="25400" cap="flat" cmpd="sng" algn="ctr">
            <a:solidFill>
              <a:srgbClr val="5B9BD5"/>
            </a:solidFill>
            <a:prstDash val="solid"/>
            <a:miter lim="800000"/>
            <a:headEnd w="med" len="lg"/>
            <a:tailEnd type="triangle" w="lg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7A3274-7E81-4DBE-8662-5C0FC94C40DC}"/>
              </a:ext>
            </a:extLst>
          </p:cNvPr>
          <p:cNvCxnSpPr>
            <a:cxnSpLocks/>
          </p:cNvCxnSpPr>
          <p:nvPr/>
        </p:nvCxnSpPr>
        <p:spPr>
          <a:xfrm flipH="1">
            <a:off x="9090808" y="3670584"/>
            <a:ext cx="4481" cy="12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87A3F3-4EBF-4C8D-A591-D0E4BA5E06AB}"/>
              </a:ext>
            </a:extLst>
          </p:cNvPr>
          <p:cNvCxnSpPr>
            <a:cxnSpLocks/>
          </p:cNvCxnSpPr>
          <p:nvPr/>
        </p:nvCxnSpPr>
        <p:spPr>
          <a:xfrm>
            <a:off x="1745225" y="3915786"/>
            <a:ext cx="0" cy="1038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04EC1-7081-4264-841C-399E5C505957}"/>
              </a:ext>
            </a:extLst>
          </p:cNvPr>
          <p:cNvCxnSpPr>
            <a:cxnSpLocks/>
          </p:cNvCxnSpPr>
          <p:nvPr/>
        </p:nvCxnSpPr>
        <p:spPr>
          <a:xfrm flipH="1">
            <a:off x="1745225" y="4953965"/>
            <a:ext cx="7345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19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 you will learn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describe combinatorial circuits in VHDL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reduce vector sizes using reduction operators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Combinatorial Circuits in VHDL</a:t>
            </a:r>
          </a:p>
        </p:txBody>
      </p:sp>
    </p:spTree>
    <p:extLst>
      <p:ext uri="{BB962C8B-B14F-4D97-AF65-F5344CB8AC3E}">
        <p14:creationId xmlns:p14="http://schemas.microsoft.com/office/powerpoint/2010/main" val="42806982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3051956" y="1002189"/>
            <a:ext cx="89277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: no port list !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tb_adder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tb_adder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tb_adder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component Add4 port 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Data1,Data2 : in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: in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: out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Sum      : out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 component Add4;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signal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 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signal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-- INPUT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signal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 OUTPUT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signal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-- OUTPUT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signal expect    :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(3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0);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--expected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21109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1440306" y="1002189"/>
            <a:ext cx="105156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DUT Instantiation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DUT : Add4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 map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Data1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 Data2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Cout_tb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Sum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Sum_tb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Stimulus by hand drawn waves, poor coverage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stim_proc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wait for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"0010";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"0010";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'0'; expect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"0100";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wait for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10ns;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"1111";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"0000";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'1'; expect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"0000";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wait for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10ns;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"0010";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"0100";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'1'; expect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"0111";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 process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stim_proc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6355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3028206" y="1002189"/>
            <a:ext cx="89277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Monitor, use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ieee.std_logic_textio.all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--          use </a:t>
            </a:r>
            <a:r>
              <a:rPr kumimoji="0" 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std.textio.all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variable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a="));  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b="));  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="));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sum="));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Sum_tb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="));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expect="));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expect);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assert false report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time'image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(now) &amp;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str_o.all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severity note;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 process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txt_out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03482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=&gt; Text Output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3028206" y="1002189"/>
            <a:ext cx="89277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VSIM 10 &gt;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0 ns a=UUUU b=UUUU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=U sum=UUUU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=U expect=UUUU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0 ns  Iteration: 0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Warning: There is an 'U'|'X'|'W'|'Z'|'-' in an arithmetic operand, the result will be 'X'(es).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0 ns  Iteration: 0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Warning: There is an 'U'|'X'|'W'|'Z'|'-' in an arithmetic operand, the result will be 'X'(es).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0 ns  Iteration: 0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/DUT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0 ns a=0010 b=0010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sum=XXXX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=X expect=0100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0 ns  Iteration: 2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0 ns a=0010 b=0010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sum=0100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expect=0100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0 ns  Iteration: 4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10 ns a=1111 b=0000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sum=0000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expect=0000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10 ns  Iteration: 3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20 ns a=0010 b=0100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sum=0111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expect=0111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   Time: 20 ns  Iteration: 3  Instance: /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tb_adder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string'("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=")); write(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1190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=&gt; Text Output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3028206" y="1002189"/>
            <a:ext cx="89277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ModelSim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Time messages removed)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0 ns  a=0010 b=0010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sum=XXXX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=X expect=0100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0 ns  a=0010 b=0010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sum=0100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expect=0100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10 ns a=1111 b=0000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sum=0000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expect=0000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 ** Note: 20 ns a=0010 b=0100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=1 sum=0111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=0 expect=0111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131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=&gt; Wave Output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ModelSim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449A4-C386-4137-BC9C-C0DDFF32F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243" y="1482436"/>
            <a:ext cx="11645120" cy="313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9306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: Automation with Loops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AB57EE07-1B55-425E-9B2C-3685EF4CC78F}"/>
              </a:ext>
            </a:extLst>
          </p:cNvPr>
          <p:cNvSpPr txBox="1">
            <a:spLocks/>
          </p:cNvSpPr>
          <p:nvPr/>
        </p:nvSpPr>
        <p:spPr>
          <a:xfrm>
            <a:off x="3028206" y="1002189"/>
            <a:ext cx="8927700" cy="515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: Generates coverage and expected stimulus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Loop_proc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variable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j, k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integer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for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 0 to 15 loop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for j in 0 to 15 loop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j;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for k in 0 to 1 loop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wait for 10ns;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expect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end loop;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end loo;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end loop;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end process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Loop_proc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test_arch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44520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: Waves for Loops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05D468-BEE8-4158-AC7C-DF86A430C5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0" t="42046" r="3173" b="2142"/>
          <a:stretch/>
        </p:blipFill>
        <p:spPr>
          <a:xfrm>
            <a:off x="152400" y="1454727"/>
            <a:ext cx="11652738" cy="29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75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Adder Test Bench : Self Checking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C97445B4-B016-4563-8E6B-04EC33390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219" y="1536173"/>
            <a:ext cx="6483581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From the previous slide, Replace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expect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sum_tb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then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write(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str_o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string'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- Sum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writeline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(output,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wait;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end if;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82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loops to generate stimulus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use assertions to report test results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VHDL for Combinatorial Circuits</a:t>
            </a:r>
          </a:p>
        </p:txBody>
      </p:sp>
    </p:spTree>
    <p:extLst>
      <p:ext uri="{BB962C8B-B14F-4D97-AF65-F5344CB8AC3E}">
        <p14:creationId xmlns:p14="http://schemas.microsoft.com/office/powerpoint/2010/main" val="1659806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Basic Gate Assignments in VHDL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7951AD-DF03-4D39-95FF-63AC2ED43877}"/>
              </a:ext>
            </a:extLst>
          </p:cNvPr>
          <p:cNvGrpSpPr/>
          <p:nvPr/>
        </p:nvGrpSpPr>
        <p:grpSpPr>
          <a:xfrm>
            <a:off x="5639357" y="1194493"/>
            <a:ext cx="5440680" cy="4469014"/>
            <a:chOff x="3375660" y="1194493"/>
            <a:chExt cx="5440680" cy="44690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E3D9DE8-35B2-4BB8-A67D-2DDCA9A55CA7}"/>
                </a:ext>
              </a:extLst>
            </p:cNvPr>
            <p:cNvGrpSpPr/>
            <p:nvPr/>
          </p:nvGrpSpPr>
          <p:grpSpPr>
            <a:xfrm>
              <a:off x="4443805" y="2470171"/>
              <a:ext cx="597408" cy="384670"/>
              <a:chOff x="838200" y="3657600"/>
              <a:chExt cx="597408" cy="384670"/>
            </a:xfrm>
            <a:solidFill>
              <a:sysClr val="windowText" lastClr="000000"/>
            </a:solidFill>
          </p:grpSpPr>
          <p:sp>
            <p:nvSpPr>
              <p:cNvPr id="138" name="Pentagon 13">
                <a:extLst>
                  <a:ext uri="{FF2B5EF4-FFF2-40B4-BE49-F238E27FC236}">
                    <a16:creationId xmlns:a16="http://schemas.microsoft.com/office/drawing/2014/main" id="{52B0D582-4576-49B4-A584-1FD265F8A430}"/>
                  </a:ext>
                </a:extLst>
              </p:cNvPr>
              <p:cNvSpPr/>
              <p:nvPr/>
            </p:nvSpPr>
            <p:spPr>
              <a:xfrm>
                <a:off x="990600" y="3657600"/>
                <a:ext cx="445008" cy="381000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DFA35961-3EED-4CE9-AAAC-A138EE93AC23}"/>
                  </a:ext>
                </a:extLst>
              </p:cNvPr>
              <p:cNvSpPr/>
              <p:nvPr/>
            </p:nvSpPr>
            <p:spPr>
              <a:xfrm>
                <a:off x="838200" y="3657600"/>
                <a:ext cx="152400" cy="384670"/>
              </a:xfrm>
              <a:prstGeom prst="arc">
                <a:avLst>
                  <a:gd name="adj1" fmla="val 16200000"/>
                  <a:gd name="adj2" fmla="val 5295173"/>
                </a:avLst>
              </a:prstGeom>
              <a:grpFill/>
              <a:ln w="190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5CDF488-8842-49A4-868C-79B5E9001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0891" y="1374317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35" name="AutoShape 59">
                <a:extLst>
                  <a:ext uri="{FF2B5EF4-FFF2-40B4-BE49-F238E27FC236}">
                    <a16:creationId xmlns:a16="http://schemas.microsoft.com/office/drawing/2014/main" id="{DBF4027E-4F76-4273-B110-36E4E6B9F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AutoShape 154">
                <a:extLst>
                  <a:ext uri="{FF2B5EF4-FFF2-40B4-BE49-F238E27FC236}">
                    <a16:creationId xmlns:a16="http://schemas.microsoft.com/office/drawing/2014/main" id="{D25A0A8C-57CF-46B8-B1FD-01EE4ABC4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AutoShape 155">
                <a:extLst>
                  <a:ext uri="{FF2B5EF4-FFF2-40B4-BE49-F238E27FC236}">
                    <a16:creationId xmlns:a16="http://schemas.microsoft.com/office/drawing/2014/main" id="{40609928-4199-40F2-BB48-DB0FF68B4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F56C99-7C61-449B-9211-AE2D8C71C55E}"/>
                </a:ext>
              </a:extLst>
            </p:cNvPr>
            <p:cNvGrpSpPr/>
            <p:nvPr/>
          </p:nvGrpSpPr>
          <p:grpSpPr>
            <a:xfrm>
              <a:off x="4466217" y="3070805"/>
              <a:ext cx="670527" cy="384670"/>
              <a:chOff x="4953000" y="4953000"/>
              <a:chExt cx="670527" cy="384670"/>
            </a:xfrm>
            <a:solidFill>
              <a:sysClr val="windowText" lastClr="000000"/>
            </a:solidFill>
          </p:grpSpPr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91CA814-998D-4048-A3C2-D68848F78028}"/>
                  </a:ext>
                </a:extLst>
              </p:cNvPr>
              <p:cNvGrpSpPr/>
              <p:nvPr/>
            </p:nvGrpSpPr>
            <p:grpSpPr>
              <a:xfrm>
                <a:off x="4953000" y="4953000"/>
                <a:ext cx="597408" cy="384670"/>
                <a:chOff x="838200" y="3657600"/>
                <a:chExt cx="597408" cy="384670"/>
              </a:xfrm>
              <a:grpFill/>
            </p:grpSpPr>
            <p:sp>
              <p:nvSpPr>
                <p:cNvPr id="133" name="Pentagon 13">
                  <a:extLst>
                    <a:ext uri="{FF2B5EF4-FFF2-40B4-BE49-F238E27FC236}">
                      <a16:creationId xmlns:a16="http://schemas.microsoft.com/office/drawing/2014/main" id="{2F161CF4-D46E-43B6-B480-A40A53C9622B}"/>
                    </a:ext>
                  </a:extLst>
                </p:cNvPr>
                <p:cNvSpPr/>
                <p:nvPr/>
              </p:nvSpPr>
              <p:spPr>
                <a:xfrm>
                  <a:off x="990600" y="3657600"/>
                  <a:ext cx="445008" cy="381000"/>
                </a:xfrm>
                <a:custGeom>
                  <a:avLst/>
                  <a:gdLst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431292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362086 w 673608"/>
                    <a:gd name="connsiteY1" fmla="*/ 0 h 484632"/>
                    <a:gd name="connsiteX2" fmla="*/ 673608 w 673608"/>
                    <a:gd name="connsiteY2" fmla="*/ 242316 h 484632"/>
                    <a:gd name="connsiteX3" fmla="*/ 431292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  <a:gd name="connsiteX0" fmla="*/ 0 w 673608"/>
                    <a:gd name="connsiteY0" fmla="*/ 0 h 484632"/>
                    <a:gd name="connsiteX1" fmla="*/ 362086 w 673608"/>
                    <a:gd name="connsiteY1" fmla="*/ 0 h 484632"/>
                    <a:gd name="connsiteX2" fmla="*/ 673608 w 673608"/>
                    <a:gd name="connsiteY2" fmla="*/ 242316 h 484632"/>
                    <a:gd name="connsiteX3" fmla="*/ 362086 w 673608"/>
                    <a:gd name="connsiteY3" fmla="*/ 484632 h 484632"/>
                    <a:gd name="connsiteX4" fmla="*/ 0 w 673608"/>
                    <a:gd name="connsiteY4" fmla="*/ 484632 h 484632"/>
                    <a:gd name="connsiteX5" fmla="*/ 0 w 673608"/>
                    <a:gd name="connsiteY5" fmla="*/ 0 h 484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3608" h="484632">
                      <a:moveTo>
                        <a:pt x="0" y="0"/>
                      </a:moveTo>
                      <a:lnTo>
                        <a:pt x="362086" y="0"/>
                      </a:lnTo>
                      <a:cubicBezTo>
                        <a:pt x="538108" y="27432"/>
                        <a:pt x="632841" y="121539"/>
                        <a:pt x="673608" y="242316"/>
                      </a:cubicBezTo>
                      <a:cubicBezTo>
                        <a:pt x="634746" y="363093"/>
                        <a:pt x="534298" y="470535"/>
                        <a:pt x="362086" y="484632"/>
                      </a:cubicBezTo>
                      <a:lnTo>
                        <a:pt x="0" y="484632"/>
                      </a:lnTo>
                      <a:cubicBezTo>
                        <a:pt x="104775" y="332613"/>
                        <a:pt x="118110" y="152019"/>
                        <a:pt x="0" y="0"/>
                      </a:cubicBezTo>
                      <a:close/>
                    </a:path>
                  </a:pathLst>
                </a:custGeom>
                <a:grpFill/>
                <a:ln w="1905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Arc 133">
                  <a:extLst>
                    <a:ext uri="{FF2B5EF4-FFF2-40B4-BE49-F238E27FC236}">
                      <a16:creationId xmlns:a16="http://schemas.microsoft.com/office/drawing/2014/main" id="{A50E9A29-9606-43A9-B1D7-31BF062D5826}"/>
                    </a:ext>
                  </a:extLst>
                </p:cNvPr>
                <p:cNvSpPr/>
                <p:nvPr/>
              </p:nvSpPr>
              <p:spPr>
                <a:xfrm>
                  <a:off x="838200" y="3657600"/>
                  <a:ext cx="152400" cy="384670"/>
                </a:xfrm>
                <a:prstGeom prst="arc">
                  <a:avLst>
                    <a:gd name="adj1" fmla="val 16200000"/>
                    <a:gd name="adj2" fmla="val 5295173"/>
                  </a:avLst>
                </a:prstGeom>
                <a:grpFill/>
                <a:ln w="19050" cap="flat" cmpd="sng" algn="ctr">
                  <a:solidFill>
                    <a:srgbClr val="92D05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32" name="AutoShape 74">
                <a:extLst>
                  <a:ext uri="{FF2B5EF4-FFF2-40B4-BE49-F238E27FC236}">
                    <a16:creationId xmlns:a16="http://schemas.microsoft.com/office/drawing/2014/main" id="{8297E720-44C4-482A-96A2-0AC0FDA6A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600" y="5105400"/>
                <a:ext cx="60927" cy="64547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8AD234-6DBD-488E-B33B-8EF5D44B5FDA}"/>
                </a:ext>
              </a:extLst>
            </p:cNvPr>
            <p:cNvGrpSpPr/>
            <p:nvPr/>
          </p:nvGrpSpPr>
          <p:grpSpPr>
            <a:xfrm>
              <a:off x="4537934" y="1936770"/>
              <a:ext cx="510953" cy="381000"/>
              <a:chOff x="1371600" y="5029200"/>
              <a:chExt cx="510953" cy="381000"/>
            </a:xfrm>
            <a:solidFill>
              <a:sysClr val="windowText" lastClr="000000"/>
            </a:solidFill>
          </p:grpSpPr>
          <p:sp>
            <p:nvSpPr>
              <p:cNvPr id="129" name="Pentagon 13">
                <a:extLst>
                  <a:ext uri="{FF2B5EF4-FFF2-40B4-BE49-F238E27FC236}">
                    <a16:creationId xmlns:a16="http://schemas.microsoft.com/office/drawing/2014/main" id="{0892228F-2C63-4584-A551-1D1E29602F60}"/>
                  </a:ext>
                </a:extLst>
              </p:cNvPr>
              <p:cNvSpPr/>
              <p:nvPr/>
            </p:nvSpPr>
            <p:spPr>
              <a:xfrm>
                <a:off x="1371600" y="5029200"/>
                <a:ext cx="445008" cy="381000"/>
              </a:xfrm>
              <a:custGeom>
                <a:avLst/>
                <a:gdLst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431292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431292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  <a:gd name="connsiteX0" fmla="*/ 0 w 673608"/>
                  <a:gd name="connsiteY0" fmla="*/ 0 h 484632"/>
                  <a:gd name="connsiteX1" fmla="*/ 362086 w 673608"/>
                  <a:gd name="connsiteY1" fmla="*/ 0 h 484632"/>
                  <a:gd name="connsiteX2" fmla="*/ 673608 w 673608"/>
                  <a:gd name="connsiteY2" fmla="*/ 242316 h 484632"/>
                  <a:gd name="connsiteX3" fmla="*/ 362086 w 673608"/>
                  <a:gd name="connsiteY3" fmla="*/ 484632 h 484632"/>
                  <a:gd name="connsiteX4" fmla="*/ 0 w 673608"/>
                  <a:gd name="connsiteY4" fmla="*/ 484632 h 484632"/>
                  <a:gd name="connsiteX5" fmla="*/ 0 w 673608"/>
                  <a:gd name="connsiteY5" fmla="*/ 0 h 484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73608" h="484632">
                    <a:moveTo>
                      <a:pt x="0" y="0"/>
                    </a:moveTo>
                    <a:lnTo>
                      <a:pt x="362086" y="0"/>
                    </a:lnTo>
                    <a:cubicBezTo>
                      <a:pt x="538108" y="27432"/>
                      <a:pt x="632841" y="121539"/>
                      <a:pt x="673608" y="242316"/>
                    </a:cubicBezTo>
                    <a:cubicBezTo>
                      <a:pt x="634746" y="363093"/>
                      <a:pt x="534298" y="470535"/>
                      <a:pt x="362086" y="484632"/>
                    </a:cubicBezTo>
                    <a:lnTo>
                      <a:pt x="0" y="484632"/>
                    </a:lnTo>
                    <a:cubicBezTo>
                      <a:pt x="104775" y="332613"/>
                      <a:pt x="118110" y="152019"/>
                      <a:pt x="0" y="0"/>
                    </a:cubicBezTo>
                    <a:close/>
                  </a:path>
                </a:pathLst>
              </a:custGeom>
              <a:grpFill/>
              <a:ln w="1905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AutoShape 71">
                <a:extLst>
                  <a:ext uri="{FF2B5EF4-FFF2-40B4-BE49-F238E27FC236}">
                    <a16:creationId xmlns:a16="http://schemas.microsoft.com/office/drawing/2014/main" id="{C83AE69E-483C-4F47-8EBE-8754F6421A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800" y="5181600"/>
                <a:ext cx="53753" cy="64597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03F5562-18D4-4CD8-997A-E0F048DE7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63431" y="1983917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26" name="AutoShape 59">
                <a:extLst>
                  <a:ext uri="{FF2B5EF4-FFF2-40B4-BE49-F238E27FC236}">
                    <a16:creationId xmlns:a16="http://schemas.microsoft.com/office/drawing/2014/main" id="{E81C29F2-7AFA-47D4-A500-B1869520D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AutoShape 154">
                <a:extLst>
                  <a:ext uri="{FF2B5EF4-FFF2-40B4-BE49-F238E27FC236}">
                    <a16:creationId xmlns:a16="http://schemas.microsoft.com/office/drawing/2014/main" id="{B0E3A173-BD35-410F-BEE2-77CC8912F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AutoShape 155">
                <a:extLst>
                  <a:ext uri="{FF2B5EF4-FFF2-40B4-BE49-F238E27FC236}">
                    <a16:creationId xmlns:a16="http://schemas.microsoft.com/office/drawing/2014/main" id="{A8E7F1DB-DA73-451B-BDDB-FE5E7C209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2E62BFF-303B-454E-A5CC-868985FAF6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538" y="1454999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23" name="AutoShape 59">
                <a:extLst>
                  <a:ext uri="{FF2B5EF4-FFF2-40B4-BE49-F238E27FC236}">
                    <a16:creationId xmlns:a16="http://schemas.microsoft.com/office/drawing/2014/main" id="{9DD7C9DD-4352-47E1-9D4B-DB3A7930E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AutoShape 154">
                <a:extLst>
                  <a:ext uri="{FF2B5EF4-FFF2-40B4-BE49-F238E27FC236}">
                    <a16:creationId xmlns:a16="http://schemas.microsoft.com/office/drawing/2014/main" id="{86B62204-5B18-4EA3-A294-C17C516F30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AutoShape 155">
                <a:extLst>
                  <a:ext uri="{FF2B5EF4-FFF2-40B4-BE49-F238E27FC236}">
                    <a16:creationId xmlns:a16="http://schemas.microsoft.com/office/drawing/2014/main" id="{BFBA92AA-D91C-425B-A371-486D79FE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5" name="Pentagon 13">
              <a:extLst>
                <a:ext uri="{FF2B5EF4-FFF2-40B4-BE49-F238E27FC236}">
                  <a16:creationId xmlns:a16="http://schemas.microsoft.com/office/drawing/2014/main" id="{83AB05B5-935D-4E76-B743-7BE4F1DD8178}"/>
                </a:ext>
              </a:extLst>
            </p:cNvPr>
            <p:cNvSpPr/>
            <p:nvPr/>
          </p:nvSpPr>
          <p:spPr>
            <a:xfrm>
              <a:off x="7711440" y="1735065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986DD77-7B8B-4E07-9FF1-93ECEC3C28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290" y="5264999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20" name="AutoShape 59">
                <a:extLst>
                  <a:ext uri="{FF2B5EF4-FFF2-40B4-BE49-F238E27FC236}">
                    <a16:creationId xmlns:a16="http://schemas.microsoft.com/office/drawing/2014/main" id="{643A30AE-10A7-4FF9-AA95-B53ADCDAF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AutoShape 154">
                <a:extLst>
                  <a:ext uri="{FF2B5EF4-FFF2-40B4-BE49-F238E27FC236}">
                    <a16:creationId xmlns:a16="http://schemas.microsoft.com/office/drawing/2014/main" id="{316E5F8A-8F86-45A2-9716-7D96B1C833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AutoShape 155">
                <a:extLst>
                  <a:ext uri="{FF2B5EF4-FFF2-40B4-BE49-F238E27FC236}">
                    <a16:creationId xmlns:a16="http://schemas.microsoft.com/office/drawing/2014/main" id="{6C732EE7-3494-436B-BF0C-7224DF03C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F015F22-27B5-4310-B32A-4EAA766E32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6397" y="4771940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17" name="AutoShape 59">
                <a:extLst>
                  <a:ext uri="{FF2B5EF4-FFF2-40B4-BE49-F238E27FC236}">
                    <a16:creationId xmlns:a16="http://schemas.microsoft.com/office/drawing/2014/main" id="{C08F9099-4316-46EB-8354-BCBFDD3FB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AutoShape 154">
                <a:extLst>
                  <a:ext uri="{FF2B5EF4-FFF2-40B4-BE49-F238E27FC236}">
                    <a16:creationId xmlns:a16="http://schemas.microsoft.com/office/drawing/2014/main" id="{7C39A0B2-484F-465C-BFE4-FD7121C0D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AutoShape 155">
                <a:extLst>
                  <a:ext uri="{FF2B5EF4-FFF2-40B4-BE49-F238E27FC236}">
                    <a16:creationId xmlns:a16="http://schemas.microsoft.com/office/drawing/2014/main" id="{4DF8B9D0-BAD2-4CD6-84C9-91B5E59E4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2DD36D5-4B92-4597-A67F-E2852026D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8466" y="4260952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14" name="AutoShape 59">
                <a:extLst>
                  <a:ext uri="{FF2B5EF4-FFF2-40B4-BE49-F238E27FC236}">
                    <a16:creationId xmlns:a16="http://schemas.microsoft.com/office/drawing/2014/main" id="{728689DE-645A-4004-8309-53320A2E4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AutoShape 154">
                <a:extLst>
                  <a:ext uri="{FF2B5EF4-FFF2-40B4-BE49-F238E27FC236}">
                    <a16:creationId xmlns:a16="http://schemas.microsoft.com/office/drawing/2014/main" id="{310E84D7-B6E7-4ED4-86DF-3038F6D7E8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AutoShape 155">
                <a:extLst>
                  <a:ext uri="{FF2B5EF4-FFF2-40B4-BE49-F238E27FC236}">
                    <a16:creationId xmlns:a16="http://schemas.microsoft.com/office/drawing/2014/main" id="{34432D3C-22C4-498B-8D9C-2C232E05F2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551AAF0-1EFC-42C0-BCA2-A965D3F2A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1573" y="3732034"/>
              <a:ext cx="450939" cy="398508"/>
              <a:chOff x="2216" y="2662"/>
              <a:chExt cx="1080" cy="1079"/>
            </a:xfrm>
            <a:solidFill>
              <a:sysClr val="windowText" lastClr="000000"/>
            </a:solidFill>
          </p:grpSpPr>
          <p:sp>
            <p:nvSpPr>
              <p:cNvPr id="111" name="AutoShape 59">
                <a:extLst>
                  <a:ext uri="{FF2B5EF4-FFF2-40B4-BE49-F238E27FC236}">
                    <a16:creationId xmlns:a16="http://schemas.microsoft.com/office/drawing/2014/main" id="{825B7AAA-173D-44AA-83E6-B487D328B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6" y="2662"/>
                <a:ext cx="1080" cy="1079"/>
              </a:xfrm>
              <a:prstGeom prst="flowChartDelay">
                <a:avLst/>
              </a:prstGeom>
              <a:grpFill/>
              <a:ln w="19050">
                <a:solidFill>
                  <a:srgbClr val="92D05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AutoShape 154">
                <a:extLst>
                  <a:ext uri="{FF2B5EF4-FFF2-40B4-BE49-F238E27FC236}">
                    <a16:creationId xmlns:a16="http://schemas.microsoft.com/office/drawing/2014/main" id="{657E8E96-ABB8-410E-AC51-E4F3297C3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288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AutoShape 155">
                <a:extLst>
                  <a:ext uri="{FF2B5EF4-FFF2-40B4-BE49-F238E27FC236}">
                    <a16:creationId xmlns:a16="http://schemas.microsoft.com/office/drawing/2014/main" id="{E466EC70-6068-4D31-9509-A52A6CEB77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0" y="3462"/>
                <a:ext cx="14" cy="14"/>
              </a:xfrm>
              <a:prstGeom prst="flowChartConnector">
                <a:avLst/>
              </a:prstGeom>
              <a:grpFill/>
              <a:ln w="19050">
                <a:solidFill>
                  <a:srgbClr val="92D05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0" name="Pentagon 13">
              <a:extLst>
                <a:ext uri="{FF2B5EF4-FFF2-40B4-BE49-F238E27FC236}">
                  <a16:creationId xmlns:a16="http://schemas.microsoft.com/office/drawing/2014/main" id="{98B31F89-AD82-49BE-9EB4-64F9C57CB664}"/>
                </a:ext>
              </a:extLst>
            </p:cNvPr>
            <p:cNvSpPr/>
            <p:nvPr/>
          </p:nvSpPr>
          <p:spPr>
            <a:xfrm>
              <a:off x="6949440" y="4146571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Pentagon 13">
              <a:extLst>
                <a:ext uri="{FF2B5EF4-FFF2-40B4-BE49-F238E27FC236}">
                  <a16:creationId xmlns:a16="http://schemas.microsoft.com/office/drawing/2014/main" id="{88AF1313-E7B3-4A26-B164-086F8F62AD17}"/>
                </a:ext>
              </a:extLst>
            </p:cNvPr>
            <p:cNvSpPr/>
            <p:nvPr/>
          </p:nvSpPr>
          <p:spPr>
            <a:xfrm>
              <a:off x="6931511" y="3653512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Pentagon 13">
              <a:extLst>
                <a:ext uri="{FF2B5EF4-FFF2-40B4-BE49-F238E27FC236}">
                  <a16:creationId xmlns:a16="http://schemas.microsoft.com/office/drawing/2014/main" id="{583201CA-C566-44B9-8D13-174EA6FE2860}"/>
                </a:ext>
              </a:extLst>
            </p:cNvPr>
            <p:cNvSpPr/>
            <p:nvPr/>
          </p:nvSpPr>
          <p:spPr>
            <a:xfrm>
              <a:off x="6994263" y="5141653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Pentagon 13">
              <a:extLst>
                <a:ext uri="{FF2B5EF4-FFF2-40B4-BE49-F238E27FC236}">
                  <a16:creationId xmlns:a16="http://schemas.microsoft.com/office/drawing/2014/main" id="{C9683306-477D-4571-ACE1-DC7FB7AD9CB4}"/>
                </a:ext>
              </a:extLst>
            </p:cNvPr>
            <p:cNvSpPr/>
            <p:nvPr/>
          </p:nvSpPr>
          <p:spPr>
            <a:xfrm>
              <a:off x="6976334" y="4648594"/>
              <a:ext cx="445008" cy="381000"/>
            </a:xfrm>
            <a:custGeom>
              <a:avLst/>
              <a:gdLst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431292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431292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  <a:gd name="connsiteX0" fmla="*/ 0 w 673608"/>
                <a:gd name="connsiteY0" fmla="*/ 0 h 484632"/>
                <a:gd name="connsiteX1" fmla="*/ 362086 w 673608"/>
                <a:gd name="connsiteY1" fmla="*/ 0 h 484632"/>
                <a:gd name="connsiteX2" fmla="*/ 673608 w 673608"/>
                <a:gd name="connsiteY2" fmla="*/ 242316 h 484632"/>
                <a:gd name="connsiteX3" fmla="*/ 362086 w 673608"/>
                <a:gd name="connsiteY3" fmla="*/ 484632 h 484632"/>
                <a:gd name="connsiteX4" fmla="*/ 0 w 673608"/>
                <a:gd name="connsiteY4" fmla="*/ 484632 h 484632"/>
                <a:gd name="connsiteX5" fmla="*/ 0 w 673608"/>
                <a:gd name="connsiteY5" fmla="*/ 0 h 48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3608" h="484632">
                  <a:moveTo>
                    <a:pt x="0" y="0"/>
                  </a:moveTo>
                  <a:lnTo>
                    <a:pt x="362086" y="0"/>
                  </a:lnTo>
                  <a:cubicBezTo>
                    <a:pt x="538108" y="27432"/>
                    <a:pt x="632841" y="121539"/>
                    <a:pt x="673608" y="242316"/>
                  </a:cubicBezTo>
                  <a:cubicBezTo>
                    <a:pt x="634746" y="363093"/>
                    <a:pt x="534298" y="470535"/>
                    <a:pt x="362086" y="484632"/>
                  </a:cubicBezTo>
                  <a:lnTo>
                    <a:pt x="0" y="484632"/>
                  </a:lnTo>
                  <a:cubicBezTo>
                    <a:pt x="104775" y="332613"/>
                    <a:pt x="118110" y="152019"/>
                    <a:pt x="0" y="0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905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DEED58-FAC2-4610-A685-15E8482EE33E}"/>
                </a:ext>
              </a:extLst>
            </p:cNvPr>
            <p:cNvCxnSpPr/>
            <p:nvPr/>
          </p:nvCxnSpPr>
          <p:spPr>
            <a:xfrm flipH="1">
              <a:off x="3408381" y="145927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109643-A759-4E71-BDEA-6C7440F91D52}"/>
                </a:ext>
              </a:extLst>
            </p:cNvPr>
            <p:cNvCxnSpPr/>
            <p:nvPr/>
          </p:nvCxnSpPr>
          <p:spPr>
            <a:xfrm flipH="1">
              <a:off x="3419811" y="168977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D111C9E-B1D8-46CC-A952-0BA995240979}"/>
                </a:ext>
              </a:extLst>
            </p:cNvPr>
            <p:cNvCxnSpPr/>
            <p:nvPr/>
          </p:nvCxnSpPr>
          <p:spPr>
            <a:xfrm flipH="1">
              <a:off x="3416001" y="200791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BE1D1B1-5226-4470-AE32-BB6E30D01283}"/>
                </a:ext>
              </a:extLst>
            </p:cNvPr>
            <p:cNvCxnSpPr/>
            <p:nvPr/>
          </p:nvCxnSpPr>
          <p:spPr>
            <a:xfrm flipH="1">
              <a:off x="3427431" y="223841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0D996B-A62C-4454-9F8F-108030F38BA6}"/>
                </a:ext>
              </a:extLst>
            </p:cNvPr>
            <p:cNvCxnSpPr/>
            <p:nvPr/>
          </p:nvCxnSpPr>
          <p:spPr>
            <a:xfrm flipH="1">
              <a:off x="3416001" y="254893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7498BD-C85E-41F5-8C82-2F0213F925FA}"/>
                </a:ext>
              </a:extLst>
            </p:cNvPr>
            <p:cNvCxnSpPr/>
            <p:nvPr/>
          </p:nvCxnSpPr>
          <p:spPr>
            <a:xfrm flipH="1">
              <a:off x="3427431" y="277943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4F0FC-BDAC-4932-BC1B-A6F32BB7D8C3}"/>
                </a:ext>
              </a:extLst>
            </p:cNvPr>
            <p:cNvCxnSpPr/>
            <p:nvPr/>
          </p:nvCxnSpPr>
          <p:spPr>
            <a:xfrm flipH="1">
              <a:off x="3446481" y="314329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4CDF17-B95D-460A-9730-98CF717F3751}"/>
                </a:ext>
              </a:extLst>
            </p:cNvPr>
            <p:cNvCxnSpPr/>
            <p:nvPr/>
          </p:nvCxnSpPr>
          <p:spPr>
            <a:xfrm flipH="1">
              <a:off x="3457911" y="337379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4C3A012-C011-4C0D-ABF8-1ABD5A07DC3C}"/>
                </a:ext>
              </a:extLst>
            </p:cNvPr>
            <p:cNvCxnSpPr/>
            <p:nvPr/>
          </p:nvCxnSpPr>
          <p:spPr>
            <a:xfrm flipH="1">
              <a:off x="3492201" y="383671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673AB4-CAC6-4E55-8CFB-4C553DA34E98}"/>
                </a:ext>
              </a:extLst>
            </p:cNvPr>
            <p:cNvCxnSpPr/>
            <p:nvPr/>
          </p:nvCxnSpPr>
          <p:spPr>
            <a:xfrm flipH="1">
              <a:off x="3503631" y="406721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B7C817C-F9BA-47D6-B28A-FD30E1159900}"/>
                </a:ext>
              </a:extLst>
            </p:cNvPr>
            <p:cNvCxnSpPr/>
            <p:nvPr/>
          </p:nvCxnSpPr>
          <p:spPr>
            <a:xfrm flipH="1">
              <a:off x="3507441" y="436249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7AC0EA-1BCC-4A46-8F4C-33DCA76FDD79}"/>
                </a:ext>
              </a:extLst>
            </p:cNvPr>
            <p:cNvCxnSpPr/>
            <p:nvPr/>
          </p:nvCxnSpPr>
          <p:spPr>
            <a:xfrm flipH="1">
              <a:off x="3518871" y="459299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C6E0F1-6952-4E73-9EDF-7B9E7754A9E8}"/>
                </a:ext>
              </a:extLst>
            </p:cNvPr>
            <p:cNvCxnSpPr/>
            <p:nvPr/>
          </p:nvCxnSpPr>
          <p:spPr>
            <a:xfrm flipH="1">
              <a:off x="3522681" y="487303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21A19A-CE5D-496F-8D60-51816860EF17}"/>
                </a:ext>
              </a:extLst>
            </p:cNvPr>
            <p:cNvCxnSpPr/>
            <p:nvPr/>
          </p:nvCxnSpPr>
          <p:spPr>
            <a:xfrm flipH="1">
              <a:off x="3534111" y="510353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54B7D1-71D3-41A4-864C-025357CDCA8B}"/>
                </a:ext>
              </a:extLst>
            </p:cNvPr>
            <p:cNvCxnSpPr/>
            <p:nvPr/>
          </p:nvCxnSpPr>
          <p:spPr>
            <a:xfrm flipH="1">
              <a:off x="3560781" y="534547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AC38603-307C-4FB7-90AA-9B91054DF53B}"/>
                </a:ext>
              </a:extLst>
            </p:cNvPr>
            <p:cNvCxnSpPr/>
            <p:nvPr/>
          </p:nvCxnSpPr>
          <p:spPr>
            <a:xfrm flipH="1">
              <a:off x="3572211" y="557597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B4261A-9742-408D-B665-85326FD4A6EC}"/>
                </a:ext>
              </a:extLst>
            </p:cNvPr>
            <p:cNvCxnSpPr/>
            <p:nvPr/>
          </p:nvCxnSpPr>
          <p:spPr>
            <a:xfrm flipH="1">
              <a:off x="5778201" y="154309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93E7AED-B12B-429D-B978-9A64A010D675}"/>
                </a:ext>
              </a:extLst>
            </p:cNvPr>
            <p:cNvCxnSpPr/>
            <p:nvPr/>
          </p:nvCxnSpPr>
          <p:spPr>
            <a:xfrm flipH="1">
              <a:off x="5789631" y="177359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7A3F16-7044-4112-B9BA-834727B8A528}"/>
                </a:ext>
              </a:extLst>
            </p:cNvPr>
            <p:cNvCxnSpPr/>
            <p:nvPr/>
          </p:nvCxnSpPr>
          <p:spPr>
            <a:xfrm flipH="1">
              <a:off x="5816301" y="207649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EB71253-9310-43FA-B9CD-70E18CDC9210}"/>
                </a:ext>
              </a:extLst>
            </p:cNvPr>
            <p:cNvCxnSpPr/>
            <p:nvPr/>
          </p:nvCxnSpPr>
          <p:spPr>
            <a:xfrm flipH="1">
              <a:off x="5827731" y="230699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34CC03-1436-4D9C-9530-8A71E2CBD7DD}"/>
                </a:ext>
              </a:extLst>
            </p:cNvPr>
            <p:cNvCxnSpPr/>
            <p:nvPr/>
          </p:nvCxnSpPr>
          <p:spPr>
            <a:xfrm flipH="1">
              <a:off x="5831541" y="372241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87EDE16-71BA-4D5B-8F49-B608FC45C127}"/>
                </a:ext>
              </a:extLst>
            </p:cNvPr>
            <p:cNvCxnSpPr/>
            <p:nvPr/>
          </p:nvCxnSpPr>
          <p:spPr>
            <a:xfrm flipH="1">
              <a:off x="5842971" y="395291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07779B5-7A1D-4DAC-A423-5FD4882B38F7}"/>
                </a:ext>
              </a:extLst>
            </p:cNvPr>
            <p:cNvCxnSpPr/>
            <p:nvPr/>
          </p:nvCxnSpPr>
          <p:spPr>
            <a:xfrm flipH="1">
              <a:off x="5831541" y="421009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F909F6-714A-4F19-A53A-0A9CB47FE292}"/>
                </a:ext>
              </a:extLst>
            </p:cNvPr>
            <p:cNvCxnSpPr/>
            <p:nvPr/>
          </p:nvCxnSpPr>
          <p:spPr>
            <a:xfrm flipH="1">
              <a:off x="5842971" y="444059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E79F113-33D4-4A5C-BAD7-C8F4E5CCD2A2}"/>
                </a:ext>
              </a:extLst>
            </p:cNvPr>
            <p:cNvCxnSpPr/>
            <p:nvPr/>
          </p:nvCxnSpPr>
          <p:spPr>
            <a:xfrm flipH="1">
              <a:off x="5854401" y="472063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FF78EC2-C689-44D8-990E-AF21B2880BBC}"/>
                </a:ext>
              </a:extLst>
            </p:cNvPr>
            <p:cNvCxnSpPr/>
            <p:nvPr/>
          </p:nvCxnSpPr>
          <p:spPr>
            <a:xfrm flipH="1">
              <a:off x="5865831" y="495113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F848724-FAF9-4BFE-8644-98D1DEAC93FB}"/>
                </a:ext>
              </a:extLst>
            </p:cNvPr>
            <p:cNvCxnSpPr/>
            <p:nvPr/>
          </p:nvCxnSpPr>
          <p:spPr>
            <a:xfrm flipH="1">
              <a:off x="5877261" y="5223551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1614643-FF20-421B-9352-7BF6649438D7}"/>
                </a:ext>
              </a:extLst>
            </p:cNvPr>
            <p:cNvCxnSpPr/>
            <p:nvPr/>
          </p:nvCxnSpPr>
          <p:spPr>
            <a:xfrm flipH="1">
              <a:off x="5888691" y="5454056"/>
              <a:ext cx="1152510" cy="461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0A8DEAC-FEC9-45E1-9FB0-94375D1FA5BE}"/>
                </a:ext>
              </a:extLst>
            </p:cNvPr>
            <p:cNvCxnSpPr>
              <a:endCxn id="123" idx="3"/>
            </p:cNvCxnSpPr>
            <p:nvPr/>
          </p:nvCxnSpPr>
          <p:spPr>
            <a:xfrm flipH="1" flipV="1">
              <a:off x="7387477" y="1654253"/>
              <a:ext cx="373814" cy="18601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60F863-8F02-4014-AF85-ADF8C06F2ADF}"/>
                </a:ext>
              </a:extLst>
            </p:cNvPr>
            <p:cNvCxnSpPr>
              <a:endCxn id="126" idx="3"/>
            </p:cNvCxnSpPr>
            <p:nvPr/>
          </p:nvCxnSpPr>
          <p:spPr>
            <a:xfrm flipH="1">
              <a:off x="7414370" y="1994593"/>
              <a:ext cx="319930" cy="18857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489B864-81A6-4DD6-8920-BECB7D5E2A1F}"/>
                </a:ext>
              </a:extLst>
            </p:cNvPr>
            <p:cNvCxnSpPr/>
            <p:nvPr/>
          </p:nvCxnSpPr>
          <p:spPr>
            <a:xfrm flipH="1" flipV="1">
              <a:off x="8136591" y="193060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EA88D0-8B41-4F5A-9A1A-E11AFBC26458}"/>
                </a:ext>
              </a:extLst>
            </p:cNvPr>
            <p:cNvCxnSpPr/>
            <p:nvPr/>
          </p:nvCxnSpPr>
          <p:spPr>
            <a:xfrm flipH="1" flipV="1">
              <a:off x="7366971" y="384322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BE87F0D-0470-43B8-B610-A291F8A7DFF3}"/>
                </a:ext>
              </a:extLst>
            </p:cNvPr>
            <p:cNvCxnSpPr/>
            <p:nvPr/>
          </p:nvCxnSpPr>
          <p:spPr>
            <a:xfrm flipH="1" flipV="1">
              <a:off x="7389831" y="433090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E29601-6697-4483-8507-438F6FAB75D9}"/>
                </a:ext>
              </a:extLst>
            </p:cNvPr>
            <p:cNvCxnSpPr/>
            <p:nvPr/>
          </p:nvCxnSpPr>
          <p:spPr>
            <a:xfrm flipH="1" flipV="1">
              <a:off x="7412691" y="484906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E3EF601-C51D-4212-AFDD-1D3CD47B7D45}"/>
                </a:ext>
              </a:extLst>
            </p:cNvPr>
            <p:cNvCxnSpPr/>
            <p:nvPr/>
          </p:nvCxnSpPr>
          <p:spPr>
            <a:xfrm flipH="1" flipV="1">
              <a:off x="7443171" y="5321507"/>
              <a:ext cx="679749" cy="1064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0A217CD-927F-4D60-8B77-1A8288156484}"/>
                </a:ext>
              </a:extLst>
            </p:cNvPr>
            <p:cNvCxnSpPr/>
            <p:nvPr/>
          </p:nvCxnSpPr>
          <p:spPr>
            <a:xfrm flipH="1" flipV="1">
              <a:off x="5012392" y="158008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6004A75-E69B-41F9-9834-9BDF408D726F}"/>
                </a:ext>
              </a:extLst>
            </p:cNvPr>
            <p:cNvCxnSpPr/>
            <p:nvPr/>
          </p:nvCxnSpPr>
          <p:spPr>
            <a:xfrm flipH="1" flipV="1">
              <a:off x="5027632" y="212110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E50DC98-BBDC-4C6C-A393-35E167A52F45}"/>
                </a:ext>
              </a:extLst>
            </p:cNvPr>
            <p:cNvCxnSpPr/>
            <p:nvPr/>
          </p:nvCxnSpPr>
          <p:spPr>
            <a:xfrm flipH="1" flipV="1">
              <a:off x="5042872" y="268498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2AB9B34-B1D9-49E1-9AEC-C8662A04C2BF}"/>
                </a:ext>
              </a:extLst>
            </p:cNvPr>
            <p:cNvCxnSpPr/>
            <p:nvPr/>
          </p:nvCxnSpPr>
          <p:spPr>
            <a:xfrm flipH="1" flipV="1">
              <a:off x="5134312" y="326410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4C27578-7A4E-477D-BC39-839C8B7A1591}"/>
                </a:ext>
              </a:extLst>
            </p:cNvPr>
            <p:cNvCxnSpPr/>
            <p:nvPr/>
          </p:nvCxnSpPr>
          <p:spPr>
            <a:xfrm flipH="1" flipV="1">
              <a:off x="5088592" y="392704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6C7DD35-4ACA-40DE-84B8-3A03B4D9115C}"/>
                </a:ext>
              </a:extLst>
            </p:cNvPr>
            <p:cNvCxnSpPr/>
            <p:nvPr/>
          </p:nvCxnSpPr>
          <p:spPr>
            <a:xfrm flipH="1" flipV="1">
              <a:off x="5134312" y="445282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A79E243-1F2E-4D48-AC9D-FB403C4F9FF3}"/>
                </a:ext>
              </a:extLst>
            </p:cNvPr>
            <p:cNvCxnSpPr/>
            <p:nvPr/>
          </p:nvCxnSpPr>
          <p:spPr>
            <a:xfrm flipH="1" flipV="1">
              <a:off x="5134312" y="494812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7D8146B-AAB3-4D47-A215-552C5BCB692A}"/>
                </a:ext>
              </a:extLst>
            </p:cNvPr>
            <p:cNvCxnSpPr/>
            <p:nvPr/>
          </p:nvCxnSpPr>
          <p:spPr>
            <a:xfrm flipH="1" flipV="1">
              <a:off x="5149552" y="5466287"/>
              <a:ext cx="565448" cy="3026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67" name="TextBox 117">
              <a:extLst>
                <a:ext uri="{FF2B5EF4-FFF2-40B4-BE49-F238E27FC236}">
                  <a16:creationId xmlns:a16="http://schemas.microsoft.com/office/drawing/2014/main" id="{13579C1E-2675-446B-97FE-56981159F227}"/>
                </a:ext>
              </a:extLst>
            </p:cNvPr>
            <p:cNvSpPr txBox="1"/>
            <p:nvPr/>
          </p:nvSpPr>
          <p:spPr>
            <a:xfrm>
              <a:off x="5128260" y="1316413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68" name="TextBox 118">
              <a:extLst>
                <a:ext uri="{FF2B5EF4-FFF2-40B4-BE49-F238E27FC236}">
                  <a16:creationId xmlns:a16="http://schemas.microsoft.com/office/drawing/2014/main" id="{3392F739-0526-411D-B9F0-E89A6FBB9066}"/>
                </a:ext>
              </a:extLst>
            </p:cNvPr>
            <p:cNvSpPr txBox="1"/>
            <p:nvPr/>
          </p:nvSpPr>
          <p:spPr>
            <a:xfrm>
              <a:off x="5196840" y="1849813"/>
              <a:ext cx="3161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69" name="TextBox 119">
              <a:extLst>
                <a:ext uri="{FF2B5EF4-FFF2-40B4-BE49-F238E27FC236}">
                  <a16:creationId xmlns:a16="http://schemas.microsoft.com/office/drawing/2014/main" id="{CCC3EC59-B1D8-437B-B3AA-6B562E0593BD}"/>
                </a:ext>
              </a:extLst>
            </p:cNvPr>
            <p:cNvSpPr txBox="1"/>
            <p:nvPr/>
          </p:nvSpPr>
          <p:spPr>
            <a:xfrm>
              <a:off x="3375660" y="119449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0" name="TextBox 120">
              <a:extLst>
                <a:ext uri="{FF2B5EF4-FFF2-40B4-BE49-F238E27FC236}">
                  <a16:creationId xmlns:a16="http://schemas.microsoft.com/office/drawing/2014/main" id="{59A0B967-9959-4932-BE1B-F18A9EFE6090}"/>
                </a:ext>
              </a:extLst>
            </p:cNvPr>
            <p:cNvSpPr txBox="1"/>
            <p:nvPr/>
          </p:nvSpPr>
          <p:spPr>
            <a:xfrm>
              <a:off x="3398520" y="1430713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1" name="TextBox 121">
              <a:extLst>
                <a:ext uri="{FF2B5EF4-FFF2-40B4-BE49-F238E27FC236}">
                  <a16:creationId xmlns:a16="http://schemas.microsoft.com/office/drawing/2014/main" id="{F86415B6-E430-4121-BBB0-85D2ED5CD15C}"/>
                </a:ext>
              </a:extLst>
            </p:cNvPr>
            <p:cNvSpPr txBox="1"/>
            <p:nvPr/>
          </p:nvSpPr>
          <p:spPr>
            <a:xfrm>
              <a:off x="3398520" y="173551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2" name="TextBox 122">
              <a:extLst>
                <a:ext uri="{FF2B5EF4-FFF2-40B4-BE49-F238E27FC236}">
                  <a16:creationId xmlns:a16="http://schemas.microsoft.com/office/drawing/2014/main" id="{77A4F5A7-6CCF-42AC-BCCE-4B9B5C12F676}"/>
                </a:ext>
              </a:extLst>
            </p:cNvPr>
            <p:cNvSpPr txBox="1"/>
            <p:nvPr/>
          </p:nvSpPr>
          <p:spPr>
            <a:xfrm>
              <a:off x="5768340" y="126307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3" name="TextBox 123">
              <a:extLst>
                <a:ext uri="{FF2B5EF4-FFF2-40B4-BE49-F238E27FC236}">
                  <a16:creationId xmlns:a16="http://schemas.microsoft.com/office/drawing/2014/main" id="{37BC9E4C-CADD-4446-9368-C120D8949AA0}"/>
                </a:ext>
              </a:extLst>
            </p:cNvPr>
            <p:cNvSpPr txBox="1"/>
            <p:nvPr/>
          </p:nvSpPr>
          <p:spPr>
            <a:xfrm>
              <a:off x="3413760" y="229177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4" name="TextBox 124">
              <a:extLst>
                <a:ext uri="{FF2B5EF4-FFF2-40B4-BE49-F238E27FC236}">
                  <a16:creationId xmlns:a16="http://schemas.microsoft.com/office/drawing/2014/main" id="{BB9EA0FC-1CF7-403E-BE09-71E092475244}"/>
                </a:ext>
              </a:extLst>
            </p:cNvPr>
            <p:cNvSpPr txBox="1"/>
            <p:nvPr/>
          </p:nvSpPr>
          <p:spPr>
            <a:xfrm>
              <a:off x="3398520" y="1986973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5" name="TextBox 125">
              <a:extLst>
                <a:ext uri="{FF2B5EF4-FFF2-40B4-BE49-F238E27FC236}">
                  <a16:creationId xmlns:a16="http://schemas.microsoft.com/office/drawing/2014/main" id="{73A2F7AD-C03A-4480-ADE8-1F03E52FDD8A}"/>
                </a:ext>
              </a:extLst>
            </p:cNvPr>
            <p:cNvSpPr txBox="1"/>
            <p:nvPr/>
          </p:nvSpPr>
          <p:spPr>
            <a:xfrm>
              <a:off x="5775960" y="1506913"/>
              <a:ext cx="3032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6" name="TextBox 126">
              <a:extLst>
                <a:ext uri="{FF2B5EF4-FFF2-40B4-BE49-F238E27FC236}">
                  <a16:creationId xmlns:a16="http://schemas.microsoft.com/office/drawing/2014/main" id="{139438CD-44E5-4AF8-A335-D93ECCA8608C}"/>
                </a:ext>
              </a:extLst>
            </p:cNvPr>
            <p:cNvSpPr txBox="1"/>
            <p:nvPr/>
          </p:nvSpPr>
          <p:spPr>
            <a:xfrm>
              <a:off x="5775960" y="180409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7" name="TextBox 127">
              <a:extLst>
                <a:ext uri="{FF2B5EF4-FFF2-40B4-BE49-F238E27FC236}">
                  <a16:creationId xmlns:a16="http://schemas.microsoft.com/office/drawing/2014/main" id="{6ADB5A7A-CF85-4F37-8647-31A01ECDC36B}"/>
                </a:ext>
              </a:extLst>
            </p:cNvPr>
            <p:cNvSpPr txBox="1"/>
            <p:nvPr/>
          </p:nvSpPr>
          <p:spPr>
            <a:xfrm>
              <a:off x="3413760" y="311473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" name="TextBox 128">
              <a:extLst>
                <a:ext uri="{FF2B5EF4-FFF2-40B4-BE49-F238E27FC236}">
                  <a16:creationId xmlns:a16="http://schemas.microsoft.com/office/drawing/2014/main" id="{AC3512FD-A394-4D69-8AD2-75F43DF2916E}"/>
                </a:ext>
              </a:extLst>
            </p:cNvPr>
            <p:cNvSpPr txBox="1"/>
            <p:nvPr/>
          </p:nvSpPr>
          <p:spPr>
            <a:xfrm>
              <a:off x="5783580" y="205555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9" name="TextBox 129">
              <a:extLst>
                <a:ext uri="{FF2B5EF4-FFF2-40B4-BE49-F238E27FC236}">
                  <a16:creationId xmlns:a16="http://schemas.microsoft.com/office/drawing/2014/main" id="{20913A64-1774-4194-B2F5-C5830D6F3C78}"/>
                </a:ext>
              </a:extLst>
            </p:cNvPr>
            <p:cNvSpPr txBox="1"/>
            <p:nvPr/>
          </p:nvSpPr>
          <p:spPr>
            <a:xfrm>
              <a:off x="3406140" y="2870893"/>
              <a:ext cx="303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0" name="TextBox 130">
              <a:extLst>
                <a:ext uri="{FF2B5EF4-FFF2-40B4-BE49-F238E27FC236}">
                  <a16:creationId xmlns:a16="http://schemas.microsoft.com/office/drawing/2014/main" id="{200FEEA2-5CB2-4CF8-A4C0-8FD6598319C2}"/>
                </a:ext>
              </a:extLst>
            </p:cNvPr>
            <p:cNvSpPr txBox="1"/>
            <p:nvPr/>
          </p:nvSpPr>
          <p:spPr>
            <a:xfrm>
              <a:off x="3406140" y="2527993"/>
              <a:ext cx="311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1" name="TextBox 132">
              <a:extLst>
                <a:ext uri="{FF2B5EF4-FFF2-40B4-BE49-F238E27FC236}">
                  <a16:creationId xmlns:a16="http://schemas.microsoft.com/office/drawing/2014/main" id="{C961F10C-B4DB-4B09-A5FF-83FF27EB7583}"/>
                </a:ext>
              </a:extLst>
            </p:cNvPr>
            <p:cNvSpPr txBox="1"/>
            <p:nvPr/>
          </p:nvSpPr>
          <p:spPr>
            <a:xfrm>
              <a:off x="3535680" y="355669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vA[0]</a:t>
              </a:r>
            </a:p>
          </p:txBody>
        </p:sp>
        <p:sp>
          <p:nvSpPr>
            <p:cNvPr id="82" name="TextBox 133">
              <a:extLst>
                <a:ext uri="{FF2B5EF4-FFF2-40B4-BE49-F238E27FC236}">
                  <a16:creationId xmlns:a16="http://schemas.microsoft.com/office/drawing/2014/main" id="{7551D452-5BB9-4F9F-85A0-069361517CF2}"/>
                </a:ext>
              </a:extLst>
            </p:cNvPr>
            <p:cNvSpPr txBox="1"/>
            <p:nvPr/>
          </p:nvSpPr>
          <p:spPr>
            <a:xfrm>
              <a:off x="3512820" y="40824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vA[1]</a:t>
              </a:r>
            </a:p>
          </p:txBody>
        </p:sp>
        <p:sp>
          <p:nvSpPr>
            <p:cNvPr id="83" name="TextBox 134">
              <a:extLst>
                <a:ext uri="{FF2B5EF4-FFF2-40B4-BE49-F238E27FC236}">
                  <a16:creationId xmlns:a16="http://schemas.microsoft.com/office/drawing/2014/main" id="{61CB2648-CFF2-4FD5-96A7-E9D62423735A}"/>
                </a:ext>
              </a:extLst>
            </p:cNvPr>
            <p:cNvSpPr txBox="1"/>
            <p:nvPr/>
          </p:nvSpPr>
          <p:spPr>
            <a:xfrm>
              <a:off x="3520440" y="380815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vB[0]</a:t>
              </a:r>
            </a:p>
          </p:txBody>
        </p:sp>
        <p:sp>
          <p:nvSpPr>
            <p:cNvPr id="84" name="TextBox 135">
              <a:extLst>
                <a:ext uri="{FF2B5EF4-FFF2-40B4-BE49-F238E27FC236}">
                  <a16:creationId xmlns:a16="http://schemas.microsoft.com/office/drawing/2014/main" id="{19FF2973-BDE8-4A2A-ADFB-370393C6EE95}"/>
                </a:ext>
              </a:extLst>
            </p:cNvPr>
            <p:cNvSpPr txBox="1"/>
            <p:nvPr/>
          </p:nvSpPr>
          <p:spPr>
            <a:xfrm>
              <a:off x="3528060" y="459301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vA[2]</a:t>
              </a:r>
            </a:p>
          </p:txBody>
        </p:sp>
        <p:sp>
          <p:nvSpPr>
            <p:cNvPr id="85" name="TextBox 136">
              <a:extLst>
                <a:ext uri="{FF2B5EF4-FFF2-40B4-BE49-F238E27FC236}">
                  <a16:creationId xmlns:a16="http://schemas.microsoft.com/office/drawing/2014/main" id="{3B1B1F12-3029-4B50-A61B-CF2F233DBF67}"/>
                </a:ext>
              </a:extLst>
            </p:cNvPr>
            <p:cNvSpPr txBox="1"/>
            <p:nvPr/>
          </p:nvSpPr>
          <p:spPr>
            <a:xfrm>
              <a:off x="3528060" y="50730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vA[3]</a:t>
              </a:r>
            </a:p>
          </p:txBody>
        </p:sp>
        <p:sp>
          <p:nvSpPr>
            <p:cNvPr id="86" name="TextBox 137">
              <a:extLst>
                <a:ext uri="{FF2B5EF4-FFF2-40B4-BE49-F238E27FC236}">
                  <a16:creationId xmlns:a16="http://schemas.microsoft.com/office/drawing/2014/main" id="{EC5CDD84-4411-4B9D-BDAE-2A0A8260322D}"/>
                </a:ext>
              </a:extLst>
            </p:cNvPr>
            <p:cNvSpPr txBox="1"/>
            <p:nvPr/>
          </p:nvSpPr>
          <p:spPr>
            <a:xfrm>
              <a:off x="3520440" y="482923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vB[2]</a:t>
              </a:r>
            </a:p>
          </p:txBody>
        </p:sp>
        <p:sp>
          <p:nvSpPr>
            <p:cNvPr id="87" name="TextBox 139">
              <a:extLst>
                <a:ext uri="{FF2B5EF4-FFF2-40B4-BE49-F238E27FC236}">
                  <a16:creationId xmlns:a16="http://schemas.microsoft.com/office/drawing/2014/main" id="{D0C6D535-2DCE-4EA5-9756-FF562B3C8EEE}"/>
                </a:ext>
              </a:extLst>
            </p:cNvPr>
            <p:cNvSpPr txBox="1"/>
            <p:nvPr/>
          </p:nvSpPr>
          <p:spPr>
            <a:xfrm>
              <a:off x="3520440" y="434155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vB[1]</a:t>
              </a:r>
            </a:p>
          </p:txBody>
        </p:sp>
        <p:sp>
          <p:nvSpPr>
            <p:cNvPr id="88" name="TextBox 140">
              <a:extLst>
                <a:ext uri="{FF2B5EF4-FFF2-40B4-BE49-F238E27FC236}">
                  <a16:creationId xmlns:a16="http://schemas.microsoft.com/office/drawing/2014/main" id="{2FA4722D-8974-469A-B360-D263D2ACDF7F}"/>
                </a:ext>
              </a:extLst>
            </p:cNvPr>
            <p:cNvSpPr txBox="1"/>
            <p:nvPr/>
          </p:nvSpPr>
          <p:spPr>
            <a:xfrm>
              <a:off x="3535680" y="530167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vB[3]</a:t>
              </a:r>
            </a:p>
          </p:txBody>
        </p:sp>
        <p:sp>
          <p:nvSpPr>
            <p:cNvPr id="89" name="TextBox 141">
              <a:extLst>
                <a:ext uri="{FF2B5EF4-FFF2-40B4-BE49-F238E27FC236}">
                  <a16:creationId xmlns:a16="http://schemas.microsoft.com/office/drawing/2014/main" id="{97739CA4-AD9E-45B1-A9A8-A4B50E3FAE42}"/>
                </a:ext>
              </a:extLst>
            </p:cNvPr>
            <p:cNvSpPr txBox="1"/>
            <p:nvPr/>
          </p:nvSpPr>
          <p:spPr>
            <a:xfrm>
              <a:off x="5120640" y="416629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vX[1]</a:t>
              </a:r>
            </a:p>
          </p:txBody>
        </p:sp>
        <p:sp>
          <p:nvSpPr>
            <p:cNvPr id="90" name="TextBox 142">
              <a:extLst>
                <a:ext uri="{FF2B5EF4-FFF2-40B4-BE49-F238E27FC236}">
                  <a16:creationId xmlns:a16="http://schemas.microsoft.com/office/drawing/2014/main" id="{0AFC4394-3447-4D7F-9861-2E30A3D605A1}"/>
                </a:ext>
              </a:extLst>
            </p:cNvPr>
            <p:cNvSpPr txBox="1"/>
            <p:nvPr/>
          </p:nvSpPr>
          <p:spPr>
            <a:xfrm>
              <a:off x="5120640" y="466159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vX[2]</a:t>
              </a:r>
            </a:p>
          </p:txBody>
        </p:sp>
        <p:sp>
          <p:nvSpPr>
            <p:cNvPr id="94" name="TextBox 143">
              <a:extLst>
                <a:ext uri="{FF2B5EF4-FFF2-40B4-BE49-F238E27FC236}">
                  <a16:creationId xmlns:a16="http://schemas.microsoft.com/office/drawing/2014/main" id="{A817ED03-5510-4251-9F5D-8C53A384890C}"/>
                </a:ext>
              </a:extLst>
            </p:cNvPr>
            <p:cNvSpPr txBox="1"/>
            <p:nvPr/>
          </p:nvSpPr>
          <p:spPr>
            <a:xfrm>
              <a:off x="5128260" y="517213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vX[3]</a:t>
              </a:r>
            </a:p>
          </p:txBody>
        </p:sp>
        <p:sp>
          <p:nvSpPr>
            <p:cNvPr id="95" name="TextBox 144">
              <a:extLst>
                <a:ext uri="{FF2B5EF4-FFF2-40B4-BE49-F238E27FC236}">
                  <a16:creationId xmlns:a16="http://schemas.microsoft.com/office/drawing/2014/main" id="{806DD6E5-D46E-45F1-A27B-E0A291D809A0}"/>
                </a:ext>
              </a:extLst>
            </p:cNvPr>
            <p:cNvSpPr txBox="1"/>
            <p:nvPr/>
          </p:nvSpPr>
          <p:spPr>
            <a:xfrm>
              <a:off x="5059680" y="364813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vX[0]</a:t>
              </a:r>
            </a:p>
          </p:txBody>
        </p:sp>
        <p:sp>
          <p:nvSpPr>
            <p:cNvPr id="96" name="TextBox 145">
              <a:extLst>
                <a:ext uri="{FF2B5EF4-FFF2-40B4-BE49-F238E27FC236}">
                  <a16:creationId xmlns:a16="http://schemas.microsoft.com/office/drawing/2014/main" id="{C87294C8-0981-4BAF-B436-9E36B28D3E9A}"/>
                </a:ext>
              </a:extLst>
            </p:cNvPr>
            <p:cNvSpPr txBox="1"/>
            <p:nvPr/>
          </p:nvSpPr>
          <p:spPr>
            <a:xfrm>
              <a:off x="6141720" y="517213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vB[3]</a:t>
              </a:r>
            </a:p>
          </p:txBody>
        </p:sp>
        <p:sp>
          <p:nvSpPr>
            <p:cNvPr id="97" name="TextBox 146">
              <a:extLst>
                <a:ext uri="{FF2B5EF4-FFF2-40B4-BE49-F238E27FC236}">
                  <a16:creationId xmlns:a16="http://schemas.microsoft.com/office/drawing/2014/main" id="{D17F6B4C-6352-4A12-B77C-80D7A13C4EDB}"/>
                </a:ext>
              </a:extLst>
            </p:cNvPr>
            <p:cNvSpPr txBox="1"/>
            <p:nvPr/>
          </p:nvSpPr>
          <p:spPr>
            <a:xfrm>
              <a:off x="7490460" y="502735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vY[3]</a:t>
              </a:r>
            </a:p>
          </p:txBody>
        </p:sp>
        <p:sp>
          <p:nvSpPr>
            <p:cNvPr id="98" name="TextBox 147">
              <a:extLst>
                <a:ext uri="{FF2B5EF4-FFF2-40B4-BE49-F238E27FC236}">
                  <a16:creationId xmlns:a16="http://schemas.microsoft.com/office/drawing/2014/main" id="{DAF63239-2C39-4BDB-A835-0D5CDA7911D1}"/>
                </a:ext>
              </a:extLst>
            </p:cNvPr>
            <p:cNvSpPr txBox="1"/>
            <p:nvPr/>
          </p:nvSpPr>
          <p:spPr>
            <a:xfrm>
              <a:off x="6134100" y="492829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vA[3]</a:t>
              </a:r>
            </a:p>
          </p:txBody>
        </p:sp>
        <p:sp>
          <p:nvSpPr>
            <p:cNvPr id="99" name="TextBox 148">
              <a:extLst>
                <a:ext uri="{FF2B5EF4-FFF2-40B4-BE49-F238E27FC236}">
                  <a16:creationId xmlns:a16="http://schemas.microsoft.com/office/drawing/2014/main" id="{E23DBA0F-26BD-449D-ACC2-9A14CE8C199D}"/>
                </a:ext>
              </a:extLst>
            </p:cNvPr>
            <p:cNvSpPr txBox="1"/>
            <p:nvPr/>
          </p:nvSpPr>
          <p:spPr>
            <a:xfrm>
              <a:off x="6088380" y="44634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vA[2]</a:t>
              </a:r>
            </a:p>
          </p:txBody>
        </p:sp>
        <p:sp>
          <p:nvSpPr>
            <p:cNvPr id="100" name="TextBox 149">
              <a:extLst>
                <a:ext uri="{FF2B5EF4-FFF2-40B4-BE49-F238E27FC236}">
                  <a16:creationId xmlns:a16="http://schemas.microsoft.com/office/drawing/2014/main" id="{6338823E-4967-4313-94A7-44741731A51F}"/>
                </a:ext>
              </a:extLst>
            </p:cNvPr>
            <p:cNvSpPr txBox="1"/>
            <p:nvPr/>
          </p:nvSpPr>
          <p:spPr>
            <a:xfrm>
              <a:off x="6073140" y="393007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vA[1]</a:t>
              </a:r>
            </a:p>
          </p:txBody>
        </p:sp>
        <p:sp>
          <p:nvSpPr>
            <p:cNvPr id="101" name="TextBox 150">
              <a:extLst>
                <a:ext uri="{FF2B5EF4-FFF2-40B4-BE49-F238E27FC236}">
                  <a16:creationId xmlns:a16="http://schemas.microsoft.com/office/drawing/2014/main" id="{4AEDBA76-D8E1-45E7-8230-70AB9FD12AFE}"/>
                </a:ext>
              </a:extLst>
            </p:cNvPr>
            <p:cNvSpPr txBox="1"/>
            <p:nvPr/>
          </p:nvSpPr>
          <p:spPr>
            <a:xfrm>
              <a:off x="6057900" y="3427153"/>
              <a:ext cx="6254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vA[0]</a:t>
              </a:r>
            </a:p>
          </p:txBody>
        </p:sp>
        <p:sp>
          <p:nvSpPr>
            <p:cNvPr id="102" name="TextBox 151">
              <a:extLst>
                <a:ext uri="{FF2B5EF4-FFF2-40B4-BE49-F238E27FC236}">
                  <a16:creationId xmlns:a16="http://schemas.microsoft.com/office/drawing/2014/main" id="{52CAF8B4-82CB-4744-BBDA-7ADCC84B653A}"/>
                </a:ext>
              </a:extLst>
            </p:cNvPr>
            <p:cNvSpPr txBox="1"/>
            <p:nvPr/>
          </p:nvSpPr>
          <p:spPr>
            <a:xfrm>
              <a:off x="6057900" y="365575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vB[0]</a:t>
              </a:r>
            </a:p>
          </p:txBody>
        </p:sp>
        <p:sp>
          <p:nvSpPr>
            <p:cNvPr id="103" name="TextBox 152">
              <a:extLst>
                <a:ext uri="{FF2B5EF4-FFF2-40B4-BE49-F238E27FC236}">
                  <a16:creationId xmlns:a16="http://schemas.microsoft.com/office/drawing/2014/main" id="{F6D50B5D-96E5-43E1-8F89-11004A1B80F4}"/>
                </a:ext>
              </a:extLst>
            </p:cNvPr>
            <p:cNvSpPr txBox="1"/>
            <p:nvPr/>
          </p:nvSpPr>
          <p:spPr>
            <a:xfrm>
              <a:off x="6065520" y="415867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vB[1]</a:t>
              </a:r>
            </a:p>
          </p:txBody>
        </p:sp>
        <p:sp>
          <p:nvSpPr>
            <p:cNvPr id="104" name="TextBox 153">
              <a:extLst>
                <a:ext uri="{FF2B5EF4-FFF2-40B4-BE49-F238E27FC236}">
                  <a16:creationId xmlns:a16="http://schemas.microsoft.com/office/drawing/2014/main" id="{188831FB-5F35-4525-9A7A-80B2EE0F3463}"/>
                </a:ext>
              </a:extLst>
            </p:cNvPr>
            <p:cNvSpPr txBox="1"/>
            <p:nvPr/>
          </p:nvSpPr>
          <p:spPr>
            <a:xfrm>
              <a:off x="6096000" y="4692073"/>
              <a:ext cx="6190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vB[2]</a:t>
              </a:r>
            </a:p>
          </p:txBody>
        </p:sp>
        <p:sp>
          <p:nvSpPr>
            <p:cNvPr id="105" name="TextBox 154">
              <a:extLst>
                <a:ext uri="{FF2B5EF4-FFF2-40B4-BE49-F238E27FC236}">
                  <a16:creationId xmlns:a16="http://schemas.microsoft.com/office/drawing/2014/main" id="{489CFE22-A913-47B7-ABF3-C9B84810EFB1}"/>
                </a:ext>
              </a:extLst>
            </p:cNvPr>
            <p:cNvSpPr txBox="1"/>
            <p:nvPr/>
          </p:nvSpPr>
          <p:spPr>
            <a:xfrm>
              <a:off x="7444740" y="456253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vY[2]</a:t>
              </a:r>
            </a:p>
          </p:txBody>
        </p:sp>
        <p:sp>
          <p:nvSpPr>
            <p:cNvPr id="106" name="TextBox 155">
              <a:extLst>
                <a:ext uri="{FF2B5EF4-FFF2-40B4-BE49-F238E27FC236}">
                  <a16:creationId xmlns:a16="http://schemas.microsoft.com/office/drawing/2014/main" id="{324D087E-84D4-4422-95E6-B5F4CA35453E}"/>
                </a:ext>
              </a:extLst>
            </p:cNvPr>
            <p:cNvSpPr txBox="1"/>
            <p:nvPr/>
          </p:nvSpPr>
          <p:spPr>
            <a:xfrm>
              <a:off x="7399020" y="404437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vY[1]</a:t>
              </a:r>
            </a:p>
          </p:txBody>
        </p:sp>
        <p:sp>
          <p:nvSpPr>
            <p:cNvPr id="107" name="TextBox 156">
              <a:extLst>
                <a:ext uri="{FF2B5EF4-FFF2-40B4-BE49-F238E27FC236}">
                  <a16:creationId xmlns:a16="http://schemas.microsoft.com/office/drawing/2014/main" id="{13BAF04D-CAD3-48D4-A2A4-A2558EEE3DB9}"/>
                </a:ext>
              </a:extLst>
            </p:cNvPr>
            <p:cNvSpPr txBox="1"/>
            <p:nvPr/>
          </p:nvSpPr>
          <p:spPr>
            <a:xfrm>
              <a:off x="7399020" y="3564313"/>
              <a:ext cx="6126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vY[0]</a:t>
              </a:r>
            </a:p>
          </p:txBody>
        </p:sp>
        <p:sp>
          <p:nvSpPr>
            <p:cNvPr id="108" name="TextBox 157">
              <a:extLst>
                <a:ext uri="{FF2B5EF4-FFF2-40B4-BE49-F238E27FC236}">
                  <a16:creationId xmlns:a16="http://schemas.microsoft.com/office/drawing/2014/main" id="{C00DE149-7C2E-4867-BA1D-F56079EEF770}"/>
                </a:ext>
              </a:extLst>
            </p:cNvPr>
            <p:cNvSpPr txBox="1"/>
            <p:nvPr/>
          </p:nvSpPr>
          <p:spPr>
            <a:xfrm>
              <a:off x="5212080" y="239845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109" name="TextBox 158">
              <a:extLst>
                <a:ext uri="{FF2B5EF4-FFF2-40B4-BE49-F238E27FC236}">
                  <a16:creationId xmlns:a16="http://schemas.microsoft.com/office/drawing/2014/main" id="{44B61F6B-2E30-4153-8877-A409D9419B5E}"/>
                </a:ext>
              </a:extLst>
            </p:cNvPr>
            <p:cNvSpPr txBox="1"/>
            <p:nvPr/>
          </p:nvSpPr>
          <p:spPr>
            <a:xfrm>
              <a:off x="5257800" y="297757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</a:t>
              </a:r>
            </a:p>
          </p:txBody>
        </p:sp>
        <p:sp>
          <p:nvSpPr>
            <p:cNvPr id="110" name="TextBox 159">
              <a:extLst>
                <a:ext uri="{FF2B5EF4-FFF2-40B4-BE49-F238E27FC236}">
                  <a16:creationId xmlns:a16="http://schemas.microsoft.com/office/drawing/2014/main" id="{A382C61E-EC44-4C50-A857-9271DC709689}"/>
                </a:ext>
              </a:extLst>
            </p:cNvPr>
            <p:cNvSpPr txBox="1"/>
            <p:nvPr/>
          </p:nvSpPr>
          <p:spPr>
            <a:xfrm>
              <a:off x="8305800" y="1644073"/>
              <a:ext cx="290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09376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BD8E8CF-1B8B-41B5-ABE2-A8A636E4EA6F}"/>
              </a:ext>
            </a:extLst>
          </p:cNvPr>
          <p:cNvGrpSpPr/>
          <p:nvPr/>
        </p:nvGrpSpPr>
        <p:grpSpPr>
          <a:xfrm>
            <a:off x="2057400" y="1295400"/>
            <a:ext cx="9775401" cy="4743510"/>
            <a:chOff x="2057400" y="1295400"/>
            <a:chExt cx="9775401" cy="474351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4D7D6DCE-7FD0-4AE5-8377-FB1FE40ED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3400" y="5638800"/>
              <a:ext cx="74894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965132-489B-491E-8894-487FF2AD9E53}"/>
                </a:ext>
              </a:extLst>
            </p:cNvPr>
            <p:cNvGrpSpPr/>
            <p:nvPr/>
          </p:nvGrpSpPr>
          <p:grpSpPr>
            <a:xfrm rot="16200000">
              <a:off x="7051537" y="2284407"/>
              <a:ext cx="1577841" cy="3287958"/>
              <a:chOff x="9620250" y="1773659"/>
              <a:chExt cx="1791699" cy="363855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DC41177-B06A-4E33-ABAA-5A21BC30EF37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76A883-016E-4059-A873-50CA922056EC}"/>
                  </a:ext>
                </a:extLst>
              </p:cNvPr>
              <p:cNvSpPr txBox="1"/>
              <p:nvPr/>
            </p:nvSpPr>
            <p:spPr>
              <a:xfrm rot="5400000">
                <a:off x="9831034" y="3104905"/>
                <a:ext cx="1365567" cy="733934"/>
              </a:xfrm>
              <a:prstGeom prst="rect">
                <a:avLst/>
              </a:prstGeom>
              <a:noFill/>
              <a:ln>
                <a:solidFill>
                  <a:srgbClr val="92D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Counter DUT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EAF90D-0174-4764-88D8-2C50F74EA46D}"/>
                </a:ext>
              </a:extLst>
            </p:cNvPr>
            <p:cNvSpPr txBox="1"/>
            <p:nvPr/>
          </p:nvSpPr>
          <p:spPr>
            <a:xfrm>
              <a:off x="4847480" y="3223742"/>
              <a:ext cx="6751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Load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E1B758-C7C9-4F57-9230-BA0983CD2CB3}"/>
                </a:ext>
              </a:extLst>
            </p:cNvPr>
            <p:cNvCxnSpPr>
              <a:stCxn id="26" idx="3"/>
            </p:cNvCxnSpPr>
            <p:nvPr/>
          </p:nvCxnSpPr>
          <p:spPr>
            <a:xfrm flipV="1">
              <a:off x="3291388" y="3884625"/>
              <a:ext cx="2905090" cy="19941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lg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35B8A7-BF45-4CA3-8727-99B0876E6879}"/>
                </a:ext>
              </a:extLst>
            </p:cNvPr>
            <p:cNvCxnSpPr/>
            <p:nvPr/>
          </p:nvCxnSpPr>
          <p:spPr>
            <a:xfrm>
              <a:off x="4419600" y="4419600"/>
              <a:ext cx="1762090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16" name="Right Arrow 16">
              <a:extLst>
                <a:ext uri="{FF2B5EF4-FFF2-40B4-BE49-F238E27FC236}">
                  <a16:creationId xmlns:a16="http://schemas.microsoft.com/office/drawing/2014/main" id="{8D04101E-7614-4ED2-BBC1-004A5CEB3B74}"/>
                </a:ext>
              </a:extLst>
            </p:cNvPr>
            <p:cNvSpPr/>
            <p:nvPr/>
          </p:nvSpPr>
          <p:spPr>
            <a:xfrm>
              <a:off x="3352800" y="2041411"/>
              <a:ext cx="3810001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3F71FE-BE92-4DAA-8942-7BA3F04B7235}"/>
                </a:ext>
              </a:extLst>
            </p:cNvPr>
            <p:cNvSpPr txBox="1"/>
            <p:nvPr/>
          </p:nvSpPr>
          <p:spPr>
            <a:xfrm>
              <a:off x="7175494" y="2133396"/>
              <a:ext cx="1449308" cy="36933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(D3..D0)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0942BB-9EB3-4FF2-82DE-9BB30FBD2D0A}"/>
                </a:ext>
              </a:extLst>
            </p:cNvPr>
            <p:cNvSpPr txBox="1"/>
            <p:nvPr/>
          </p:nvSpPr>
          <p:spPr>
            <a:xfrm>
              <a:off x="4488340" y="4097536"/>
              <a:ext cx="7216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Clock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8F7C65-A1D9-4B3F-986A-15BC4835E54B}"/>
                </a:ext>
              </a:extLst>
            </p:cNvPr>
            <p:cNvSpPr txBox="1"/>
            <p:nvPr/>
          </p:nvSpPr>
          <p:spPr>
            <a:xfrm>
              <a:off x="4800600" y="2895600"/>
              <a:ext cx="82697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DCB08A-7706-4F67-8EFA-CFCF1987267E}"/>
                </a:ext>
              </a:extLst>
            </p:cNvPr>
            <p:cNvCxnSpPr/>
            <p:nvPr/>
          </p:nvCxnSpPr>
          <p:spPr>
            <a:xfrm>
              <a:off x="4572000" y="3581400"/>
              <a:ext cx="161564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84C1D3B6-2324-4ED0-950C-BE70A5688135}"/>
                </a:ext>
              </a:extLst>
            </p:cNvPr>
            <p:cNvSpPr/>
            <p:nvPr/>
          </p:nvSpPr>
          <p:spPr>
            <a:xfrm rot="5400000">
              <a:off x="6171616" y="4273157"/>
              <a:ext cx="294341" cy="244616"/>
            </a:xfrm>
            <a:prstGeom prst="triangl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7382C04-F887-4D82-A99B-09001300BDC4}"/>
                </a:ext>
              </a:extLst>
            </p:cNvPr>
            <p:cNvSpPr txBox="1"/>
            <p:nvPr/>
          </p:nvSpPr>
          <p:spPr>
            <a:xfrm>
              <a:off x="7234392" y="5417681"/>
              <a:ext cx="1168910" cy="369332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 (D3..D0)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274E9C2-B663-49B0-B01F-06D66F42F7AB}"/>
                </a:ext>
              </a:extLst>
            </p:cNvPr>
            <p:cNvCxnSpPr/>
            <p:nvPr/>
          </p:nvCxnSpPr>
          <p:spPr>
            <a:xfrm>
              <a:off x="4572000" y="3200400"/>
              <a:ext cx="161564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lg" len="med"/>
            </a:ln>
            <a:effectLst/>
          </p:spPr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50EAB92-BFC3-484E-9006-09CCBF3EA7A3}"/>
                </a:ext>
              </a:extLst>
            </p:cNvPr>
            <p:cNvSpPr txBox="1"/>
            <p:nvPr/>
          </p:nvSpPr>
          <p:spPr>
            <a:xfrm>
              <a:off x="4648200" y="3581400"/>
              <a:ext cx="74635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01036D-66A7-460D-B888-F718DA296320}"/>
                </a:ext>
              </a:extLst>
            </p:cNvPr>
            <p:cNvSpPr txBox="1"/>
            <p:nvPr/>
          </p:nvSpPr>
          <p:spPr>
            <a:xfrm>
              <a:off x="2133600" y="4572000"/>
              <a:ext cx="1233988" cy="64633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Clock generator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55909FC-A96C-426E-A986-2C237A7CE1CB}"/>
                </a:ext>
              </a:extLst>
            </p:cNvPr>
            <p:cNvSpPr txBox="1"/>
            <p:nvPr/>
          </p:nvSpPr>
          <p:spPr>
            <a:xfrm>
              <a:off x="2057400" y="3581400"/>
              <a:ext cx="1233988" cy="646331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Reset Generator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DD14C6-47BC-49F2-BE61-9C82433F2611}"/>
                </a:ext>
              </a:extLst>
            </p:cNvPr>
            <p:cNvSpPr txBox="1"/>
            <p:nvPr/>
          </p:nvSpPr>
          <p:spPr>
            <a:xfrm>
              <a:off x="2133600" y="1295400"/>
              <a:ext cx="1233988" cy="2031325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Counter Test Process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ight Arrow 30">
              <a:extLst>
                <a:ext uri="{FF2B5EF4-FFF2-40B4-BE49-F238E27FC236}">
                  <a16:creationId xmlns:a16="http://schemas.microsoft.com/office/drawing/2014/main" id="{3E0760EB-2AFA-4077-B029-D00F298FA38A}"/>
                </a:ext>
              </a:extLst>
            </p:cNvPr>
            <p:cNvSpPr/>
            <p:nvPr/>
          </p:nvSpPr>
          <p:spPr>
            <a:xfrm rot="5400000">
              <a:off x="7559789" y="2574811"/>
              <a:ext cx="630631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Elbow Connector 32">
              <a:extLst>
                <a:ext uri="{FF2B5EF4-FFF2-40B4-BE49-F238E27FC236}">
                  <a16:creationId xmlns:a16="http://schemas.microsoft.com/office/drawing/2014/main" id="{E1FFC68A-3D2B-4309-9A42-0F284619A3F2}"/>
                </a:ext>
              </a:extLst>
            </p:cNvPr>
            <p:cNvCxnSpPr>
              <a:stCxn id="25" idx="3"/>
            </p:cNvCxnSpPr>
            <p:nvPr/>
          </p:nvCxnSpPr>
          <p:spPr>
            <a:xfrm flipV="1">
              <a:off x="3367588" y="4419600"/>
              <a:ext cx="1052012" cy="475566"/>
            </a:xfrm>
            <a:prstGeom prst="bentConnector3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0" name="Elbow Connector 37">
              <a:extLst>
                <a:ext uri="{FF2B5EF4-FFF2-40B4-BE49-F238E27FC236}">
                  <a16:creationId xmlns:a16="http://schemas.microsoft.com/office/drawing/2014/main" id="{70D770A2-3A3B-4360-9ECF-BDF2C99E3213}"/>
                </a:ext>
              </a:extLst>
            </p:cNvPr>
            <p:cNvCxnSpPr/>
            <p:nvPr/>
          </p:nvCxnSpPr>
          <p:spPr>
            <a:xfrm>
              <a:off x="3352800" y="2819400"/>
              <a:ext cx="1295400" cy="381000"/>
            </a:xfrm>
            <a:prstGeom prst="bentConnector3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31" name="Elbow Connector 40">
              <a:extLst>
                <a:ext uri="{FF2B5EF4-FFF2-40B4-BE49-F238E27FC236}">
                  <a16:creationId xmlns:a16="http://schemas.microsoft.com/office/drawing/2014/main" id="{49F40498-AB8C-4D7E-80F3-BC30EC8DB127}"/>
                </a:ext>
              </a:extLst>
            </p:cNvPr>
            <p:cNvCxnSpPr/>
            <p:nvPr/>
          </p:nvCxnSpPr>
          <p:spPr>
            <a:xfrm>
              <a:off x="3352800" y="3200400"/>
              <a:ext cx="1295400" cy="381000"/>
            </a:xfrm>
            <a:prstGeom prst="bentConnector3">
              <a:avLst>
                <a:gd name="adj1" fmla="val 32941"/>
              </a:avLst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138FBC-29D6-4332-B53B-287DE0D7EE1C}"/>
                </a:ext>
              </a:extLst>
            </p:cNvPr>
            <p:cNvSpPr txBox="1"/>
            <p:nvPr/>
          </p:nvSpPr>
          <p:spPr>
            <a:xfrm>
              <a:off x="10058400" y="5257800"/>
              <a:ext cx="1219199" cy="646331"/>
            </a:xfrm>
            <a:prstGeom prst="rect">
              <a:avLst/>
            </a:prstGeom>
            <a:noFill/>
            <a:ln>
              <a:solidFill>
                <a:sysClr val="window" lastClr="FFFFFF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Qexpected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(D3..D0)</a:t>
              </a:r>
            </a:p>
          </p:txBody>
        </p:sp>
        <p:sp>
          <p:nvSpPr>
            <p:cNvPr id="33" name="Right Arrow 44">
              <a:extLst>
                <a:ext uri="{FF2B5EF4-FFF2-40B4-BE49-F238E27FC236}">
                  <a16:creationId xmlns:a16="http://schemas.microsoft.com/office/drawing/2014/main" id="{54FABAEB-54E4-47AE-BDB2-D2B138ED5EE2}"/>
                </a:ext>
              </a:extLst>
            </p:cNvPr>
            <p:cNvSpPr/>
            <p:nvPr/>
          </p:nvSpPr>
          <p:spPr>
            <a:xfrm rot="5400000">
              <a:off x="7532204" y="4812197"/>
              <a:ext cx="685800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Left-Right Arrow 45">
              <a:extLst>
                <a:ext uri="{FF2B5EF4-FFF2-40B4-BE49-F238E27FC236}">
                  <a16:creationId xmlns:a16="http://schemas.microsoft.com/office/drawing/2014/main" id="{76AAB0DB-51FE-41A1-831C-CEC48AA97E1B}"/>
                </a:ext>
              </a:extLst>
            </p:cNvPr>
            <p:cNvSpPr/>
            <p:nvPr/>
          </p:nvSpPr>
          <p:spPr>
            <a:xfrm>
              <a:off x="8382000" y="5410200"/>
              <a:ext cx="1676400" cy="381000"/>
            </a:xfrm>
            <a:prstGeom prst="leftRightArrow">
              <a:avLst/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Compare</a:t>
              </a:r>
            </a:p>
          </p:txBody>
        </p:sp>
        <p:sp>
          <p:nvSpPr>
            <p:cNvPr id="35" name="Bent-Up Arrow 52">
              <a:extLst>
                <a:ext uri="{FF2B5EF4-FFF2-40B4-BE49-F238E27FC236}">
                  <a16:creationId xmlns:a16="http://schemas.microsoft.com/office/drawing/2014/main" id="{56651F9C-2226-445A-A704-97FD5CD0AD54}"/>
                </a:ext>
              </a:extLst>
            </p:cNvPr>
            <p:cNvSpPr/>
            <p:nvPr/>
          </p:nvSpPr>
          <p:spPr>
            <a:xfrm flipV="1">
              <a:off x="3352800" y="1600200"/>
              <a:ext cx="7620000" cy="3657600"/>
            </a:xfrm>
            <a:prstGeom prst="bentUpArrow">
              <a:avLst>
                <a:gd name="adj1" fmla="val 5078"/>
                <a:gd name="adj2" fmla="val 7199"/>
                <a:gd name="adj3" fmla="val 8777"/>
              </a:avLst>
            </a:prstGeom>
            <a:noFill/>
            <a:ln w="1905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91216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137802-9EE0-49F7-B42E-1BE47904FBA9}"/>
              </a:ext>
            </a:extLst>
          </p:cNvPr>
          <p:cNvSpPr/>
          <p:nvPr/>
        </p:nvSpPr>
        <p:spPr>
          <a:xfrm>
            <a:off x="4038600" y="1224795"/>
            <a:ext cx="808616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Testbench Entity : No port list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entity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Counter_tb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is  end entity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Counter_tb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Testbench Architecture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architecture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Counter_arch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Counter_tb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5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component Counter port 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d     : in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std_logic_vector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clk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, reset, load,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in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q     : out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std_logic_vector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end component Counter;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constant delay : integer := 10;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wait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constant n     : integer := 4;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 counter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constant T     : time   := 20 ns;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 period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clock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:= '0';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clock generator 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reset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:= '0';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reset generator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4827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137802-9EE0-49F7-B42E-1BE47904FBA9}"/>
              </a:ext>
            </a:extLst>
          </p:cNvPr>
          <p:cNvSpPr/>
          <p:nvPr/>
        </p:nvSpPr>
        <p:spPr>
          <a:xfrm>
            <a:off x="4038600" y="1224795"/>
            <a:ext cx="808616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data_tb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std_logic_vector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(n-1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0) :=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"0000";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load  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:= '0';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stimulus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en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:= '0';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stimulus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q_tb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std_logic_vector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(3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0);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     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output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signal   check  :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std_logic_vector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(n-1 </a:t>
            </a:r>
            <a:r>
              <a:rPr kumimoji="0" lang="en-US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downto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0) :=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"0000";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compare to count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98043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137802-9EE0-49F7-B42E-1BE47904FBA9}"/>
              </a:ext>
            </a:extLst>
          </p:cNvPr>
          <p:cNvSpPr/>
          <p:nvPr/>
        </p:nvSpPr>
        <p:spPr>
          <a:xfrm>
            <a:off x="4038600" y="1086246"/>
            <a:ext cx="808616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DUT Instantiation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DUT : Counter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 map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d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clock,    reset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reset,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load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load,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q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=&gt;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clk_gen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clock &lt;= '0';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wait for T/2;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nsec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0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clock &lt;= '1';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wait for T/2;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nsec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of 1, for 20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nsec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period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end process;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reset &lt;= '1', '0' after 10 ns;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10 </a:t>
            </a:r>
            <a:r>
              <a:rPr kumimoji="0" lang="en-US" altLang="en-US" sz="2000" b="0" i="1" u="none" strike="noStrike" kern="1200" cap="none" spc="0" normalizeH="0" baseline="0" noProof="0" dirty="0" err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nsec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8633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137802-9EE0-49F7-B42E-1BE47904FBA9}"/>
              </a:ext>
            </a:extLst>
          </p:cNvPr>
          <p:cNvSpPr/>
          <p:nvPr/>
        </p:nvSpPr>
        <p:spPr>
          <a:xfrm>
            <a:off x="4105835" y="1192192"/>
            <a:ext cx="808616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variable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line_o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line;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wait until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falling_edge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(reset);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wait for reset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wait until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falling_edge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(clock);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-- 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wait for a clock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load &lt;= '1';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'0';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&lt;= "1010";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wait until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falling_edge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(clock);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q_tb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/= "1010") then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write(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string'("Load fail "));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write(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q_tb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writeline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(output,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line_o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end if;</a:t>
            </a:r>
          </a:p>
        </p:txBody>
      </p:sp>
    </p:spTree>
    <p:extLst>
      <p:ext uri="{BB962C8B-B14F-4D97-AF65-F5344CB8AC3E}">
        <p14:creationId xmlns:p14="http://schemas.microsoft.com/office/powerpoint/2010/main" val="12022921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2137802-9EE0-49F7-B42E-1BE47904FBA9}"/>
              </a:ext>
            </a:extLst>
          </p:cNvPr>
          <p:cNvSpPr/>
          <p:nvPr/>
        </p:nvSpPr>
        <p:spPr>
          <a:xfrm>
            <a:off x="4105835" y="1094218"/>
            <a:ext cx="808616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check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"1010";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load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'0';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'1';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wait for 1 ns;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1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2**n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check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check + 1;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wait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until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falling_edge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(clock);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q_tb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/= check 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"count fail at time count" &amp;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time'image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(now) &amp;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integer'image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 loop;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wait;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end process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test_proc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Counter_arch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0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2951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Counter Test Bench Waves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AF2F56-B594-46D9-B4F0-433612C10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85" y="1348069"/>
            <a:ext cx="11789229" cy="3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323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Memories are a common element in most digital systems.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Earlier in this course we described a register file circuit, in which individual registers were enabled for access by decoding an address.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We will extend this to include RAM and ROM memories.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Memory in VHDL</a:t>
            </a:r>
          </a:p>
        </p:txBody>
      </p:sp>
    </p:spTree>
    <p:extLst>
      <p:ext uri="{BB962C8B-B14F-4D97-AF65-F5344CB8AC3E}">
        <p14:creationId xmlns:p14="http://schemas.microsoft.com/office/powerpoint/2010/main" val="3150371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Synchronous Logic : Register File 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0DF7633-E0A0-4ED7-B620-396549707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2930" y="1059810"/>
            <a:ext cx="963706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 Files are useful constructs that allow addressing of registers.  Here we assume each flip flop represents an n-bit register.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596243-C006-4125-8348-E98B3E10D93B}"/>
              </a:ext>
            </a:extLst>
          </p:cNvPr>
          <p:cNvGrpSpPr/>
          <p:nvPr/>
        </p:nvGrpSpPr>
        <p:grpSpPr>
          <a:xfrm>
            <a:off x="2221451" y="1846731"/>
            <a:ext cx="9665749" cy="3928609"/>
            <a:chOff x="2221451" y="2209800"/>
            <a:chExt cx="9687550" cy="402693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EB52651-A0A5-4A66-AB38-D085C1F9A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9600" y="2438400"/>
              <a:ext cx="7489401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onsolas" panose="020B0609020204030204" pitchFamily="49" charset="0"/>
                  <a:ea typeface="Tahoma" panose="020B0604030504040204" pitchFamily="34" charset="0"/>
                  <a:cs typeface="Consolas" panose="020B0609020204030204" pitchFamily="49" charset="0"/>
                </a:rPr>
                <a:t> 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F377001-EDF6-4853-A3C0-50F090A49399}"/>
                </a:ext>
              </a:extLst>
            </p:cNvPr>
            <p:cNvCxnSpPr/>
            <p:nvPr/>
          </p:nvCxnSpPr>
          <p:spPr>
            <a:xfrm>
              <a:off x="9753600" y="3810000"/>
              <a:ext cx="6096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40DCFA-1900-4D2A-8097-F3264FDA6902}"/>
                </a:ext>
              </a:extLst>
            </p:cNvPr>
            <p:cNvSpPr txBox="1"/>
            <p:nvPr/>
          </p:nvSpPr>
          <p:spPr>
            <a:xfrm>
              <a:off x="2221451" y="3132812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FD5BEF0-0D88-483A-AAE7-4142A4A5CAA6}"/>
                </a:ext>
              </a:extLst>
            </p:cNvPr>
            <p:cNvCxnSpPr/>
            <p:nvPr/>
          </p:nvCxnSpPr>
          <p:spPr>
            <a:xfrm>
              <a:off x="9753600" y="4114800"/>
              <a:ext cx="6096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43BB7D-759D-4BAE-8C86-ADDB6227AFFF}"/>
                </a:ext>
              </a:extLst>
            </p:cNvPr>
            <p:cNvCxnSpPr/>
            <p:nvPr/>
          </p:nvCxnSpPr>
          <p:spPr>
            <a:xfrm flipV="1">
              <a:off x="10744200" y="4419600"/>
              <a:ext cx="1" cy="17526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2A9986-9430-41FE-91BE-0FD63F1405E5}"/>
                </a:ext>
              </a:extLst>
            </p:cNvPr>
            <p:cNvCxnSpPr/>
            <p:nvPr/>
          </p:nvCxnSpPr>
          <p:spPr>
            <a:xfrm flipH="1" flipV="1">
              <a:off x="10058400" y="2514600"/>
              <a:ext cx="6434" cy="1080582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355B55F-D868-469E-BD8D-66A1916A7E5B}"/>
                </a:ext>
              </a:extLst>
            </p:cNvPr>
            <p:cNvCxnSpPr/>
            <p:nvPr/>
          </p:nvCxnSpPr>
          <p:spPr>
            <a:xfrm flipH="1">
              <a:off x="3200401" y="5867400"/>
              <a:ext cx="4419599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993807-07C4-4DF5-AF33-95DAFF2DB1FD}"/>
                </a:ext>
              </a:extLst>
            </p:cNvPr>
            <p:cNvSpPr txBox="1"/>
            <p:nvPr/>
          </p:nvSpPr>
          <p:spPr>
            <a:xfrm>
              <a:off x="3429000" y="5486400"/>
              <a:ext cx="4651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Clk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F93DC-C2D6-49F1-ABF1-22A6F207205D}"/>
                </a:ext>
              </a:extLst>
            </p:cNvPr>
            <p:cNvCxnSpPr/>
            <p:nvPr/>
          </p:nvCxnSpPr>
          <p:spPr>
            <a:xfrm>
              <a:off x="3048000" y="4724400"/>
              <a:ext cx="1814350" cy="1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7A4844E-D893-40F6-B167-A06FA099B1C6}"/>
                </a:ext>
              </a:extLst>
            </p:cNvPr>
            <p:cNvCxnSpPr/>
            <p:nvPr/>
          </p:nvCxnSpPr>
          <p:spPr>
            <a:xfrm>
              <a:off x="7620000" y="2819400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A2C7FC5-DC0B-4146-BFCC-1299352D0D5F}"/>
                </a:ext>
              </a:extLst>
            </p:cNvPr>
            <p:cNvCxnSpPr/>
            <p:nvPr/>
          </p:nvCxnSpPr>
          <p:spPr>
            <a:xfrm flipH="1">
              <a:off x="9677400" y="6172200"/>
              <a:ext cx="10668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34BE20-0B33-41D7-AEEB-84F933F3F2DA}"/>
                </a:ext>
              </a:extLst>
            </p:cNvPr>
            <p:cNvCxnSpPr/>
            <p:nvPr/>
          </p:nvCxnSpPr>
          <p:spPr>
            <a:xfrm flipV="1">
              <a:off x="9753758" y="3409585"/>
              <a:ext cx="9350" cy="399187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BE9B75-CBD8-4310-ABB3-BB7E6C1D0053}"/>
                </a:ext>
              </a:extLst>
            </p:cNvPr>
            <p:cNvCxnSpPr/>
            <p:nvPr/>
          </p:nvCxnSpPr>
          <p:spPr>
            <a:xfrm flipV="1">
              <a:off x="10134600" y="4343400"/>
              <a:ext cx="0" cy="1295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90F707E-B347-4A27-9BDB-22935911177B}"/>
                </a:ext>
              </a:extLst>
            </p:cNvPr>
            <p:cNvCxnSpPr/>
            <p:nvPr/>
          </p:nvCxnSpPr>
          <p:spPr>
            <a:xfrm flipV="1">
              <a:off x="7620000" y="2819400"/>
              <a:ext cx="0" cy="3048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5287967-2592-4016-9120-5862E5F75021}"/>
                </a:ext>
              </a:extLst>
            </p:cNvPr>
            <p:cNvCxnSpPr/>
            <p:nvPr/>
          </p:nvCxnSpPr>
          <p:spPr>
            <a:xfrm flipV="1">
              <a:off x="3505200" y="2514600"/>
              <a:ext cx="4419600" cy="1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  <a:tailEnd type="triangl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B3438B-CAEB-449C-852F-56481493FA27}"/>
                </a:ext>
              </a:extLst>
            </p:cNvPr>
            <p:cNvCxnSpPr/>
            <p:nvPr/>
          </p:nvCxnSpPr>
          <p:spPr>
            <a:xfrm flipV="1">
              <a:off x="8831232" y="2514600"/>
              <a:ext cx="1227168" cy="894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9E53210-5898-4447-B57E-8387AD30C2C5}"/>
                </a:ext>
              </a:extLst>
            </p:cNvPr>
            <p:cNvCxnSpPr/>
            <p:nvPr/>
          </p:nvCxnSpPr>
          <p:spPr>
            <a:xfrm>
              <a:off x="10058400" y="3581400"/>
              <a:ext cx="279272" cy="355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F7CFB6C-0B1C-4B4B-9CC0-4564503B05A6}"/>
                </a:ext>
              </a:extLst>
            </p:cNvPr>
            <p:cNvCxnSpPr/>
            <p:nvPr/>
          </p:nvCxnSpPr>
          <p:spPr>
            <a:xfrm>
              <a:off x="10134600" y="4343400"/>
              <a:ext cx="221111" cy="297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257EB78-1C41-4C1E-930F-EF3523306AAE}"/>
                </a:ext>
              </a:extLst>
            </p:cNvPr>
            <p:cNvSpPr txBox="1"/>
            <p:nvPr/>
          </p:nvSpPr>
          <p:spPr>
            <a:xfrm>
              <a:off x="3276600" y="2209800"/>
              <a:ext cx="7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wdata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D0E760-1DAA-4E06-96FD-363981EFFFF2}"/>
                </a:ext>
              </a:extLst>
            </p:cNvPr>
            <p:cNvSpPr txBox="1"/>
            <p:nvPr/>
          </p:nvSpPr>
          <p:spPr>
            <a:xfrm>
              <a:off x="11204336" y="3567798"/>
              <a:ext cx="676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rdata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5EA3F4-59C3-4607-91E3-43F4322CBAD7}"/>
                </a:ext>
              </a:extLst>
            </p:cNvPr>
            <p:cNvSpPr txBox="1"/>
            <p:nvPr/>
          </p:nvSpPr>
          <p:spPr>
            <a:xfrm>
              <a:off x="3429000" y="3810000"/>
              <a:ext cx="1098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wAddress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53EDDA-C24B-49B5-99F0-B15892226A35}"/>
                </a:ext>
              </a:extLst>
            </p:cNvPr>
            <p:cNvSpPr txBox="1"/>
            <p:nvPr/>
          </p:nvSpPr>
          <p:spPr>
            <a:xfrm>
              <a:off x="3581400" y="4419600"/>
              <a:ext cx="66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wren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C129C4-B269-4AE5-8F4A-CE6C80385841}"/>
                </a:ext>
              </a:extLst>
            </p:cNvPr>
            <p:cNvSpPr txBox="1"/>
            <p:nvPr/>
          </p:nvSpPr>
          <p:spPr>
            <a:xfrm>
              <a:off x="9677400" y="5867400"/>
              <a:ext cx="10136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rAddress</a:t>
              </a:r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E5233F4F-14DE-45C4-9A83-4BF5EA315F67}"/>
                </a:ext>
              </a:extLst>
            </p:cNvPr>
            <p:cNvSpPr/>
            <p:nvPr/>
          </p:nvSpPr>
          <p:spPr>
            <a:xfrm rot="5400000">
              <a:off x="10073506" y="3551288"/>
              <a:ext cx="1299365" cy="754440"/>
            </a:xfrm>
            <a:prstGeom prst="trapezoid">
              <a:avLst>
                <a:gd name="adj" fmla="val 41226"/>
              </a:avLst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F56BF17-ABAF-4506-826D-E32AEDC8889B}"/>
                </a:ext>
              </a:extLst>
            </p:cNvPr>
            <p:cNvGrpSpPr/>
            <p:nvPr/>
          </p:nvGrpSpPr>
          <p:grpSpPr>
            <a:xfrm>
              <a:off x="7901884" y="2292799"/>
              <a:ext cx="921874" cy="1004329"/>
              <a:chOff x="7677917" y="2237940"/>
              <a:chExt cx="921874" cy="100432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AF0F28E-DBE1-40E3-A36F-3F08020198E4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9CE0CFE-4C7F-4F28-99FD-83A81E4F58E3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3E185E-12C4-4D52-B208-A89734F223AC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A1422247-1783-486C-9E8A-7AEF73F7B57A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9FBD23-C158-438C-A87B-314F05BA2C05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23FD15B-1541-4057-BA9B-620710D68A9C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67D219-56E7-4B65-98E8-887124CAE5F2}"/>
                </a:ext>
              </a:extLst>
            </p:cNvPr>
            <p:cNvGrpSpPr/>
            <p:nvPr/>
          </p:nvGrpSpPr>
          <p:grpSpPr>
            <a:xfrm>
              <a:off x="7905828" y="3305534"/>
              <a:ext cx="921874" cy="1004329"/>
              <a:chOff x="7677917" y="2237940"/>
              <a:chExt cx="921874" cy="1004329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617C0BB-A323-416D-AD8A-CFC9AC25598A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3735B7-5AD4-440F-ABBF-2778A4005DC7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0988B2-0B58-4F32-8894-8C5626CE6025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4A36E38-E330-4DE8-97BE-831D023834FE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F65D844-1DC6-4215-B8B5-40B2A8F88980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788DA03-3124-4D9D-A346-A7994AEF5367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56F41F21-D7EF-41FB-8949-74D61BDEE526}"/>
                </a:ext>
              </a:extLst>
            </p:cNvPr>
            <p:cNvGrpSpPr/>
            <p:nvPr/>
          </p:nvGrpSpPr>
          <p:grpSpPr>
            <a:xfrm>
              <a:off x="7930028" y="4340940"/>
              <a:ext cx="921874" cy="1004329"/>
              <a:chOff x="7677917" y="2237940"/>
              <a:chExt cx="921874" cy="1004329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AEA61359-E1E3-4A5F-A773-D330A7CCB3FD}"/>
                  </a:ext>
                </a:extLst>
              </p:cNvPr>
              <p:cNvSpPr/>
              <p:nvPr/>
            </p:nvSpPr>
            <p:spPr>
              <a:xfrm>
                <a:off x="7685391" y="2254317"/>
                <a:ext cx="914400" cy="927903"/>
              </a:xfrm>
              <a:prstGeom prst="rect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EAAABE7-670F-4D7C-BDE0-6F8BFD1A3B0C}"/>
                  </a:ext>
                </a:extLst>
              </p:cNvPr>
              <p:cNvSpPr txBox="1"/>
              <p:nvPr/>
            </p:nvSpPr>
            <p:spPr>
              <a:xfrm>
                <a:off x="7677917" y="2237940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C1AA881-2C22-42A5-A46C-76E74B119628}"/>
                  </a:ext>
                </a:extLst>
              </p:cNvPr>
              <p:cNvSpPr txBox="1"/>
              <p:nvPr/>
            </p:nvSpPr>
            <p:spPr>
              <a:xfrm>
                <a:off x="8243939" y="2254317"/>
                <a:ext cx="330200" cy="304976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</a:t>
                </a:r>
              </a:p>
            </p:txBody>
          </p:sp>
          <p:sp>
            <p:nvSpPr>
              <p:cNvPr id="52" name="Isosceles Triangle 51">
                <a:extLst>
                  <a:ext uri="{FF2B5EF4-FFF2-40B4-BE49-F238E27FC236}">
                    <a16:creationId xmlns:a16="http://schemas.microsoft.com/office/drawing/2014/main" id="{C58C2EF8-D5A6-4B6C-9DB9-9850BDF48F3A}"/>
                  </a:ext>
                </a:extLst>
              </p:cNvPr>
              <p:cNvSpPr/>
              <p:nvPr/>
            </p:nvSpPr>
            <p:spPr>
              <a:xfrm rot="5400000">
                <a:off x="7686173" y="2618870"/>
                <a:ext cx="243052" cy="244616"/>
              </a:xfrm>
              <a:prstGeom prst="triangle">
                <a:avLst/>
              </a:prstGeom>
              <a:solidFill>
                <a:sysClr val="windowText" lastClr="000000"/>
              </a:solidFill>
              <a:ln w="254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1886FF-FB71-44FC-A5E3-B11253CDA9AB}"/>
                  </a:ext>
                </a:extLst>
              </p:cNvPr>
              <p:cNvSpPr txBox="1"/>
              <p:nvPr/>
            </p:nvSpPr>
            <p:spPr>
              <a:xfrm>
                <a:off x="7677917" y="2830536"/>
                <a:ext cx="418704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En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DD08C0D-F637-4763-80FC-9E84D9516196}"/>
                  </a:ext>
                </a:extLst>
              </p:cNvPr>
              <p:cNvSpPr txBox="1"/>
              <p:nvPr/>
            </p:nvSpPr>
            <p:spPr>
              <a:xfrm>
                <a:off x="8008117" y="2872937"/>
                <a:ext cx="330200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C7E2CB-3780-4C91-9AF2-62CE4127DB53}"/>
                </a:ext>
              </a:extLst>
            </p:cNvPr>
            <p:cNvCxnSpPr/>
            <p:nvPr/>
          </p:nvCxnSpPr>
          <p:spPr>
            <a:xfrm flipV="1">
              <a:off x="8831232" y="3430188"/>
              <a:ext cx="922368" cy="155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235BB1C-904A-476A-8886-CDDBFE25619C}"/>
                </a:ext>
              </a:extLst>
            </p:cNvPr>
            <p:cNvCxnSpPr/>
            <p:nvPr/>
          </p:nvCxnSpPr>
          <p:spPr>
            <a:xfrm>
              <a:off x="8839200" y="4572000"/>
              <a:ext cx="9144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3D396F1-101D-47A2-B28A-4A01D7510B93}"/>
                </a:ext>
              </a:extLst>
            </p:cNvPr>
            <p:cNvCxnSpPr/>
            <p:nvPr/>
          </p:nvCxnSpPr>
          <p:spPr>
            <a:xfrm flipV="1">
              <a:off x="8839200" y="5638800"/>
              <a:ext cx="1295400" cy="1554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169D326-8931-48F4-8384-70C16464F649}"/>
                </a:ext>
              </a:extLst>
            </p:cNvPr>
            <p:cNvCxnSpPr/>
            <p:nvPr/>
          </p:nvCxnSpPr>
          <p:spPr>
            <a:xfrm>
              <a:off x="11100409" y="3897189"/>
              <a:ext cx="519452" cy="12023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15C382-EEF5-4214-AB7D-68E088E54DB1}"/>
                </a:ext>
              </a:extLst>
            </p:cNvPr>
            <p:cNvCxnSpPr/>
            <p:nvPr/>
          </p:nvCxnSpPr>
          <p:spPr>
            <a:xfrm flipV="1">
              <a:off x="9753600" y="4114800"/>
              <a:ext cx="0" cy="45719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E5ABC0D-6FBF-4E7C-B52C-A0DEC9481600}"/>
                </a:ext>
              </a:extLst>
            </p:cNvPr>
            <p:cNvGrpSpPr/>
            <p:nvPr/>
          </p:nvGrpSpPr>
          <p:grpSpPr>
            <a:xfrm rot="10800000">
              <a:off x="4876800" y="3048000"/>
              <a:ext cx="1577841" cy="2074259"/>
              <a:chOff x="9620250" y="1773659"/>
              <a:chExt cx="1791699" cy="363855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C4BBEA6-B778-4756-8FD3-12A6DE5F18EB}"/>
                  </a:ext>
                </a:extLst>
              </p:cNvPr>
              <p:cNvSpPr/>
              <p:nvPr/>
            </p:nvSpPr>
            <p:spPr>
              <a:xfrm>
                <a:off x="9620250" y="1773659"/>
                <a:ext cx="1791699" cy="3638550"/>
              </a:xfrm>
              <a:prstGeom prst="rect">
                <a:avLst/>
              </a:prstGeom>
              <a:noFill/>
              <a:ln w="12700" cap="flat" cmpd="sng" algn="ctr">
                <a:solidFill>
                  <a:srgbClr val="92D0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AA94367-B36D-4833-97AA-6885FC6F571C}"/>
                  </a:ext>
                </a:extLst>
              </p:cNvPr>
              <p:cNvSpPr txBox="1"/>
              <p:nvPr/>
            </p:nvSpPr>
            <p:spPr>
              <a:xfrm rot="10800000">
                <a:off x="9683741" y="3888612"/>
                <a:ext cx="1401241" cy="4087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Decoder</a:t>
                </a:r>
              </a:p>
            </p:txBody>
          </p:sp>
        </p:grpSp>
        <p:sp>
          <p:nvSpPr>
            <p:cNvPr id="63" name="Right Arrow 79">
              <a:extLst>
                <a:ext uri="{FF2B5EF4-FFF2-40B4-BE49-F238E27FC236}">
                  <a16:creationId xmlns:a16="http://schemas.microsoft.com/office/drawing/2014/main" id="{79DE95A4-1D37-46D7-A3AA-F82EA25BFD49}"/>
                </a:ext>
              </a:extLst>
            </p:cNvPr>
            <p:cNvSpPr/>
            <p:nvPr/>
          </p:nvSpPr>
          <p:spPr>
            <a:xfrm>
              <a:off x="3124200" y="3733800"/>
              <a:ext cx="1752600" cy="510209"/>
            </a:xfrm>
            <a:prstGeom prst="rightArrow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01276E2-DC8F-48E6-810A-667245A047E2}"/>
                </a:ext>
              </a:extLst>
            </p:cNvPr>
            <p:cNvCxnSpPr/>
            <p:nvPr/>
          </p:nvCxnSpPr>
          <p:spPr>
            <a:xfrm>
              <a:off x="7620000" y="3810000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1D390EC-561B-4B30-A59F-9432F2D30436}"/>
                </a:ext>
              </a:extLst>
            </p:cNvPr>
            <p:cNvCxnSpPr/>
            <p:nvPr/>
          </p:nvCxnSpPr>
          <p:spPr>
            <a:xfrm>
              <a:off x="7620000" y="4876800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8D6D5B0-F21A-4C6F-B6BC-5B1823BF0FFE}"/>
                </a:ext>
              </a:extLst>
            </p:cNvPr>
            <p:cNvCxnSpPr/>
            <p:nvPr/>
          </p:nvCxnSpPr>
          <p:spPr>
            <a:xfrm>
              <a:off x="7620000" y="5867400"/>
              <a:ext cx="29466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F326F5A-427D-4192-AA08-7DA75CB6ECD1}"/>
                </a:ext>
              </a:extLst>
            </p:cNvPr>
            <p:cNvCxnSpPr>
              <a:stCxn id="61" idx="1"/>
            </p:cNvCxnSpPr>
            <p:nvPr/>
          </p:nvCxnSpPr>
          <p:spPr>
            <a:xfrm>
              <a:off x="6454641" y="4085129"/>
              <a:ext cx="1470159" cy="29671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459FE36-D8B4-40F0-A333-8898A4DFC60F}"/>
                </a:ext>
              </a:extLst>
            </p:cNvPr>
            <p:cNvCxnSpPr/>
            <p:nvPr/>
          </p:nvCxnSpPr>
          <p:spPr>
            <a:xfrm>
              <a:off x="6705600" y="6172200"/>
              <a:ext cx="121920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A04D98C-547D-4FE8-AF75-1D4B6F4AA2F6}"/>
                </a:ext>
              </a:extLst>
            </p:cNvPr>
            <p:cNvCxnSpPr/>
            <p:nvPr/>
          </p:nvCxnSpPr>
          <p:spPr>
            <a:xfrm flipV="1">
              <a:off x="7010400" y="3048000"/>
              <a:ext cx="0" cy="152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16AF4FB-57E2-4D81-9F8A-F79BDF9883EA}"/>
                </a:ext>
              </a:extLst>
            </p:cNvPr>
            <p:cNvCxnSpPr/>
            <p:nvPr/>
          </p:nvCxnSpPr>
          <p:spPr>
            <a:xfrm flipV="1">
              <a:off x="7010400" y="4572000"/>
              <a:ext cx="0" cy="5334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29F5CE1-69BC-44C1-A5B5-B9D06DEEBBFE}"/>
                </a:ext>
              </a:extLst>
            </p:cNvPr>
            <p:cNvCxnSpPr/>
            <p:nvPr/>
          </p:nvCxnSpPr>
          <p:spPr>
            <a:xfrm flipV="1">
              <a:off x="6477000" y="3200400"/>
              <a:ext cx="533400" cy="8948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7E2FF63-58BD-45D9-A991-331D6D22D7E8}"/>
                </a:ext>
              </a:extLst>
            </p:cNvPr>
            <p:cNvCxnSpPr/>
            <p:nvPr/>
          </p:nvCxnSpPr>
          <p:spPr>
            <a:xfrm>
              <a:off x="7010400" y="3048000"/>
              <a:ext cx="888872" cy="355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15463A3-48B2-4ED4-B217-055F88BA61C2}"/>
                </a:ext>
              </a:extLst>
            </p:cNvPr>
            <p:cNvCxnSpPr>
              <a:endCxn id="53" idx="1"/>
            </p:cNvCxnSpPr>
            <p:nvPr/>
          </p:nvCxnSpPr>
          <p:spPr>
            <a:xfrm>
              <a:off x="7010400" y="5105400"/>
              <a:ext cx="919628" cy="12802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61125C7-E3A8-4A9A-9469-DDB86193D9D3}"/>
                </a:ext>
              </a:extLst>
            </p:cNvPr>
            <p:cNvCxnSpPr/>
            <p:nvPr/>
          </p:nvCxnSpPr>
          <p:spPr>
            <a:xfrm>
              <a:off x="6477000" y="4953000"/>
              <a:ext cx="236568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FA0A69-9C31-4EBA-8A96-03934218B834}"/>
                </a:ext>
              </a:extLst>
            </p:cNvPr>
            <p:cNvCxnSpPr/>
            <p:nvPr/>
          </p:nvCxnSpPr>
          <p:spPr>
            <a:xfrm>
              <a:off x="6477000" y="4572000"/>
              <a:ext cx="533400" cy="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2C42427-7D73-4B08-8D1F-55E5F50C4E11}"/>
                </a:ext>
              </a:extLst>
            </p:cNvPr>
            <p:cNvCxnSpPr/>
            <p:nvPr/>
          </p:nvCxnSpPr>
          <p:spPr>
            <a:xfrm flipV="1">
              <a:off x="6705600" y="4953000"/>
              <a:ext cx="0" cy="12192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73F9A68-81E1-4D3A-98E9-A8674510B2B0}"/>
                </a:ext>
              </a:extLst>
            </p:cNvPr>
            <p:cNvCxnSpPr/>
            <p:nvPr/>
          </p:nvCxnSpPr>
          <p:spPr>
            <a:xfrm flipV="1">
              <a:off x="7391400" y="2514600"/>
              <a:ext cx="0" cy="3048000"/>
            </a:xfrm>
            <a:prstGeom prst="line">
              <a:avLst/>
            </a:prstGeom>
            <a:noFill/>
            <a:ln w="1905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AA5116C-4B48-4DDD-8907-A5B224CCF2D3}"/>
                </a:ext>
              </a:extLst>
            </p:cNvPr>
            <p:cNvCxnSpPr/>
            <p:nvPr/>
          </p:nvCxnSpPr>
          <p:spPr>
            <a:xfrm>
              <a:off x="7391400" y="3502144"/>
              <a:ext cx="54610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44784F2-C96B-4CB1-8D4D-99F5869F9F29}"/>
                </a:ext>
              </a:extLst>
            </p:cNvPr>
            <p:cNvCxnSpPr/>
            <p:nvPr/>
          </p:nvCxnSpPr>
          <p:spPr>
            <a:xfrm>
              <a:off x="7391400" y="4509805"/>
              <a:ext cx="55629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7B961735-6AFD-4D3D-9545-779B142DCCAB}"/>
                </a:ext>
              </a:extLst>
            </p:cNvPr>
            <p:cNvCxnSpPr/>
            <p:nvPr/>
          </p:nvCxnSpPr>
          <p:spPr>
            <a:xfrm>
              <a:off x="7391400" y="5558869"/>
              <a:ext cx="556290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5B9BD5"/>
              </a:solidFill>
              <a:prstDash val="solid"/>
              <a:miter lim="800000"/>
              <a:tailEnd type="triangle"/>
            </a:ln>
            <a:effectLst/>
          </p:spPr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A4A7D28-754F-41C6-9408-3E74B260E0D5}"/>
              </a:ext>
            </a:extLst>
          </p:cNvPr>
          <p:cNvGrpSpPr/>
          <p:nvPr/>
        </p:nvGrpSpPr>
        <p:grpSpPr>
          <a:xfrm>
            <a:off x="7914803" y="4928371"/>
            <a:ext cx="921874" cy="1004329"/>
            <a:chOff x="7677917" y="2237940"/>
            <a:chExt cx="921874" cy="100432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3DD60D4D-3637-4BD1-988A-F16D5319B81B}"/>
                </a:ext>
              </a:extLst>
            </p:cNvPr>
            <p:cNvSpPr/>
            <p:nvPr/>
          </p:nvSpPr>
          <p:spPr>
            <a:xfrm>
              <a:off x="7685391" y="2254317"/>
              <a:ext cx="914400" cy="927903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44DEC75-B24F-4C7F-B5A0-CCF10FB97EFE}"/>
                </a:ext>
              </a:extLst>
            </p:cNvPr>
            <p:cNvSpPr txBox="1"/>
            <p:nvPr/>
          </p:nvSpPr>
          <p:spPr>
            <a:xfrm>
              <a:off x="7677917" y="2237940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94AED94-F67E-4A4E-B266-8166AD64F50C}"/>
                </a:ext>
              </a:extLst>
            </p:cNvPr>
            <p:cNvSpPr txBox="1"/>
            <p:nvPr/>
          </p:nvSpPr>
          <p:spPr>
            <a:xfrm>
              <a:off x="8243939" y="2254317"/>
              <a:ext cx="330200" cy="304976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</a:t>
              </a: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7775CB8F-B408-43F9-969B-357774ED3248}"/>
                </a:ext>
              </a:extLst>
            </p:cNvPr>
            <p:cNvSpPr/>
            <p:nvPr/>
          </p:nvSpPr>
          <p:spPr>
            <a:xfrm rot="5400000">
              <a:off x="7686173" y="2618870"/>
              <a:ext cx="243052" cy="244616"/>
            </a:xfrm>
            <a:prstGeom prst="triangl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92D05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2E39454-1E34-4E59-8CC3-EAF02ECECAA0}"/>
                </a:ext>
              </a:extLst>
            </p:cNvPr>
            <p:cNvSpPr txBox="1"/>
            <p:nvPr/>
          </p:nvSpPr>
          <p:spPr>
            <a:xfrm>
              <a:off x="7677917" y="2830536"/>
              <a:ext cx="418704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 w="6350">
                    <a:solidFill>
                      <a:prstClr val="white"/>
                    </a:solidFill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En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DDF4CFF-8483-43B0-AC13-8E459C230898}"/>
                </a:ext>
              </a:extLst>
            </p:cNvPr>
            <p:cNvSpPr txBox="1"/>
            <p:nvPr/>
          </p:nvSpPr>
          <p:spPr>
            <a:xfrm>
              <a:off x="8008117" y="2872937"/>
              <a:ext cx="330200" cy="36933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 w="6350">
                  <a:solidFill>
                    <a:prstClr val="white"/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730217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Dual Port RAM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3498980" y="962025"/>
            <a:ext cx="8509517" cy="47071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-- 2**10 = 1024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w_add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r_add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DPRAM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Architecture, Next Slide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614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Basic Gate Assignments in VHDL</a:t>
            </a:r>
          </a:p>
        </p:txBody>
      </p:sp>
      <p:sp>
        <p:nvSpPr>
          <p:cNvPr id="140" name="Vertical Text Placeholder 12">
            <a:extLst>
              <a:ext uri="{FF2B5EF4-FFF2-40B4-BE49-F238E27FC236}">
                <a16:creationId xmlns:a16="http://schemas.microsoft.com/office/drawing/2014/main" id="{68586BCC-75CB-4E23-ABE6-7C358DDF81A5}"/>
              </a:ext>
            </a:extLst>
          </p:cNvPr>
          <p:cNvSpPr txBox="1">
            <a:spLocks/>
          </p:cNvSpPr>
          <p:nvPr/>
        </p:nvSpPr>
        <p:spPr>
          <a:xfrm>
            <a:off x="4787153" y="1192192"/>
            <a:ext cx="7109378" cy="47880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vX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RTL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gates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--AND, NOR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xnor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--XOR, XNOR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Z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--AND-OR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vX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Vector bitwise AND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vY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vB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Vector bitwise OR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RTL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ourier New" charset="0"/>
              <a:cs typeface="Consolas" panose="020B0609020204030204" pitchFamily="49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308010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Dual Port RAM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490DD0EF-4AEB-436D-B478-F20EA7CED10F}"/>
              </a:ext>
            </a:extLst>
          </p:cNvPr>
          <p:cNvSpPr txBox="1">
            <a:spLocks/>
          </p:cNvSpPr>
          <p:nvPr/>
        </p:nvSpPr>
        <p:spPr>
          <a:xfrm>
            <a:off x="2299446" y="589430"/>
            <a:ext cx="9762839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DPR_Arch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ram_type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array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impure function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in string) return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ram_type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file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text open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read_mode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variable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: line;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variable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txt_bit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bit_vector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variable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ram_type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begin for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ram_type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'range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loop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read(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txt_line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txt_bit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 :=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to_stdlogicvector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txt_bit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end loop;   return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txt_ram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end function;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F0D7-DC42-41D1-9186-3C36710D3120}"/>
              </a:ext>
            </a:extLst>
          </p:cNvPr>
          <p:cNvSpPr/>
          <p:nvPr/>
        </p:nvSpPr>
        <p:spPr>
          <a:xfrm>
            <a:off x="2755408" y="6268570"/>
            <a:ext cx="5135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https://www.fpga4student.com/2018/08/how-to-read-image-in-vhdl.html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1489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Dual Port RAM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490DD0EF-4AEB-436D-B478-F20EA7CED10F}"/>
              </a:ext>
            </a:extLst>
          </p:cNvPr>
          <p:cNvSpPr txBox="1">
            <a:spLocks/>
          </p:cNvSpPr>
          <p:nvPr/>
        </p:nvSpPr>
        <p:spPr>
          <a:xfrm>
            <a:off x="2299446" y="589430"/>
            <a:ext cx="9762839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ram_type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:=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read_file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initialRAM.txt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Read the ram text file from the function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ram_proc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rising_edge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if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='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to_integer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w_add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to_integer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unsigned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_add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)))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ram_proc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DPR_Arch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F0D7-DC42-41D1-9186-3C36710D3120}"/>
              </a:ext>
            </a:extLst>
          </p:cNvPr>
          <p:cNvSpPr/>
          <p:nvPr/>
        </p:nvSpPr>
        <p:spPr>
          <a:xfrm>
            <a:off x="2755408" y="6268570"/>
            <a:ext cx="5135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https://www.fpga4student.com/2018/08/how-to-read-image-in-vhdl.html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0835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Dual Port RAM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490DD0EF-4AEB-436D-B478-F20EA7CED10F}"/>
              </a:ext>
            </a:extLst>
          </p:cNvPr>
          <p:cNvSpPr txBox="1">
            <a:spLocks/>
          </p:cNvSpPr>
          <p:nvPr/>
        </p:nvSpPr>
        <p:spPr>
          <a:xfrm>
            <a:off x="3520404" y="645963"/>
            <a:ext cx="6521294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Short RAM Text File : address 0 to 7, 8 bits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00001111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11110000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10101010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01010101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00000000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11111111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00110011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11001100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D58D62-F3AB-4235-A9CB-E94A08996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347" y="1492115"/>
            <a:ext cx="7047146" cy="4212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0582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ROM Memory </a:t>
            </a:r>
          </a:p>
        </p:txBody>
      </p:sp>
      <p:sp>
        <p:nvSpPr>
          <p:cNvPr id="7" name="Vertical Text Placeholder 12">
            <a:extLst>
              <a:ext uri="{FF2B5EF4-FFF2-40B4-BE49-F238E27FC236}">
                <a16:creationId xmlns:a16="http://schemas.microsoft.com/office/drawing/2014/main" id="{0D6812C6-12E0-460C-8176-8DEF59EB7FFD}"/>
              </a:ext>
            </a:extLst>
          </p:cNvPr>
          <p:cNvSpPr txBox="1">
            <a:spLocks/>
          </p:cNvSpPr>
          <p:nvPr/>
        </p:nvSpPr>
        <p:spPr>
          <a:xfrm>
            <a:off x="3498980" y="962025"/>
            <a:ext cx="8509517" cy="50419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              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Entity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generic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8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A_Width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integer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:=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-- 2**3 = 8 address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entity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ROm_Arch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is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Architecture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D_Width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signal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addr_sel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std_logic_vector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downto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8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4164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ROM Memory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490DD0EF-4AEB-436D-B478-F20EA7CED10F}"/>
              </a:ext>
            </a:extLst>
          </p:cNvPr>
          <p:cNvSpPr txBox="1">
            <a:spLocks/>
          </p:cNvSpPr>
          <p:nvPr/>
        </p:nvSpPr>
        <p:spPr>
          <a:xfrm>
            <a:off x="1992573" y="589430"/>
            <a:ext cx="10069712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addr_sel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rom_proc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clk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  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rom_proc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F0D7-DC42-41D1-9186-3C36710D3120}"/>
              </a:ext>
            </a:extLst>
          </p:cNvPr>
          <p:cNvSpPr/>
          <p:nvPr/>
        </p:nvSpPr>
        <p:spPr>
          <a:xfrm>
            <a:off x="2755408" y="6268570"/>
            <a:ext cx="5135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https://www.fpga4student.com/2018/08/how-to-read-image-in-vhdl.html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751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ROM Memory </a:t>
            </a:r>
          </a:p>
        </p:txBody>
      </p:sp>
      <p:sp>
        <p:nvSpPr>
          <p:cNvPr id="8" name="Vertical Text Placeholder 12">
            <a:extLst>
              <a:ext uri="{FF2B5EF4-FFF2-40B4-BE49-F238E27FC236}">
                <a16:creationId xmlns:a16="http://schemas.microsoft.com/office/drawing/2014/main" id="{490DD0EF-4AEB-436D-B478-F20EA7CED10F}"/>
              </a:ext>
            </a:extLst>
          </p:cNvPr>
          <p:cNvSpPr txBox="1">
            <a:spLocks/>
          </p:cNvSpPr>
          <p:nvPr/>
        </p:nvSpPr>
        <p:spPr>
          <a:xfrm>
            <a:off x="1992573" y="589430"/>
            <a:ext cx="10069712" cy="54359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lookup_proc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begin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Lookup Table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case(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addr_sel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is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00000000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10101010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10011001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01010101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10000001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10000011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  when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11110000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when others =&gt;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rom_d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&lt;= 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00000000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";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-- +700 cases possible, X, 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 case;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process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lookup_proc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data_reg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architecture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0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ROM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1F0D7-DC42-41D1-9186-3C36710D3120}"/>
              </a:ext>
            </a:extLst>
          </p:cNvPr>
          <p:cNvSpPr/>
          <p:nvPr/>
        </p:nvSpPr>
        <p:spPr>
          <a:xfrm>
            <a:off x="2755408" y="6268570"/>
            <a:ext cx="513598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https://www.fpga4student.com/2018/08/how-to-read-image-in-vhdl.html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0120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ROM Memory : Wave </a:t>
            </a:r>
            <a:r>
              <a:rPr kumimoji="0" 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Addr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=h3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665AD4-8095-4FCB-9392-6C3D03FD9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126" y="1192192"/>
            <a:ext cx="7023674" cy="411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798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video, you have learned:</a:t>
            </a:r>
          </a:p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create RAM and ROM memory devices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initialize a memory using an external text file as input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create a Look Up Table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Summary – RAM and ROM Memory in VHDL</a:t>
            </a:r>
          </a:p>
        </p:txBody>
      </p:sp>
    </p:spTree>
    <p:extLst>
      <p:ext uri="{BB962C8B-B14F-4D97-AF65-F5344CB8AC3E}">
        <p14:creationId xmlns:p14="http://schemas.microsoft.com/office/powerpoint/2010/main" val="30925856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In this video you will learn :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rationale for using Finite State Machines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How to create Finite State Machines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Criteria for determining which state encoding formats to use</a:t>
            </a: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VHDL 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22456290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3"/>
          <p:cNvGrpSpPr/>
          <p:nvPr/>
        </p:nvGrpSpPr>
        <p:grpSpPr>
          <a:xfrm>
            <a:off x="7891397" y="6159817"/>
            <a:ext cx="4300603" cy="650309"/>
            <a:chOff x="7891397" y="6159817"/>
            <a:chExt cx="4300603" cy="650309"/>
          </a:xfrm>
        </p:grpSpPr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273540" y="6159817"/>
              <a:ext cx="2918460" cy="6503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/>
            <p:nvPr/>
          </p:nvSpPr>
          <p:spPr>
            <a:xfrm>
              <a:off x="7891397" y="6315694"/>
              <a:ext cx="43006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D8D8D8"/>
                  </a:solidFill>
                  <a:effectLst/>
                  <a:uLnTx/>
                  <a:uFillTx/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Copyright © 2019 University of Colorado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12" name="Vertical Text Placeholder 12">
            <a:extLst>
              <a:ext uri="{FF2B5EF4-FFF2-40B4-BE49-F238E27FC236}">
                <a16:creationId xmlns:a16="http://schemas.microsoft.com/office/drawing/2014/main" id="{41A4096A-A50A-4465-96AC-99B906078373}"/>
              </a:ext>
            </a:extLst>
          </p:cNvPr>
          <p:cNvSpPr txBox="1">
            <a:spLocks/>
          </p:cNvSpPr>
          <p:nvPr/>
        </p:nvSpPr>
        <p:spPr>
          <a:xfrm>
            <a:off x="4925264" y="1269149"/>
            <a:ext cx="6626817" cy="46149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Finite State Machines (FSM) are a very important part of digital design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  (and software design, too) !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The state machine concept provides a highly reliable, maintainable, and methodical way to design circuits that perform a sequence of operations with great predictability. 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State machines are always in a known state.  Good designs make use of FSMs.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sp>
        <p:nvSpPr>
          <p:cNvPr id="13" name="Title 11">
            <a:extLst>
              <a:ext uri="{FF2B5EF4-FFF2-40B4-BE49-F238E27FC236}">
                <a16:creationId xmlns:a16="http://schemas.microsoft.com/office/drawing/2014/main" id="{20BCD2EF-D77D-4221-96C6-AC7E9505193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2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  <a:sym typeface="Arial"/>
              </a:rPr>
              <a:t>   Finite State Machines</a:t>
            </a:r>
          </a:p>
        </p:txBody>
      </p:sp>
    </p:spTree>
    <p:extLst>
      <p:ext uri="{BB962C8B-B14F-4D97-AF65-F5344CB8AC3E}">
        <p14:creationId xmlns:p14="http://schemas.microsoft.com/office/powerpoint/2010/main" val="157646431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8975</Words>
  <Application>Microsoft Office PowerPoint</Application>
  <PresentationFormat>Widescreen</PresentationFormat>
  <Paragraphs>1587</Paragraphs>
  <Slides>110</Slides>
  <Notes>110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110</vt:i4>
      </vt:variant>
    </vt:vector>
  </HeadingPairs>
  <TitlesOfParts>
    <vt:vector size="123" baseType="lpstr">
      <vt:lpstr>Helvetica Neue</vt:lpstr>
      <vt:lpstr>Helvetica Neue Light</vt:lpstr>
      <vt:lpstr>Arial</vt:lpstr>
      <vt:lpstr>Arial Black</vt:lpstr>
      <vt:lpstr>Calibri</vt:lpstr>
      <vt:lpstr>Calibri Light</vt:lpstr>
      <vt:lpstr>Consolas</vt:lpstr>
      <vt:lpstr>Courier New</vt:lpstr>
      <vt:lpstr>Tahoma</vt:lpstr>
      <vt:lpstr>Verdana</vt:lpstr>
      <vt:lpstr>Wingdings</vt:lpstr>
      <vt:lpstr>1_Office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2019-09-10T23:38:50Z</dcterms:created>
  <dcterms:modified xsi:type="dcterms:W3CDTF">2020-08-17T08:28:56Z</dcterms:modified>
  <cp:contentStatus/>
</cp:coreProperties>
</file>