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1"/>
  </p:sldMasterIdLst>
  <p:notesMasterIdLst>
    <p:notesMasterId r:id="rId52"/>
  </p:notesMasterIdLst>
  <p:handoutMasterIdLst>
    <p:handoutMasterId r:id="rId53"/>
  </p:handoutMasterIdLst>
  <p:sldIdLst>
    <p:sldId id="256" r:id="rId2"/>
    <p:sldId id="281" r:id="rId3"/>
    <p:sldId id="274" r:id="rId4"/>
    <p:sldId id="284" r:id="rId5"/>
    <p:sldId id="275" r:id="rId6"/>
    <p:sldId id="283" r:id="rId7"/>
    <p:sldId id="285" r:id="rId8"/>
    <p:sldId id="270" r:id="rId9"/>
    <p:sldId id="272" r:id="rId10"/>
    <p:sldId id="282" r:id="rId11"/>
    <p:sldId id="273" r:id="rId12"/>
    <p:sldId id="286" r:id="rId13"/>
    <p:sldId id="287" r:id="rId14"/>
    <p:sldId id="277" r:id="rId15"/>
    <p:sldId id="278" r:id="rId16"/>
    <p:sldId id="279" r:id="rId17"/>
    <p:sldId id="280" r:id="rId18"/>
    <p:sldId id="288" r:id="rId19"/>
    <p:sldId id="289" r:id="rId20"/>
    <p:sldId id="299" r:id="rId21"/>
    <p:sldId id="300" r:id="rId22"/>
    <p:sldId id="292" r:id="rId23"/>
    <p:sldId id="293" r:id="rId24"/>
    <p:sldId id="297" r:id="rId25"/>
    <p:sldId id="294" r:id="rId26"/>
    <p:sldId id="298" r:id="rId27"/>
    <p:sldId id="295" r:id="rId28"/>
    <p:sldId id="301" r:id="rId29"/>
    <p:sldId id="302" r:id="rId30"/>
    <p:sldId id="304" r:id="rId31"/>
    <p:sldId id="305" r:id="rId32"/>
    <p:sldId id="306" r:id="rId33"/>
    <p:sldId id="307" r:id="rId34"/>
    <p:sldId id="319" r:id="rId35"/>
    <p:sldId id="320" r:id="rId36"/>
    <p:sldId id="309" r:id="rId37"/>
    <p:sldId id="310" r:id="rId38"/>
    <p:sldId id="317" r:id="rId39"/>
    <p:sldId id="318" r:id="rId40"/>
    <p:sldId id="308" r:id="rId41"/>
    <p:sldId id="321" r:id="rId42"/>
    <p:sldId id="316" r:id="rId43"/>
    <p:sldId id="311" r:id="rId44"/>
    <p:sldId id="314" r:id="rId45"/>
    <p:sldId id="313" r:id="rId46"/>
    <p:sldId id="323" r:id="rId47"/>
    <p:sldId id="324" r:id="rId48"/>
    <p:sldId id="325" r:id="rId49"/>
    <p:sldId id="315"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5673"/>
  </p:normalViewPr>
  <p:slideViewPr>
    <p:cSldViewPr snapToGrid="0">
      <p:cViewPr varScale="1">
        <p:scale>
          <a:sx n="109" d="100"/>
          <a:sy n="109" d="100"/>
        </p:scale>
        <p:origin x="672" y="102"/>
      </p:cViewPr>
      <p:guideLst/>
    </p:cSldViewPr>
  </p:slideViewPr>
  <p:outlineViewPr>
    <p:cViewPr>
      <p:scale>
        <a:sx n="33" d="100"/>
        <a:sy n="33" d="100"/>
      </p:scale>
      <p:origin x="0" y="-13992"/>
    </p:cViewPr>
  </p:outlineViewPr>
  <p:notesTextViewPr>
    <p:cViewPr>
      <p:scale>
        <a:sx n="3" d="2"/>
        <a:sy n="3" d="2"/>
      </p:scale>
      <p:origin x="0" y="0"/>
    </p:cViewPr>
  </p:notesTextViewPr>
  <p:notesViewPr>
    <p:cSldViewPr snapToGrid="0">
      <p:cViewPr varScale="1">
        <p:scale>
          <a:sx n="63" d="100"/>
          <a:sy n="63" d="100"/>
        </p:scale>
        <p:origin x="167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6CCFA5-A7FC-458F-B03C-73149AB84BC1}" type="datetimeFigureOut">
              <a:rPr lang="en-US" smtClean="0"/>
              <a:t>8/20/2020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9724D-8130-4979-A201-95D60FC2DE20}" type="slidenum">
              <a:rPr lang="en-US" smtClean="0"/>
              <a:t>‹#›</a:t>
            </a:fld>
            <a:endParaRPr lang="en-US" dirty="0"/>
          </a:p>
        </p:txBody>
      </p:sp>
    </p:spTree>
    <p:extLst>
      <p:ext uri="{BB962C8B-B14F-4D97-AF65-F5344CB8AC3E}">
        <p14:creationId xmlns:p14="http://schemas.microsoft.com/office/powerpoint/2010/main" val="29004684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B5AC0-B321-4A86-97B8-6DA69A76B311}" type="datetimeFigureOut">
              <a:rPr lang="en-US" smtClean="0"/>
              <a:t>8/20/2020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D5CFA0-AB82-4594-9186-FAF68A191989}" type="slidenum">
              <a:rPr lang="en-US" smtClean="0"/>
              <a:t>‹#›</a:t>
            </a:fld>
            <a:endParaRPr lang="en-US" dirty="0"/>
          </a:p>
        </p:txBody>
      </p:sp>
    </p:spTree>
    <p:extLst>
      <p:ext uri="{BB962C8B-B14F-4D97-AF65-F5344CB8AC3E}">
        <p14:creationId xmlns:p14="http://schemas.microsoft.com/office/powerpoint/2010/main" val="14809172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E9D5CFA0-AB82-4594-9186-FAF68A191989}" type="slidenum">
              <a:rPr lang="en-US" smtClean="0"/>
              <a:t>1</a:t>
            </a:fld>
            <a:endParaRPr lang="en-US" dirty="0"/>
          </a:p>
        </p:txBody>
      </p:sp>
    </p:spTree>
    <p:extLst>
      <p:ext uri="{BB962C8B-B14F-4D97-AF65-F5344CB8AC3E}">
        <p14:creationId xmlns:p14="http://schemas.microsoft.com/office/powerpoint/2010/main" val="769456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25557" y="4410489"/>
            <a:ext cx="5486400" cy="3600450"/>
          </a:xfrm>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3464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2296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5766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975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288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425399"/>
          </a:xfrm>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8509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524789"/>
          </a:xfrm>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599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097274"/>
          </a:xfrm>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19135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endParaRPr lang="en-US"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6799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6883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alt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2</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1894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33772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48320"/>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18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306128"/>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212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763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4166980"/>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457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37163"/>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24863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45885"/>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4306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0378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5024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728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3</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25766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304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5525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28441"/>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7149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27225"/>
          </a:xfrm>
        </p:spPr>
        <p:txBody>
          <a:bodyPr/>
          <a:lstStyle/>
          <a:p>
            <a:pPr lvl="0" eaLnBrk="0" fontAlgn="base" hangingPunct="0">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8377062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858867"/>
          </a:xfrm>
        </p:spPr>
        <p:txBody>
          <a:bodyPr/>
          <a:lstStyle/>
          <a:p>
            <a:pPr lvl="0" eaLnBrk="0" fontAlgn="base" hangingPunct="0">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5265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19666" y="4400549"/>
            <a:ext cx="5486400" cy="3998383"/>
          </a:xfrm>
        </p:spPr>
        <p:txBody>
          <a:bodyPr/>
          <a:lstStyle/>
          <a:p>
            <a:pPr lvl="0" eaLnBrk="0" fontAlgn="base" hangingPunct="0">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866883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2637558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379020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481674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309361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4</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98105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2028480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6533772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16067"/>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783335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87094"/>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9110130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29050"/>
          </a:xfrm>
        </p:spPr>
        <p:txBody>
          <a:bodyPr/>
          <a:lstStyle/>
          <a:p>
            <a:pPr lvl="0" eaLnBrk="0" fontAlgn="base" hangingPunct="0">
              <a:spcBef>
                <a:spcPct val="0"/>
              </a:spcBef>
              <a:spcAft>
                <a:spcPct val="0"/>
              </a:spcAft>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144523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715000" cy="3600450"/>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9524206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715000" cy="3600450"/>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234584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715000" cy="3600450"/>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9408135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715000" cy="4743450"/>
          </a:xfrm>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407573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923519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7679758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3474280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eaLnBrk="0" fontAlgn="base" hangingPunct="0">
              <a:spcBef>
                <a:spcPct val="0"/>
              </a:spcBef>
              <a:spcAft>
                <a:spcPct val="0"/>
              </a:spcAft>
            </a:pPr>
            <a:endParaRPr lang="en-US" altLang="en-US" dirty="0"/>
          </a:p>
        </p:txBody>
      </p:sp>
      <p:sp>
        <p:nvSpPr>
          <p:cNvPr id="4" name="Slide Number Placeholder 3"/>
          <p:cNvSpPr>
            <a:spLocks noGrp="1"/>
          </p:cNvSpPr>
          <p:nvPr>
            <p:ph type="sldNum" sz="quarter" idx="10"/>
          </p:nvPr>
        </p:nvSpPr>
        <p:spPr/>
        <p:txBody>
          <a:bodyPr/>
          <a:lstStyle/>
          <a:p>
            <a:fld id="{E9D5CFA0-AB82-4594-9186-FAF68A191989}" type="slidenum">
              <a:rPr lang="en-US" smtClean="0"/>
              <a:t>6</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66799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1894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lnSpc>
                <a:spcPct val="100000"/>
              </a:lnSpc>
              <a:spcBef>
                <a:spcPct val="0"/>
              </a:spcBef>
              <a:spcAft>
                <a:spcPct val="0"/>
              </a:spcAft>
              <a:buNone/>
            </a:pPr>
            <a:endParaRPr lang="en-US"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6883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D5CFA0-AB82-4594-9186-FAF68A19198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23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DFE24485-7D48-4B1E-A1C6-9D902E8B7592}" type="datetime1">
              <a:rPr lang="en-US" smtClean="0"/>
              <a:pPr/>
              <a:t>8/20/2020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358156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3AA2F-6D7A-49A7-A50B-DAF0D8AFEAC7}"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274887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34883-3F42-4B10-946A-41383A266422}"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613016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0993BA-1466-487C-AFB7-A65D9F9F6166}"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08522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D02E8-8713-4437-BD43-F8660904658D}" type="datetime1">
              <a:rPr lang="en-US" smtClean="0"/>
              <a:t>8/20/2020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0106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8C8902-2DC3-4172-A1A6-3EFE732B88C1}" type="datetime1">
              <a:rPr lang="en-US" smtClean="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340810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755F7-BE85-4441-BC47-13C60347E153}" type="datetime1">
              <a:rPr lang="en-US" smtClean="0"/>
              <a:t>8/20/2020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400108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C92C8-9440-4DB5-A244-55302416B093}" type="datetime1">
              <a:rPr lang="en-US" smtClean="0"/>
              <a:t>8/20/2020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2133497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EBFE8-AC4E-4974-B1F5-035436A2A2A1}" type="datetime1">
              <a:rPr lang="en-US" smtClean="0"/>
              <a:t>8/20/2020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85975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3AFB47-3EAE-4919-8ED0-B370A759916F}" type="datetime1">
              <a:rPr lang="en-US" smtClean="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70711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78625-AB2D-4DBF-9C96-2D76DC17DBAA}" type="datetime1">
              <a:rPr lang="en-US" smtClean="0"/>
              <a:t>8/20/2020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01A1062-647E-407B-B10D-A265B55750D5}" type="slidenum">
              <a:rPr lang="en-US" smtClean="0"/>
              <a:t>‹#›</a:t>
            </a:fld>
            <a:endParaRPr lang="en-US" dirty="0"/>
          </a:p>
        </p:txBody>
      </p:sp>
    </p:spTree>
    <p:extLst>
      <p:ext uri="{BB962C8B-B14F-4D97-AF65-F5344CB8AC3E}">
        <p14:creationId xmlns:p14="http://schemas.microsoft.com/office/powerpoint/2010/main" val="132357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A349B0F1-5963-4B9B-B9FA-6DED7DDAF72B}" type="datetime1">
              <a:rPr lang="en-US" smtClean="0"/>
              <a:pPr/>
              <a:t>8/20/2020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defRPr>
            </a:lvl1pPr>
          </a:lstStyle>
          <a:p>
            <a:fld id="{F01A1062-647E-407B-B10D-A265B55750D5}" type="slidenum">
              <a:rPr lang="en-US" smtClean="0"/>
              <a:pPr/>
              <a:t>‹#›</a:t>
            </a:fld>
            <a:endParaRPr lang="en-US" dirty="0"/>
          </a:p>
        </p:txBody>
      </p:sp>
    </p:spTree>
    <p:extLst>
      <p:ext uri="{BB962C8B-B14F-4D97-AF65-F5344CB8AC3E}">
        <p14:creationId xmlns:p14="http://schemas.microsoft.com/office/powerpoint/2010/main" val="40391602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189038"/>
            <a:ext cx="11756712" cy="2387600"/>
          </a:xfrm>
        </p:spPr>
        <p:txBody>
          <a:bodyPr>
            <a:normAutofit/>
          </a:bodyPr>
          <a:lstStyle/>
          <a:p>
            <a:r>
              <a:rPr lang="en-US" sz="5300" dirty="0">
                <a:latin typeface="HelveticaNeueLT Std ExtBlk Cn" panose="020B0806040502050204" pitchFamily="34" charset="0"/>
              </a:rPr>
              <a:t>FPGA Design for Embedded Systems</a:t>
            </a:r>
          </a:p>
        </p:txBody>
      </p:sp>
      <p:sp>
        <p:nvSpPr>
          <p:cNvPr id="3" name="Subtitle 2"/>
          <p:cNvSpPr>
            <a:spLocks noGrp="1"/>
          </p:cNvSpPr>
          <p:nvPr>
            <p:ph type="subTitle" idx="1"/>
          </p:nvPr>
        </p:nvSpPr>
        <p:spPr>
          <a:xfrm>
            <a:off x="962025" y="3602038"/>
            <a:ext cx="10048875" cy="1655762"/>
          </a:xfrm>
        </p:spPr>
        <p:txBody>
          <a:bodyPr>
            <a:normAutofit/>
          </a:bodyPr>
          <a:lstStyle/>
          <a:p>
            <a:r>
              <a:rPr lang="en-US" sz="3600" dirty="0">
                <a:solidFill>
                  <a:srgbClr val="CFB87C"/>
                </a:solidFill>
                <a:latin typeface="HelveticaNeueLT Std ExtBlk Cn" panose="020B0806040502050204" pitchFamily="34" charset="0"/>
              </a:rPr>
              <a:t>Hardware Description Languages for Logic Design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98091" y="5979928"/>
            <a:ext cx="2057404" cy="685801"/>
          </a:xfrm>
          <a:prstGeom prst="rect">
            <a:avLst/>
          </a:prstGeom>
        </p:spPr>
      </p:pic>
    </p:spTree>
    <p:extLst>
      <p:ext uri="{BB962C8B-B14F-4D97-AF65-F5344CB8AC3E}">
        <p14:creationId xmlns:p14="http://schemas.microsoft.com/office/powerpoint/2010/main" val="139863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Wikipedia.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Verilog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[Online]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Available: https://en.wikipedia.org/wiki/Verilog</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1466" y="321609"/>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1"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What is Verilog?</a:t>
            </a:r>
          </a:p>
        </p:txBody>
      </p:sp>
      <p:sp>
        <p:nvSpPr>
          <p:cNvPr id="4" name="Rectangle 3"/>
          <p:cNvSpPr/>
          <p:nvPr/>
        </p:nvSpPr>
        <p:spPr>
          <a:xfrm>
            <a:off x="5925669" y="1164134"/>
            <a:ext cx="5970495" cy="53245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Verilog = </a:t>
            </a:r>
            <a:r>
              <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Veri</a:t>
            </a:r>
            <a:r>
              <a:rPr kumimoji="0" lang="en-US" sz="3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fying </a:t>
            </a:r>
            <a:r>
              <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Log</a:t>
            </a:r>
            <a:r>
              <a:rPr kumimoji="0" lang="en-US" sz="3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Verilog - modeling language created </a:t>
            </a:r>
            <a:r>
              <a:rPr kumimoji="0" lang="en-US" sz="24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by Gateway </a:t>
            </a: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Automation in 1984.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Then to Cadence -&gt; open standardization.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Now public domain -&gt; Open Verilog International (OVI) (now known as Accellera)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Verilog was later submitted to IEEE and became IEEE Standard 1364-1995, commonly referred to as Verilog-95.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9148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Wikipedia.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Verilog</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[Online]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Available: https://en.wikipedia.org/wiki/Verilog</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1466" y="321609"/>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1"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What is Verilog?</a:t>
            </a:r>
          </a:p>
        </p:txBody>
      </p:sp>
      <p:sp>
        <p:nvSpPr>
          <p:cNvPr id="4" name="Rectangle 3"/>
          <p:cNvSpPr/>
          <p:nvPr/>
        </p:nvSpPr>
        <p:spPr>
          <a:xfrm>
            <a:off x="6391835" y="1582341"/>
            <a:ext cx="5219139"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Extensions to Verilog-95 were submitted back to the IEEE.  These extensions became IEEE Standard 1364-2001 known as Verilog-2001. Another update occurred in 2005.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As of 2009, the SystemVerilog and Verilog language standards were merged into SystemVerilog 2009 (IEEE Standard 1800-2009). The current version is IEEE standard 1800-2017.</a:t>
            </a:r>
          </a:p>
        </p:txBody>
      </p:sp>
    </p:spTree>
    <p:extLst>
      <p:ext uri="{BB962C8B-B14F-4D97-AF65-F5344CB8AC3E}">
        <p14:creationId xmlns:p14="http://schemas.microsoft.com/office/powerpoint/2010/main" val="1865970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1466" y="321609"/>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1"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How can you learn Verilog?</a:t>
            </a:r>
          </a:p>
        </p:txBody>
      </p:sp>
      <p:sp>
        <p:nvSpPr>
          <p:cNvPr id="4" name="Rectangle 3"/>
          <p:cNvSpPr/>
          <p:nvPr/>
        </p:nvSpPr>
        <p:spPr>
          <a:xfrm>
            <a:off x="5818094" y="1582341"/>
            <a:ext cx="5792880" cy="329320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Like any other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If you were going to learn Spanish…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Learn key phrases, practice them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Learn Grammar and Syntax</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Make compound sentences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Practice, Practice, Practice</a:t>
            </a:r>
          </a:p>
        </p:txBody>
      </p:sp>
    </p:spTree>
    <p:extLst>
      <p:ext uri="{BB962C8B-B14F-4D97-AF65-F5344CB8AC3E}">
        <p14:creationId xmlns:p14="http://schemas.microsoft.com/office/powerpoint/2010/main" val="383438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Your first phrase in Verilog: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A 4-bit Comparator</a:t>
            </a:r>
          </a:p>
        </p:txBody>
      </p:sp>
      <p:pic>
        <p:nvPicPr>
          <p:cNvPr id="2" name="Picture 1"/>
          <p:cNvPicPr>
            <a:picLocks noChangeAspect="1"/>
          </p:cNvPicPr>
          <p:nvPr/>
        </p:nvPicPr>
        <p:blipFill>
          <a:blip r:embed="rId4">
            <a:duotone>
              <a:schemeClr val="accent4">
                <a:shade val="45000"/>
                <a:satMod val="135000"/>
              </a:schemeClr>
              <a:prstClr val="white"/>
            </a:duotone>
          </a:blip>
          <a:stretch>
            <a:fillRect/>
          </a:stretch>
        </p:blipFill>
        <p:spPr>
          <a:xfrm>
            <a:off x="3661045" y="1959310"/>
            <a:ext cx="8413209" cy="3987130"/>
          </a:xfrm>
          <a:prstGeom prst="rect">
            <a:avLst/>
          </a:prstGeom>
          <a:solidFill>
            <a:schemeClr val="bg1"/>
          </a:solidFill>
          <a:ln>
            <a:noFill/>
          </a:ln>
          <a:effectLst>
            <a:outerShdw dist="50800" sx="1000" sy="1000" algn="ctr" rotWithShape="0">
              <a:srgbClr val="000000"/>
            </a:outerShdw>
          </a:effectLst>
        </p:spPr>
      </p:pic>
    </p:spTree>
    <p:extLst>
      <p:ext uri="{BB962C8B-B14F-4D97-AF65-F5344CB8AC3E}">
        <p14:creationId xmlns:p14="http://schemas.microsoft.com/office/powerpoint/2010/main" val="1227358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Three Modeling Styles in Verilog</a:t>
            </a:r>
          </a:p>
        </p:txBody>
      </p:sp>
      <p:sp>
        <p:nvSpPr>
          <p:cNvPr id="11" name="Rectangle 10"/>
          <p:cNvSpPr/>
          <p:nvPr/>
        </p:nvSpPr>
        <p:spPr>
          <a:xfrm>
            <a:off x="5629275" y="1909497"/>
            <a:ext cx="6423526" cy="3593804"/>
          </a:xfrm>
          <a:prstGeom prst="rect">
            <a:avLst/>
          </a:prstGeom>
        </p:spPr>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Structural modeling (Gate-level)</a:t>
            </a: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Use predefined or user-defined primitive gates.</a:t>
            </a:r>
          </a:p>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Dataflow modeling</a:t>
            </a: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Use assignment statements (</a:t>
            </a: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assign</a:t>
            </a:r>
            <a:r>
              <a:rPr kumimoji="0" lang="en-US" sz="2000" b="1"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a:t>
            </a:r>
          </a:p>
          <a:p>
            <a:pPr marL="0" marR="0" lvl="0" indent="0" algn="l" defTabSz="914400" rtl="0" eaLnBrk="1" fontAlgn="auto" latinLnBrk="0" hangingPunct="1">
              <a:lnSpc>
                <a:spcPct val="90000"/>
              </a:lnSpc>
              <a:spcBef>
                <a:spcPts val="100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Behavioral modeling</a:t>
            </a:r>
          </a:p>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Use procedural assignment statements (</a:t>
            </a: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always</a:t>
            </a:r>
            <a:r>
              <a:rPr kumimoji="0" lang="en-US" sz="2000" b="1" i="0" u="none" strike="noStrike" kern="1200" cap="none" spc="0" normalizeH="0" baseline="0" noProof="0" dirty="0">
                <a:ln>
                  <a:noFill/>
                </a:ln>
                <a:solidFill>
                  <a:prstClr val="white"/>
                </a:solidFill>
                <a:effectLst/>
                <a:uLnTx/>
                <a:uFillTx/>
                <a:latin typeface="Tahoma" panose="020B0604030504040204" pitchFamily="34" charset="0"/>
                <a:ea typeface="Verdana" panose="020B0604030504040204" pitchFamily="34" charset="0"/>
                <a:cs typeface="Verdana" panose="020B0604030504040204" pitchFamily="34" charset="0"/>
              </a:rPr>
              <a:t>)</a:t>
            </a:r>
            <a:endPar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7962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Structural  4-bit Comparator</a:t>
            </a:r>
            <a:endParaRPr kumimoji="0" lang="en-US" sz="4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454316" y="1547547"/>
            <a:ext cx="6737684" cy="378565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module comparator(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input[3:0] </a:t>
            </a:r>
            <a:r>
              <a:rPr kumimoji="0" lang="en-US" sz="2400" b="1" i="0" u="none" strike="noStrike" kern="1200" cap="none" spc="0" normalizeH="0" baseline="0" noProof="0" dirty="0" err="1">
                <a:ln>
                  <a:noFill/>
                </a:ln>
                <a:solidFill>
                  <a:prstClr val="white"/>
                </a:solidFill>
                <a:effectLst/>
                <a:uLnTx/>
                <a:uFillTx/>
                <a:latin typeface="Calibri" panose="020F0502020204030204"/>
                <a:ea typeface="+mn-ea"/>
                <a:cs typeface="+mn-cs"/>
              </a:rPr>
              <a:t>a,b</a:t>
            </a: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 output out);   // Verilog-2001 Syntax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24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Calibri" panose="020F0502020204030204"/>
                <a:ea typeface="+mn-ea"/>
                <a:cs typeface="+mn-cs"/>
              </a:rPr>
              <a:t>wire n0, n1, n2, n3;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xnor xnor0( n0, a[0], b[0]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xnor xnor1( n1, a[1], b[1]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xnor xnor2( n2, a[2], b[2]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xnor xnor3( n3, a[3], b[3]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and and0( out, n0, n1,n2, n3 );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endmodule</a:t>
            </a: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6131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Dataflow  4-bit Comparator</a:t>
            </a:r>
            <a:endParaRPr kumimoji="0" lang="en-US" sz="4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600700" y="1547547"/>
            <a:ext cx="6423526" cy="2677656"/>
          </a:xfrm>
          <a:prstGeom prst="rect">
            <a:avLst/>
          </a:prstGeom>
        </p:spPr>
        <p:txBody>
          <a:bodyPr wrap="square">
            <a:spAutoFit/>
          </a:bodyPr>
          <a:lstStyle/>
          <a:p>
            <a:pPr marL="457200" marR="0" lvl="0" indent="-457200" algn="just" defTabSz="36576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module COMPARATOR</a:t>
            </a:r>
          </a:p>
          <a:p>
            <a:pPr marL="457200" marR="0" lvl="0" indent="-457200" algn="just" defTabSz="36576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 B, Y);             // Verilog-1995 Syntax</a:t>
            </a:r>
          </a:p>
          <a:p>
            <a:pPr marL="457200" marR="0" lvl="0" indent="-457200" algn="just" defTabSz="36576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input [3:0] A, B,</a:t>
            </a:r>
          </a:p>
          <a:p>
            <a:pPr marL="457200" marR="0" lvl="0" indent="-457200" algn="just" defTabSz="36576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output Y;</a:t>
            </a:r>
          </a:p>
          <a:p>
            <a:pPr marL="457200" marR="0" lvl="0" indent="-457200" algn="just" defTabSz="36576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457200" marR="0" lvl="0" indent="-457200" algn="just" defTabSz="36576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assign Y = &amp; ( (A~^B));</a:t>
            </a:r>
          </a:p>
          <a:p>
            <a:pPr marL="457200" marR="0" lvl="0" indent="-457200" algn="just" defTabSz="36576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endmodule</a:t>
            </a:r>
          </a:p>
        </p:txBody>
      </p:sp>
    </p:spTree>
    <p:extLst>
      <p:ext uri="{BB962C8B-B14F-4D97-AF65-F5344CB8AC3E}">
        <p14:creationId xmlns:p14="http://schemas.microsoft.com/office/powerpoint/2010/main" val="354699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174376" y="293034"/>
            <a:ext cx="9771529"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Behavioral  4-bit Comparator</a:t>
            </a:r>
            <a:endParaRPr kumimoji="0" lang="en-US" sz="4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11" name="Rectangle 10"/>
          <p:cNvSpPr/>
          <p:nvPr/>
        </p:nvSpPr>
        <p:spPr>
          <a:xfrm>
            <a:off x="5591175" y="1061772"/>
            <a:ext cx="6423526" cy="5262979"/>
          </a:xfrm>
          <a:prstGeom prst="rect">
            <a:avLst/>
          </a:prstGeom>
        </p:spPr>
        <p:txBody>
          <a:bodyPr wrap="square">
            <a:spAutoFit/>
          </a:bodyPr>
          <a:lstStyle/>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module COMPARATOR</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(input [3:0] A, B;</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output Y);</a:t>
            </a:r>
          </a:p>
          <a:p>
            <a:pPr marL="457200" marR="0" lvl="0" indent="-457200" algn="just" defTabSz="27432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integer N;</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reg Y;</a:t>
            </a:r>
          </a:p>
          <a:p>
            <a:pPr marL="457200" marR="0" lvl="0" indent="-457200" algn="just" defTabSz="27432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always @(A or B)</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begin: COMPARE</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Y = 0;</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if (A == B)</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Y = 1;</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end</a:t>
            </a:r>
          </a:p>
          <a:p>
            <a:pPr marL="457200" marR="0" lvl="0" indent="-457200" algn="just" defTabSz="2743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endmodule	</a:t>
            </a:r>
          </a:p>
        </p:txBody>
      </p:sp>
    </p:spTree>
    <p:extLst>
      <p:ext uri="{BB962C8B-B14F-4D97-AF65-F5344CB8AC3E}">
        <p14:creationId xmlns:p14="http://schemas.microsoft.com/office/powerpoint/2010/main" val="3779439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Summary – Verilog Introduction</a:t>
            </a:r>
          </a:p>
        </p:txBody>
      </p:sp>
      <p:sp>
        <p:nvSpPr>
          <p:cNvPr id="13" name="Rectangle 1"/>
          <p:cNvSpPr>
            <a:spLocks noGrp="1" noChangeArrowheads="1"/>
          </p:cNvSpPr>
          <p:nvPr>
            <p:ph idx="1"/>
          </p:nvPr>
        </p:nvSpPr>
        <p:spPr bwMode="auto">
          <a:xfrm>
            <a:off x="5925671" y="1183201"/>
            <a:ext cx="607807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alt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In this video, you have learned:</a:t>
            </a:r>
          </a:p>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a:t>
            </a:r>
            <a:r>
              <a:rPr kumimoji="0" lang="en-US" altLang="en-US" sz="2400" b="1" i="0" u="none" strike="noStrike" cap="none" normalizeH="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history of the Verilog HDL Language from inception in 1984 until the latest IEEE revision </a:t>
            </a:r>
            <a:r>
              <a:rPr kumimoji="0" lang="en-US" altLang="en-US" sz="2400" b="1" i="0" u="none" strike="noStrike" cap="none" normalizeH="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in 2017</a:t>
            </a:r>
            <a:endParaRPr kumimoji="0" lang="en-US" altLang="en-US" sz="2400" b="1" i="0" u="none" strike="noStrike" cap="none" normalizeH="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eaLnBrk="0" fontAlgn="base" hangingPunct="0">
              <a:lnSpc>
                <a:spcPct val="100000"/>
              </a:lnSpc>
              <a:spcBef>
                <a:spcPct val="0"/>
              </a:spcBef>
              <a:spcAft>
                <a:spcPct val="0"/>
              </a:spcAft>
            </a:pPr>
            <a:r>
              <a:rPr lang="en-US" alt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An approach to learning Verilog, involving assimilation of vocabulary, phrases and syntax</a:t>
            </a:r>
            <a:endParaRPr kumimoji="0" lang="en-US" altLang="en-US" sz="2400" b="1" i="0" u="none" strike="noStrike" cap="none" normalizeH="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eaLnBrk="0" fontAlgn="base" hangingPunct="0">
              <a:lnSpc>
                <a:spcPct val="100000"/>
              </a:lnSpc>
              <a:spcBef>
                <a:spcPct val="0"/>
              </a:spcBef>
              <a:spcAft>
                <a:spcPct val="0"/>
              </a:spcAft>
            </a:pPr>
            <a:r>
              <a:rPr lang="en-US" alt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A “first phrase” design example (a comparator), modeled by use of structure, dataflow, or behavior.</a:t>
            </a:r>
          </a:p>
        </p:txBody>
      </p:sp>
    </p:spTree>
    <p:extLst>
      <p:ext uri="{BB962C8B-B14F-4D97-AF65-F5344CB8AC3E}">
        <p14:creationId xmlns:p14="http://schemas.microsoft.com/office/powerpoint/2010/main" val="1034038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974939"/>
            <a:ext cx="6107723"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Assignments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The fundamental statement in Verilog is the assignment statement.  All assignment statements outside of an always block are concurrent – they happen at the same time, and are not sequential. The output of the operation on the right hand side of the = symbol is continuously assigned to the variable on the left hand side, as in</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assign A = B &amp; C;  // an and gate</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The variable on the LHS must be a net, not a reg when outside of an always block. </a:t>
            </a:r>
          </a:p>
        </p:txBody>
      </p:sp>
    </p:spTree>
    <p:extLst>
      <p:ext uri="{BB962C8B-B14F-4D97-AF65-F5344CB8AC3E}">
        <p14:creationId xmlns:p14="http://schemas.microsoft.com/office/powerpoint/2010/main" val="2976991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r>
              <a:rPr lang="en-US" sz="1400" dirty="0"/>
              <a:t> </a:t>
            </a:r>
          </a:p>
        </p:txBody>
      </p:sp>
      <p:sp>
        <p:nvSpPr>
          <p:cNvPr id="6" name="Slide Number Placeholder 5"/>
          <p:cNvSpPr>
            <a:spLocks noGrp="1"/>
          </p:cNvSpPr>
          <p:nvPr>
            <p:ph type="sldNum" sz="quarter" idx="12"/>
          </p:nvPr>
        </p:nvSpPr>
        <p:spPr>
          <a:xfrm>
            <a:off x="8390965" y="6356350"/>
            <a:ext cx="3487269" cy="365125"/>
          </a:xfrm>
        </p:spPr>
        <p:txBody>
          <a:bodyPr/>
          <a:lstStyle/>
          <a:p>
            <a:r>
              <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lang="en-US" sz="1400" smtClean="0">
                <a:solidFill>
                  <a:schemeClr val="tx1"/>
                </a:solidFill>
                <a:latin typeface="HelveticaNeueLT Std Thin" panose="020B0403020202020204" pitchFamily="34" charset="0"/>
                <a:ea typeface="Arimo" panose="020B0604020202020204" pitchFamily="34" charset="0"/>
                <a:cs typeface="Arimo" panose="020B0604020202020204" pitchFamily="34" charset="0"/>
              </a:rPr>
              <a:t>2</a:t>
            </a:fld>
            <a:endPar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algn="ctr"/>
            <a:r>
              <a:rPr lang="en-US" sz="4400" dirty="0">
                <a:latin typeface="Helvetica Neue" charset="0"/>
                <a:ea typeface="Helvetica Neue" charset="0"/>
                <a:cs typeface="Helvetica Neue" charset="0"/>
              </a:rPr>
              <a:t>An Introduction to Verilog</a:t>
            </a:r>
          </a:p>
        </p:txBody>
      </p:sp>
      <p:sp>
        <p:nvSpPr>
          <p:cNvPr id="13" name="Rectangle 1"/>
          <p:cNvSpPr>
            <a:spLocks noGrp="1" noChangeArrowheads="1"/>
          </p:cNvSpPr>
          <p:nvPr>
            <p:ph idx="1"/>
          </p:nvPr>
        </p:nvSpPr>
        <p:spPr bwMode="auto">
          <a:xfrm>
            <a:off x="5925671" y="1152424"/>
            <a:ext cx="607807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rPr>
              <a:t>Verilog is one of the most popular, if not the most popular, languages for logic design.  </a:t>
            </a:r>
          </a:p>
          <a:p>
            <a:pPr marL="0" lvl="0" indent="0" eaLnBrk="0" fontAlgn="base" hangingPunct="0">
              <a:lnSpc>
                <a:spcPct val="100000"/>
              </a:lnSpc>
              <a:spcBef>
                <a:spcPct val="0"/>
              </a:spcBef>
              <a:spcAft>
                <a:spcPct val="0"/>
              </a:spcAft>
              <a:buNone/>
            </a:pPr>
            <a:endPar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rPr>
              <a:t>In this Module we will introduce the Verilog language so that you can begin to design logic circuits with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944273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1528937"/>
            <a:ext cx="610772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Assignments - Continuous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Assume we wanted to create this circuit:</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How would this be coded in Verilog?</a:t>
            </a:r>
          </a:p>
        </p:txBody>
      </p:sp>
      <p:grpSp>
        <p:nvGrpSpPr>
          <p:cNvPr id="29" name="Group 28"/>
          <p:cNvGrpSpPr/>
          <p:nvPr/>
        </p:nvGrpSpPr>
        <p:grpSpPr>
          <a:xfrm>
            <a:off x="1964764" y="4331255"/>
            <a:ext cx="558546" cy="595971"/>
            <a:chOff x="1087980" y="3920103"/>
            <a:chExt cx="1104294" cy="1025464"/>
          </a:xfrm>
          <a:solidFill>
            <a:schemeClr val="bg1"/>
          </a:solidFill>
        </p:grpSpPr>
        <p:sp>
          <p:nvSpPr>
            <p:cNvPr id="30" name="Arc 29"/>
            <p:cNvSpPr/>
            <p:nvPr/>
          </p:nvSpPr>
          <p:spPr>
            <a:xfrm>
              <a:off x="1209643" y="4031168"/>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p:cNvSpPr/>
            <p:nvPr/>
          </p:nvSpPr>
          <p:spPr>
            <a:xfrm>
              <a:off x="1209643" y="4049579"/>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Connector 31"/>
            <p:cNvCxnSpPr>
              <a:stCxn id="30" idx="0"/>
            </p:cNvCxnSpPr>
            <p:nvPr/>
          </p:nvCxnSpPr>
          <p:spPr>
            <a:xfrm>
              <a:off x="1309686" y="4031168"/>
              <a:ext cx="426738"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309686" y="4717770"/>
              <a:ext cx="426738" cy="0"/>
            </a:xfrm>
            <a:prstGeom prst="line">
              <a:avLst/>
            </a:prstGeom>
            <a:grpFill/>
            <a:ln/>
          </p:spPr>
          <p:style>
            <a:lnRef idx="2">
              <a:schemeClr val="dk1"/>
            </a:lnRef>
            <a:fillRef idx="0">
              <a:schemeClr val="dk1"/>
            </a:fillRef>
            <a:effectRef idx="1">
              <a:schemeClr val="dk1"/>
            </a:effectRef>
            <a:fontRef idx="minor">
              <a:schemeClr val="tx1"/>
            </a:fontRef>
          </p:style>
        </p:cxnSp>
        <p:sp>
          <p:nvSpPr>
            <p:cNvPr id="34" name="Arc 33"/>
            <p:cNvSpPr/>
            <p:nvPr/>
          </p:nvSpPr>
          <p:spPr>
            <a:xfrm>
              <a:off x="1277874" y="4031167"/>
              <a:ext cx="914400" cy="914400"/>
            </a:xfrm>
            <a:prstGeom prst="arc">
              <a:avLst>
                <a:gd name="adj1" fmla="val 16200000"/>
                <a:gd name="adj2" fmla="val 20432244"/>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Arc 34"/>
            <p:cNvSpPr/>
            <p:nvPr/>
          </p:nvSpPr>
          <p:spPr>
            <a:xfrm>
              <a:off x="1252884" y="3920103"/>
              <a:ext cx="914400" cy="796865"/>
            </a:xfrm>
            <a:prstGeom prst="arc">
              <a:avLst>
                <a:gd name="adj1" fmla="val 108464"/>
                <a:gd name="adj2" fmla="val 5358143"/>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c 35"/>
            <p:cNvSpPr/>
            <p:nvPr/>
          </p:nvSpPr>
          <p:spPr>
            <a:xfrm>
              <a:off x="1087980" y="4038953"/>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c 36"/>
            <p:cNvSpPr/>
            <p:nvPr/>
          </p:nvSpPr>
          <p:spPr>
            <a:xfrm>
              <a:off x="1087980" y="4057364"/>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2" name="Group 41"/>
          <p:cNvGrpSpPr>
            <a:grpSpLocks/>
          </p:cNvGrpSpPr>
          <p:nvPr/>
        </p:nvGrpSpPr>
        <p:grpSpPr bwMode="auto">
          <a:xfrm>
            <a:off x="9706520" y="2794828"/>
            <a:ext cx="723355" cy="615121"/>
            <a:chOff x="2216" y="2662"/>
            <a:chExt cx="1080" cy="1079"/>
          </a:xfrm>
          <a:solidFill>
            <a:schemeClr val="bg1"/>
          </a:solidFill>
        </p:grpSpPr>
        <p:sp>
          <p:nvSpPr>
            <p:cNvPr id="43"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6" name="Pentagon 13"/>
          <p:cNvSpPr/>
          <p:nvPr/>
        </p:nvSpPr>
        <p:spPr>
          <a:xfrm>
            <a:off x="7610474" y="3609974"/>
            <a:ext cx="676275" cy="600075"/>
          </a:xfrm>
          <a:custGeom>
            <a:avLst/>
            <a:gdLst>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362086 w 673608"/>
              <a:gd name="connsiteY3" fmla="*/ 484632 h 484632"/>
              <a:gd name="connsiteX4" fmla="*/ 0 w 673608"/>
              <a:gd name="connsiteY4" fmla="*/ 484632 h 484632"/>
              <a:gd name="connsiteX5" fmla="*/ 0 w 673608"/>
              <a:gd name="connsiteY5" fmla="*/ 0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 h="484632">
                <a:moveTo>
                  <a:pt x="0" y="0"/>
                </a:moveTo>
                <a:lnTo>
                  <a:pt x="362086" y="0"/>
                </a:lnTo>
                <a:cubicBezTo>
                  <a:pt x="538108" y="27432"/>
                  <a:pt x="632841" y="121539"/>
                  <a:pt x="673608" y="242316"/>
                </a:cubicBezTo>
                <a:cubicBezTo>
                  <a:pt x="634746" y="363093"/>
                  <a:pt x="534298" y="470535"/>
                  <a:pt x="362086" y="484632"/>
                </a:cubicBezTo>
                <a:lnTo>
                  <a:pt x="0" y="484632"/>
                </a:lnTo>
                <a:cubicBezTo>
                  <a:pt x="104775" y="332613"/>
                  <a:pt x="118110" y="152019"/>
                  <a:pt x="0" y="0"/>
                </a:cubicBezTo>
                <a:close/>
              </a:path>
            </a:pathLst>
          </a:cu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7" name="Group 46"/>
          <p:cNvGrpSpPr>
            <a:grpSpLocks/>
          </p:cNvGrpSpPr>
          <p:nvPr/>
        </p:nvGrpSpPr>
        <p:grpSpPr bwMode="auto">
          <a:xfrm>
            <a:off x="7061276" y="2682502"/>
            <a:ext cx="606349" cy="565523"/>
            <a:chOff x="7470" y="2802"/>
            <a:chExt cx="1070" cy="900"/>
          </a:xfrm>
          <a:solidFill>
            <a:schemeClr val="bg1"/>
          </a:solidFill>
        </p:grpSpPr>
        <p:sp>
          <p:nvSpPr>
            <p:cNvPr id="48" name="AutoShape 70"/>
            <p:cNvSpPr>
              <a:spLocks noChangeArrowheads="1"/>
            </p:cNvSpPr>
            <p:nvPr/>
          </p:nvSpPr>
          <p:spPr bwMode="auto">
            <a:xfrm rot="16200000">
              <a:off x="7470" y="2802"/>
              <a:ext cx="900" cy="900"/>
            </a:xfrm>
            <a:prstGeom prst="flowChartMerge">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AutoShape 71"/>
            <p:cNvSpPr>
              <a:spLocks noChangeArrowheads="1"/>
            </p:cNvSpPr>
            <p:nvPr/>
          </p:nvSpPr>
          <p:spPr bwMode="auto">
            <a:xfrm>
              <a:off x="8360" y="3162"/>
              <a:ext cx="180" cy="180"/>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extBox 6"/>
          <p:cNvSpPr txBox="1"/>
          <p:nvPr/>
        </p:nvSpPr>
        <p:spPr>
          <a:xfrm>
            <a:off x="6115050" y="2781300"/>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54" name="TextBox 53"/>
          <p:cNvSpPr txBox="1"/>
          <p:nvPr/>
        </p:nvSpPr>
        <p:spPr>
          <a:xfrm>
            <a:off x="6105525" y="3524250"/>
            <a:ext cx="30809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55" name="TextBox 54"/>
          <p:cNvSpPr txBox="1"/>
          <p:nvPr/>
        </p:nvSpPr>
        <p:spPr>
          <a:xfrm>
            <a:off x="6096000" y="3895725"/>
            <a:ext cx="3193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6" name="TextBox 55"/>
          <p:cNvSpPr txBox="1"/>
          <p:nvPr/>
        </p:nvSpPr>
        <p:spPr>
          <a:xfrm>
            <a:off x="10944225" y="2914650"/>
            <a:ext cx="2888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cxnSp>
        <p:nvCxnSpPr>
          <p:cNvPr id="58" name="Straight Connector 57"/>
          <p:cNvCxnSpPr/>
          <p:nvPr/>
        </p:nvCxnSpPr>
        <p:spPr>
          <a:xfrm>
            <a:off x="7658100" y="2962276"/>
            <a:ext cx="2057400" cy="95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48" idx="0"/>
          </p:cNvCxnSpPr>
          <p:nvPr/>
        </p:nvCxnSpPr>
        <p:spPr>
          <a:xfrm>
            <a:off x="6381750" y="2952751"/>
            <a:ext cx="679526" cy="12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372225" y="3733801"/>
            <a:ext cx="1304925" cy="19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372225" y="4067176"/>
            <a:ext cx="1304925" cy="19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8267700" y="3914776"/>
            <a:ext cx="971550" cy="19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229725" y="3267075"/>
            <a:ext cx="476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9220200" y="3257550"/>
            <a:ext cx="1" cy="66675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0448925" y="3086100"/>
            <a:ext cx="476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12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772151" y="1344271"/>
            <a:ext cx="626745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Assignments - Continuous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Answer:   assign y = (a | b) &amp; ~c;</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Note that if we leave out the parens, we get:</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assign y = a | b &amp; ~c;</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Because of the default order of evaluation.  </a:t>
            </a:r>
          </a:p>
        </p:txBody>
      </p:sp>
      <p:grpSp>
        <p:nvGrpSpPr>
          <p:cNvPr id="8" name="Group 7"/>
          <p:cNvGrpSpPr>
            <a:grpSpLocks/>
          </p:cNvGrpSpPr>
          <p:nvPr/>
        </p:nvGrpSpPr>
        <p:grpSpPr bwMode="auto">
          <a:xfrm>
            <a:off x="8344445" y="3833053"/>
            <a:ext cx="723355" cy="615121"/>
            <a:chOff x="2216" y="2662"/>
            <a:chExt cx="1080" cy="1079"/>
          </a:xfrm>
          <a:solidFill>
            <a:schemeClr val="bg1"/>
          </a:solidFill>
        </p:grpSpPr>
        <p:sp>
          <p:nvSpPr>
            <p:cNvPr id="11"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Pentagon 13"/>
          <p:cNvSpPr/>
          <p:nvPr/>
        </p:nvSpPr>
        <p:spPr>
          <a:xfrm>
            <a:off x="9987914" y="3928109"/>
            <a:ext cx="676275" cy="600075"/>
          </a:xfrm>
          <a:custGeom>
            <a:avLst/>
            <a:gdLst>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362086 w 673608"/>
              <a:gd name="connsiteY3" fmla="*/ 484632 h 484632"/>
              <a:gd name="connsiteX4" fmla="*/ 0 w 673608"/>
              <a:gd name="connsiteY4" fmla="*/ 484632 h 484632"/>
              <a:gd name="connsiteX5" fmla="*/ 0 w 673608"/>
              <a:gd name="connsiteY5" fmla="*/ 0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 h="484632">
                <a:moveTo>
                  <a:pt x="0" y="0"/>
                </a:moveTo>
                <a:lnTo>
                  <a:pt x="362086" y="0"/>
                </a:lnTo>
                <a:cubicBezTo>
                  <a:pt x="538108" y="27432"/>
                  <a:pt x="632841" y="121539"/>
                  <a:pt x="673608" y="242316"/>
                </a:cubicBezTo>
                <a:cubicBezTo>
                  <a:pt x="634746" y="363093"/>
                  <a:pt x="534298" y="470535"/>
                  <a:pt x="362086" y="484632"/>
                </a:cubicBezTo>
                <a:lnTo>
                  <a:pt x="0" y="484632"/>
                </a:lnTo>
                <a:cubicBezTo>
                  <a:pt x="104775" y="332613"/>
                  <a:pt x="118110" y="152019"/>
                  <a:pt x="0" y="0"/>
                </a:cubicBezTo>
                <a:close/>
              </a:path>
            </a:pathLst>
          </a:cu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 name="Group 15"/>
          <p:cNvGrpSpPr>
            <a:grpSpLocks/>
          </p:cNvGrpSpPr>
          <p:nvPr/>
        </p:nvGrpSpPr>
        <p:grpSpPr bwMode="auto">
          <a:xfrm>
            <a:off x="7270826" y="3711202"/>
            <a:ext cx="606349" cy="565523"/>
            <a:chOff x="7470" y="2802"/>
            <a:chExt cx="1070" cy="900"/>
          </a:xfrm>
          <a:solidFill>
            <a:schemeClr val="bg1"/>
          </a:solidFill>
        </p:grpSpPr>
        <p:sp>
          <p:nvSpPr>
            <p:cNvPr id="17" name="AutoShape 70"/>
            <p:cNvSpPr>
              <a:spLocks noChangeArrowheads="1"/>
            </p:cNvSpPr>
            <p:nvPr/>
          </p:nvSpPr>
          <p:spPr bwMode="auto">
            <a:xfrm rot="16200000">
              <a:off x="7470" y="2802"/>
              <a:ext cx="900" cy="900"/>
            </a:xfrm>
            <a:prstGeom prst="flowChartMerge">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AutoShape 71"/>
            <p:cNvSpPr>
              <a:spLocks noChangeArrowheads="1"/>
            </p:cNvSpPr>
            <p:nvPr/>
          </p:nvSpPr>
          <p:spPr bwMode="auto">
            <a:xfrm>
              <a:off x="8360" y="3162"/>
              <a:ext cx="180" cy="180"/>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9" name="TextBox 18"/>
          <p:cNvSpPr txBox="1"/>
          <p:nvPr/>
        </p:nvSpPr>
        <p:spPr>
          <a:xfrm>
            <a:off x="6324600" y="3810000"/>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20" name="TextBox 19"/>
          <p:cNvSpPr txBox="1"/>
          <p:nvPr/>
        </p:nvSpPr>
        <p:spPr>
          <a:xfrm>
            <a:off x="6315075" y="4552950"/>
            <a:ext cx="30809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21" name="TextBox 20"/>
          <p:cNvSpPr txBox="1"/>
          <p:nvPr/>
        </p:nvSpPr>
        <p:spPr>
          <a:xfrm>
            <a:off x="6362700" y="4152900"/>
            <a:ext cx="3193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22" name="TextBox 21"/>
          <p:cNvSpPr txBox="1"/>
          <p:nvPr/>
        </p:nvSpPr>
        <p:spPr>
          <a:xfrm>
            <a:off x="11153775" y="4027170"/>
            <a:ext cx="2888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cxnSp>
        <p:nvCxnSpPr>
          <p:cNvPr id="23" name="Straight Connector 22"/>
          <p:cNvCxnSpPr>
            <a:stCxn id="11" idx="3"/>
          </p:cNvCxnSpPr>
          <p:nvPr/>
        </p:nvCxnSpPr>
        <p:spPr>
          <a:xfrm>
            <a:off x="9067800" y="4140614"/>
            <a:ext cx="996315" cy="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0"/>
          </p:cNvCxnSpPr>
          <p:nvPr/>
        </p:nvCxnSpPr>
        <p:spPr>
          <a:xfrm>
            <a:off x="6591300" y="3981451"/>
            <a:ext cx="679526" cy="125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581775" y="4762501"/>
            <a:ext cx="2847975" cy="19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1" idx="3"/>
          </p:cNvCxnSpPr>
          <p:nvPr/>
        </p:nvCxnSpPr>
        <p:spPr>
          <a:xfrm>
            <a:off x="6682018" y="4352955"/>
            <a:ext cx="1663787" cy="11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877175" y="4000500"/>
            <a:ext cx="46672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439275" y="4295775"/>
            <a:ext cx="6324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9431656" y="4290060"/>
            <a:ext cx="1904" cy="489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0658475" y="4225290"/>
            <a:ext cx="476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87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1159605"/>
            <a:ext cx="610772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Assignments – Procedural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Procedural (blocking) assignments (=) are done sequentially in the order the statements are written. A second assignment is not started until the preceding one is complete. For example:</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always @( posedge clk)</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begin</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Q2=Q1; Q1=D; // shift register</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Q1=D; Q2=Q1; //single or parallel ff. </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end</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80713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Peter M. Nyasulu and J. Knight.  2003 October 1.  Introduction to Verilog.                                                               [Online]. Available:                                                                     www.cs.upc.edu/.../secretsofhardware/VerilogIntroduction_Nyasulu.pdf</a:t>
            </a: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974939"/>
            <a:ext cx="6107723"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Assignments – nonblocking</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RTL (nonblocking) assignments (&lt;=), which follow each other in the code, are started in parallel. The right hand side of nonblocking assignments is evaluated starting from the completion of the last blocking assignment or if none, the start of the procedure. The transfer to the left hand side is made according to the delays. An intra-assignment delay in a nonblocking statement will not delay the start of any subsequent statement blocking or nonblocking.</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0698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1159605"/>
            <a:ext cx="610772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Assignments – nonblocking</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Using nonblocking statements, the intent of the previous example to create a shift register is preserved no matter the order.</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always @( posedge clk)</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begin</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Q2&lt;=Q1; Q1&lt;=D; // shift register</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Q1&lt;=D; Q2&lt;=Q1; // shift register</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Q1&lt;=D; Q2&lt;=D;  // parallel ff</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end</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Generally one would not code all 3 lines, but we are showing what would happen in each case.</a:t>
            </a:r>
          </a:p>
        </p:txBody>
      </p:sp>
    </p:spTree>
    <p:extLst>
      <p:ext uri="{BB962C8B-B14F-4D97-AF65-F5344CB8AC3E}">
        <p14:creationId xmlns:p14="http://schemas.microsoft.com/office/powerpoint/2010/main" val="164321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Peter M. Nyasulu and J. Knight.  2003 October 1.  Introduction to Verilog.                                                               [Online]. Available:                                                                     www.cs.upc.edu/.../secretsofhardware/VerilogIntroduction_Nyasulu.pdf</a:t>
            </a: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78771" y="1301287"/>
            <a:ext cx="6107723"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Assignments – blocking/nonblocking</a:t>
            </a:r>
          </a:p>
          <a:p>
            <a:pPr marL="0" lvl="0" indent="0" eaLnBrk="0" fontAlgn="base" hangingPunct="0">
              <a:lnSpc>
                <a:spcPct val="100000"/>
              </a:lnSpc>
              <a:spcBef>
                <a:spcPct val="0"/>
              </a:spcBef>
              <a:spcAft>
                <a:spcPct val="0"/>
              </a:spcAft>
              <a:buNone/>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Guidelines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One generally should not mix “&lt;=” or “=” in the same procedure.</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“&lt;=” best mimics what physical flip-flops do; use it only for “always @ (posedge clk ..) type procedures describing sequential circuits.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 best corresponds to what c/c++ code would do; use it for combinational procedures, within or outside of always blocks.</a:t>
            </a:r>
          </a:p>
        </p:txBody>
      </p:sp>
    </p:spTree>
    <p:extLst>
      <p:ext uri="{BB962C8B-B14F-4D97-AF65-F5344CB8AC3E}">
        <p14:creationId xmlns:p14="http://schemas.microsoft.com/office/powerpoint/2010/main" val="37387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2031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Operators</a:t>
            </a:r>
          </a:p>
        </p:txBody>
      </p:sp>
      <p:sp>
        <p:nvSpPr>
          <p:cNvPr id="13" name="Rectangle 1"/>
          <p:cNvSpPr>
            <a:spLocks noGrp="1" noChangeArrowheads="1"/>
          </p:cNvSpPr>
          <p:nvPr>
            <p:ph idx="1"/>
          </p:nvPr>
        </p:nvSpPr>
        <p:spPr bwMode="auto">
          <a:xfrm>
            <a:off x="5955324" y="3401981"/>
            <a:ext cx="6107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graphicFrame>
        <p:nvGraphicFramePr>
          <p:cNvPr id="2" name="Table 1"/>
          <p:cNvGraphicFramePr>
            <a:graphicFrameLocks noGrp="1"/>
          </p:cNvGraphicFramePr>
          <p:nvPr/>
        </p:nvGraphicFramePr>
        <p:xfrm>
          <a:off x="1758463" y="1008182"/>
          <a:ext cx="9784860" cy="5369376"/>
        </p:xfrm>
        <a:graphic>
          <a:graphicData uri="http://schemas.openxmlformats.org/drawingml/2006/table">
            <a:tbl>
              <a:tblPr firstRow="1" firstCol="1" bandRow="1">
                <a:tableStyleId>{5C22544A-7EE6-4342-B048-85BDC9FD1C3A}</a:tableStyleId>
              </a:tblPr>
              <a:tblGrid>
                <a:gridCol w="2765622">
                  <a:extLst>
                    <a:ext uri="{9D8B030D-6E8A-4147-A177-3AD203B41FA5}">
                      <a16:colId xmlns:a16="http://schemas.microsoft.com/office/drawing/2014/main" val="20000"/>
                    </a:ext>
                  </a:extLst>
                </a:gridCol>
                <a:gridCol w="7019238">
                  <a:extLst>
                    <a:ext uri="{9D8B030D-6E8A-4147-A177-3AD203B41FA5}">
                      <a16:colId xmlns:a16="http://schemas.microsoft.com/office/drawing/2014/main" val="20001"/>
                    </a:ext>
                  </a:extLst>
                </a:gridCol>
              </a:tblGrid>
              <a:tr h="41226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Operators, by precedence</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Description</a:t>
                      </a:r>
                    </a:p>
                  </a:txBody>
                  <a:tcPr marL="68580" marR="68580" marT="0" marB="0"/>
                </a:tc>
                <a:extLst>
                  <a:ext uri="{0D108BD9-81ED-4DB2-BD59-A6C34878D82A}">
                    <a16:rowId xmlns:a16="http://schemas.microsoft.com/office/drawing/2014/main" val="10000"/>
                  </a:ext>
                </a:extLst>
              </a:tr>
              <a:tr h="41226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bit-select or part-select</a:t>
                      </a:r>
                    </a:p>
                  </a:txBody>
                  <a:tcPr marL="68580" marR="68580" marT="0" marB="0"/>
                </a:tc>
                <a:extLst>
                  <a:ext uri="{0D108BD9-81ED-4DB2-BD59-A6C34878D82A}">
                    <a16:rowId xmlns:a16="http://schemas.microsoft.com/office/drawing/2014/main" val="10001"/>
                  </a:ext>
                </a:extLst>
              </a:tr>
              <a:tr h="41226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parenthesis, sets precedence order</a:t>
                      </a:r>
                    </a:p>
                  </a:txBody>
                  <a:tcPr marL="68580" marR="68580" marT="0" marB="0"/>
                </a:tc>
                <a:extLst>
                  <a:ext uri="{0D108BD9-81ED-4DB2-BD59-A6C34878D82A}">
                    <a16:rowId xmlns:a16="http://schemas.microsoft.com/office/drawing/2014/main" val="10002"/>
                  </a:ext>
                </a:extLst>
              </a:tr>
              <a:tr h="41226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Logical and bit-wise NOT</a:t>
                      </a:r>
                    </a:p>
                  </a:txBody>
                  <a:tcPr marL="68580" marR="68580" marT="0" marB="0"/>
                </a:tc>
                <a:extLst>
                  <a:ext uri="{0D108BD9-81ED-4DB2-BD59-A6C34878D82A}">
                    <a16:rowId xmlns:a16="http://schemas.microsoft.com/office/drawing/2014/main" val="10003"/>
                  </a:ext>
                </a:extLst>
              </a:tr>
              <a:tr h="82452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&amp;, |, ~&amp;, ~|, ^, ~^,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Reduction AND, OR, NAND, NOR, XOR, XNOR; </a:t>
                      </a:r>
                    </a:p>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&amp;(4’b0101) = 0 &amp; 1 &amp; 0 &amp; 1 = 1’b0</a:t>
                      </a:r>
                    </a:p>
                  </a:txBody>
                  <a:tcPr marL="68580" marR="68580" marT="0" marB="0"/>
                </a:tc>
                <a:extLst>
                  <a:ext uri="{0D108BD9-81ED-4DB2-BD59-A6C34878D82A}">
                    <a16:rowId xmlns:a16="http://schemas.microsoft.com/office/drawing/2014/main" val="10004"/>
                  </a:ext>
                </a:extLst>
              </a:tr>
              <a:tr h="41226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unary sign, plus, minus;  i.e. +18, -8</a:t>
                      </a:r>
                    </a:p>
                  </a:txBody>
                  <a:tcPr marL="68580" marR="68580" marT="0" marB="0"/>
                </a:tc>
                <a:extLst>
                  <a:ext uri="{0D108BD9-81ED-4DB2-BD59-A6C34878D82A}">
                    <a16:rowId xmlns:a16="http://schemas.microsoft.com/office/drawing/2014/main" val="10005"/>
                  </a:ext>
                </a:extLst>
              </a:tr>
              <a:tr h="41226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Concatenation:  {3’b101, 3’b110} creates 6’b101110;</a:t>
                      </a:r>
                    </a:p>
                  </a:txBody>
                  <a:tcPr marL="68580" marR="68580" marT="0" marB="0"/>
                </a:tc>
                <a:extLst>
                  <a:ext uri="{0D108BD9-81ED-4DB2-BD59-A6C34878D82A}">
                    <a16:rowId xmlns:a16="http://schemas.microsoft.com/office/drawing/2014/main" val="10006"/>
                  </a:ext>
                </a:extLst>
              </a:tr>
              <a:tr h="41226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Replication;  {3{3’b110}} creates 9’b110110110</a:t>
                      </a:r>
                    </a:p>
                  </a:txBody>
                  <a:tcPr marL="68580" marR="68580" marT="0" marB="0"/>
                </a:tc>
                <a:extLst>
                  <a:ext uri="{0D108BD9-81ED-4DB2-BD59-A6C34878D82A}">
                    <a16:rowId xmlns:a16="http://schemas.microsoft.com/office/drawing/2014/main" val="10007"/>
                  </a:ext>
                </a:extLst>
              </a:tr>
              <a:tr h="82452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Multiply, divide, modulus;  Note: / and % may not be supported for synthesis</a:t>
                      </a:r>
                    </a:p>
                  </a:txBody>
                  <a:tcPr marL="68580" marR="68580" marT="0" marB="0"/>
                </a:tc>
                <a:extLst>
                  <a:ext uri="{0D108BD9-81ED-4DB2-BD59-A6C34878D82A}">
                    <a16:rowId xmlns:a16="http://schemas.microsoft.com/office/drawing/2014/main" val="10008"/>
                  </a:ext>
                </a:extLst>
              </a:tr>
              <a:tr h="412262">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binary add, subtract.</a:t>
                      </a: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66847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63965"/>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Operators</a:t>
            </a:r>
          </a:p>
        </p:txBody>
      </p:sp>
      <p:sp>
        <p:nvSpPr>
          <p:cNvPr id="13" name="Rectangle 1"/>
          <p:cNvSpPr>
            <a:spLocks noGrp="1" noChangeArrowheads="1"/>
          </p:cNvSpPr>
          <p:nvPr>
            <p:ph idx="1"/>
          </p:nvPr>
        </p:nvSpPr>
        <p:spPr bwMode="auto">
          <a:xfrm>
            <a:off x="5955324" y="3401981"/>
            <a:ext cx="6107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graphicFrame>
        <p:nvGraphicFramePr>
          <p:cNvPr id="2" name="Table 1"/>
          <p:cNvGraphicFramePr>
            <a:graphicFrameLocks noGrp="1"/>
          </p:cNvGraphicFramePr>
          <p:nvPr/>
        </p:nvGraphicFramePr>
        <p:xfrm>
          <a:off x="547077" y="953479"/>
          <a:ext cx="11176000" cy="4609688"/>
        </p:xfrm>
        <a:graphic>
          <a:graphicData uri="http://schemas.openxmlformats.org/drawingml/2006/table">
            <a:tbl>
              <a:tblPr firstRow="1" firstCol="1" bandRow="1">
                <a:tableStyleId>{5C22544A-7EE6-4342-B048-85BDC9FD1C3A}</a:tableStyleId>
              </a:tblPr>
              <a:tblGrid>
                <a:gridCol w="2289908">
                  <a:extLst>
                    <a:ext uri="{9D8B030D-6E8A-4147-A177-3AD203B41FA5}">
                      <a16:colId xmlns:a16="http://schemas.microsoft.com/office/drawing/2014/main" val="20000"/>
                    </a:ext>
                  </a:extLst>
                </a:gridCol>
                <a:gridCol w="8886092">
                  <a:extLst>
                    <a:ext uri="{9D8B030D-6E8A-4147-A177-3AD203B41FA5}">
                      <a16:colId xmlns:a16="http://schemas.microsoft.com/office/drawing/2014/main" val="20001"/>
                    </a:ext>
                  </a:extLst>
                </a:gridCol>
              </a:tblGrid>
              <a:tr h="626335">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Operators, by precedence</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Description (continued)</a:t>
                      </a:r>
                    </a:p>
                  </a:txBody>
                  <a:tcPr marL="68580" marR="68580" marT="0" marB="0"/>
                </a:tc>
                <a:extLst>
                  <a:ext uri="{0D108BD9-81ED-4DB2-BD59-A6C34878D82A}">
                    <a16:rowId xmlns:a16="http://schemas.microsoft.com/office/drawing/2014/main" val="10000"/>
                  </a:ext>
                </a:extLst>
              </a:tr>
              <a:tr h="298669">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&lt;&lt;, &gt;&gt;</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Shift left, shift right;  X&lt;&lt;2 multiplies X by 4</a:t>
                      </a:r>
                    </a:p>
                  </a:txBody>
                  <a:tcPr marL="68580" marR="68580" marT="0" marB="0"/>
                </a:tc>
                <a:extLst>
                  <a:ext uri="{0D108BD9-81ED-4DB2-BD59-A6C34878D82A}">
                    <a16:rowId xmlns:a16="http://schemas.microsoft.com/office/drawing/2014/main" val="10001"/>
                  </a:ext>
                </a:extLst>
              </a:tr>
              <a:tr h="626335">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&lt;, &lt;=, &gt;, &gt;=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comparison tests.  Reg and wire variables are taken as positive numbers</a:t>
                      </a:r>
                    </a:p>
                  </a:txBody>
                  <a:tcPr marL="68580" marR="68580" marT="0" marB="0"/>
                </a:tc>
                <a:extLst>
                  <a:ext uri="{0D108BD9-81ED-4DB2-BD59-A6C34878D82A}">
                    <a16:rowId xmlns:a16="http://schemas.microsoft.com/office/drawing/2014/main" val="10002"/>
                  </a:ext>
                </a:extLst>
              </a:tr>
              <a:tr h="298669">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logical equality test, logical inequality test</a:t>
                      </a:r>
                    </a:p>
                  </a:txBody>
                  <a:tcPr marL="68580" marR="68580" marT="0" marB="0"/>
                </a:tc>
                <a:extLst>
                  <a:ext uri="{0D108BD9-81ED-4DB2-BD59-A6C34878D82A}">
                    <a16:rowId xmlns:a16="http://schemas.microsoft.com/office/drawing/2014/main" val="10003"/>
                  </a:ext>
                </a:extLst>
              </a:tr>
              <a:tr h="298669">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case equality, case inequality;  not synthesizable</a:t>
                      </a:r>
                    </a:p>
                  </a:txBody>
                  <a:tcPr marL="68580" marR="68580" marT="0" marB="0"/>
                </a:tc>
                <a:extLst>
                  <a:ext uri="{0D108BD9-81ED-4DB2-BD59-A6C34878D82A}">
                    <a16:rowId xmlns:a16="http://schemas.microsoft.com/office/drawing/2014/main" val="10004"/>
                  </a:ext>
                </a:extLst>
              </a:tr>
              <a:tr h="640000">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&amp;</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bit-wise AND;  AND together all the bits in a word </a:t>
                      </a:r>
                    </a:p>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If X=3’b101 and Y=3’b110, then X&amp;Y = 3’b100, X^Y = 3b011</a:t>
                      </a:r>
                    </a:p>
                  </a:txBody>
                  <a:tcPr marL="68580" marR="68580" marT="0" marB="0"/>
                </a:tc>
                <a:extLst>
                  <a:ext uri="{0D108BD9-81ED-4DB2-BD59-A6C34878D82A}">
                    <a16:rowId xmlns:a16="http://schemas.microsoft.com/office/drawing/2014/main" val="10005"/>
                  </a:ext>
                </a:extLst>
              </a:tr>
              <a:tr h="298669">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 ~^, ^~</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bit-wise XOR, bit-wise XNOR</a:t>
                      </a:r>
                    </a:p>
                  </a:txBody>
                  <a:tcPr marL="68580" marR="68580" marT="0" marB="0"/>
                </a:tc>
                <a:extLst>
                  <a:ext uri="{0D108BD9-81ED-4DB2-BD59-A6C34878D82A}">
                    <a16:rowId xmlns:a16="http://schemas.microsoft.com/office/drawing/2014/main" val="10006"/>
                  </a:ext>
                </a:extLst>
              </a:tr>
              <a:tr h="298669">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bit-wise OR;  </a:t>
                      </a:r>
                    </a:p>
                  </a:txBody>
                  <a:tcPr marL="68580" marR="68580" marT="0" marB="0"/>
                </a:tc>
                <a:extLst>
                  <a:ext uri="{0D108BD9-81ED-4DB2-BD59-A6C34878D82A}">
                    <a16:rowId xmlns:a16="http://schemas.microsoft.com/office/drawing/2014/main" val="10007"/>
                  </a:ext>
                </a:extLst>
              </a:tr>
              <a:tr h="626335">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&amp;&amp;</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logical AND for use in decisions;  Treats all variables as False(zero) or True(nonzero).   (3&amp;&amp;0) is (T&amp;&amp;F) = 0</a:t>
                      </a:r>
                    </a:p>
                  </a:txBody>
                  <a:tcPr marL="68580" marR="68580" marT="0" marB="0"/>
                </a:tc>
                <a:extLst>
                  <a:ext uri="{0D108BD9-81ED-4DB2-BD59-A6C34878D82A}">
                    <a16:rowId xmlns:a16="http://schemas.microsoft.com/office/drawing/2014/main" val="10008"/>
                  </a:ext>
                </a:extLst>
              </a:tr>
              <a:tr h="298669">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logical OR;   (2||-3) is (T||T) = 1</a:t>
                      </a:r>
                    </a:p>
                  </a:txBody>
                  <a:tcPr marL="68580" marR="68580" marT="0" marB="0"/>
                </a:tc>
                <a:extLst>
                  <a:ext uri="{0D108BD9-81ED-4DB2-BD59-A6C34878D82A}">
                    <a16:rowId xmlns:a16="http://schemas.microsoft.com/office/drawing/2014/main" val="10009"/>
                  </a:ext>
                </a:extLst>
              </a:tr>
              <a:tr h="298669">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a:t>
                      </a:r>
                    </a:p>
                  </a:txBody>
                  <a:tcPr marL="68580" marR="68580" marT="0" marB="0"/>
                </a:tc>
                <a:tc>
                  <a:txBody>
                    <a:bodyPr/>
                    <a:lstStyle/>
                    <a:p>
                      <a:pPr marL="0" marR="0">
                        <a:lnSpc>
                          <a:spcPct val="107000"/>
                        </a:lnSpc>
                        <a:spcBef>
                          <a:spcPts val="0"/>
                        </a:spcBef>
                        <a:spcAft>
                          <a:spcPts val="0"/>
                        </a:spcAft>
                      </a:pPr>
                      <a:r>
                        <a:rPr lang="en-US" sz="2000" dirty="0">
                          <a:effectLst/>
                          <a:latin typeface="Verdana" panose="020B0604030504040204" pitchFamily="34" charset="0"/>
                          <a:ea typeface="Verdana" panose="020B0604030504040204" pitchFamily="34" charset="0"/>
                          <a:cs typeface="Verdana" panose="020B0604030504040204" pitchFamily="34" charset="0"/>
                        </a:rPr>
                        <a:t>conditional, usually synthesizes to a mux.   X = (cond)?T:F</a:t>
                      </a:r>
                    </a:p>
                  </a:txBody>
                  <a:tcPr marL="68580" marR="68580" marT="0" marB="0"/>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20980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1528937"/>
            <a:ext cx="6107723"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How to make a Multiplexer</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Assume we wanted to create this circuit:</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How would this be coded in Verilog?</a:t>
            </a:r>
          </a:p>
        </p:txBody>
      </p:sp>
      <p:grpSp>
        <p:nvGrpSpPr>
          <p:cNvPr id="29" name="Group 28"/>
          <p:cNvGrpSpPr/>
          <p:nvPr/>
        </p:nvGrpSpPr>
        <p:grpSpPr>
          <a:xfrm>
            <a:off x="1964764" y="4331255"/>
            <a:ext cx="558546" cy="595971"/>
            <a:chOff x="1087980" y="3920103"/>
            <a:chExt cx="1104294" cy="1025464"/>
          </a:xfrm>
          <a:solidFill>
            <a:schemeClr val="bg1"/>
          </a:solidFill>
        </p:grpSpPr>
        <p:sp>
          <p:nvSpPr>
            <p:cNvPr id="30" name="Arc 29"/>
            <p:cNvSpPr/>
            <p:nvPr/>
          </p:nvSpPr>
          <p:spPr>
            <a:xfrm>
              <a:off x="1209643" y="4031168"/>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p:cNvSpPr/>
            <p:nvPr/>
          </p:nvSpPr>
          <p:spPr>
            <a:xfrm>
              <a:off x="1209643" y="4049579"/>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Connector 31"/>
            <p:cNvCxnSpPr>
              <a:stCxn id="30" idx="0"/>
            </p:cNvCxnSpPr>
            <p:nvPr/>
          </p:nvCxnSpPr>
          <p:spPr>
            <a:xfrm>
              <a:off x="1309686" y="4031168"/>
              <a:ext cx="426738"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309686" y="4717770"/>
              <a:ext cx="426738" cy="0"/>
            </a:xfrm>
            <a:prstGeom prst="line">
              <a:avLst/>
            </a:prstGeom>
            <a:grpFill/>
            <a:ln/>
          </p:spPr>
          <p:style>
            <a:lnRef idx="2">
              <a:schemeClr val="dk1"/>
            </a:lnRef>
            <a:fillRef idx="0">
              <a:schemeClr val="dk1"/>
            </a:fillRef>
            <a:effectRef idx="1">
              <a:schemeClr val="dk1"/>
            </a:effectRef>
            <a:fontRef idx="minor">
              <a:schemeClr val="tx1"/>
            </a:fontRef>
          </p:style>
        </p:cxnSp>
        <p:sp>
          <p:nvSpPr>
            <p:cNvPr id="34" name="Arc 33"/>
            <p:cNvSpPr/>
            <p:nvPr/>
          </p:nvSpPr>
          <p:spPr>
            <a:xfrm>
              <a:off x="1277874" y="4031167"/>
              <a:ext cx="914400" cy="914400"/>
            </a:xfrm>
            <a:prstGeom prst="arc">
              <a:avLst>
                <a:gd name="adj1" fmla="val 16200000"/>
                <a:gd name="adj2" fmla="val 20432244"/>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Arc 34"/>
            <p:cNvSpPr/>
            <p:nvPr/>
          </p:nvSpPr>
          <p:spPr>
            <a:xfrm>
              <a:off x="1252884" y="3920103"/>
              <a:ext cx="914400" cy="796865"/>
            </a:xfrm>
            <a:prstGeom prst="arc">
              <a:avLst>
                <a:gd name="adj1" fmla="val 108464"/>
                <a:gd name="adj2" fmla="val 5358143"/>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c 35"/>
            <p:cNvSpPr/>
            <p:nvPr/>
          </p:nvSpPr>
          <p:spPr>
            <a:xfrm>
              <a:off x="1087980" y="4038953"/>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c 36"/>
            <p:cNvSpPr/>
            <p:nvPr/>
          </p:nvSpPr>
          <p:spPr>
            <a:xfrm>
              <a:off x="1087980" y="4057364"/>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extBox 6"/>
          <p:cNvSpPr txBox="1"/>
          <p:nvPr/>
        </p:nvSpPr>
        <p:spPr>
          <a:xfrm>
            <a:off x="6115050" y="2781300"/>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sel</a:t>
            </a:r>
          </a:p>
        </p:txBody>
      </p:sp>
      <p:sp>
        <p:nvSpPr>
          <p:cNvPr id="54" name="TextBox 53"/>
          <p:cNvSpPr txBox="1"/>
          <p:nvPr/>
        </p:nvSpPr>
        <p:spPr>
          <a:xfrm>
            <a:off x="6105525" y="3524250"/>
            <a:ext cx="30809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55" name="TextBox 54"/>
          <p:cNvSpPr txBox="1"/>
          <p:nvPr/>
        </p:nvSpPr>
        <p:spPr>
          <a:xfrm>
            <a:off x="6096000" y="3895725"/>
            <a:ext cx="3193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56" name="TextBox 55"/>
          <p:cNvSpPr txBox="1"/>
          <p:nvPr/>
        </p:nvSpPr>
        <p:spPr>
          <a:xfrm>
            <a:off x="9060718" y="3727450"/>
            <a:ext cx="2888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cxnSp>
        <p:nvCxnSpPr>
          <p:cNvPr id="60" name="Straight Connector 59"/>
          <p:cNvCxnSpPr/>
          <p:nvPr/>
        </p:nvCxnSpPr>
        <p:spPr>
          <a:xfrm>
            <a:off x="6608396" y="2952751"/>
            <a:ext cx="1589942" cy="170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372225" y="3733801"/>
            <a:ext cx="1304925" cy="19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372225" y="4067176"/>
            <a:ext cx="1304925" cy="1904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8180756" y="2969846"/>
            <a:ext cx="1952" cy="6965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8581048" y="3937977"/>
            <a:ext cx="476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rapezoid 1"/>
          <p:cNvSpPr/>
          <p:nvPr/>
        </p:nvSpPr>
        <p:spPr>
          <a:xfrm rot="5400000">
            <a:off x="7679807" y="3490761"/>
            <a:ext cx="914400" cy="908969"/>
          </a:xfrm>
          <a:prstGeom prst="trapezoid">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2256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64370" y="6262076"/>
            <a:ext cx="3735754" cy="863600"/>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Stephen A. Edwards.  2009 March.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Verilog 1995, 2001, and System Verilog3.1</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[Online]. Available:                                                      </a:t>
            </a: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www.cs.columbia.edu/~sedwards/classes/2004/emsys-summer/</a:t>
            </a:r>
            <a:r>
              <a:rPr kumimoji="0" lang="en-US" sz="1400" b="1" i="0" u="none" strike="noStrike" kern="1200" cap="none" spc="0" normalizeH="0" baseline="0" noProof="0" dirty="0">
                <a:ln>
                  <a:noFill/>
                </a:ln>
                <a:solidFill>
                  <a:srgbClr val="E7E6E6"/>
                </a:solidFill>
                <a:effectLst/>
                <a:uLnTx/>
                <a:uFillTx/>
                <a:latin typeface="Calibri" panose="020F0502020204030204"/>
                <a:ea typeface="+mn-ea"/>
                <a:cs typeface="+mn-cs"/>
              </a:rPr>
              <a:t>verilog</a:t>
            </a: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.pdf</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959550"/>
            <a:ext cx="6107723"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to make a Multiplexer</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We could use a conditional assignment:</a:t>
            </a:r>
          </a:p>
          <a:p>
            <a:pPr marL="0" lvl="0" indent="0" eaLnBrk="0" fontAlgn="base" hangingPunct="0">
              <a:lnSpc>
                <a:spcPct val="100000"/>
              </a:lnSpc>
              <a:spcBef>
                <a:spcPct val="0"/>
              </a:spcBef>
              <a:spcAft>
                <a:spcPct val="0"/>
              </a:spcAft>
              <a:buNone/>
            </a:pP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module mux(y, a, b,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output y;</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input a, b,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assign y = sel ? a : b; </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endmodule</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The implementation would look something like this:</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1964764" y="4331255"/>
            <a:ext cx="558546" cy="595971"/>
            <a:chOff x="1087980" y="3920103"/>
            <a:chExt cx="1104294" cy="1025464"/>
          </a:xfrm>
          <a:solidFill>
            <a:schemeClr val="bg1"/>
          </a:solidFill>
        </p:grpSpPr>
        <p:sp>
          <p:nvSpPr>
            <p:cNvPr id="30" name="Arc 29"/>
            <p:cNvSpPr/>
            <p:nvPr/>
          </p:nvSpPr>
          <p:spPr>
            <a:xfrm>
              <a:off x="1209643" y="4031168"/>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p:cNvSpPr/>
            <p:nvPr/>
          </p:nvSpPr>
          <p:spPr>
            <a:xfrm>
              <a:off x="1209643" y="4049579"/>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Connector 31"/>
            <p:cNvCxnSpPr>
              <a:stCxn id="30" idx="0"/>
            </p:cNvCxnSpPr>
            <p:nvPr/>
          </p:nvCxnSpPr>
          <p:spPr>
            <a:xfrm>
              <a:off x="1309686" y="4031168"/>
              <a:ext cx="426738"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309686" y="4717770"/>
              <a:ext cx="426738" cy="0"/>
            </a:xfrm>
            <a:prstGeom prst="line">
              <a:avLst/>
            </a:prstGeom>
            <a:grpFill/>
            <a:ln/>
          </p:spPr>
          <p:style>
            <a:lnRef idx="2">
              <a:schemeClr val="dk1"/>
            </a:lnRef>
            <a:fillRef idx="0">
              <a:schemeClr val="dk1"/>
            </a:fillRef>
            <a:effectRef idx="1">
              <a:schemeClr val="dk1"/>
            </a:effectRef>
            <a:fontRef idx="minor">
              <a:schemeClr val="tx1"/>
            </a:fontRef>
          </p:style>
        </p:cxnSp>
        <p:sp>
          <p:nvSpPr>
            <p:cNvPr id="34" name="Arc 33"/>
            <p:cNvSpPr/>
            <p:nvPr/>
          </p:nvSpPr>
          <p:spPr>
            <a:xfrm>
              <a:off x="1277874" y="4031167"/>
              <a:ext cx="914400" cy="914400"/>
            </a:xfrm>
            <a:prstGeom prst="arc">
              <a:avLst>
                <a:gd name="adj1" fmla="val 16200000"/>
                <a:gd name="adj2" fmla="val 20432244"/>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Arc 34"/>
            <p:cNvSpPr/>
            <p:nvPr/>
          </p:nvSpPr>
          <p:spPr>
            <a:xfrm>
              <a:off x="1252884" y="3920103"/>
              <a:ext cx="914400" cy="796865"/>
            </a:xfrm>
            <a:prstGeom prst="arc">
              <a:avLst>
                <a:gd name="adj1" fmla="val 108464"/>
                <a:gd name="adj2" fmla="val 5358143"/>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c 35"/>
            <p:cNvSpPr/>
            <p:nvPr/>
          </p:nvSpPr>
          <p:spPr>
            <a:xfrm>
              <a:off x="1087980" y="4038953"/>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c 36"/>
            <p:cNvSpPr/>
            <p:nvPr/>
          </p:nvSpPr>
          <p:spPr>
            <a:xfrm>
              <a:off x="1087980" y="4057364"/>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9" name="Group 58"/>
          <p:cNvGrpSpPr>
            <a:grpSpLocks/>
          </p:cNvGrpSpPr>
          <p:nvPr/>
        </p:nvGrpSpPr>
        <p:grpSpPr bwMode="auto">
          <a:xfrm>
            <a:off x="8258476" y="4833421"/>
            <a:ext cx="723355" cy="615121"/>
            <a:chOff x="2216" y="2662"/>
            <a:chExt cx="1080" cy="1079"/>
          </a:xfrm>
          <a:solidFill>
            <a:schemeClr val="bg1"/>
          </a:solidFill>
        </p:grpSpPr>
        <p:sp>
          <p:nvSpPr>
            <p:cNvPr id="61"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6" name="Pentagon 13"/>
          <p:cNvSpPr/>
          <p:nvPr/>
        </p:nvSpPr>
        <p:spPr>
          <a:xfrm>
            <a:off x="9901945" y="4928477"/>
            <a:ext cx="676275" cy="600075"/>
          </a:xfrm>
          <a:custGeom>
            <a:avLst/>
            <a:gdLst>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362086 w 673608"/>
              <a:gd name="connsiteY3" fmla="*/ 484632 h 484632"/>
              <a:gd name="connsiteX4" fmla="*/ 0 w 673608"/>
              <a:gd name="connsiteY4" fmla="*/ 484632 h 484632"/>
              <a:gd name="connsiteX5" fmla="*/ 0 w 673608"/>
              <a:gd name="connsiteY5" fmla="*/ 0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 h="484632">
                <a:moveTo>
                  <a:pt x="0" y="0"/>
                </a:moveTo>
                <a:lnTo>
                  <a:pt x="362086" y="0"/>
                </a:lnTo>
                <a:cubicBezTo>
                  <a:pt x="538108" y="27432"/>
                  <a:pt x="632841" y="121539"/>
                  <a:pt x="673608" y="242316"/>
                </a:cubicBezTo>
                <a:cubicBezTo>
                  <a:pt x="634746" y="363093"/>
                  <a:pt x="534298" y="470535"/>
                  <a:pt x="362086" y="484632"/>
                </a:cubicBezTo>
                <a:lnTo>
                  <a:pt x="0" y="484632"/>
                </a:lnTo>
                <a:cubicBezTo>
                  <a:pt x="104775" y="332613"/>
                  <a:pt x="118110" y="152019"/>
                  <a:pt x="0" y="0"/>
                </a:cubicBezTo>
                <a:close/>
              </a:path>
            </a:pathLst>
          </a:cu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 name="Group 66"/>
          <p:cNvGrpSpPr>
            <a:grpSpLocks/>
          </p:cNvGrpSpPr>
          <p:nvPr/>
        </p:nvGrpSpPr>
        <p:grpSpPr bwMode="auto">
          <a:xfrm>
            <a:off x="7184857" y="4711570"/>
            <a:ext cx="606349" cy="565523"/>
            <a:chOff x="7470" y="2802"/>
            <a:chExt cx="1070" cy="900"/>
          </a:xfrm>
          <a:solidFill>
            <a:schemeClr val="bg1"/>
          </a:solidFill>
        </p:grpSpPr>
        <p:sp>
          <p:nvSpPr>
            <p:cNvPr id="69" name="AutoShape 70"/>
            <p:cNvSpPr>
              <a:spLocks noChangeArrowheads="1"/>
            </p:cNvSpPr>
            <p:nvPr/>
          </p:nvSpPr>
          <p:spPr bwMode="auto">
            <a:xfrm rot="16200000">
              <a:off x="7470" y="2802"/>
              <a:ext cx="900" cy="900"/>
            </a:xfrm>
            <a:prstGeom prst="flowChartMerge">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AutoShape 71"/>
            <p:cNvSpPr>
              <a:spLocks noChangeArrowheads="1"/>
            </p:cNvSpPr>
            <p:nvPr/>
          </p:nvSpPr>
          <p:spPr bwMode="auto">
            <a:xfrm>
              <a:off x="8360" y="3162"/>
              <a:ext cx="180" cy="180"/>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1" name="TextBox 70"/>
          <p:cNvSpPr txBox="1"/>
          <p:nvPr/>
        </p:nvSpPr>
        <p:spPr>
          <a:xfrm>
            <a:off x="6238631" y="4810368"/>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sel</a:t>
            </a:r>
          </a:p>
        </p:txBody>
      </p:sp>
      <p:sp>
        <p:nvSpPr>
          <p:cNvPr id="72" name="TextBox 71"/>
          <p:cNvSpPr txBox="1"/>
          <p:nvPr/>
        </p:nvSpPr>
        <p:spPr>
          <a:xfrm>
            <a:off x="6174398" y="5154734"/>
            <a:ext cx="30809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73" name="TextBox 72"/>
          <p:cNvSpPr txBox="1"/>
          <p:nvPr/>
        </p:nvSpPr>
        <p:spPr>
          <a:xfrm>
            <a:off x="6307993" y="5551853"/>
            <a:ext cx="3193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74" name="TextBox 73"/>
          <p:cNvSpPr txBox="1"/>
          <p:nvPr/>
        </p:nvSpPr>
        <p:spPr>
          <a:xfrm>
            <a:off x="11067806" y="5027538"/>
            <a:ext cx="2888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cxnSp>
        <p:nvCxnSpPr>
          <p:cNvPr id="76" name="Straight Connector 75"/>
          <p:cNvCxnSpPr>
            <a:stCxn id="61" idx="3"/>
          </p:cNvCxnSpPr>
          <p:nvPr/>
        </p:nvCxnSpPr>
        <p:spPr>
          <a:xfrm>
            <a:off x="8981831" y="5140982"/>
            <a:ext cx="996315" cy="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1" idx="3"/>
            <a:endCxn id="69" idx="0"/>
          </p:cNvCxnSpPr>
          <p:nvPr/>
        </p:nvCxnSpPr>
        <p:spPr>
          <a:xfrm flipV="1">
            <a:off x="6681381" y="4994331"/>
            <a:ext cx="503476" cy="7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56729" y="5356470"/>
            <a:ext cx="1796317" cy="48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3"/>
          </p:cNvCxnSpPr>
          <p:nvPr/>
        </p:nvCxnSpPr>
        <p:spPr>
          <a:xfrm>
            <a:off x="6627311" y="5751908"/>
            <a:ext cx="1663787" cy="11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7791206" y="5000868"/>
            <a:ext cx="46672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353306" y="5296143"/>
            <a:ext cx="6324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345688" y="5290431"/>
            <a:ext cx="3075" cy="6576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0572506" y="5225658"/>
            <a:ext cx="476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p:cNvGrpSpPr>
            <a:grpSpLocks/>
          </p:cNvGrpSpPr>
          <p:nvPr/>
        </p:nvGrpSpPr>
        <p:grpSpPr bwMode="auto">
          <a:xfrm>
            <a:off x="8278014" y="5626683"/>
            <a:ext cx="723355" cy="615121"/>
            <a:chOff x="2216" y="2662"/>
            <a:chExt cx="1080" cy="1079"/>
          </a:xfrm>
          <a:solidFill>
            <a:schemeClr val="bg1"/>
          </a:solidFill>
        </p:grpSpPr>
        <p:sp>
          <p:nvSpPr>
            <p:cNvPr id="85"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88" name="Straight Connector 87"/>
          <p:cNvCxnSpPr/>
          <p:nvPr/>
        </p:nvCxnSpPr>
        <p:spPr>
          <a:xfrm flipV="1">
            <a:off x="9005521" y="5939691"/>
            <a:ext cx="341679" cy="1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857023" y="5000871"/>
            <a:ext cx="8356" cy="1050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814136" y="6062589"/>
            <a:ext cx="1431290" cy="25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295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r>
              <a:rPr lang="en-US" sz="1400" dirty="0">
                <a:solidFill>
                  <a:prstClr val="white"/>
                </a:solidFill>
              </a:rPr>
              <a:t> </a:t>
            </a:r>
          </a:p>
        </p:txBody>
      </p:sp>
      <p:sp>
        <p:nvSpPr>
          <p:cNvPr id="6" name="Slide Number Placeholder 5"/>
          <p:cNvSpPr>
            <a:spLocks noGrp="1"/>
          </p:cNvSpPr>
          <p:nvPr>
            <p:ph type="sldNum" sz="quarter" idx="12"/>
          </p:nvPr>
        </p:nvSpPr>
        <p:spPr>
          <a:xfrm>
            <a:off x="8390965" y="6356350"/>
            <a:ext cx="3487269" cy="365125"/>
          </a:xfrm>
        </p:spPr>
        <p:txBody>
          <a:bodyPr/>
          <a:lstStyle/>
          <a:p>
            <a:r>
              <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lang="en-US" sz="1400" smtClean="0">
                <a:solidFill>
                  <a:schemeClr val="tx1"/>
                </a:solidFill>
                <a:latin typeface="HelveticaNeueLT Std Thin" panose="020B0403020202020204" pitchFamily="34" charset="0"/>
                <a:ea typeface="Arimo" panose="020B0604020202020204" pitchFamily="34" charset="0"/>
                <a:cs typeface="Arimo" panose="020B0604020202020204" pitchFamily="34" charset="0"/>
              </a:rPr>
              <a:t>3</a:t>
            </a:fld>
            <a:endPar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1466" y="321609"/>
            <a:ext cx="9170894" cy="769441"/>
          </a:xfrm>
          <a:prstGeom prst="rect">
            <a:avLst/>
          </a:prstGeom>
          <a:noFill/>
        </p:spPr>
        <p:txBody>
          <a:bodyPr wrap="square" rtlCol="0">
            <a:spAutoFit/>
          </a:bodyPr>
          <a:lstStyle/>
          <a:p>
            <a:pPr algn="ctr"/>
            <a:r>
              <a:rPr lang="en-US" sz="4400" i="1" dirty="0">
                <a:latin typeface="Verdana" panose="020B0604030504040204" pitchFamily="34" charset="0"/>
                <a:ea typeface="Verdana" panose="020B0604030504040204" pitchFamily="34" charset="0"/>
                <a:cs typeface="Verdana" panose="020B0604030504040204" pitchFamily="34" charset="0"/>
              </a:rPr>
              <a:t>Why learn Verilog?</a:t>
            </a:r>
          </a:p>
        </p:txBody>
      </p:sp>
      <p:sp>
        <p:nvSpPr>
          <p:cNvPr id="4" name="Rectangle 3"/>
          <p:cNvSpPr/>
          <p:nvPr/>
        </p:nvSpPr>
        <p:spPr>
          <a:xfrm>
            <a:off x="5818094" y="1582341"/>
            <a:ext cx="5792880" cy="3539430"/>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cs typeface="Verdana" panose="020B0604030504040204" pitchFamily="34" charset="0"/>
              </a:rPr>
              <a:t>It’s fun.</a:t>
            </a:r>
          </a:p>
          <a:p>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You can make a living doing this.</a:t>
            </a:r>
          </a:p>
          <a:p>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3200" dirty="0">
                <a:latin typeface="Verdana" panose="020B0604030504040204" pitchFamily="34" charset="0"/>
                <a:ea typeface="Verdana" panose="020B0604030504040204" pitchFamily="34" charset="0"/>
                <a:cs typeface="Verdana" panose="020B0604030504040204" pitchFamily="34" charset="0"/>
              </a:rPr>
              <a:t>It’s better than writing code in VHDL.</a:t>
            </a:r>
            <a:endParaRPr lang="en-US" sz="2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5050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3778739"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Stephen A. Edwards.  2009 March.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Verilog 1995, 2001, and System Verilog3.1</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[Online]. Available:                                                      </a:t>
            </a: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www.cs.columbia.edu/~sedwards/classes/2004/emsys-summer/</a:t>
            </a:r>
            <a:r>
              <a:rPr kumimoji="0" lang="en-US" sz="1400" b="1" i="0" u="none" strike="noStrike" kern="1200" cap="none" spc="0" normalizeH="0" baseline="0" noProof="0" dirty="0">
                <a:ln>
                  <a:noFill/>
                </a:ln>
                <a:solidFill>
                  <a:srgbClr val="E7E6E6"/>
                </a:solidFill>
                <a:effectLst/>
                <a:uLnTx/>
                <a:uFillTx/>
                <a:latin typeface="Calibri" panose="020F0502020204030204"/>
                <a:ea typeface="+mn-ea"/>
                <a:cs typeface="+mn-cs"/>
              </a:rPr>
              <a:t>verilog</a:t>
            </a: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.pdf</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1005716"/>
            <a:ext cx="610772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How to make a Multiplexer</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We could use gate primitives:</a:t>
            </a:r>
          </a:p>
          <a:p>
            <a:pPr marL="0" lvl="0" indent="0" eaLnBrk="0" fontAlgn="base" hangingPunct="0">
              <a:lnSpc>
                <a:spcPct val="100000"/>
              </a:lnSpc>
              <a:spcBef>
                <a:spcPct val="0"/>
              </a:spcBef>
              <a:spcAft>
                <a:spcPct val="0"/>
              </a:spcAft>
              <a:buNone/>
            </a:pP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module mux(y, a, b,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output y;</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input a, b,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and g1(y1, a, nsel),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g2(y2, b,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or   g3(y, y1, y2);</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not g4(nsel,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endmodule</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1964764" y="4331255"/>
            <a:ext cx="558546" cy="595971"/>
            <a:chOff x="1087980" y="3920103"/>
            <a:chExt cx="1104294" cy="1025464"/>
          </a:xfrm>
          <a:solidFill>
            <a:schemeClr val="bg1"/>
          </a:solidFill>
        </p:grpSpPr>
        <p:sp>
          <p:nvSpPr>
            <p:cNvPr id="30" name="Arc 29"/>
            <p:cNvSpPr/>
            <p:nvPr/>
          </p:nvSpPr>
          <p:spPr>
            <a:xfrm>
              <a:off x="1209643" y="4031168"/>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p:cNvSpPr/>
            <p:nvPr/>
          </p:nvSpPr>
          <p:spPr>
            <a:xfrm>
              <a:off x="1209643" y="4049579"/>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Connector 31"/>
            <p:cNvCxnSpPr>
              <a:stCxn id="30" idx="0"/>
            </p:cNvCxnSpPr>
            <p:nvPr/>
          </p:nvCxnSpPr>
          <p:spPr>
            <a:xfrm>
              <a:off x="1309686" y="4031168"/>
              <a:ext cx="426738"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309686" y="4717770"/>
              <a:ext cx="426738" cy="0"/>
            </a:xfrm>
            <a:prstGeom prst="line">
              <a:avLst/>
            </a:prstGeom>
            <a:grpFill/>
            <a:ln/>
          </p:spPr>
          <p:style>
            <a:lnRef idx="2">
              <a:schemeClr val="dk1"/>
            </a:lnRef>
            <a:fillRef idx="0">
              <a:schemeClr val="dk1"/>
            </a:fillRef>
            <a:effectRef idx="1">
              <a:schemeClr val="dk1"/>
            </a:effectRef>
            <a:fontRef idx="minor">
              <a:schemeClr val="tx1"/>
            </a:fontRef>
          </p:style>
        </p:cxnSp>
        <p:sp>
          <p:nvSpPr>
            <p:cNvPr id="34" name="Arc 33"/>
            <p:cNvSpPr/>
            <p:nvPr/>
          </p:nvSpPr>
          <p:spPr>
            <a:xfrm>
              <a:off x="1277874" y="4031167"/>
              <a:ext cx="914400" cy="914400"/>
            </a:xfrm>
            <a:prstGeom prst="arc">
              <a:avLst>
                <a:gd name="adj1" fmla="val 16200000"/>
                <a:gd name="adj2" fmla="val 20432244"/>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Arc 34"/>
            <p:cNvSpPr/>
            <p:nvPr/>
          </p:nvSpPr>
          <p:spPr>
            <a:xfrm>
              <a:off x="1252884" y="3920103"/>
              <a:ext cx="914400" cy="796865"/>
            </a:xfrm>
            <a:prstGeom prst="arc">
              <a:avLst>
                <a:gd name="adj1" fmla="val 108464"/>
                <a:gd name="adj2" fmla="val 5358143"/>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c 35"/>
            <p:cNvSpPr/>
            <p:nvPr/>
          </p:nvSpPr>
          <p:spPr>
            <a:xfrm>
              <a:off x="1087980" y="4038953"/>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c 36"/>
            <p:cNvSpPr/>
            <p:nvPr/>
          </p:nvSpPr>
          <p:spPr>
            <a:xfrm>
              <a:off x="1087980" y="4057364"/>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9" name="Group 58"/>
          <p:cNvGrpSpPr>
            <a:grpSpLocks/>
          </p:cNvGrpSpPr>
          <p:nvPr/>
        </p:nvGrpSpPr>
        <p:grpSpPr bwMode="auto">
          <a:xfrm>
            <a:off x="8782106" y="4841236"/>
            <a:ext cx="723355" cy="615121"/>
            <a:chOff x="2216" y="2662"/>
            <a:chExt cx="1080" cy="1079"/>
          </a:xfrm>
          <a:solidFill>
            <a:schemeClr val="bg1"/>
          </a:solidFill>
        </p:grpSpPr>
        <p:sp>
          <p:nvSpPr>
            <p:cNvPr id="61"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6" name="Pentagon 13"/>
          <p:cNvSpPr/>
          <p:nvPr/>
        </p:nvSpPr>
        <p:spPr>
          <a:xfrm>
            <a:off x="10425575" y="4936292"/>
            <a:ext cx="676275" cy="600075"/>
          </a:xfrm>
          <a:custGeom>
            <a:avLst/>
            <a:gdLst>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362086 w 673608"/>
              <a:gd name="connsiteY3" fmla="*/ 484632 h 484632"/>
              <a:gd name="connsiteX4" fmla="*/ 0 w 673608"/>
              <a:gd name="connsiteY4" fmla="*/ 484632 h 484632"/>
              <a:gd name="connsiteX5" fmla="*/ 0 w 673608"/>
              <a:gd name="connsiteY5" fmla="*/ 0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 h="484632">
                <a:moveTo>
                  <a:pt x="0" y="0"/>
                </a:moveTo>
                <a:lnTo>
                  <a:pt x="362086" y="0"/>
                </a:lnTo>
                <a:cubicBezTo>
                  <a:pt x="538108" y="27432"/>
                  <a:pt x="632841" y="121539"/>
                  <a:pt x="673608" y="242316"/>
                </a:cubicBezTo>
                <a:cubicBezTo>
                  <a:pt x="634746" y="363093"/>
                  <a:pt x="534298" y="470535"/>
                  <a:pt x="362086" y="484632"/>
                </a:cubicBezTo>
                <a:lnTo>
                  <a:pt x="0" y="484632"/>
                </a:lnTo>
                <a:cubicBezTo>
                  <a:pt x="104775" y="332613"/>
                  <a:pt x="118110" y="152019"/>
                  <a:pt x="0" y="0"/>
                </a:cubicBezTo>
                <a:close/>
              </a:path>
            </a:pathLst>
          </a:cu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 name="Group 66"/>
          <p:cNvGrpSpPr>
            <a:grpSpLocks/>
          </p:cNvGrpSpPr>
          <p:nvPr/>
        </p:nvGrpSpPr>
        <p:grpSpPr bwMode="auto">
          <a:xfrm>
            <a:off x="7708487" y="4719385"/>
            <a:ext cx="606349" cy="565523"/>
            <a:chOff x="7470" y="2802"/>
            <a:chExt cx="1070" cy="900"/>
          </a:xfrm>
          <a:solidFill>
            <a:schemeClr val="bg1"/>
          </a:solidFill>
        </p:grpSpPr>
        <p:sp>
          <p:nvSpPr>
            <p:cNvPr id="69" name="AutoShape 70"/>
            <p:cNvSpPr>
              <a:spLocks noChangeArrowheads="1"/>
            </p:cNvSpPr>
            <p:nvPr/>
          </p:nvSpPr>
          <p:spPr bwMode="auto">
            <a:xfrm rot="16200000">
              <a:off x="7470" y="2802"/>
              <a:ext cx="900" cy="900"/>
            </a:xfrm>
            <a:prstGeom prst="flowChartMerge">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AutoShape 71"/>
            <p:cNvSpPr>
              <a:spLocks noChangeArrowheads="1"/>
            </p:cNvSpPr>
            <p:nvPr/>
          </p:nvSpPr>
          <p:spPr bwMode="auto">
            <a:xfrm>
              <a:off x="8360" y="3162"/>
              <a:ext cx="180" cy="180"/>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1" name="TextBox 70"/>
          <p:cNvSpPr txBox="1"/>
          <p:nvPr/>
        </p:nvSpPr>
        <p:spPr>
          <a:xfrm>
            <a:off x="6762261" y="4818183"/>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sel</a:t>
            </a:r>
          </a:p>
        </p:txBody>
      </p:sp>
      <p:sp>
        <p:nvSpPr>
          <p:cNvPr id="72" name="TextBox 71"/>
          <p:cNvSpPr txBox="1"/>
          <p:nvPr/>
        </p:nvSpPr>
        <p:spPr>
          <a:xfrm>
            <a:off x="6698028" y="5162549"/>
            <a:ext cx="30809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73" name="TextBox 72"/>
          <p:cNvSpPr txBox="1"/>
          <p:nvPr/>
        </p:nvSpPr>
        <p:spPr>
          <a:xfrm>
            <a:off x="6831623" y="5559668"/>
            <a:ext cx="3193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74" name="TextBox 73"/>
          <p:cNvSpPr txBox="1"/>
          <p:nvPr/>
        </p:nvSpPr>
        <p:spPr>
          <a:xfrm>
            <a:off x="11591436" y="5035353"/>
            <a:ext cx="2888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cxnSp>
        <p:nvCxnSpPr>
          <p:cNvPr id="76" name="Straight Connector 75"/>
          <p:cNvCxnSpPr>
            <a:stCxn id="61" idx="3"/>
          </p:cNvCxnSpPr>
          <p:nvPr/>
        </p:nvCxnSpPr>
        <p:spPr>
          <a:xfrm>
            <a:off x="9505461" y="5148797"/>
            <a:ext cx="996315" cy="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1" idx="3"/>
            <a:endCxn id="69" idx="0"/>
          </p:cNvCxnSpPr>
          <p:nvPr/>
        </p:nvCxnSpPr>
        <p:spPr>
          <a:xfrm flipV="1">
            <a:off x="7205011" y="5002146"/>
            <a:ext cx="503476" cy="7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980359" y="5364285"/>
            <a:ext cx="1796317" cy="48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3"/>
          </p:cNvCxnSpPr>
          <p:nvPr/>
        </p:nvCxnSpPr>
        <p:spPr>
          <a:xfrm>
            <a:off x="7150941" y="5759723"/>
            <a:ext cx="1663787" cy="11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8314836" y="5008683"/>
            <a:ext cx="46672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876936" y="5303958"/>
            <a:ext cx="6324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869318" y="5298246"/>
            <a:ext cx="3075" cy="6576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1096136" y="5233473"/>
            <a:ext cx="476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p:cNvGrpSpPr>
            <a:grpSpLocks/>
          </p:cNvGrpSpPr>
          <p:nvPr/>
        </p:nvGrpSpPr>
        <p:grpSpPr bwMode="auto">
          <a:xfrm>
            <a:off x="8801644" y="5634498"/>
            <a:ext cx="723355" cy="615121"/>
            <a:chOff x="2216" y="2662"/>
            <a:chExt cx="1080" cy="1079"/>
          </a:xfrm>
          <a:solidFill>
            <a:schemeClr val="bg1"/>
          </a:solidFill>
        </p:grpSpPr>
        <p:sp>
          <p:nvSpPr>
            <p:cNvPr id="85"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88" name="Straight Connector 87"/>
          <p:cNvCxnSpPr/>
          <p:nvPr/>
        </p:nvCxnSpPr>
        <p:spPr>
          <a:xfrm flipV="1">
            <a:off x="9529151" y="5947506"/>
            <a:ext cx="341679" cy="1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380653" y="5008686"/>
            <a:ext cx="8356" cy="1050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376843" y="6062588"/>
            <a:ext cx="1431290" cy="25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546736" y="4783503"/>
            <a:ext cx="4299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y1</a:t>
            </a:r>
          </a:p>
        </p:txBody>
      </p:sp>
      <p:sp>
        <p:nvSpPr>
          <p:cNvPr id="45" name="TextBox 44"/>
          <p:cNvSpPr txBox="1"/>
          <p:nvPr/>
        </p:nvSpPr>
        <p:spPr>
          <a:xfrm>
            <a:off x="9816366" y="5701811"/>
            <a:ext cx="42992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y2</a:t>
            </a:r>
          </a:p>
        </p:txBody>
      </p:sp>
      <p:sp>
        <p:nvSpPr>
          <p:cNvPr id="46" name="TextBox 45"/>
          <p:cNvSpPr txBox="1"/>
          <p:nvPr/>
        </p:nvSpPr>
        <p:spPr>
          <a:xfrm>
            <a:off x="10551013" y="5006242"/>
            <a:ext cx="4347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g3</a:t>
            </a:r>
          </a:p>
        </p:txBody>
      </p:sp>
      <p:sp>
        <p:nvSpPr>
          <p:cNvPr id="47" name="TextBox 46"/>
          <p:cNvSpPr txBox="1"/>
          <p:nvPr/>
        </p:nvSpPr>
        <p:spPr>
          <a:xfrm>
            <a:off x="8886336" y="4904641"/>
            <a:ext cx="4347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g1</a:t>
            </a:r>
          </a:p>
        </p:txBody>
      </p:sp>
      <p:sp>
        <p:nvSpPr>
          <p:cNvPr id="48" name="TextBox 47"/>
          <p:cNvSpPr txBox="1"/>
          <p:nvPr/>
        </p:nvSpPr>
        <p:spPr>
          <a:xfrm>
            <a:off x="8925412" y="5693996"/>
            <a:ext cx="4347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g2</a:t>
            </a:r>
          </a:p>
        </p:txBody>
      </p:sp>
      <p:sp>
        <p:nvSpPr>
          <p:cNvPr id="49" name="TextBox 48"/>
          <p:cNvSpPr txBox="1"/>
          <p:nvPr/>
        </p:nvSpPr>
        <p:spPr>
          <a:xfrm>
            <a:off x="7674951" y="4795226"/>
            <a:ext cx="43473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g4</a:t>
            </a:r>
          </a:p>
        </p:txBody>
      </p:sp>
      <p:sp>
        <p:nvSpPr>
          <p:cNvPr id="50" name="TextBox 49"/>
          <p:cNvSpPr txBox="1"/>
          <p:nvPr/>
        </p:nvSpPr>
        <p:spPr>
          <a:xfrm>
            <a:off x="8261106" y="4662365"/>
            <a:ext cx="60785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nsel</a:t>
            </a:r>
          </a:p>
        </p:txBody>
      </p:sp>
    </p:spTree>
    <p:extLst>
      <p:ext uri="{BB962C8B-B14F-4D97-AF65-F5344CB8AC3E}">
        <p14:creationId xmlns:p14="http://schemas.microsoft.com/office/powerpoint/2010/main" val="1036896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790273"/>
            <a:ext cx="6107723"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How to make a Multiplexer</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We could use an always combinational block:</a:t>
            </a:r>
          </a:p>
          <a:p>
            <a:pPr marL="0" lvl="0" indent="0" eaLnBrk="0" fontAlgn="base" hangingPunct="0">
              <a:lnSpc>
                <a:spcPct val="100000"/>
              </a:lnSpc>
              <a:spcBef>
                <a:spcPct val="0"/>
              </a:spcBef>
              <a:spcAft>
                <a:spcPct val="0"/>
              </a:spcAft>
              <a:buNone/>
            </a:pP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module mux(y, a, b,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output y;</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input a, b,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reg y; </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always @(a or b or sel)</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if (sel) y = b;</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   else y = a;	</a:t>
            </a:r>
          </a:p>
          <a:p>
            <a:pPr marL="0" lvl="0" indent="0" eaLnBrk="0" fontAlgn="base" hangingPunct="0">
              <a:lnSpc>
                <a:spcPct val="100000"/>
              </a:lnSpc>
              <a:spcBef>
                <a:spcPct val="0"/>
              </a:spcBef>
              <a:spcAft>
                <a:spcPct val="0"/>
              </a:spcAft>
              <a:buNone/>
            </a:pPr>
            <a:r>
              <a:rPr lang="en-US" sz="2200" dirty="0">
                <a:solidFill>
                  <a:schemeClr val="tx1"/>
                </a:solidFill>
                <a:latin typeface="Tahoma" panose="020B0604030504040204" pitchFamily="34" charset="0"/>
                <a:ea typeface="Tahoma" panose="020B0604030504040204" pitchFamily="34" charset="0"/>
                <a:cs typeface="Tahoma" panose="020B0604030504040204" pitchFamily="34" charset="0"/>
              </a:rPr>
              <a:t>endmodule</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p:cNvGrpSpPr/>
          <p:nvPr/>
        </p:nvGrpSpPr>
        <p:grpSpPr>
          <a:xfrm>
            <a:off x="1964764" y="4331255"/>
            <a:ext cx="558546" cy="595971"/>
            <a:chOff x="1087980" y="3920103"/>
            <a:chExt cx="1104294" cy="1025464"/>
          </a:xfrm>
          <a:solidFill>
            <a:schemeClr val="bg1"/>
          </a:solidFill>
        </p:grpSpPr>
        <p:sp>
          <p:nvSpPr>
            <p:cNvPr id="30" name="Arc 29"/>
            <p:cNvSpPr/>
            <p:nvPr/>
          </p:nvSpPr>
          <p:spPr>
            <a:xfrm>
              <a:off x="1209643" y="4031168"/>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p:cNvSpPr/>
            <p:nvPr/>
          </p:nvSpPr>
          <p:spPr>
            <a:xfrm>
              <a:off x="1209643" y="4049579"/>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Connector 31"/>
            <p:cNvCxnSpPr>
              <a:stCxn id="30" idx="0"/>
            </p:cNvCxnSpPr>
            <p:nvPr/>
          </p:nvCxnSpPr>
          <p:spPr>
            <a:xfrm>
              <a:off x="1309686" y="4031168"/>
              <a:ext cx="426738"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309686" y="4717770"/>
              <a:ext cx="426738" cy="0"/>
            </a:xfrm>
            <a:prstGeom prst="line">
              <a:avLst/>
            </a:prstGeom>
            <a:grpFill/>
            <a:ln/>
          </p:spPr>
          <p:style>
            <a:lnRef idx="2">
              <a:schemeClr val="dk1"/>
            </a:lnRef>
            <a:fillRef idx="0">
              <a:schemeClr val="dk1"/>
            </a:fillRef>
            <a:effectRef idx="1">
              <a:schemeClr val="dk1"/>
            </a:effectRef>
            <a:fontRef idx="minor">
              <a:schemeClr val="tx1"/>
            </a:fontRef>
          </p:style>
        </p:cxnSp>
        <p:sp>
          <p:nvSpPr>
            <p:cNvPr id="34" name="Arc 33"/>
            <p:cNvSpPr/>
            <p:nvPr/>
          </p:nvSpPr>
          <p:spPr>
            <a:xfrm>
              <a:off x="1277874" y="4031167"/>
              <a:ext cx="914400" cy="914400"/>
            </a:xfrm>
            <a:prstGeom prst="arc">
              <a:avLst>
                <a:gd name="adj1" fmla="val 16200000"/>
                <a:gd name="adj2" fmla="val 20432244"/>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Arc 34"/>
            <p:cNvSpPr/>
            <p:nvPr/>
          </p:nvSpPr>
          <p:spPr>
            <a:xfrm>
              <a:off x="1252884" y="3920103"/>
              <a:ext cx="914400" cy="796865"/>
            </a:xfrm>
            <a:prstGeom prst="arc">
              <a:avLst>
                <a:gd name="adj1" fmla="val 108464"/>
                <a:gd name="adj2" fmla="val 5358143"/>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c 35"/>
            <p:cNvSpPr/>
            <p:nvPr/>
          </p:nvSpPr>
          <p:spPr>
            <a:xfrm>
              <a:off x="1087980" y="4038953"/>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c 36"/>
            <p:cNvSpPr/>
            <p:nvPr/>
          </p:nvSpPr>
          <p:spPr>
            <a:xfrm>
              <a:off x="1087980" y="4057364"/>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9" name="Group 58"/>
          <p:cNvGrpSpPr>
            <a:grpSpLocks/>
          </p:cNvGrpSpPr>
          <p:nvPr/>
        </p:nvGrpSpPr>
        <p:grpSpPr bwMode="auto">
          <a:xfrm>
            <a:off x="8258476" y="4833421"/>
            <a:ext cx="723355" cy="615121"/>
            <a:chOff x="2216" y="2662"/>
            <a:chExt cx="1080" cy="1079"/>
          </a:xfrm>
          <a:solidFill>
            <a:schemeClr val="bg1"/>
          </a:solidFill>
        </p:grpSpPr>
        <p:sp>
          <p:nvSpPr>
            <p:cNvPr id="61"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6" name="Pentagon 13"/>
          <p:cNvSpPr/>
          <p:nvPr/>
        </p:nvSpPr>
        <p:spPr>
          <a:xfrm>
            <a:off x="9901945" y="4928477"/>
            <a:ext cx="676275" cy="600075"/>
          </a:xfrm>
          <a:custGeom>
            <a:avLst/>
            <a:gdLst>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362086 w 673608"/>
              <a:gd name="connsiteY3" fmla="*/ 484632 h 484632"/>
              <a:gd name="connsiteX4" fmla="*/ 0 w 673608"/>
              <a:gd name="connsiteY4" fmla="*/ 484632 h 484632"/>
              <a:gd name="connsiteX5" fmla="*/ 0 w 673608"/>
              <a:gd name="connsiteY5" fmla="*/ 0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 h="484632">
                <a:moveTo>
                  <a:pt x="0" y="0"/>
                </a:moveTo>
                <a:lnTo>
                  <a:pt x="362086" y="0"/>
                </a:lnTo>
                <a:cubicBezTo>
                  <a:pt x="538108" y="27432"/>
                  <a:pt x="632841" y="121539"/>
                  <a:pt x="673608" y="242316"/>
                </a:cubicBezTo>
                <a:cubicBezTo>
                  <a:pt x="634746" y="363093"/>
                  <a:pt x="534298" y="470535"/>
                  <a:pt x="362086" y="484632"/>
                </a:cubicBezTo>
                <a:lnTo>
                  <a:pt x="0" y="484632"/>
                </a:lnTo>
                <a:cubicBezTo>
                  <a:pt x="104775" y="332613"/>
                  <a:pt x="118110" y="152019"/>
                  <a:pt x="0" y="0"/>
                </a:cubicBezTo>
                <a:close/>
              </a:path>
            </a:pathLst>
          </a:cu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 name="Group 66"/>
          <p:cNvGrpSpPr>
            <a:grpSpLocks/>
          </p:cNvGrpSpPr>
          <p:nvPr/>
        </p:nvGrpSpPr>
        <p:grpSpPr bwMode="auto">
          <a:xfrm>
            <a:off x="7184857" y="4711570"/>
            <a:ext cx="606349" cy="565523"/>
            <a:chOff x="7470" y="2802"/>
            <a:chExt cx="1070" cy="900"/>
          </a:xfrm>
          <a:solidFill>
            <a:schemeClr val="bg1"/>
          </a:solidFill>
        </p:grpSpPr>
        <p:sp>
          <p:nvSpPr>
            <p:cNvPr id="69" name="AutoShape 70"/>
            <p:cNvSpPr>
              <a:spLocks noChangeArrowheads="1"/>
            </p:cNvSpPr>
            <p:nvPr/>
          </p:nvSpPr>
          <p:spPr bwMode="auto">
            <a:xfrm rot="16200000">
              <a:off x="7470" y="2802"/>
              <a:ext cx="900" cy="900"/>
            </a:xfrm>
            <a:prstGeom prst="flowChartMerge">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AutoShape 71"/>
            <p:cNvSpPr>
              <a:spLocks noChangeArrowheads="1"/>
            </p:cNvSpPr>
            <p:nvPr/>
          </p:nvSpPr>
          <p:spPr bwMode="auto">
            <a:xfrm>
              <a:off x="8360" y="3162"/>
              <a:ext cx="180" cy="180"/>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1" name="TextBox 70"/>
          <p:cNvSpPr txBox="1"/>
          <p:nvPr/>
        </p:nvSpPr>
        <p:spPr>
          <a:xfrm>
            <a:off x="6238631" y="4810368"/>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sel</a:t>
            </a:r>
          </a:p>
        </p:txBody>
      </p:sp>
      <p:sp>
        <p:nvSpPr>
          <p:cNvPr id="72" name="TextBox 71"/>
          <p:cNvSpPr txBox="1"/>
          <p:nvPr/>
        </p:nvSpPr>
        <p:spPr>
          <a:xfrm>
            <a:off x="6174398" y="5154734"/>
            <a:ext cx="30809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73" name="TextBox 72"/>
          <p:cNvSpPr txBox="1"/>
          <p:nvPr/>
        </p:nvSpPr>
        <p:spPr>
          <a:xfrm>
            <a:off x="6307993" y="5551853"/>
            <a:ext cx="3193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74" name="TextBox 73"/>
          <p:cNvSpPr txBox="1"/>
          <p:nvPr/>
        </p:nvSpPr>
        <p:spPr>
          <a:xfrm>
            <a:off x="11067806" y="5027538"/>
            <a:ext cx="2888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cxnSp>
        <p:nvCxnSpPr>
          <p:cNvPr id="76" name="Straight Connector 75"/>
          <p:cNvCxnSpPr>
            <a:stCxn id="61" idx="3"/>
          </p:cNvCxnSpPr>
          <p:nvPr/>
        </p:nvCxnSpPr>
        <p:spPr>
          <a:xfrm>
            <a:off x="8981831" y="5140982"/>
            <a:ext cx="996315" cy="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1" idx="3"/>
            <a:endCxn id="69" idx="0"/>
          </p:cNvCxnSpPr>
          <p:nvPr/>
        </p:nvCxnSpPr>
        <p:spPr>
          <a:xfrm flipV="1">
            <a:off x="6681381" y="4994331"/>
            <a:ext cx="503476" cy="7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456729" y="5356470"/>
            <a:ext cx="1796317" cy="48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3"/>
          </p:cNvCxnSpPr>
          <p:nvPr/>
        </p:nvCxnSpPr>
        <p:spPr>
          <a:xfrm>
            <a:off x="6627311" y="5751908"/>
            <a:ext cx="1663787" cy="11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7791206" y="5000868"/>
            <a:ext cx="46672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353306" y="5296143"/>
            <a:ext cx="6324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345688" y="5290431"/>
            <a:ext cx="3075" cy="6576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0572506" y="5225658"/>
            <a:ext cx="476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p:cNvGrpSpPr>
            <a:grpSpLocks/>
          </p:cNvGrpSpPr>
          <p:nvPr/>
        </p:nvGrpSpPr>
        <p:grpSpPr bwMode="auto">
          <a:xfrm>
            <a:off x="8278014" y="5626683"/>
            <a:ext cx="723355" cy="615121"/>
            <a:chOff x="2216" y="2662"/>
            <a:chExt cx="1080" cy="1079"/>
          </a:xfrm>
          <a:solidFill>
            <a:schemeClr val="bg1"/>
          </a:solidFill>
        </p:grpSpPr>
        <p:sp>
          <p:nvSpPr>
            <p:cNvPr id="85"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88" name="Straight Connector 87"/>
          <p:cNvCxnSpPr/>
          <p:nvPr/>
        </p:nvCxnSpPr>
        <p:spPr>
          <a:xfrm flipV="1">
            <a:off x="9005521" y="5939691"/>
            <a:ext cx="341679" cy="1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857023" y="5000871"/>
            <a:ext cx="8356" cy="1050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6853213" y="6054773"/>
            <a:ext cx="1431290" cy="25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765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4" y="6248335"/>
            <a:ext cx="3794370"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Stephen A. Edwards.  2009 March.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Verilog 1995, 2001, and System Verilog3.1</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[Online]. Available:                                                      </a:t>
            </a: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www.cs.columbia.edu/~sedwards/classes/2004/emsys-summer/</a:t>
            </a:r>
            <a:r>
              <a:rPr kumimoji="0" lang="en-US" sz="1400" b="1" i="0" u="none" strike="noStrike" kern="1200" cap="none" spc="0" normalizeH="0" baseline="0" noProof="0" dirty="0">
                <a:ln>
                  <a:noFill/>
                </a:ln>
                <a:solidFill>
                  <a:srgbClr val="E7E6E6"/>
                </a:solidFill>
                <a:effectLst/>
                <a:uLnTx/>
                <a:uFillTx/>
                <a:latin typeface="Calibri" panose="020F0502020204030204"/>
                <a:ea typeface="+mn-ea"/>
                <a:cs typeface="+mn-cs"/>
              </a:rPr>
              <a:t>verilog</a:t>
            </a: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.pdf</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1113440"/>
            <a:ext cx="6107723"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How to make a Multiplexer</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Lastly, we could use a User-Defined Primitive (UDP):</a:t>
            </a:r>
          </a:p>
          <a:p>
            <a:pPr marL="0" lvl="0" indent="0" eaLnBrk="0" fontAlgn="base" hangingPunct="0">
              <a:lnSpc>
                <a:spcPct val="100000"/>
              </a:lnSpc>
              <a:spcBef>
                <a:spcPct val="0"/>
              </a:spcBef>
              <a:spcAft>
                <a:spcPct val="0"/>
              </a:spcAft>
              <a:buNone/>
            </a:pPr>
            <a:endParaRPr lang="en-US" sz="2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primitive mux(y, a, b, sel);</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output y;</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input a, b, sel;</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table</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1?0 : 1;</a:t>
            </a:r>
          </a:p>
          <a:p>
            <a:pPr mar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0?0 : 0;</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?11 : 1;</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?01 : 0;</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11? : 1;   </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00? : 0;</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endtable	</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endprimitive</a:t>
            </a:r>
          </a:p>
        </p:txBody>
      </p:sp>
      <p:grpSp>
        <p:nvGrpSpPr>
          <p:cNvPr id="29" name="Group 28"/>
          <p:cNvGrpSpPr/>
          <p:nvPr/>
        </p:nvGrpSpPr>
        <p:grpSpPr>
          <a:xfrm>
            <a:off x="1964764" y="4331255"/>
            <a:ext cx="558546" cy="595971"/>
            <a:chOff x="1087980" y="3920103"/>
            <a:chExt cx="1104294" cy="1025464"/>
          </a:xfrm>
          <a:solidFill>
            <a:schemeClr val="bg1"/>
          </a:solidFill>
        </p:grpSpPr>
        <p:sp>
          <p:nvSpPr>
            <p:cNvPr id="30" name="Arc 29"/>
            <p:cNvSpPr/>
            <p:nvPr/>
          </p:nvSpPr>
          <p:spPr>
            <a:xfrm>
              <a:off x="1209643" y="4031168"/>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p:cNvSpPr/>
            <p:nvPr/>
          </p:nvSpPr>
          <p:spPr>
            <a:xfrm>
              <a:off x="1209643" y="4049579"/>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Connector 31"/>
            <p:cNvCxnSpPr>
              <a:stCxn id="30" idx="0"/>
            </p:cNvCxnSpPr>
            <p:nvPr/>
          </p:nvCxnSpPr>
          <p:spPr>
            <a:xfrm>
              <a:off x="1309686" y="4031168"/>
              <a:ext cx="426738"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309686" y="4717770"/>
              <a:ext cx="426738" cy="0"/>
            </a:xfrm>
            <a:prstGeom prst="line">
              <a:avLst/>
            </a:prstGeom>
            <a:grpFill/>
            <a:ln/>
          </p:spPr>
          <p:style>
            <a:lnRef idx="2">
              <a:schemeClr val="dk1"/>
            </a:lnRef>
            <a:fillRef idx="0">
              <a:schemeClr val="dk1"/>
            </a:fillRef>
            <a:effectRef idx="1">
              <a:schemeClr val="dk1"/>
            </a:effectRef>
            <a:fontRef idx="minor">
              <a:schemeClr val="tx1"/>
            </a:fontRef>
          </p:style>
        </p:cxnSp>
        <p:sp>
          <p:nvSpPr>
            <p:cNvPr id="34" name="Arc 33"/>
            <p:cNvSpPr/>
            <p:nvPr/>
          </p:nvSpPr>
          <p:spPr>
            <a:xfrm>
              <a:off x="1277874" y="4031167"/>
              <a:ext cx="914400" cy="914400"/>
            </a:xfrm>
            <a:prstGeom prst="arc">
              <a:avLst>
                <a:gd name="adj1" fmla="val 16200000"/>
                <a:gd name="adj2" fmla="val 20432244"/>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Arc 34"/>
            <p:cNvSpPr/>
            <p:nvPr/>
          </p:nvSpPr>
          <p:spPr>
            <a:xfrm>
              <a:off x="1252884" y="3920103"/>
              <a:ext cx="914400" cy="796865"/>
            </a:xfrm>
            <a:prstGeom prst="arc">
              <a:avLst>
                <a:gd name="adj1" fmla="val 108464"/>
                <a:gd name="adj2" fmla="val 5358143"/>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c 35"/>
            <p:cNvSpPr/>
            <p:nvPr/>
          </p:nvSpPr>
          <p:spPr>
            <a:xfrm>
              <a:off x="1087980" y="4038953"/>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c 36"/>
            <p:cNvSpPr/>
            <p:nvPr/>
          </p:nvSpPr>
          <p:spPr>
            <a:xfrm>
              <a:off x="1087980" y="4057364"/>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4" name="Group 23"/>
          <p:cNvGrpSpPr/>
          <p:nvPr/>
        </p:nvGrpSpPr>
        <p:grpSpPr>
          <a:xfrm>
            <a:off x="7669824" y="3445001"/>
            <a:ext cx="4307190" cy="1216513"/>
            <a:chOff x="6580797" y="4844433"/>
            <a:chExt cx="5182270" cy="1530234"/>
          </a:xfrm>
        </p:grpSpPr>
        <p:grpSp>
          <p:nvGrpSpPr>
            <p:cNvPr id="59" name="Group 58"/>
            <p:cNvGrpSpPr>
              <a:grpSpLocks/>
            </p:cNvGrpSpPr>
            <p:nvPr/>
          </p:nvGrpSpPr>
          <p:grpSpPr bwMode="auto">
            <a:xfrm>
              <a:off x="8664875" y="4966284"/>
              <a:ext cx="723355" cy="615121"/>
              <a:chOff x="2216" y="2662"/>
              <a:chExt cx="1080" cy="1079"/>
            </a:xfrm>
            <a:solidFill>
              <a:schemeClr val="bg1"/>
            </a:solidFill>
          </p:grpSpPr>
          <p:sp>
            <p:nvSpPr>
              <p:cNvPr id="61"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6" name="Pentagon 13"/>
            <p:cNvSpPr/>
            <p:nvPr/>
          </p:nvSpPr>
          <p:spPr>
            <a:xfrm>
              <a:off x="10308344" y="5061340"/>
              <a:ext cx="676275" cy="600075"/>
            </a:xfrm>
            <a:custGeom>
              <a:avLst/>
              <a:gdLst>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362086 w 673608"/>
                <a:gd name="connsiteY3" fmla="*/ 484632 h 484632"/>
                <a:gd name="connsiteX4" fmla="*/ 0 w 673608"/>
                <a:gd name="connsiteY4" fmla="*/ 484632 h 484632"/>
                <a:gd name="connsiteX5" fmla="*/ 0 w 673608"/>
                <a:gd name="connsiteY5" fmla="*/ 0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 h="484632">
                  <a:moveTo>
                    <a:pt x="0" y="0"/>
                  </a:moveTo>
                  <a:lnTo>
                    <a:pt x="362086" y="0"/>
                  </a:lnTo>
                  <a:cubicBezTo>
                    <a:pt x="538108" y="27432"/>
                    <a:pt x="632841" y="121539"/>
                    <a:pt x="673608" y="242316"/>
                  </a:cubicBezTo>
                  <a:cubicBezTo>
                    <a:pt x="634746" y="363093"/>
                    <a:pt x="534298" y="470535"/>
                    <a:pt x="362086" y="484632"/>
                  </a:cubicBezTo>
                  <a:lnTo>
                    <a:pt x="0" y="484632"/>
                  </a:lnTo>
                  <a:cubicBezTo>
                    <a:pt x="104775" y="332613"/>
                    <a:pt x="118110" y="152019"/>
                    <a:pt x="0" y="0"/>
                  </a:cubicBezTo>
                  <a:close/>
                </a:path>
              </a:pathLst>
            </a:cu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 name="Group 66"/>
            <p:cNvGrpSpPr>
              <a:grpSpLocks/>
            </p:cNvGrpSpPr>
            <p:nvPr/>
          </p:nvGrpSpPr>
          <p:grpSpPr bwMode="auto">
            <a:xfrm>
              <a:off x="7591256" y="4844433"/>
              <a:ext cx="606349" cy="565523"/>
              <a:chOff x="7470" y="2802"/>
              <a:chExt cx="1070" cy="900"/>
            </a:xfrm>
            <a:solidFill>
              <a:schemeClr val="bg1"/>
            </a:solidFill>
          </p:grpSpPr>
          <p:sp>
            <p:nvSpPr>
              <p:cNvPr id="69" name="AutoShape 70"/>
              <p:cNvSpPr>
                <a:spLocks noChangeArrowheads="1"/>
              </p:cNvSpPr>
              <p:nvPr/>
            </p:nvSpPr>
            <p:spPr bwMode="auto">
              <a:xfrm rot="16200000">
                <a:off x="7470" y="2802"/>
                <a:ext cx="900" cy="900"/>
              </a:xfrm>
              <a:prstGeom prst="flowChartMerge">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0" name="AutoShape 71"/>
              <p:cNvSpPr>
                <a:spLocks noChangeArrowheads="1"/>
              </p:cNvSpPr>
              <p:nvPr/>
            </p:nvSpPr>
            <p:spPr bwMode="auto">
              <a:xfrm>
                <a:off x="8360" y="3162"/>
                <a:ext cx="180" cy="180"/>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1" name="TextBox 70"/>
            <p:cNvSpPr txBox="1"/>
            <p:nvPr/>
          </p:nvSpPr>
          <p:spPr>
            <a:xfrm>
              <a:off x="6645030" y="4943231"/>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sel</a:t>
              </a:r>
            </a:p>
          </p:txBody>
        </p:sp>
        <p:sp>
          <p:nvSpPr>
            <p:cNvPr id="72" name="TextBox 71"/>
            <p:cNvSpPr txBox="1"/>
            <p:nvPr/>
          </p:nvSpPr>
          <p:spPr>
            <a:xfrm>
              <a:off x="6580797" y="5287597"/>
              <a:ext cx="30809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a:t>
              </a:r>
            </a:p>
          </p:txBody>
        </p:sp>
        <p:sp>
          <p:nvSpPr>
            <p:cNvPr id="73" name="TextBox 72"/>
            <p:cNvSpPr txBox="1"/>
            <p:nvPr/>
          </p:nvSpPr>
          <p:spPr>
            <a:xfrm>
              <a:off x="6714392" y="5684716"/>
              <a:ext cx="319318"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a:t>
              </a:r>
            </a:p>
          </p:txBody>
        </p:sp>
        <p:sp>
          <p:nvSpPr>
            <p:cNvPr id="74" name="TextBox 73"/>
            <p:cNvSpPr txBox="1"/>
            <p:nvPr/>
          </p:nvSpPr>
          <p:spPr>
            <a:xfrm>
              <a:off x="11474205" y="5160401"/>
              <a:ext cx="28886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y</a:t>
              </a:r>
            </a:p>
          </p:txBody>
        </p:sp>
        <p:cxnSp>
          <p:nvCxnSpPr>
            <p:cNvPr id="76" name="Straight Connector 75"/>
            <p:cNvCxnSpPr>
              <a:stCxn id="61" idx="3"/>
            </p:cNvCxnSpPr>
            <p:nvPr/>
          </p:nvCxnSpPr>
          <p:spPr>
            <a:xfrm>
              <a:off x="9388230" y="5273845"/>
              <a:ext cx="996315" cy="85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71" idx="3"/>
              <a:endCxn id="69" idx="0"/>
            </p:cNvCxnSpPr>
            <p:nvPr/>
          </p:nvCxnSpPr>
          <p:spPr>
            <a:xfrm flipV="1">
              <a:off x="7087780" y="5127194"/>
              <a:ext cx="503476" cy="7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863128" y="5489333"/>
              <a:ext cx="1796317" cy="48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3" idx="3"/>
            </p:cNvCxnSpPr>
            <p:nvPr/>
          </p:nvCxnSpPr>
          <p:spPr>
            <a:xfrm>
              <a:off x="7033710" y="5884771"/>
              <a:ext cx="1663787" cy="11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8197605" y="5133731"/>
              <a:ext cx="466725"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9759705" y="5429006"/>
              <a:ext cx="6324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752087" y="5423294"/>
              <a:ext cx="3075" cy="6576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0978905" y="5358521"/>
              <a:ext cx="47625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4" name="Group 83"/>
            <p:cNvGrpSpPr>
              <a:grpSpLocks/>
            </p:cNvGrpSpPr>
            <p:nvPr/>
          </p:nvGrpSpPr>
          <p:grpSpPr bwMode="auto">
            <a:xfrm>
              <a:off x="8684413" y="5759546"/>
              <a:ext cx="723355" cy="615121"/>
              <a:chOff x="2216" y="2662"/>
              <a:chExt cx="1080" cy="1079"/>
            </a:xfrm>
            <a:solidFill>
              <a:schemeClr val="bg1"/>
            </a:solidFill>
          </p:grpSpPr>
          <p:sp>
            <p:nvSpPr>
              <p:cNvPr id="85"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88" name="Straight Connector 87"/>
            <p:cNvCxnSpPr/>
            <p:nvPr/>
          </p:nvCxnSpPr>
          <p:spPr>
            <a:xfrm flipV="1">
              <a:off x="9411920" y="6072554"/>
              <a:ext cx="341679" cy="1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7263422" y="5133734"/>
              <a:ext cx="8356" cy="10500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7259612" y="6187636"/>
              <a:ext cx="1431290" cy="25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2941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22912" y="983904"/>
            <a:ext cx="6107723"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Ports</a:t>
            </a:r>
          </a:p>
          <a:p>
            <a:pPr marL="0" lv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Input, Output, Inout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 These keywords declare input, output and bidirectional ports of a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module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or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task</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Input and inout ports are of type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wire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An output port can be configured to be of type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wire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reg</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wand</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wor</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or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tri</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The default is wire.</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module example(a, b, e, c) </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input a;  // An input, defaults to a wire </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output b, e;  // Outputs default to wire</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output [1:0] c;  /* 2-bit output, must be 			 declared */</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reg</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[1:0] c;     // c port declared as </a:t>
            </a:r>
            <a:r>
              <a:rPr lang="en-US" sz="2400" dirty="0" err="1">
                <a:solidFill>
                  <a:schemeClr val="tx1"/>
                </a:solidFill>
                <a:latin typeface="Tahoma" panose="020B0604030504040204" pitchFamily="34" charset="0"/>
                <a:ea typeface="Tahoma" panose="020B0604030504040204" pitchFamily="34" charset="0"/>
                <a:cs typeface="Tahoma" panose="020B0604030504040204" pitchFamily="34" charset="0"/>
              </a:rPr>
              <a:t>reg</a:t>
            </a: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04232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4939323" y="6154551"/>
            <a:ext cx="3626339"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Sarah L. Harris and David Money Harris, “Hardware Description Languages,” in </a:t>
            </a:r>
            <a:r>
              <a:rPr kumimoji="0" lang="en-US" sz="1400" b="0" i="1" u="none" strike="noStrike" kern="1200" cap="none" spc="0" normalizeH="0" baseline="0" noProof="0" dirty="0">
                <a:ln>
                  <a:noFill/>
                </a:ln>
                <a:solidFill>
                  <a:prstClr val="white"/>
                </a:solidFill>
                <a:effectLst/>
                <a:uLnTx/>
                <a:uFillTx/>
                <a:latin typeface="Calibri" panose="020F0502020204030204"/>
                <a:ea typeface="+mn-ea"/>
                <a:cs typeface="+mn-cs"/>
              </a:rPr>
              <a:t>Digital Design and Computer Architecture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Waltham, MA, Morgan Kaufman, 2016, pp. 178</a:t>
            </a: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806831" y="997116"/>
            <a:ext cx="620817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Buses</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Suppose we have this Verilog code:</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module invert(input [3:0] a, output [3:0] y);</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assign y = ~a;</a:t>
            </a:r>
          </a:p>
          <a:p>
            <a:pPr marL="0" lvl="0" indent="0" eaLnBrk="0" fontAlgn="base" hangingPunct="0">
              <a:lnSpc>
                <a:spcPct val="100000"/>
              </a:lnSpc>
              <a:spcBef>
                <a:spcPct val="0"/>
              </a:spcBef>
              <a:spcAft>
                <a:spcPct val="0"/>
              </a:spcAft>
              <a:buNone/>
            </a:pP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endmodule</a:t>
            </a: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What circuit would this produce?  We’d get a bank of inverters, one for every bit between the 4-bit bus a and the 4-bit bus y.  In a, the bits from most significant to least are a[3], a[2], a[1] and a[0] and can be accessed individually using this nomenclature. This is the little-endian order, because the least significant bit has the smallest bit number.  If it had been written a[0:3], this would be big-endian order, with the MSB accessed with the smallest bit number. </a:t>
            </a:r>
          </a:p>
        </p:txBody>
      </p:sp>
    </p:spTree>
    <p:extLst>
      <p:ext uri="{BB962C8B-B14F-4D97-AF65-F5344CB8AC3E}">
        <p14:creationId xmlns:p14="http://schemas.microsoft.com/office/powerpoint/2010/main" val="3395696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665695" y="1344271"/>
            <a:ext cx="6373906"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Data Types – Nets and Registers</a:t>
            </a:r>
          </a:p>
          <a:p>
            <a:pPr marL="0" lv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Nets</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Represent connections between hardware elements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Must be driven continuously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Used to wire up instantiations</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Include types wire, wor, tri and wand.</a:t>
            </a:r>
          </a:p>
          <a:p>
            <a:pPr mar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Registers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Retain the last value assigned</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Often used to represent storage elements</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Includes types reg and integer</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12057861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665695" y="974939"/>
            <a:ext cx="6373906"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Data Types</a:t>
            </a:r>
          </a:p>
          <a:p>
            <a:pPr marL="0" lv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Integers</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are general-purpose variables.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For synthesis used mainly as loop indexes, parameters, and constants.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Implicitly of type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reg,</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however they store data as signed numbers whereas explicitly declared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reg</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types store them as unsigned.</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If they hold numbers which are not defined at compile time, their size will default to 32-bits.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If they hold constants, the synthesizer adjusts them to the minimum width needed at compilation.</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3770621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665695" y="1159605"/>
            <a:ext cx="637390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Data Types</a:t>
            </a:r>
          </a:p>
          <a:p>
            <a:pPr marL="0" lv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Reg</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represents storage.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Only reg type variable can be assigned to in an always block. </a:t>
            </a:r>
          </a:p>
          <a:p>
            <a:pPr eaLnBrk="0" fontAlgn="base" hangingPunct="0">
              <a:lnSpc>
                <a:spcPct val="100000"/>
              </a:lnSpc>
              <a:spcBef>
                <a:spcPct val="0"/>
              </a:spcBef>
              <a:spcAft>
                <a:spcPct val="0"/>
              </a:spcAft>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Reg does not mean register.  It can be modeled as a wire or as a storage cell depending on context.  When used in combinational expressions in an always block, no storage is implemented.  When used in sequential statements (begin/end, if, for, case, etc.), the a latch or FF will be created.</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2639034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513294" y="1722569"/>
            <a:ext cx="6517341"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Port Rules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When connecting modules, </a:t>
            </a:r>
          </a:p>
          <a:p>
            <a:pPr marL="0" lv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Input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s must be Nets (wire, etc.)</a:t>
            </a:r>
          </a:p>
          <a:p>
            <a:pPr marL="0" lv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Output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s can be Nets or Registers</a:t>
            </a:r>
          </a:p>
          <a:p>
            <a:pPr marL="0" lv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Inout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must be Nets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The Left Hand Side (LHS) of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procedural</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assignment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s must be of a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Register</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type.  For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continuous assignment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s outside of procedural blocks, LHS must be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Nets</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(wires).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These rules pictured visually on the next slide.</a:t>
            </a:r>
          </a:p>
        </p:txBody>
      </p:sp>
    </p:spTree>
    <p:extLst>
      <p:ext uri="{BB962C8B-B14F-4D97-AF65-F5344CB8AC3E}">
        <p14:creationId xmlns:p14="http://schemas.microsoft.com/office/powerpoint/2010/main" val="1815695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513294" y="1168572"/>
            <a:ext cx="651734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Port Rules</a:t>
            </a: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32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5699872" y="1780055"/>
            <a:ext cx="2725271" cy="4069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Module 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assign wire_out = …    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always@(...)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reg_out &lt;= …      Reg</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assign wire_inout = …  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8991600" y="1801905"/>
            <a:ext cx="2743201" cy="40699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Module B</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Net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p:cNvSpPr/>
          <p:nvPr/>
        </p:nvSpPr>
        <p:spPr>
          <a:xfrm>
            <a:off x="5925671" y="3206003"/>
            <a:ext cx="1900518" cy="770964"/>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 name="Straight Arrow Connector 7"/>
          <p:cNvCxnSpPr/>
          <p:nvPr/>
        </p:nvCxnSpPr>
        <p:spPr>
          <a:xfrm>
            <a:off x="7886700" y="3781425"/>
            <a:ext cx="1754281" cy="29697"/>
          </a:xfrm>
          <a:prstGeom prst="straightConnector1">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931524" y="4906498"/>
            <a:ext cx="1688726" cy="8402"/>
          </a:xfrm>
          <a:prstGeom prst="straightConnector1">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969624" y="2991973"/>
            <a:ext cx="1688726" cy="17927"/>
          </a:xfrm>
          <a:prstGeom prst="straightConnector1">
            <a:avLst/>
          </a:prstGeom>
          <a:ln w="38100">
            <a:solidFill>
              <a:schemeClr val="accent6">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27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r>
              <a:rPr lang="en-US" sz="1400" dirty="0">
                <a:solidFill>
                  <a:prstClr val="white"/>
                </a:solidFill>
              </a:rPr>
              <a:t> </a:t>
            </a:r>
          </a:p>
        </p:txBody>
      </p:sp>
      <p:sp>
        <p:nvSpPr>
          <p:cNvPr id="6" name="Slide Number Placeholder 5"/>
          <p:cNvSpPr>
            <a:spLocks noGrp="1"/>
          </p:cNvSpPr>
          <p:nvPr>
            <p:ph type="sldNum" sz="quarter" idx="12"/>
          </p:nvPr>
        </p:nvSpPr>
        <p:spPr>
          <a:xfrm>
            <a:off x="8390965" y="6356350"/>
            <a:ext cx="3487269" cy="365125"/>
          </a:xfrm>
        </p:spPr>
        <p:txBody>
          <a:bodyPr/>
          <a:lstStyle/>
          <a:p>
            <a:r>
              <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lang="en-US" sz="1400" smtClean="0">
                <a:solidFill>
                  <a:schemeClr val="tx1"/>
                </a:solidFill>
                <a:latin typeface="HelveticaNeueLT Std Thin" panose="020B0403020202020204" pitchFamily="34" charset="0"/>
                <a:ea typeface="Arimo" panose="020B0604020202020204" pitchFamily="34" charset="0"/>
                <a:cs typeface="Arimo" panose="020B0604020202020204" pitchFamily="34" charset="0"/>
              </a:rPr>
              <a:t>4</a:t>
            </a:fld>
            <a:endPar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1466" y="321609"/>
            <a:ext cx="9170894" cy="769441"/>
          </a:xfrm>
          <a:prstGeom prst="rect">
            <a:avLst/>
          </a:prstGeom>
          <a:noFill/>
        </p:spPr>
        <p:txBody>
          <a:bodyPr wrap="square" rtlCol="0">
            <a:spAutoFit/>
          </a:bodyPr>
          <a:lstStyle/>
          <a:p>
            <a:pPr algn="ctr"/>
            <a:r>
              <a:rPr lang="en-US" sz="4400" i="1" dirty="0">
                <a:latin typeface="Verdana" panose="020B0604030504040204" pitchFamily="34" charset="0"/>
                <a:ea typeface="Verdana" panose="020B0604030504040204" pitchFamily="34" charset="0"/>
                <a:cs typeface="Verdana" panose="020B0604030504040204" pitchFamily="34" charset="0"/>
              </a:rPr>
              <a:t>How can you learn Verilog?</a:t>
            </a:r>
          </a:p>
        </p:txBody>
      </p:sp>
      <p:sp>
        <p:nvSpPr>
          <p:cNvPr id="4" name="Rectangle 3"/>
          <p:cNvSpPr/>
          <p:nvPr/>
        </p:nvSpPr>
        <p:spPr>
          <a:xfrm>
            <a:off x="5818094" y="1582341"/>
            <a:ext cx="5792880" cy="3293209"/>
          </a:xfrm>
          <a:prstGeom prst="rect">
            <a:avLst/>
          </a:prstGeom>
        </p:spPr>
        <p:txBody>
          <a:bodyPr wrap="square">
            <a:spAutoFit/>
          </a:bodyPr>
          <a:lstStyle/>
          <a:p>
            <a:r>
              <a:rPr lang="en-US" sz="3200" dirty="0">
                <a:latin typeface="Verdana" panose="020B0604030504040204" pitchFamily="34" charset="0"/>
                <a:ea typeface="Verdana" panose="020B0604030504040204" pitchFamily="34" charset="0"/>
                <a:cs typeface="Verdana" panose="020B0604030504040204" pitchFamily="34" charset="0"/>
              </a:rPr>
              <a:t>Like any other language…</a:t>
            </a:r>
          </a:p>
          <a:p>
            <a:endParaRPr lang="en-US" sz="3200" dirty="0">
              <a:latin typeface="Verdana" panose="020B0604030504040204" pitchFamily="34" charset="0"/>
              <a:ea typeface="Verdana" panose="020B0604030504040204" pitchFamily="34" charset="0"/>
              <a:cs typeface="Verdana" panose="020B0604030504040204" pitchFamily="34" charset="0"/>
            </a:endParaRPr>
          </a:p>
          <a:p>
            <a:r>
              <a:rPr lang="en-US" sz="2400" dirty="0">
                <a:latin typeface="Verdana" panose="020B0604030504040204" pitchFamily="34" charset="0"/>
                <a:ea typeface="Verdana" panose="020B0604030504040204" pitchFamily="34" charset="0"/>
                <a:cs typeface="Verdana" panose="020B0604030504040204" pitchFamily="34" charset="0"/>
              </a:rPr>
              <a:t>If you were going to learn Spanish…</a:t>
            </a:r>
          </a:p>
          <a:p>
            <a:endParaRPr lang="en-US" sz="2400" dirty="0">
              <a:latin typeface="Verdana" panose="020B0604030504040204" pitchFamily="34" charset="0"/>
              <a:ea typeface="Verdana" panose="020B0604030504040204" pitchFamily="34" charset="0"/>
              <a:cs typeface="Verdana" panose="020B0604030504040204" pitchFamily="34" charset="0"/>
            </a:endParaRP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Learn key phrases, practice them</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Learn Grammar and Syntax</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Make compound sentences</a:t>
            </a:r>
          </a:p>
          <a:p>
            <a:pPr marL="342900" indent="-342900">
              <a:buFont typeface="Arial" panose="020B0604020202020204" pitchFamily="34" charset="0"/>
              <a:buChar char="•"/>
            </a:pPr>
            <a:r>
              <a:rPr lang="en-US" sz="2400" dirty="0">
                <a:latin typeface="Verdana" panose="020B0604030504040204" pitchFamily="34" charset="0"/>
                <a:ea typeface="Verdana" panose="020B0604030504040204" pitchFamily="34" charset="0"/>
                <a:cs typeface="Verdana" panose="020B0604030504040204" pitchFamily="34" charset="0"/>
              </a:rPr>
              <a:t>Practice, Practice, Practice</a:t>
            </a:r>
          </a:p>
        </p:txBody>
      </p:sp>
    </p:spTree>
    <p:extLst>
      <p:ext uri="{BB962C8B-B14F-4D97-AF65-F5344CB8AC3E}">
        <p14:creationId xmlns:p14="http://schemas.microsoft.com/office/powerpoint/2010/main" val="178375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837979"/>
            <a:ext cx="6107723" cy="566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Data Types</a:t>
            </a:r>
          </a:p>
          <a:p>
            <a:pPr marL="0" indent="0">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supply0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and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supply1 </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define wires tied to logic 0 (ground) and logic 1 (power), respectively.</a:t>
            </a:r>
          </a:p>
          <a:p>
            <a:pPr marL="0" indent="0">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Time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is a 64-bit quantity that can be used in conjunction with the $time system task to hold simulation time. Time is not supported for synthesis and hence is used only for simulation purposes.</a:t>
            </a:r>
          </a:p>
          <a:p>
            <a:pPr marL="0" indent="0">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Parameters</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allows constants like word length to be defined symbolically in one place. This makes it easy to change the word length later, by changing only the parameter.</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1043851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5931877" y="1159605"/>
            <a:ext cx="610772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Parameters and Buses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Assume we wanted to create this circuit:</a:t>
            </a: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How would this be coded in Verilog?</a:t>
            </a:r>
          </a:p>
        </p:txBody>
      </p:sp>
      <p:grpSp>
        <p:nvGrpSpPr>
          <p:cNvPr id="29" name="Group 28"/>
          <p:cNvGrpSpPr/>
          <p:nvPr/>
        </p:nvGrpSpPr>
        <p:grpSpPr>
          <a:xfrm>
            <a:off x="1964764" y="4331255"/>
            <a:ext cx="558546" cy="595971"/>
            <a:chOff x="1087980" y="3920103"/>
            <a:chExt cx="1104294" cy="1025464"/>
          </a:xfrm>
          <a:solidFill>
            <a:schemeClr val="bg1"/>
          </a:solidFill>
        </p:grpSpPr>
        <p:sp>
          <p:nvSpPr>
            <p:cNvPr id="30" name="Arc 29"/>
            <p:cNvSpPr/>
            <p:nvPr/>
          </p:nvSpPr>
          <p:spPr>
            <a:xfrm>
              <a:off x="1209643" y="4031168"/>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p:cNvSpPr/>
            <p:nvPr/>
          </p:nvSpPr>
          <p:spPr>
            <a:xfrm>
              <a:off x="1209643" y="4049579"/>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Connector 31"/>
            <p:cNvCxnSpPr>
              <a:stCxn id="30" idx="0"/>
            </p:cNvCxnSpPr>
            <p:nvPr/>
          </p:nvCxnSpPr>
          <p:spPr>
            <a:xfrm>
              <a:off x="1309686" y="4031168"/>
              <a:ext cx="426738"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309686" y="4717770"/>
              <a:ext cx="426738" cy="0"/>
            </a:xfrm>
            <a:prstGeom prst="line">
              <a:avLst/>
            </a:prstGeom>
            <a:grpFill/>
            <a:ln/>
          </p:spPr>
          <p:style>
            <a:lnRef idx="2">
              <a:schemeClr val="dk1"/>
            </a:lnRef>
            <a:fillRef idx="0">
              <a:schemeClr val="dk1"/>
            </a:fillRef>
            <a:effectRef idx="1">
              <a:schemeClr val="dk1"/>
            </a:effectRef>
            <a:fontRef idx="minor">
              <a:schemeClr val="tx1"/>
            </a:fontRef>
          </p:style>
        </p:cxnSp>
        <p:sp>
          <p:nvSpPr>
            <p:cNvPr id="34" name="Arc 33"/>
            <p:cNvSpPr/>
            <p:nvPr/>
          </p:nvSpPr>
          <p:spPr>
            <a:xfrm>
              <a:off x="1277874" y="4031167"/>
              <a:ext cx="914400" cy="914400"/>
            </a:xfrm>
            <a:prstGeom prst="arc">
              <a:avLst>
                <a:gd name="adj1" fmla="val 16200000"/>
                <a:gd name="adj2" fmla="val 20432244"/>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Arc 34"/>
            <p:cNvSpPr/>
            <p:nvPr/>
          </p:nvSpPr>
          <p:spPr>
            <a:xfrm>
              <a:off x="1252884" y="3920103"/>
              <a:ext cx="914400" cy="796865"/>
            </a:xfrm>
            <a:prstGeom prst="arc">
              <a:avLst>
                <a:gd name="adj1" fmla="val 108464"/>
                <a:gd name="adj2" fmla="val 5358143"/>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c 35"/>
            <p:cNvSpPr/>
            <p:nvPr/>
          </p:nvSpPr>
          <p:spPr>
            <a:xfrm>
              <a:off x="1087980" y="4038953"/>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c 36"/>
            <p:cNvSpPr/>
            <p:nvPr/>
          </p:nvSpPr>
          <p:spPr>
            <a:xfrm>
              <a:off x="1087980" y="4057364"/>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42" name="Group 41"/>
          <p:cNvGrpSpPr>
            <a:grpSpLocks/>
          </p:cNvGrpSpPr>
          <p:nvPr/>
        </p:nvGrpSpPr>
        <p:grpSpPr bwMode="auto">
          <a:xfrm>
            <a:off x="8034028" y="4975320"/>
            <a:ext cx="723355" cy="615121"/>
            <a:chOff x="2216" y="2662"/>
            <a:chExt cx="1080" cy="1079"/>
          </a:xfrm>
          <a:solidFill>
            <a:schemeClr val="bg1"/>
          </a:solidFill>
        </p:grpSpPr>
        <p:sp>
          <p:nvSpPr>
            <p:cNvPr id="43"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5"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6" name="Pentagon 13"/>
          <p:cNvSpPr/>
          <p:nvPr/>
        </p:nvSpPr>
        <p:spPr>
          <a:xfrm>
            <a:off x="9501798" y="4641605"/>
            <a:ext cx="676275" cy="600075"/>
          </a:xfrm>
          <a:custGeom>
            <a:avLst/>
            <a:gdLst>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362086 w 673608"/>
              <a:gd name="connsiteY3" fmla="*/ 484632 h 484632"/>
              <a:gd name="connsiteX4" fmla="*/ 0 w 673608"/>
              <a:gd name="connsiteY4" fmla="*/ 484632 h 484632"/>
              <a:gd name="connsiteX5" fmla="*/ 0 w 673608"/>
              <a:gd name="connsiteY5" fmla="*/ 0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 h="484632">
                <a:moveTo>
                  <a:pt x="0" y="0"/>
                </a:moveTo>
                <a:lnTo>
                  <a:pt x="362086" y="0"/>
                </a:lnTo>
                <a:cubicBezTo>
                  <a:pt x="538108" y="27432"/>
                  <a:pt x="632841" y="121539"/>
                  <a:pt x="673608" y="242316"/>
                </a:cubicBezTo>
                <a:cubicBezTo>
                  <a:pt x="634746" y="363093"/>
                  <a:pt x="534298" y="470535"/>
                  <a:pt x="362086" y="484632"/>
                </a:cubicBezTo>
                <a:lnTo>
                  <a:pt x="0" y="484632"/>
                </a:lnTo>
                <a:cubicBezTo>
                  <a:pt x="104775" y="332613"/>
                  <a:pt x="118110" y="152019"/>
                  <a:pt x="0" y="0"/>
                </a:cubicBezTo>
                <a:close/>
              </a:path>
            </a:pathLst>
          </a:cu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7" name="Group 46"/>
          <p:cNvGrpSpPr>
            <a:grpSpLocks/>
          </p:cNvGrpSpPr>
          <p:nvPr/>
        </p:nvGrpSpPr>
        <p:grpSpPr bwMode="auto">
          <a:xfrm>
            <a:off x="7147245" y="2518379"/>
            <a:ext cx="606349" cy="565523"/>
            <a:chOff x="7470" y="2802"/>
            <a:chExt cx="1070" cy="900"/>
          </a:xfrm>
          <a:solidFill>
            <a:schemeClr val="bg1"/>
          </a:solidFill>
        </p:grpSpPr>
        <p:sp>
          <p:nvSpPr>
            <p:cNvPr id="48" name="AutoShape 70"/>
            <p:cNvSpPr>
              <a:spLocks noChangeArrowheads="1"/>
            </p:cNvSpPr>
            <p:nvPr/>
          </p:nvSpPr>
          <p:spPr bwMode="auto">
            <a:xfrm rot="16200000">
              <a:off x="7470" y="2802"/>
              <a:ext cx="900" cy="900"/>
            </a:xfrm>
            <a:prstGeom prst="flowChartMerge">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AutoShape 71"/>
            <p:cNvSpPr>
              <a:spLocks noChangeArrowheads="1"/>
            </p:cNvSpPr>
            <p:nvPr/>
          </p:nvSpPr>
          <p:spPr bwMode="auto">
            <a:xfrm>
              <a:off x="8360" y="3162"/>
              <a:ext cx="180" cy="180"/>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extBox 6"/>
          <p:cNvSpPr txBox="1"/>
          <p:nvPr/>
        </p:nvSpPr>
        <p:spPr>
          <a:xfrm>
            <a:off x="5943111" y="5243147"/>
            <a:ext cx="4427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sel</a:t>
            </a:r>
          </a:p>
        </p:txBody>
      </p:sp>
      <p:sp>
        <p:nvSpPr>
          <p:cNvPr id="54" name="TextBox 53"/>
          <p:cNvSpPr txBox="1"/>
          <p:nvPr/>
        </p:nvSpPr>
        <p:spPr>
          <a:xfrm>
            <a:off x="5925772" y="2203450"/>
            <a:ext cx="59503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a[0]</a:t>
            </a:r>
          </a:p>
        </p:txBody>
      </p:sp>
      <p:sp>
        <p:nvSpPr>
          <p:cNvPr id="55" name="TextBox 54"/>
          <p:cNvSpPr txBox="1"/>
          <p:nvPr/>
        </p:nvSpPr>
        <p:spPr>
          <a:xfrm>
            <a:off x="5955323" y="2973510"/>
            <a:ext cx="6110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b[0]</a:t>
            </a:r>
          </a:p>
        </p:txBody>
      </p:sp>
      <p:sp>
        <p:nvSpPr>
          <p:cNvPr id="56" name="TextBox 55"/>
          <p:cNvSpPr txBox="1"/>
          <p:nvPr/>
        </p:nvSpPr>
        <p:spPr>
          <a:xfrm>
            <a:off x="10561271" y="2586404"/>
            <a:ext cx="885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outp[0]</a:t>
            </a:r>
          </a:p>
        </p:txBody>
      </p:sp>
      <p:cxnSp>
        <p:nvCxnSpPr>
          <p:cNvPr id="58" name="Straight Connector 57"/>
          <p:cNvCxnSpPr/>
          <p:nvPr/>
        </p:nvCxnSpPr>
        <p:spPr>
          <a:xfrm>
            <a:off x="10174656" y="4939569"/>
            <a:ext cx="1423376" cy="3101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6697785" y="2797908"/>
            <a:ext cx="441645" cy="323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6697785" y="3477846"/>
            <a:ext cx="1346688" cy="2491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333149" y="5434868"/>
            <a:ext cx="1701067" cy="463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0080869" y="2961299"/>
            <a:ext cx="971550" cy="1904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endCxn id="70" idx="0"/>
          </p:cNvCxnSpPr>
          <p:nvPr/>
        </p:nvCxnSpPr>
        <p:spPr>
          <a:xfrm flipV="1">
            <a:off x="6697785" y="4727631"/>
            <a:ext cx="437736" cy="6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6689969" y="2790092"/>
            <a:ext cx="29309" cy="262694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7752618" y="4727331"/>
            <a:ext cx="305044" cy="9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p:cNvGrpSpPr>
            <a:grpSpLocks/>
          </p:cNvGrpSpPr>
          <p:nvPr/>
        </p:nvGrpSpPr>
        <p:grpSpPr bwMode="auto">
          <a:xfrm>
            <a:off x="8053566" y="4252397"/>
            <a:ext cx="723355" cy="615121"/>
            <a:chOff x="2216" y="2662"/>
            <a:chExt cx="1080" cy="1079"/>
          </a:xfrm>
          <a:solidFill>
            <a:schemeClr val="bg1"/>
          </a:solidFill>
        </p:grpSpPr>
        <p:sp>
          <p:nvSpPr>
            <p:cNvPr id="39"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1"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0" name="Group 49"/>
          <p:cNvGrpSpPr>
            <a:grpSpLocks/>
          </p:cNvGrpSpPr>
          <p:nvPr/>
        </p:nvGrpSpPr>
        <p:grpSpPr bwMode="auto">
          <a:xfrm>
            <a:off x="8034028" y="2341536"/>
            <a:ext cx="723355" cy="615121"/>
            <a:chOff x="2216" y="2662"/>
            <a:chExt cx="1080" cy="1079"/>
          </a:xfrm>
          <a:solidFill>
            <a:schemeClr val="bg1"/>
          </a:solidFill>
        </p:grpSpPr>
        <p:sp>
          <p:nvSpPr>
            <p:cNvPr id="51"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7" name="Group 56"/>
          <p:cNvGrpSpPr>
            <a:grpSpLocks/>
          </p:cNvGrpSpPr>
          <p:nvPr/>
        </p:nvGrpSpPr>
        <p:grpSpPr bwMode="auto">
          <a:xfrm>
            <a:off x="8053566" y="3041012"/>
            <a:ext cx="723355" cy="615121"/>
            <a:chOff x="2216" y="2662"/>
            <a:chExt cx="1080" cy="1079"/>
          </a:xfrm>
          <a:solidFill>
            <a:schemeClr val="bg1"/>
          </a:solidFill>
        </p:grpSpPr>
        <p:sp>
          <p:nvSpPr>
            <p:cNvPr id="59" name="AutoShape 59"/>
            <p:cNvSpPr>
              <a:spLocks noChangeArrowheads="1"/>
            </p:cNvSpPr>
            <p:nvPr/>
          </p:nvSpPr>
          <p:spPr bwMode="auto">
            <a:xfrm>
              <a:off x="2216" y="2662"/>
              <a:ext cx="1080" cy="1079"/>
            </a:xfrm>
            <a:prstGeom prst="flowChartDelay">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AutoShape 154"/>
            <p:cNvSpPr>
              <a:spLocks noChangeArrowheads="1"/>
            </p:cNvSpPr>
            <p:nvPr/>
          </p:nvSpPr>
          <p:spPr bwMode="auto">
            <a:xfrm>
              <a:off x="2220" y="288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AutoShape 155"/>
            <p:cNvSpPr>
              <a:spLocks noChangeArrowheads="1"/>
            </p:cNvSpPr>
            <p:nvPr/>
          </p:nvSpPr>
          <p:spPr bwMode="auto">
            <a:xfrm>
              <a:off x="2220" y="3462"/>
              <a:ext cx="14" cy="14"/>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6" name="Pentagon 13"/>
          <p:cNvSpPr/>
          <p:nvPr/>
        </p:nvSpPr>
        <p:spPr>
          <a:xfrm>
            <a:off x="9396290" y="2668220"/>
            <a:ext cx="676275" cy="600075"/>
          </a:xfrm>
          <a:custGeom>
            <a:avLst/>
            <a:gdLst>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431292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431292 w 673608"/>
              <a:gd name="connsiteY3" fmla="*/ 484632 h 484632"/>
              <a:gd name="connsiteX4" fmla="*/ 0 w 673608"/>
              <a:gd name="connsiteY4" fmla="*/ 484632 h 484632"/>
              <a:gd name="connsiteX5" fmla="*/ 0 w 673608"/>
              <a:gd name="connsiteY5" fmla="*/ 0 h 484632"/>
              <a:gd name="connsiteX0" fmla="*/ 0 w 673608"/>
              <a:gd name="connsiteY0" fmla="*/ 0 h 484632"/>
              <a:gd name="connsiteX1" fmla="*/ 362086 w 673608"/>
              <a:gd name="connsiteY1" fmla="*/ 0 h 484632"/>
              <a:gd name="connsiteX2" fmla="*/ 673608 w 673608"/>
              <a:gd name="connsiteY2" fmla="*/ 242316 h 484632"/>
              <a:gd name="connsiteX3" fmla="*/ 362086 w 673608"/>
              <a:gd name="connsiteY3" fmla="*/ 484632 h 484632"/>
              <a:gd name="connsiteX4" fmla="*/ 0 w 673608"/>
              <a:gd name="connsiteY4" fmla="*/ 484632 h 484632"/>
              <a:gd name="connsiteX5" fmla="*/ 0 w 673608"/>
              <a:gd name="connsiteY5" fmla="*/ 0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3608" h="484632">
                <a:moveTo>
                  <a:pt x="0" y="0"/>
                </a:moveTo>
                <a:lnTo>
                  <a:pt x="362086" y="0"/>
                </a:lnTo>
                <a:cubicBezTo>
                  <a:pt x="538108" y="27432"/>
                  <a:pt x="632841" y="121539"/>
                  <a:pt x="673608" y="242316"/>
                </a:cubicBezTo>
                <a:cubicBezTo>
                  <a:pt x="634746" y="363093"/>
                  <a:pt x="534298" y="470535"/>
                  <a:pt x="362086" y="484632"/>
                </a:cubicBezTo>
                <a:lnTo>
                  <a:pt x="0" y="484632"/>
                </a:lnTo>
                <a:cubicBezTo>
                  <a:pt x="104775" y="332613"/>
                  <a:pt x="118110" y="152019"/>
                  <a:pt x="0" y="0"/>
                </a:cubicBezTo>
                <a:close/>
              </a:path>
            </a:pathLst>
          </a:cu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9" name="Group 68"/>
          <p:cNvGrpSpPr>
            <a:grpSpLocks/>
          </p:cNvGrpSpPr>
          <p:nvPr/>
        </p:nvGrpSpPr>
        <p:grpSpPr bwMode="auto">
          <a:xfrm>
            <a:off x="7135521" y="4444870"/>
            <a:ext cx="606349" cy="565523"/>
            <a:chOff x="7470" y="2802"/>
            <a:chExt cx="1070" cy="900"/>
          </a:xfrm>
          <a:solidFill>
            <a:schemeClr val="bg1"/>
          </a:solidFill>
        </p:grpSpPr>
        <p:sp>
          <p:nvSpPr>
            <p:cNvPr id="70" name="AutoShape 70"/>
            <p:cNvSpPr>
              <a:spLocks noChangeArrowheads="1"/>
            </p:cNvSpPr>
            <p:nvPr/>
          </p:nvSpPr>
          <p:spPr bwMode="auto">
            <a:xfrm rot="16200000">
              <a:off x="7470" y="2802"/>
              <a:ext cx="900" cy="900"/>
            </a:xfrm>
            <a:prstGeom prst="flowChartMerge">
              <a:avLst/>
            </a:prstGeom>
            <a:grpFill/>
            <a:ln w="15875">
              <a:solidFill>
                <a:schemeClr val="tx1"/>
              </a:solidFill>
              <a:miter lim="800000"/>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1" name="AutoShape 71"/>
            <p:cNvSpPr>
              <a:spLocks noChangeArrowheads="1"/>
            </p:cNvSpPr>
            <p:nvPr/>
          </p:nvSpPr>
          <p:spPr bwMode="auto">
            <a:xfrm>
              <a:off x="8360" y="3162"/>
              <a:ext cx="180" cy="180"/>
            </a:xfrm>
            <a:prstGeom prst="flowChartConnector">
              <a:avLst/>
            </a:prstGeom>
            <a:grpFill/>
            <a:ln w="15875">
              <a:solidFill>
                <a:schemeClr val="tx1"/>
              </a:solidFill>
              <a:round/>
              <a:headEnd/>
              <a:tailEnd/>
            </a:ln>
          </p:spPr>
          <p:txBody>
            <a:bodyPr rot="0" vert="horz" wrap="square" lIns="91440" tIns="45720" rIns="91440" bIns="45720" anchor="t" anchorCtr="0" upright="1">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72" name="Straight Connector 71"/>
          <p:cNvCxnSpPr/>
          <p:nvPr/>
        </p:nvCxnSpPr>
        <p:spPr>
          <a:xfrm>
            <a:off x="7748710" y="2800839"/>
            <a:ext cx="305044" cy="9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60941" y="4106496"/>
            <a:ext cx="59503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a[1]</a:t>
            </a:r>
          </a:p>
        </p:txBody>
      </p:sp>
      <p:sp>
        <p:nvSpPr>
          <p:cNvPr id="76" name="TextBox 75"/>
          <p:cNvSpPr txBox="1"/>
          <p:nvPr/>
        </p:nvSpPr>
        <p:spPr>
          <a:xfrm>
            <a:off x="5904522" y="4860924"/>
            <a:ext cx="6110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b[1]</a:t>
            </a:r>
          </a:p>
        </p:txBody>
      </p:sp>
      <p:cxnSp>
        <p:nvCxnSpPr>
          <p:cNvPr id="77" name="Straight Connector 76"/>
          <p:cNvCxnSpPr/>
          <p:nvPr/>
        </p:nvCxnSpPr>
        <p:spPr>
          <a:xfrm>
            <a:off x="8784248" y="3344009"/>
            <a:ext cx="305044" cy="9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760803" y="2632809"/>
            <a:ext cx="305044" cy="9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8764710" y="5286131"/>
            <a:ext cx="305044" cy="9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8792064" y="4547577"/>
            <a:ext cx="305044" cy="9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flipV="1">
            <a:off x="9077570" y="3130062"/>
            <a:ext cx="3907" cy="2149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9058032" y="2633785"/>
            <a:ext cx="3907" cy="2149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flipV="1">
            <a:off x="9054123" y="5076093"/>
            <a:ext cx="3907" cy="2149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9097109" y="4540738"/>
            <a:ext cx="3907" cy="21492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451600" y="3184769"/>
            <a:ext cx="1613877" cy="273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455507" y="4360985"/>
            <a:ext cx="1613877" cy="273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432061" y="5087815"/>
            <a:ext cx="1613877" cy="273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432062" y="2422769"/>
            <a:ext cx="1613877" cy="2735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0705856" y="4614496"/>
            <a:ext cx="8851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outp[1]</a:t>
            </a:r>
          </a:p>
        </p:txBody>
      </p:sp>
      <p:cxnSp>
        <p:nvCxnSpPr>
          <p:cNvPr id="90" name="Straight Connector 89"/>
          <p:cNvCxnSpPr/>
          <p:nvPr/>
        </p:nvCxnSpPr>
        <p:spPr>
          <a:xfrm>
            <a:off x="9077325" y="3129086"/>
            <a:ext cx="363660" cy="488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9065602" y="2843824"/>
            <a:ext cx="398829" cy="87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9108587" y="4754686"/>
            <a:ext cx="457444" cy="1269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a:off x="9042155" y="5079024"/>
            <a:ext cx="531691" cy="97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17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Fundamentals</a:t>
            </a:r>
          </a:p>
        </p:txBody>
      </p:sp>
      <p:sp>
        <p:nvSpPr>
          <p:cNvPr id="13" name="Rectangle 1"/>
          <p:cNvSpPr>
            <a:spLocks noGrp="1" noChangeArrowheads="1"/>
          </p:cNvSpPr>
          <p:nvPr>
            <p:ph idx="1"/>
          </p:nvPr>
        </p:nvSpPr>
        <p:spPr bwMode="auto">
          <a:xfrm>
            <a:off x="4618893" y="1344077"/>
            <a:ext cx="7453410"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Parameters and Buses</a:t>
            </a: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module bus_mux(a, b, sel, </a:t>
            </a:r>
            <a:r>
              <a:rPr lang="en-US" sz="2200" dirty="0" err="1">
                <a:solidFill>
                  <a:schemeClr val="tx1"/>
                </a:solidFill>
                <a:latin typeface="Consolas" panose="020B0609020204030204" pitchFamily="49" charset="0"/>
                <a:ea typeface="Source Sans Pro" panose="020B0503030403020204" pitchFamily="34" charset="0"/>
                <a:cs typeface="Consolas" panose="020B0609020204030204" pitchFamily="49" charset="0"/>
              </a:rPr>
              <a:t>outp</a:t>
            </a: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a:t>
            </a:r>
          </a:p>
          <a:p>
            <a:pPr mar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   parameter n = 2;</a:t>
            </a: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   input [n-1:0] a;</a:t>
            </a: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   input [n-1:0] b;</a:t>
            </a: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   input sel;</a:t>
            </a: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   output outp;</a:t>
            </a: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   wire [n-1:0] sel_bus;</a:t>
            </a: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Source Sans Pro" panose="020B0503030403020204" pitchFamily="34" charset="0"/>
                <a:cs typeface="Consolas" panose="020B0609020204030204" pitchFamily="49" charset="0"/>
              </a:rPr>
              <a:t>assign sel_bus </a:t>
            </a:r>
            <a:r>
              <a:rPr lang="en-US" sz="2200" dirty="0">
                <a:solidFill>
                  <a:schemeClr val="tx1"/>
                </a:solidFill>
                <a:latin typeface="Consolas" panose="020B0609020204030204" pitchFamily="49" charset="0"/>
                <a:ea typeface="Tahoma" panose="020B0604030504040204" pitchFamily="34" charset="0"/>
                <a:cs typeface="Consolas" panose="020B0609020204030204" pitchFamily="49" charset="0"/>
              </a:rPr>
              <a:t>= {n{</a:t>
            </a:r>
            <a:r>
              <a:rPr lang="en-US" sz="2200" dirty="0" err="1">
                <a:solidFill>
                  <a:schemeClr val="tx1"/>
                </a:solidFill>
                <a:latin typeface="Consolas" panose="020B0609020204030204" pitchFamily="49" charset="0"/>
                <a:ea typeface="Tahoma" panose="020B0604030504040204" pitchFamily="34" charset="0"/>
                <a:cs typeface="Consolas" panose="020B0609020204030204" pitchFamily="49" charset="0"/>
              </a:rPr>
              <a:t>sel</a:t>
            </a:r>
            <a:r>
              <a:rPr lang="en-US" sz="2200" dirty="0">
                <a:solidFill>
                  <a:schemeClr val="tx1"/>
                </a:solidFill>
                <a:latin typeface="Consolas" panose="020B0609020204030204" pitchFamily="49" charset="0"/>
                <a:ea typeface="Tahoma" panose="020B0604030504040204" pitchFamily="34" charset="0"/>
                <a:cs typeface="Consolas" panose="020B0609020204030204" pitchFamily="49" charset="0"/>
              </a:rPr>
              <a:t>}}; //replicates 2 times </a:t>
            </a: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Tahoma" panose="020B0604030504040204" pitchFamily="34" charset="0"/>
                <a:cs typeface="Consolas" panose="020B0609020204030204" pitchFamily="49" charset="0"/>
              </a:rPr>
              <a:t>assign outp = (~sel_bus &amp; a) | (sel_bus &amp; b);</a:t>
            </a:r>
          </a:p>
          <a:p>
            <a:pPr marL="0" lvl="0" indent="0" eaLnBrk="0" fontAlgn="base" hangingPunct="0">
              <a:lnSpc>
                <a:spcPct val="100000"/>
              </a:lnSpc>
              <a:spcBef>
                <a:spcPct val="0"/>
              </a:spcBef>
              <a:spcAft>
                <a:spcPct val="0"/>
              </a:spcAft>
              <a:buNone/>
            </a:pPr>
            <a:endParaRPr lang="en-US" sz="2200" dirty="0">
              <a:solidFill>
                <a:schemeClr val="tx1"/>
              </a:solidFill>
              <a:latin typeface="Consolas" panose="020B0609020204030204" pitchFamily="49" charset="0"/>
              <a:ea typeface="Tahoma" panose="020B0604030504040204" pitchFamily="34" charset="0"/>
              <a:cs typeface="Consolas" panose="020B0609020204030204" pitchFamily="49" charset="0"/>
            </a:endParaRPr>
          </a:p>
          <a:p>
            <a:pPr marL="0" lvl="0" indent="0" eaLnBrk="0" fontAlgn="base" hangingPunct="0">
              <a:lnSpc>
                <a:spcPct val="100000"/>
              </a:lnSpc>
              <a:spcBef>
                <a:spcPct val="0"/>
              </a:spcBef>
              <a:spcAft>
                <a:spcPct val="0"/>
              </a:spcAft>
              <a:buNone/>
            </a:pPr>
            <a:r>
              <a:rPr lang="en-US" sz="2200" dirty="0">
                <a:solidFill>
                  <a:schemeClr val="tx1"/>
                </a:solidFill>
                <a:latin typeface="Consolas" panose="020B0609020204030204" pitchFamily="49" charset="0"/>
                <a:ea typeface="Tahoma" panose="020B0604030504040204" pitchFamily="34" charset="0"/>
                <a:cs typeface="Consolas" panose="020B0609020204030204" pitchFamily="49" charset="0"/>
              </a:rPr>
              <a:t>endmodule</a:t>
            </a:r>
          </a:p>
        </p:txBody>
      </p:sp>
      <p:grpSp>
        <p:nvGrpSpPr>
          <p:cNvPr id="29" name="Group 28"/>
          <p:cNvGrpSpPr/>
          <p:nvPr/>
        </p:nvGrpSpPr>
        <p:grpSpPr>
          <a:xfrm>
            <a:off x="1964764" y="4331255"/>
            <a:ext cx="558546" cy="595971"/>
            <a:chOff x="1087980" y="3920103"/>
            <a:chExt cx="1104294" cy="1025464"/>
          </a:xfrm>
          <a:solidFill>
            <a:schemeClr val="bg1"/>
          </a:solidFill>
        </p:grpSpPr>
        <p:sp>
          <p:nvSpPr>
            <p:cNvPr id="30" name="Arc 29"/>
            <p:cNvSpPr/>
            <p:nvPr/>
          </p:nvSpPr>
          <p:spPr>
            <a:xfrm>
              <a:off x="1209643" y="4031168"/>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Arc 30"/>
            <p:cNvSpPr/>
            <p:nvPr/>
          </p:nvSpPr>
          <p:spPr>
            <a:xfrm>
              <a:off x="1209643" y="4049579"/>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Connector 31"/>
            <p:cNvCxnSpPr>
              <a:stCxn id="30" idx="0"/>
            </p:cNvCxnSpPr>
            <p:nvPr/>
          </p:nvCxnSpPr>
          <p:spPr>
            <a:xfrm>
              <a:off x="1309686" y="4031168"/>
              <a:ext cx="426738" cy="0"/>
            </a:xfrm>
            <a:prstGeom prst="line">
              <a:avLst/>
            </a:prstGeom>
            <a:grpFill/>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309686" y="4717770"/>
              <a:ext cx="426738" cy="0"/>
            </a:xfrm>
            <a:prstGeom prst="line">
              <a:avLst/>
            </a:prstGeom>
            <a:grpFill/>
            <a:ln/>
          </p:spPr>
          <p:style>
            <a:lnRef idx="2">
              <a:schemeClr val="dk1"/>
            </a:lnRef>
            <a:fillRef idx="0">
              <a:schemeClr val="dk1"/>
            </a:fillRef>
            <a:effectRef idx="1">
              <a:schemeClr val="dk1"/>
            </a:effectRef>
            <a:fontRef idx="minor">
              <a:schemeClr val="tx1"/>
            </a:fontRef>
          </p:style>
        </p:cxnSp>
        <p:sp>
          <p:nvSpPr>
            <p:cNvPr id="34" name="Arc 33"/>
            <p:cNvSpPr/>
            <p:nvPr/>
          </p:nvSpPr>
          <p:spPr>
            <a:xfrm>
              <a:off x="1277874" y="4031167"/>
              <a:ext cx="914400" cy="914400"/>
            </a:xfrm>
            <a:prstGeom prst="arc">
              <a:avLst>
                <a:gd name="adj1" fmla="val 16200000"/>
                <a:gd name="adj2" fmla="val 20432244"/>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Arc 34"/>
            <p:cNvSpPr/>
            <p:nvPr/>
          </p:nvSpPr>
          <p:spPr>
            <a:xfrm>
              <a:off x="1252884" y="3920103"/>
              <a:ext cx="914400" cy="796865"/>
            </a:xfrm>
            <a:prstGeom prst="arc">
              <a:avLst>
                <a:gd name="adj1" fmla="val 108464"/>
                <a:gd name="adj2" fmla="val 5358143"/>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Arc 35"/>
            <p:cNvSpPr/>
            <p:nvPr/>
          </p:nvSpPr>
          <p:spPr>
            <a:xfrm>
              <a:off x="1087980" y="4038953"/>
              <a:ext cx="200086" cy="661886"/>
            </a:xfrm>
            <a:prstGeom prst="arc">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Arc 36"/>
            <p:cNvSpPr/>
            <p:nvPr/>
          </p:nvSpPr>
          <p:spPr>
            <a:xfrm>
              <a:off x="1087980" y="4057364"/>
              <a:ext cx="200086" cy="668191"/>
            </a:xfrm>
            <a:prstGeom prst="arc">
              <a:avLst>
                <a:gd name="adj1" fmla="val 20869412"/>
                <a:gd name="adj2" fmla="val 5445518"/>
              </a:avLst>
            </a:prstGeom>
            <a:grpFill/>
            <a:ln/>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4050444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Structure</a:t>
            </a:r>
          </a:p>
        </p:txBody>
      </p:sp>
      <p:sp>
        <p:nvSpPr>
          <p:cNvPr id="13" name="Rectangle 1"/>
          <p:cNvSpPr>
            <a:spLocks noGrp="1" noChangeArrowheads="1"/>
          </p:cNvSpPr>
          <p:nvPr>
            <p:ph idx="1"/>
          </p:nvPr>
        </p:nvSpPr>
        <p:spPr bwMode="auto">
          <a:xfrm>
            <a:off x="5931877" y="894409"/>
            <a:ext cx="6107723" cy="5547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Modules</a:t>
            </a:r>
          </a:p>
          <a:p>
            <a:pPr marL="0" indent="0">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Modules are the basic building blocks in Verilog.  A module definition always starts with the keyword module, followed by the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module name</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port list</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port declarations</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and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parameters</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This is followed in any order by:</a:t>
            </a:r>
          </a:p>
          <a:p>
            <a:pPr>
              <a:spcBef>
                <a:spcPts val="600"/>
              </a:spcBef>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Variable definitions (local scope)</a:t>
            </a:r>
          </a:p>
          <a:p>
            <a:pPr>
              <a:spcBef>
                <a:spcPts val="600"/>
              </a:spcBef>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Dataflow statements</a:t>
            </a:r>
          </a:p>
          <a:p>
            <a:pPr>
              <a:spcBef>
                <a:spcPts val="600"/>
              </a:spcBef>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Instantiation of lower modules</a:t>
            </a:r>
          </a:p>
          <a:p>
            <a:pPr>
              <a:spcBef>
                <a:spcPts val="600"/>
              </a:spcBef>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Behavioral Blocks</a:t>
            </a:r>
          </a:p>
          <a:p>
            <a:pPr>
              <a:spcBef>
                <a:spcPts val="600"/>
              </a:spcBef>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Tasks or Functions</a:t>
            </a:r>
          </a:p>
          <a:p>
            <a:pPr marL="0" indent="0">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Followed by the keyword endmodule (no semi-colon).</a:t>
            </a:r>
          </a:p>
        </p:txBody>
      </p:sp>
    </p:spTree>
    <p:extLst>
      <p:ext uri="{BB962C8B-B14F-4D97-AF65-F5344CB8AC3E}">
        <p14:creationId xmlns:p14="http://schemas.microsoft.com/office/powerpoint/2010/main" val="1376400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Structure</a:t>
            </a:r>
          </a:p>
        </p:txBody>
      </p:sp>
      <p:sp>
        <p:nvSpPr>
          <p:cNvPr id="13" name="Rectangle 1"/>
          <p:cNvSpPr>
            <a:spLocks noGrp="1" noChangeArrowheads="1"/>
          </p:cNvSpPr>
          <p:nvPr>
            <p:ph idx="1"/>
          </p:nvPr>
        </p:nvSpPr>
        <p:spPr bwMode="auto">
          <a:xfrm>
            <a:off x="5931877" y="3437156"/>
            <a:ext cx="6107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4" name="TextBox 3"/>
          <p:cNvSpPr txBox="1"/>
          <p:nvPr/>
        </p:nvSpPr>
        <p:spPr>
          <a:xfrm>
            <a:off x="6904893" y="1254369"/>
            <a:ext cx="4958862" cy="4801314"/>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module</a:t>
            </a:r>
            <a:r>
              <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module_name (port_list);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endmodule</a:t>
            </a:r>
          </a:p>
        </p:txBody>
      </p:sp>
      <p:sp>
        <p:nvSpPr>
          <p:cNvPr id="7" name="Rectangle 6"/>
          <p:cNvSpPr/>
          <p:nvPr/>
        </p:nvSpPr>
        <p:spPr>
          <a:xfrm>
            <a:off x="7151077" y="1629508"/>
            <a:ext cx="420858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 Port declarations </a:t>
            </a:r>
          </a:p>
        </p:txBody>
      </p:sp>
      <p:sp>
        <p:nvSpPr>
          <p:cNvPr id="11" name="Rectangle 10"/>
          <p:cNvSpPr/>
          <p:nvPr/>
        </p:nvSpPr>
        <p:spPr>
          <a:xfrm>
            <a:off x="7186250" y="3634153"/>
            <a:ext cx="412652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V. Module Instantiations</a:t>
            </a:r>
          </a:p>
        </p:txBody>
      </p:sp>
      <p:sp>
        <p:nvSpPr>
          <p:cNvPr id="12" name="Rectangle 11"/>
          <p:cNvSpPr/>
          <p:nvPr/>
        </p:nvSpPr>
        <p:spPr>
          <a:xfrm>
            <a:off x="7174524" y="3130062"/>
            <a:ext cx="4103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IV. Data Flow statements (assign …)</a:t>
            </a:r>
          </a:p>
        </p:txBody>
      </p:sp>
      <p:sp>
        <p:nvSpPr>
          <p:cNvPr id="14" name="Rectangle 13"/>
          <p:cNvSpPr/>
          <p:nvPr/>
        </p:nvSpPr>
        <p:spPr>
          <a:xfrm>
            <a:off x="7186247" y="4126523"/>
            <a:ext cx="424375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VI. Behavioral Blocks (begin…end)</a:t>
            </a:r>
          </a:p>
        </p:txBody>
      </p:sp>
      <p:sp>
        <p:nvSpPr>
          <p:cNvPr id="15" name="Rectangle 14"/>
          <p:cNvSpPr/>
          <p:nvPr/>
        </p:nvSpPr>
        <p:spPr>
          <a:xfrm>
            <a:off x="7197968" y="5134708"/>
            <a:ext cx="334452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VIII. Timing Specifications</a:t>
            </a:r>
          </a:p>
        </p:txBody>
      </p:sp>
      <p:sp>
        <p:nvSpPr>
          <p:cNvPr id="16" name="Rectangle 15"/>
          <p:cNvSpPr/>
          <p:nvPr/>
        </p:nvSpPr>
        <p:spPr>
          <a:xfrm>
            <a:off x="7151079" y="2121878"/>
            <a:ext cx="31183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II. Variable definitions</a:t>
            </a:r>
          </a:p>
        </p:txBody>
      </p:sp>
      <p:sp>
        <p:nvSpPr>
          <p:cNvPr id="17" name="Rectangle 16"/>
          <p:cNvSpPr/>
          <p:nvPr/>
        </p:nvSpPr>
        <p:spPr>
          <a:xfrm>
            <a:off x="7186247" y="4618895"/>
            <a:ext cx="397412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VII. Tasks or Functions</a:t>
            </a:r>
          </a:p>
        </p:txBody>
      </p:sp>
      <p:sp>
        <p:nvSpPr>
          <p:cNvPr id="18" name="Rectangle 17"/>
          <p:cNvSpPr/>
          <p:nvPr/>
        </p:nvSpPr>
        <p:spPr>
          <a:xfrm>
            <a:off x="7162801" y="2625970"/>
            <a:ext cx="420858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III. Parameters</a:t>
            </a:r>
          </a:p>
        </p:txBody>
      </p:sp>
    </p:spTree>
    <p:extLst>
      <p:ext uri="{BB962C8B-B14F-4D97-AF65-F5344CB8AC3E}">
        <p14:creationId xmlns:p14="http://schemas.microsoft.com/office/powerpoint/2010/main" val="5315162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Structure</a:t>
            </a:r>
          </a:p>
        </p:txBody>
      </p:sp>
      <p:sp>
        <p:nvSpPr>
          <p:cNvPr id="13" name="Rectangle 1"/>
          <p:cNvSpPr>
            <a:spLocks noGrp="1" noChangeArrowheads="1"/>
          </p:cNvSpPr>
          <p:nvPr>
            <p:ph idx="1"/>
          </p:nvPr>
        </p:nvSpPr>
        <p:spPr bwMode="auto">
          <a:xfrm>
            <a:off x="5931877" y="1003162"/>
            <a:ext cx="6107723" cy="5329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Module Instantiation</a:t>
            </a:r>
          </a:p>
          <a:p>
            <a:pPr marL="0" indent="0">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Modules can be instantiated by using ordered port lists, or by port names which don’t need to follow the module order.  For example, here are 2 ways to instantiate a full adder:</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reg [3:0] A, B;   // top level signals in caps</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reg C_IN;</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wire [3:0] SUM;</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wire C_OUT;</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fulladd4 faordered(SUM, C_OUT, A, B, C_IN);</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fulladd4 fa_name(.sum(SUM), .c_out(C_OUT),.a(A),.b(B), .cin(C_IN));</a:t>
            </a:r>
          </a:p>
        </p:txBody>
      </p:sp>
    </p:spTree>
    <p:extLst>
      <p:ext uri="{BB962C8B-B14F-4D97-AF65-F5344CB8AC3E}">
        <p14:creationId xmlns:p14="http://schemas.microsoft.com/office/powerpoint/2010/main" val="869063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Structure</a:t>
            </a:r>
          </a:p>
        </p:txBody>
      </p:sp>
      <p:sp>
        <p:nvSpPr>
          <p:cNvPr id="13" name="Rectangle 1"/>
          <p:cNvSpPr>
            <a:spLocks noGrp="1" noChangeArrowheads="1"/>
          </p:cNvSpPr>
          <p:nvPr>
            <p:ph idx="1"/>
          </p:nvPr>
        </p:nvSpPr>
        <p:spPr bwMode="auto">
          <a:xfrm>
            <a:off x="5931877" y="1003162"/>
            <a:ext cx="6107723" cy="5329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3200" dirty="0">
                <a:solidFill>
                  <a:schemeClr val="tx1"/>
                </a:solidFill>
                <a:latin typeface="Tahoma" panose="020B0604030504040204" pitchFamily="34" charset="0"/>
                <a:ea typeface="Tahoma" panose="020B0604030504040204" pitchFamily="34" charset="0"/>
                <a:cs typeface="Tahoma" panose="020B0604030504040204" pitchFamily="34" charset="0"/>
              </a:rPr>
              <a:t>Module Instantiation Gotcha</a:t>
            </a:r>
          </a:p>
          <a:p>
            <a:pPr marL="0" indent="0">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Modules can be instantiated by using ordered port lists, or by port names which don’t need to follow the module order.  However, there is a possible gotcha when using the port list as seen here:</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reg [3:0] A, B;   // top level signals in caps</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reg C_IN;</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wire [3:0] SUM;</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wire C_OUT;</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fulladd4 faordered(C_OUT, SUM, A, B, C_IN);</a:t>
            </a:r>
          </a:p>
          <a:p>
            <a:pPr marL="0" indent="0">
              <a:lnSpc>
                <a:spcPct val="100000"/>
              </a:lnSpc>
              <a:spcBef>
                <a:spcPts val="0"/>
              </a:spcBef>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fulladd4 fa_name(.c_out(C_OUT), .sum(SUM), .b(B), .cin(C_IN), .a(A));</a:t>
            </a:r>
          </a:p>
        </p:txBody>
      </p:sp>
    </p:spTree>
    <p:extLst>
      <p:ext uri="{BB962C8B-B14F-4D97-AF65-F5344CB8AC3E}">
        <p14:creationId xmlns:p14="http://schemas.microsoft.com/office/powerpoint/2010/main" val="3595676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Structure</a:t>
            </a:r>
          </a:p>
        </p:txBody>
      </p:sp>
      <p:sp>
        <p:nvSpPr>
          <p:cNvPr id="13" name="Rectangle 1"/>
          <p:cNvSpPr>
            <a:spLocks noGrp="1" noChangeArrowheads="1"/>
          </p:cNvSpPr>
          <p:nvPr>
            <p:ph idx="1"/>
          </p:nvPr>
        </p:nvSpPr>
        <p:spPr bwMode="auto">
          <a:xfrm>
            <a:off x="5931877" y="1436617"/>
            <a:ext cx="6107723"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Making Bigger Circuits from Smaller</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Recall the Verilog code for a 2-input mux:</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module mux2(a, b, sel, y);</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input [3:0] a, b;</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input sel;</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output [3:0] y;</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assign y = sel ? b : a;</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endmodule</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How can we use this module to build a mux4? </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0903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14382" y="109372"/>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Structure</a:t>
            </a:r>
          </a:p>
        </p:txBody>
      </p:sp>
      <p:sp>
        <p:nvSpPr>
          <p:cNvPr id="13" name="Rectangle 1"/>
          <p:cNvSpPr>
            <a:spLocks noGrp="1" noChangeArrowheads="1"/>
          </p:cNvSpPr>
          <p:nvPr>
            <p:ph idx="1"/>
          </p:nvPr>
        </p:nvSpPr>
        <p:spPr bwMode="auto">
          <a:xfrm>
            <a:off x="5931877" y="821064"/>
            <a:ext cx="6107723"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Making Bigger Circuits from Smaller</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We can cascade the 2-input mux several times to make a 4-input mux :</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module mux4(a, b, c, d, sel, y);</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input [3:0] a, b, c, d;</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input sel[1:0];</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output [3:0] y;</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wire[3:0] low, high;</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mux2  lowmux(a, b, sel[0], low);</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mux2  highmux(c, d, sel[0], high);</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mux2  outmux(low, high, sel[1], y);</a:t>
            </a: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endmodule</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We could have also made this by nesting conditional statements.</a:t>
            </a:r>
          </a:p>
          <a:p>
            <a:pPr marL="0" lvl="0" indent="0" eaLnBrk="0" fontAlgn="base" hangingPunct="0">
              <a:lnSpc>
                <a:spcPct val="100000"/>
              </a:lnSpc>
              <a:spcBef>
                <a:spcPct val="0"/>
              </a:spcBef>
              <a:spcAft>
                <a:spcPct val="0"/>
              </a:spcAft>
              <a:buNone/>
            </a:pPr>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47705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22198" y="304757"/>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Verilog Structure</a:t>
            </a:r>
          </a:p>
        </p:txBody>
      </p:sp>
      <p:sp>
        <p:nvSpPr>
          <p:cNvPr id="13" name="Rectangle 1"/>
          <p:cNvSpPr>
            <a:spLocks noGrp="1" noChangeArrowheads="1"/>
          </p:cNvSpPr>
          <p:nvPr>
            <p:ph idx="1"/>
          </p:nvPr>
        </p:nvSpPr>
        <p:spPr bwMode="auto">
          <a:xfrm>
            <a:off x="5931877" y="3437156"/>
            <a:ext cx="61077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a:t>
            </a:r>
          </a:p>
        </p:txBody>
      </p:sp>
      <p:sp>
        <p:nvSpPr>
          <p:cNvPr id="4" name="TextBox 3"/>
          <p:cNvSpPr txBox="1"/>
          <p:nvPr/>
        </p:nvSpPr>
        <p:spPr>
          <a:xfrm>
            <a:off x="6904893" y="1254369"/>
            <a:ext cx="4958862" cy="4801314"/>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module</a:t>
            </a:r>
            <a:r>
              <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module_name (port_list);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endmodule</a:t>
            </a:r>
          </a:p>
        </p:txBody>
      </p:sp>
      <p:sp>
        <p:nvSpPr>
          <p:cNvPr id="7" name="Rectangle 6"/>
          <p:cNvSpPr/>
          <p:nvPr/>
        </p:nvSpPr>
        <p:spPr>
          <a:xfrm>
            <a:off x="7151077" y="1629508"/>
            <a:ext cx="420858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 Port declarations and Parameters</a:t>
            </a:r>
          </a:p>
        </p:txBody>
      </p:sp>
      <p:sp>
        <p:nvSpPr>
          <p:cNvPr id="11" name="Rectangle 10"/>
          <p:cNvSpPr/>
          <p:nvPr/>
        </p:nvSpPr>
        <p:spPr>
          <a:xfrm>
            <a:off x="7186250" y="3634153"/>
            <a:ext cx="412652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V. Module Instantiations</a:t>
            </a:r>
          </a:p>
        </p:txBody>
      </p:sp>
      <p:sp>
        <p:nvSpPr>
          <p:cNvPr id="12" name="Rectangle 11"/>
          <p:cNvSpPr/>
          <p:nvPr/>
        </p:nvSpPr>
        <p:spPr>
          <a:xfrm>
            <a:off x="7174524" y="3130062"/>
            <a:ext cx="4103076"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IV. Data Flow statements (assign …)</a:t>
            </a:r>
          </a:p>
        </p:txBody>
      </p:sp>
      <p:sp>
        <p:nvSpPr>
          <p:cNvPr id="14" name="Rectangle 13"/>
          <p:cNvSpPr/>
          <p:nvPr/>
        </p:nvSpPr>
        <p:spPr>
          <a:xfrm>
            <a:off x="7186247" y="4126523"/>
            <a:ext cx="424375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VI. Behavioral Blocks (begin…end)</a:t>
            </a:r>
          </a:p>
        </p:txBody>
      </p:sp>
      <p:sp>
        <p:nvSpPr>
          <p:cNvPr id="15" name="Rectangle 14"/>
          <p:cNvSpPr/>
          <p:nvPr/>
        </p:nvSpPr>
        <p:spPr>
          <a:xfrm>
            <a:off x="7197969" y="5134708"/>
            <a:ext cx="31183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VII. Timing Specifications</a:t>
            </a:r>
          </a:p>
        </p:txBody>
      </p:sp>
      <p:sp>
        <p:nvSpPr>
          <p:cNvPr id="16" name="Rectangle 15"/>
          <p:cNvSpPr/>
          <p:nvPr/>
        </p:nvSpPr>
        <p:spPr>
          <a:xfrm>
            <a:off x="7151079" y="2121878"/>
            <a:ext cx="3118338"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II. Variable definitions</a:t>
            </a:r>
          </a:p>
        </p:txBody>
      </p:sp>
      <p:sp>
        <p:nvSpPr>
          <p:cNvPr id="17" name="Rectangle 16"/>
          <p:cNvSpPr/>
          <p:nvPr/>
        </p:nvSpPr>
        <p:spPr>
          <a:xfrm>
            <a:off x="7186247" y="4618895"/>
            <a:ext cx="397412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VII. Tasks or Functions</a:t>
            </a:r>
          </a:p>
        </p:txBody>
      </p:sp>
      <p:sp>
        <p:nvSpPr>
          <p:cNvPr id="18" name="Rectangle 17"/>
          <p:cNvSpPr/>
          <p:nvPr/>
        </p:nvSpPr>
        <p:spPr>
          <a:xfrm>
            <a:off x="7162801" y="2625970"/>
            <a:ext cx="420858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III. Parameters</a:t>
            </a:r>
          </a:p>
        </p:txBody>
      </p:sp>
    </p:spTree>
    <p:extLst>
      <p:ext uri="{BB962C8B-B14F-4D97-AF65-F5344CB8AC3E}">
        <p14:creationId xmlns:p14="http://schemas.microsoft.com/office/powerpoint/2010/main" val="405053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r>
              <a:rPr lang="en-US" sz="1400" dirty="0"/>
              <a:t> </a:t>
            </a:r>
          </a:p>
        </p:txBody>
      </p:sp>
      <p:sp>
        <p:nvSpPr>
          <p:cNvPr id="6" name="Slide Number Placeholder 5"/>
          <p:cNvSpPr>
            <a:spLocks noGrp="1"/>
          </p:cNvSpPr>
          <p:nvPr>
            <p:ph type="sldNum" sz="quarter" idx="12"/>
          </p:nvPr>
        </p:nvSpPr>
        <p:spPr>
          <a:xfrm>
            <a:off x="8390965" y="6356350"/>
            <a:ext cx="3487269" cy="365125"/>
          </a:xfrm>
        </p:spPr>
        <p:txBody>
          <a:bodyPr/>
          <a:lstStyle/>
          <a:p>
            <a:r>
              <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lang="en-US" sz="1400" smtClean="0">
                <a:solidFill>
                  <a:schemeClr val="tx1"/>
                </a:solidFill>
                <a:latin typeface="HelveticaNeueLT Std Thin" panose="020B0403020202020204" pitchFamily="34" charset="0"/>
                <a:ea typeface="Arimo" panose="020B0604020202020204" pitchFamily="34" charset="0"/>
                <a:cs typeface="Arimo" panose="020B0604020202020204" pitchFamily="34" charset="0"/>
              </a:rPr>
              <a:t>5</a:t>
            </a:fld>
            <a:endPar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1446550"/>
          </a:xfrm>
          <a:prstGeom prst="rect">
            <a:avLst/>
          </a:prstGeom>
          <a:noFill/>
        </p:spPr>
        <p:txBody>
          <a:bodyPr wrap="square" rtlCol="0">
            <a:spAutoFit/>
          </a:bodyPr>
          <a:lstStyle/>
          <a:p>
            <a:pPr algn="ctr"/>
            <a:r>
              <a:rPr lang="en-US" sz="4400" dirty="0">
                <a:latin typeface="Helvetica Neue" charset="0"/>
                <a:ea typeface="Helvetica Neue" charset="0"/>
                <a:cs typeface="Helvetica Neue" charset="0"/>
              </a:rPr>
              <a:t>Writing Verilog for </a:t>
            </a:r>
          </a:p>
          <a:p>
            <a:pPr algn="ctr"/>
            <a:r>
              <a:rPr lang="en-US" sz="4400" dirty="0">
                <a:latin typeface="Helvetica Neue" charset="0"/>
                <a:ea typeface="Helvetica Neue" charset="0"/>
                <a:cs typeface="Helvetica Neue" charset="0"/>
              </a:rPr>
              <a:t>A 4-bit Comparator</a:t>
            </a:r>
          </a:p>
        </p:txBody>
      </p:sp>
      <p:pic>
        <p:nvPicPr>
          <p:cNvPr id="2" name="Picture 1"/>
          <p:cNvPicPr>
            <a:picLocks noChangeAspect="1"/>
          </p:cNvPicPr>
          <p:nvPr/>
        </p:nvPicPr>
        <p:blipFill>
          <a:blip r:embed="rId4">
            <a:duotone>
              <a:schemeClr val="accent4">
                <a:shade val="45000"/>
                <a:satMod val="135000"/>
              </a:schemeClr>
              <a:prstClr val="white"/>
            </a:duotone>
          </a:blip>
          <a:stretch>
            <a:fillRect/>
          </a:stretch>
        </p:blipFill>
        <p:spPr>
          <a:xfrm>
            <a:off x="3661045" y="1959310"/>
            <a:ext cx="8413209" cy="3987130"/>
          </a:xfrm>
          <a:prstGeom prst="rect">
            <a:avLst/>
          </a:prstGeom>
          <a:solidFill>
            <a:schemeClr val="bg1"/>
          </a:solidFill>
          <a:ln>
            <a:noFill/>
          </a:ln>
          <a:effectLst>
            <a:outerShdw dist="50800" sx="1000" sy="1000" algn="ctr" rotWithShape="0">
              <a:srgbClr val="000000"/>
            </a:outerShdw>
          </a:effectLst>
        </p:spPr>
      </p:pic>
    </p:spTree>
    <p:extLst>
      <p:ext uri="{BB962C8B-B14F-4D97-AF65-F5344CB8AC3E}">
        <p14:creationId xmlns:p14="http://schemas.microsoft.com/office/powerpoint/2010/main" val="717450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05753" y="6248335"/>
            <a:ext cx="4501661"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3" name="Rectangle 1"/>
          <p:cNvSpPr>
            <a:spLocks noGrp="1" noChangeArrowheads="1"/>
          </p:cNvSpPr>
          <p:nvPr>
            <p:ph idx="1"/>
          </p:nvPr>
        </p:nvSpPr>
        <p:spPr bwMode="auto">
          <a:xfrm>
            <a:off x="5328446" y="320445"/>
            <a:ext cx="6646986" cy="611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Example:  Multiply-Accumulator</a:t>
            </a:r>
          </a:p>
          <a:p>
            <a:pPr marL="0" indent="0">
              <a:buNone/>
            </a:pPr>
            <a:endParaRPr lang="en-US" sz="2400"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`timescale 1 ns/ 100 ps  // time resolution/precis for sim</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module mult_acc (             // module and name</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input [7:0] data1, data2,       // I. port declarations</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input clk, aclr,		           // I. port declarations</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output reg [15:0] mac_out ); // I. port declarations</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wire [15:0] mult_out, add_out; // II. variable definition</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parameter mult_size = 8;	// III. parameter</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assign add_out = mult_out + mac_out;  // IV.dataflow</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multiplr #(.width_in(mult_size))    // V. instantiation</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u1 (.in_a(data1), .in_b(data2), .mult_out(mult_out));</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always @ (posedge clk, posedge aclr) begin</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if (aclr)                                    // VI. behavioral block          </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mac_out &lt;= 16'h0000;</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else</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mac_out &lt;= adder_out;</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end                                        // end behavioral block</a:t>
            </a:r>
          </a:p>
          <a:p>
            <a:pPr marL="0" indent="0">
              <a:lnSpc>
                <a:spcPct val="100000"/>
              </a:lnSpc>
              <a:spcBef>
                <a:spcPts val="0"/>
              </a:spcBef>
              <a:buNone/>
            </a:pP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endmodule</a:t>
            </a:r>
          </a:p>
        </p:txBody>
      </p:sp>
    </p:spTree>
    <p:extLst>
      <p:ext uri="{BB962C8B-B14F-4D97-AF65-F5344CB8AC3E}">
        <p14:creationId xmlns:p14="http://schemas.microsoft.com/office/powerpoint/2010/main" val="172599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dirty="0"/>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r>
              <a:rPr lang="en-US" sz="1400" dirty="0"/>
              <a:t> </a:t>
            </a:r>
          </a:p>
        </p:txBody>
      </p:sp>
      <p:sp>
        <p:nvSpPr>
          <p:cNvPr id="6" name="Slide Number Placeholder 5"/>
          <p:cNvSpPr>
            <a:spLocks noGrp="1"/>
          </p:cNvSpPr>
          <p:nvPr>
            <p:ph type="sldNum" sz="quarter" idx="12"/>
          </p:nvPr>
        </p:nvSpPr>
        <p:spPr>
          <a:xfrm>
            <a:off x="8390965" y="6356350"/>
            <a:ext cx="3487269" cy="365125"/>
          </a:xfrm>
        </p:spPr>
        <p:txBody>
          <a:bodyPr/>
          <a:lstStyle/>
          <a:p>
            <a:r>
              <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lang="en-US" sz="1400" smtClean="0">
                <a:solidFill>
                  <a:schemeClr val="tx1"/>
                </a:solidFill>
                <a:latin typeface="HelveticaNeueLT Std Thin" panose="020B0403020202020204" pitchFamily="34" charset="0"/>
                <a:ea typeface="Arimo" panose="020B0604020202020204" pitchFamily="34" charset="0"/>
                <a:cs typeface="Arimo" panose="020B0604020202020204" pitchFamily="34" charset="0"/>
              </a:rPr>
              <a:t>6</a:t>
            </a:fld>
            <a:endParaRPr lang="en-US" sz="1400" dirty="0">
              <a:solidFill>
                <a:schemeClr val="tx1"/>
              </a:solidFill>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algn="ctr"/>
            <a:r>
              <a:rPr lang="en-US" sz="4400" dirty="0">
                <a:latin typeface="Helvetica Neue" charset="0"/>
                <a:ea typeface="Helvetica Neue" charset="0"/>
                <a:cs typeface="Helvetica Neue" charset="0"/>
              </a:rPr>
              <a:t>Videos in this Module</a:t>
            </a:r>
          </a:p>
        </p:txBody>
      </p:sp>
      <p:sp>
        <p:nvSpPr>
          <p:cNvPr id="13" name="Rectangle 1"/>
          <p:cNvSpPr>
            <a:spLocks noGrp="1" noChangeArrowheads="1"/>
          </p:cNvSpPr>
          <p:nvPr>
            <p:ph idx="1"/>
          </p:nvPr>
        </p:nvSpPr>
        <p:spPr bwMode="auto">
          <a:xfrm>
            <a:off x="5925671" y="1120620"/>
            <a:ext cx="6078070" cy="4341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a:buFont typeface="+mj-lt"/>
              <a:buAutoNum type="arabicPeriod"/>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 Verilog for fun and profit</a:t>
            </a:r>
          </a:p>
          <a:p>
            <a:pPr marL="457200" lvl="0" indent="-457200">
              <a:buFont typeface="+mj-lt"/>
              <a:buAutoNum type="arabicPeriod"/>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 Your First Verilog Phrase</a:t>
            </a:r>
          </a:p>
          <a:p>
            <a:pPr marL="457200" lvl="0" indent="-457200">
              <a:buFont typeface="+mj-lt"/>
              <a:buAutoNum type="arabicPeriod"/>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 Verilog Rules and Syntax</a:t>
            </a:r>
          </a:p>
          <a:p>
            <a:pPr marL="457200" lvl="0" indent="-457200">
              <a:buFont typeface="+mj-lt"/>
              <a:buAutoNum type="arabicPeriod"/>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 Verilog Statements and Operators</a:t>
            </a:r>
          </a:p>
          <a:p>
            <a:pPr marL="457200" lvl="0" indent="-457200">
              <a:buFont typeface="+mj-lt"/>
              <a:buAutoNum type="arabicPeriod"/>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 Verilog Modules, Port Modes and Data Types</a:t>
            </a:r>
          </a:p>
          <a:p>
            <a:pPr marL="457200" lvl="0" indent="-457200">
              <a:buFont typeface="+mj-lt"/>
              <a:buAutoNum type="arabicPeriod"/>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 Verilog Structure</a:t>
            </a:r>
          </a:p>
          <a:p>
            <a:pPr marL="457200" lvl="0" indent="-457200">
              <a:buFont typeface="+mj-lt"/>
              <a:buAutoNum type="arabicPeriod"/>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 Testing Your Verilog with ModelSim: Download and Installation</a:t>
            </a:r>
          </a:p>
          <a:p>
            <a:pPr marL="457200" lvl="0" indent="-457200">
              <a:buFont typeface="+mj-lt"/>
              <a:buAutoNum type="arabicPeriod"/>
            </a:pPr>
            <a:r>
              <a:rPr lang="en-US" sz="2200" dirty="0">
                <a:solidFill>
                  <a:schemeClr val="tx1"/>
                </a:solidFill>
                <a:latin typeface="Verdana" panose="020B0604030504040204" pitchFamily="34" charset="0"/>
                <a:ea typeface="Verdana" panose="020B0604030504040204" pitchFamily="34" charset="0"/>
                <a:cs typeface="Verdana" panose="020B0604030504040204" pitchFamily="34" charset="0"/>
              </a:rPr>
              <a:t> Testing Your Verilog with ModelSim: Adding to Your Toolkit</a:t>
            </a:r>
          </a:p>
        </p:txBody>
      </p:sp>
    </p:spTree>
    <p:extLst>
      <p:ext uri="{BB962C8B-B14F-4D97-AF65-F5344CB8AC3E}">
        <p14:creationId xmlns:p14="http://schemas.microsoft.com/office/powerpoint/2010/main" val="1559976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An Introduction to Verilog</a:t>
            </a:r>
          </a:p>
        </p:txBody>
      </p:sp>
      <p:sp>
        <p:nvSpPr>
          <p:cNvPr id="13" name="Rectangle 1"/>
          <p:cNvSpPr>
            <a:spLocks noGrp="1" noChangeArrowheads="1"/>
          </p:cNvSpPr>
          <p:nvPr>
            <p:ph idx="1"/>
          </p:nvPr>
        </p:nvSpPr>
        <p:spPr bwMode="auto">
          <a:xfrm>
            <a:off x="5925671" y="1213977"/>
            <a:ext cx="607807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endPar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a:p>
            <a:pPr marL="0" lvl="0" indent="0" eaLnBrk="0" fontAlgn="base" hangingPunct="0">
              <a:lnSpc>
                <a:spcPct val="100000"/>
              </a:lnSpc>
              <a:spcBef>
                <a:spcPct val="0"/>
              </a:spcBef>
              <a:spcAft>
                <a:spcPct val="0"/>
              </a:spcAft>
              <a:buNone/>
            </a:pPr>
            <a:r>
              <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rPr>
              <a:t>In this video, you will learn:</a:t>
            </a:r>
          </a:p>
          <a:p>
            <a:pPr eaLnBrk="0" fontAlgn="base" hangingPunct="0">
              <a:lnSpc>
                <a:spcPct val="100000"/>
              </a:lnSpc>
              <a:spcBef>
                <a:spcPct val="0"/>
              </a:spcBef>
              <a:spcAft>
                <a:spcPct val="0"/>
              </a:spcAft>
            </a:pPr>
            <a:r>
              <a:rPr kumimoji="0" lang="en-US" altLang="en-US"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The</a:t>
            </a:r>
            <a:r>
              <a:rPr kumimoji="0" lang="en-US" altLang="en-US" b="1" i="0" u="none" strike="noStrike" cap="none" normalizeH="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history of the Verilog HDL Language</a:t>
            </a:r>
          </a:p>
          <a:p>
            <a:pPr eaLnBrk="0" fontAlgn="base" hangingPunct="0">
              <a:lnSpc>
                <a:spcPct val="100000"/>
              </a:lnSpc>
              <a:spcBef>
                <a:spcPct val="0"/>
              </a:spcBef>
              <a:spcAft>
                <a:spcPct val="0"/>
              </a:spcAft>
            </a:pPr>
            <a:r>
              <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rPr>
              <a:t>An approach to learning Verilog</a:t>
            </a:r>
            <a:endParaRPr kumimoji="0" lang="en-US" altLang="en-US" b="1" i="0" u="none" strike="noStrike" cap="none" normalizeH="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eaLnBrk="0" fontAlgn="base" hangingPunct="0">
              <a:lnSpc>
                <a:spcPct val="100000"/>
              </a:lnSpc>
              <a:spcBef>
                <a:spcPct val="0"/>
              </a:spcBef>
              <a:spcAft>
                <a:spcPct val="0"/>
              </a:spcAft>
            </a:pPr>
            <a:r>
              <a:rPr lang="en-US" altLang="en-US" b="1" dirty="0">
                <a:solidFill>
                  <a:schemeClr val="tx1"/>
                </a:solidFill>
                <a:latin typeface="Tahoma" panose="020B0604030504040204" pitchFamily="34" charset="0"/>
                <a:ea typeface="Tahoma" panose="020B0604030504040204" pitchFamily="34" charset="0"/>
                <a:cs typeface="Tahoma" panose="020B0604030504040204" pitchFamily="34" charset="0"/>
              </a:rPr>
              <a:t>A “first phrase” design example (a comparator), done 3 different ways</a:t>
            </a:r>
          </a:p>
          <a:p>
            <a:pPr marL="0" lvl="0" indent="0" eaLnBrk="0" fontAlgn="base" hangingPunct="0">
              <a:lnSpc>
                <a:spcPct val="100000"/>
              </a:lnSpc>
              <a:spcBef>
                <a:spcPct val="0"/>
              </a:spcBef>
              <a:spcAft>
                <a:spcPct val="0"/>
              </a:spcAft>
              <a:buNone/>
            </a:pPr>
            <a:endParaRPr kumimoji="0" lang="en-US" altLang="en-US" sz="2000" b="1" i="0" u="none" strike="noStrike" cap="none" normalizeH="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92325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 </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An Introduction to Verilog</a:t>
            </a:r>
          </a:p>
        </p:txBody>
      </p:sp>
      <p:sp>
        <p:nvSpPr>
          <p:cNvPr id="13" name="Rectangle 1"/>
          <p:cNvSpPr>
            <a:spLocks noGrp="1" noChangeArrowheads="1"/>
          </p:cNvSpPr>
          <p:nvPr>
            <p:ph idx="1"/>
          </p:nvPr>
        </p:nvSpPr>
        <p:spPr bwMode="auto">
          <a:xfrm>
            <a:off x="6806274" y="1221161"/>
            <a:ext cx="470535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Verilog</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standardized as </a:t>
            </a:r>
            <a:r>
              <a:rPr lang="en-US" sz="2400" b="1" dirty="0">
                <a:solidFill>
                  <a:schemeClr val="tx1"/>
                </a:solidFill>
                <a:latin typeface="Tahoma" panose="020B0604030504040204" pitchFamily="34" charset="0"/>
                <a:ea typeface="Tahoma" panose="020B0604030504040204" pitchFamily="34" charset="0"/>
                <a:cs typeface="Tahoma" panose="020B0604030504040204" pitchFamily="34" charset="0"/>
              </a:rPr>
              <a:t>IEEE 1364</a:t>
            </a: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 is a hardware description language (HDL) used to model electronic systems.</a:t>
            </a:r>
          </a:p>
          <a:p>
            <a:pPr marL="0" lvl="0" indent="0" eaLnBrk="0" fontAlgn="base" hangingPunct="0">
              <a:lnSpc>
                <a:spcPct val="100000"/>
              </a:lnSpc>
              <a:spcBef>
                <a:spcPct val="0"/>
              </a:spcBef>
              <a:spcAft>
                <a:spcPct val="0"/>
              </a:spcAft>
              <a:buNone/>
            </a:pPr>
            <a:r>
              <a:rPr lang="en-US" sz="2400" dirty="0">
                <a:solidFill>
                  <a:schemeClr val="tx1"/>
                </a:solidFill>
                <a:latin typeface="Tahoma" panose="020B0604030504040204" pitchFamily="34" charset="0"/>
                <a:ea typeface="Tahoma" panose="020B0604030504040204" pitchFamily="34" charset="0"/>
                <a:cs typeface="Tahoma" panose="020B0604030504040204" pitchFamily="34" charset="0"/>
              </a:rPr>
              <a:t>It is most commonly used in the design and verification of digital circuits at the register-transfer level of abstraction.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In Verilog, a design consists of modules. </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 simple AND gate in Verilog would look something like the following:</a:t>
            </a:r>
          </a:p>
        </p:txBody>
      </p:sp>
    </p:spTree>
    <p:extLst>
      <p:ext uri="{BB962C8B-B14F-4D97-AF65-F5344CB8AC3E}">
        <p14:creationId xmlns:p14="http://schemas.microsoft.com/office/powerpoint/2010/main" val="1578234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ooter Placeholder 4"/>
          <p:cNvSpPr txBox="1">
            <a:spLocks/>
          </p:cNvSpPr>
          <p:nvPr/>
        </p:nvSpPr>
        <p:spPr>
          <a:xfrm>
            <a:off x="8238565" y="6248335"/>
            <a:ext cx="3953435" cy="609665"/>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a:xfrm>
            <a:off x="5038165" y="6248335"/>
            <a:ext cx="3209364" cy="609665"/>
          </a:xfrm>
          <a:solidFill>
            <a:schemeClr val="bg1"/>
          </a:solidFill>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7E6E6"/>
                </a:solidFill>
                <a:effectLst/>
                <a:uLnTx/>
                <a:uFillTx/>
                <a:latin typeface="Calibri" panose="020F0502020204030204"/>
                <a:ea typeface="+mn-ea"/>
                <a:cs typeface="+mn-cs"/>
              </a:rPr>
              <a:t>Reference</a:t>
            </a:r>
          </a:p>
        </p:txBody>
      </p:sp>
      <p:sp>
        <p:nvSpPr>
          <p:cNvPr id="6" name="Slide Number Placeholder 5"/>
          <p:cNvSpPr>
            <a:spLocks noGrp="1"/>
          </p:cNvSpPr>
          <p:nvPr>
            <p:ph type="sldNum" sz="quarter" idx="12"/>
          </p:nvPr>
        </p:nvSpPr>
        <p:spPr>
          <a:xfrm>
            <a:off x="8390965" y="6356350"/>
            <a:ext cx="348726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t>Copyright © 2018 University of Colorado  </a:t>
            </a:r>
            <a:fld id="{F01A1062-647E-407B-B10D-A265B55750D5}" type="slidenum">
              <a:rPr kumimoji="0" lang="en-US" sz="1400" b="0" i="0" u="none" strike="noStrike" kern="1200" cap="none" spc="0" normalizeH="0" baseline="0" noProof="0" smtClean="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prstClr val="white"/>
              </a:solidFill>
              <a:effectLst/>
              <a:uLnTx/>
              <a:uFillTx/>
              <a:latin typeface="HelveticaNeueLT Std Thin" panose="020B0403020202020204" pitchFamily="34" charset="0"/>
              <a:ea typeface="Arimo" panose="020B0604020202020204" pitchFamily="34" charset="0"/>
              <a:cs typeface="Arimo"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6248334"/>
            <a:ext cx="5047129" cy="609666"/>
          </a:xfrm>
          <a:prstGeom prst="rect">
            <a:avLst/>
          </a:prstGeom>
          <a:solidFill>
            <a:schemeClr val="bg1"/>
          </a:solidFill>
        </p:spPr>
      </p:pic>
      <p:sp>
        <p:nvSpPr>
          <p:cNvPr id="10" name="TextBox 9"/>
          <p:cNvSpPr txBox="1"/>
          <p:nvPr/>
        </p:nvSpPr>
        <p:spPr>
          <a:xfrm>
            <a:off x="1469091" y="293034"/>
            <a:ext cx="9170894"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Helvetica Neue" charset="0"/>
                <a:ea typeface="Helvetica Neue" charset="0"/>
                <a:cs typeface="Helvetica Neue" charset="0"/>
              </a:rPr>
              <a:t>An Introduction to Verilog</a:t>
            </a:r>
          </a:p>
        </p:txBody>
      </p:sp>
      <p:sp>
        <p:nvSpPr>
          <p:cNvPr id="11" name="Rectangle 10"/>
          <p:cNvSpPr/>
          <p:nvPr/>
        </p:nvSpPr>
        <p:spPr>
          <a:xfrm>
            <a:off x="7695113" y="1909497"/>
            <a:ext cx="4357687" cy="2677656"/>
          </a:xfrm>
          <a:prstGeom prst="rect">
            <a:avLst/>
          </a:prstGeom>
        </p:spPr>
        <p:txBody>
          <a:bodyPr wrap="square">
            <a:spAutoFit/>
          </a:bodyPr>
          <a:lstStyle/>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 And gate</a:t>
            </a: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a:t>
            </a: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module andgate (x1, x2, f);</a:t>
            </a: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	input x1, x2;</a:t>
            </a: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	output f;</a:t>
            </a: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	assign f = x1 &amp; x2;</a:t>
            </a:r>
          </a:p>
          <a:p>
            <a:pPr marL="0" marR="0" lvl="0" indent="0" algn="l" defTabSz="914400" rtl="0" eaLnBrk="0" fontAlgn="base" latinLnBrk="0" hangingPunct="0">
              <a:lnSpc>
                <a:spcPct val="100000"/>
              </a:lnSpc>
              <a:spcBef>
                <a:spcPts val="0"/>
              </a:spcBef>
              <a:spcAft>
                <a:spcPct val="0"/>
              </a:spcAft>
              <a:buClrTx/>
              <a:buSzTx/>
              <a:buFontTx/>
              <a:buNone/>
              <a:tabLst/>
              <a:defRPr/>
            </a:pPr>
            <a:r>
              <a:rPr kumimoji="0" lang="en-US" altLang="en-US" sz="2400" b="0" i="0" u="none" strike="noStrike" kern="1200" cap="none" spc="0" normalizeH="0" baseline="0" noProof="0" dirty="0">
                <a:ln>
                  <a:noFill/>
                </a:ln>
                <a:solidFill>
                  <a:prstClr val="white"/>
                </a:solidFill>
                <a:effectLst/>
                <a:uLnTx/>
                <a:uFillTx/>
                <a:latin typeface="Calibri" panose="020F0502020204030204"/>
                <a:ea typeface="Verdana" panose="020B0604030504040204" pitchFamily="34" charset="0"/>
                <a:cs typeface="Verdana" panose="020B0604030504040204" pitchFamily="34" charset="0"/>
              </a:rPr>
              <a:t>endmodule</a:t>
            </a:r>
          </a:p>
        </p:txBody>
      </p:sp>
    </p:spTree>
    <p:extLst>
      <p:ext uri="{BB962C8B-B14F-4D97-AF65-F5344CB8AC3E}">
        <p14:creationId xmlns:p14="http://schemas.microsoft.com/office/powerpoint/2010/main" val="35470196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4277</Words>
  <Application>Microsoft Office PowerPoint</Application>
  <PresentationFormat>Widescreen</PresentationFormat>
  <Paragraphs>759</Paragraphs>
  <Slides>50</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50</vt:i4>
      </vt:variant>
    </vt:vector>
  </HeadingPairs>
  <TitlesOfParts>
    <vt:vector size="60" baseType="lpstr">
      <vt:lpstr>Helvetica Neue</vt:lpstr>
      <vt:lpstr>HelveticaNeueLT Std ExtBlk Cn</vt:lpstr>
      <vt:lpstr>HelveticaNeueLT Std Thin</vt:lpstr>
      <vt:lpstr>Arial</vt:lpstr>
      <vt:lpstr>Calibri</vt:lpstr>
      <vt:lpstr>Calibri Light</vt:lpstr>
      <vt:lpstr>Consolas</vt:lpstr>
      <vt:lpstr>Tahoma</vt:lpstr>
      <vt:lpstr>Verdana</vt:lpstr>
      <vt:lpstr>Office Theme</vt:lpstr>
      <vt:lpstr>FPGA Design for Embedded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2019-07-08T17:16:32Z</dcterms:created>
  <dcterms:modified xsi:type="dcterms:W3CDTF">2020-08-20T09:40:13Z</dcterms:modified>
  <cp:contentStatus/>
</cp:coreProperties>
</file>