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89"/>
  </p:notesMasterIdLst>
  <p:handoutMasterIdLst>
    <p:handoutMasterId r:id="rId90"/>
  </p:handoutMasterIdLst>
  <p:sldIdLst>
    <p:sldId id="256" r:id="rId2"/>
    <p:sldId id="281" r:id="rId3"/>
    <p:sldId id="284" r:id="rId4"/>
    <p:sldId id="285" r:id="rId5"/>
    <p:sldId id="275" r:id="rId6"/>
    <p:sldId id="283" r:id="rId7"/>
    <p:sldId id="286" r:id="rId8"/>
    <p:sldId id="312" r:id="rId9"/>
    <p:sldId id="330" r:id="rId10"/>
    <p:sldId id="332" r:id="rId11"/>
    <p:sldId id="331" r:id="rId12"/>
    <p:sldId id="333" r:id="rId13"/>
    <p:sldId id="334" r:id="rId14"/>
    <p:sldId id="336" r:id="rId15"/>
    <p:sldId id="337" r:id="rId16"/>
    <p:sldId id="335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673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3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5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064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67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66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36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38912" y="4400550"/>
            <a:ext cx="6010656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250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1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076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836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259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37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4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9184" y="4400550"/>
            <a:ext cx="6120384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28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92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756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80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459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07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09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378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280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92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2737" y="4400550"/>
            <a:ext cx="6219431" cy="4194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756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80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459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400550"/>
            <a:ext cx="59436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484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400550"/>
            <a:ext cx="60960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651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6388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378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4800" y="4400550"/>
            <a:ext cx="6248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2800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400550"/>
            <a:ext cx="60960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226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3400" y="4400550"/>
            <a:ext cx="5867400" cy="4291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0755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83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86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9600" y="4400550"/>
            <a:ext cx="57150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875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9440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119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0576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4111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2287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9600" y="4400550"/>
            <a:ext cx="5715000" cy="443865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4102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3400" y="4400550"/>
            <a:ext cx="5791200" cy="436245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4153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6342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5943600" cy="428625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89349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9600" y="4400550"/>
            <a:ext cx="5562600" cy="360045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8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799" y="4400550"/>
            <a:ext cx="5616759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758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324600" cy="360045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0106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400800" cy="443865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73133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400800" cy="443865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28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248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601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3400" y="4400550"/>
            <a:ext cx="5867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280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5178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5818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983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35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31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1919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996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3246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33772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040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2269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3642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8024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001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7832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40396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0762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99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9666" y="1131711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894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0106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4648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7465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4008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4025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00550"/>
            <a:ext cx="65532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1020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4800" y="4400550"/>
            <a:ext cx="6248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4389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4008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3094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8946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715000" cy="4291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4648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4800" y="4400550"/>
            <a:ext cx="62484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62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2800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6096000" cy="42918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5328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60198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7465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1020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4400550"/>
            <a:ext cx="61722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4025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7150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4389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715000" cy="45148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4157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07628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22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29189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73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ysi.uni-heidelberg.de/~angelov/VHDL/VHDL_SS09_Teil1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documents.mx/amp/introduction-to-verilog-physikalisches-institut-angelovvhdlvhdlss09teil10pdf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9038"/>
            <a:ext cx="11756712" cy="2387600"/>
          </a:xfrm>
        </p:spPr>
        <p:txBody>
          <a:bodyPr>
            <a:normAutofit/>
          </a:bodyPr>
          <a:lstStyle/>
          <a:p>
            <a:r>
              <a:rPr lang="en-US" sz="5300" dirty="0">
                <a:latin typeface="HelveticaNeueLT Std ExtBlk Cn" panose="020B0806040502050204" pitchFamily="34" charset="0"/>
              </a:rPr>
              <a:t>FPGA Design for Embedded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025" y="3602038"/>
            <a:ext cx="10048875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Hardware Description Languages for Logic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3480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83480" y="1948071"/>
            <a:ext cx="71094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module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gates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	</a:t>
            </a: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// module and name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FF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vA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vB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vC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vD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  output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W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U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Y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Z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  assign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vA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// Vector Reduction AND Gate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assign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~|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vB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// Vector reduction NOR Gate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assign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^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vD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// Vector reduction XOR Gate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assign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vA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vB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// bitwise or reduction?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assign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</a:rPr>
              <a:t>Z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vA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</a:rPr>
              <a:t>vB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// bitwise AND,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</a:rPr>
              <a:t>                          // reduction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endmodule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Vector Reduction in Verilog </a:t>
            </a:r>
          </a:p>
        </p:txBody>
      </p:sp>
    </p:spTree>
    <p:extLst>
      <p:ext uri="{BB962C8B-B14F-4D97-AF65-F5344CB8AC3E}">
        <p14:creationId xmlns:p14="http://schemas.microsoft.com/office/powerpoint/2010/main" val="7336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6091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Vector Reduction Gates in Verilog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32524" y="3531198"/>
            <a:ext cx="1210235" cy="758862"/>
            <a:chOff x="838200" y="3657600"/>
            <a:chExt cx="597408" cy="384670"/>
          </a:xfrm>
          <a:solidFill>
            <a:schemeClr val="bg1"/>
          </a:solidFill>
        </p:grpSpPr>
        <p:sp>
          <p:nvSpPr>
            <p:cNvPr id="10" name="Pentagon 13"/>
            <p:cNvSpPr/>
            <p:nvPr/>
          </p:nvSpPr>
          <p:spPr>
            <a:xfrm>
              <a:off x="990600" y="3657600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grp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838200" y="3657600"/>
              <a:ext cx="152400" cy="384670"/>
            </a:xfrm>
            <a:prstGeom prst="arc">
              <a:avLst>
                <a:gd name="adj1" fmla="val 16200000"/>
                <a:gd name="adj2" fmla="val 5295173"/>
              </a:avLst>
            </a:prstGeom>
            <a:grpFill/>
            <a:ln w="1905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867400" y="1421884"/>
            <a:ext cx="944880" cy="826016"/>
            <a:chOff x="2216" y="2662"/>
            <a:chExt cx="1080" cy="1079"/>
          </a:xfrm>
          <a:solidFill>
            <a:schemeClr val="bg1"/>
          </a:solidFill>
        </p:grpSpPr>
        <p:sp>
          <p:nvSpPr>
            <p:cNvPr id="14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21682" y="2468881"/>
            <a:ext cx="1051559" cy="792480"/>
            <a:chOff x="1313620" y="5025537"/>
            <a:chExt cx="500081" cy="381000"/>
          </a:xfrm>
          <a:solidFill>
            <a:schemeClr val="bg1"/>
          </a:solidFill>
        </p:grpSpPr>
        <p:sp>
          <p:nvSpPr>
            <p:cNvPr id="23" name="Pentagon 13"/>
            <p:cNvSpPr/>
            <p:nvPr/>
          </p:nvSpPr>
          <p:spPr>
            <a:xfrm>
              <a:off x="1313620" y="5025537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grp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utoShape 71"/>
            <p:cNvSpPr>
              <a:spLocks noChangeArrowheads="1"/>
            </p:cNvSpPr>
            <p:nvPr/>
          </p:nvSpPr>
          <p:spPr bwMode="auto">
            <a:xfrm>
              <a:off x="1759948" y="5181600"/>
              <a:ext cx="53753" cy="64597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8416610" y="5708806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35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8389717" y="5215747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39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8371786" y="4704759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43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8344893" y="4175841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47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H="1">
            <a:off x="7195521" y="428051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206951" y="451102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210761" y="480629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222191" y="503680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226001" y="531683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237431" y="554734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264101" y="578927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275531" y="601978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0347960" y="2156460"/>
            <a:ext cx="335280" cy="7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11093151" y="2046754"/>
            <a:ext cx="679749" cy="10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818332" y="182577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864052" y="286209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48812" y="389841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8791912" y="4370854"/>
            <a:ext cx="84738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837632" y="489663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837632" y="539193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852872" y="591009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34200" y="156210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02780" y="2575560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200900" y="39624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vA[0]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16140" y="452628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vA[1]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143500" y="226314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vB[0]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31380" y="503682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vA[2]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31380" y="551688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vA[3]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66360" y="272796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vB[2]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51120" y="249936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vB[1]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81600" y="292608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vB[3]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157460" y="188214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vB[0]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018020" y="361188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262360" y="176022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113020" y="124206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vA[0]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H="1" flipV="1">
            <a:off x="5166360" y="1950720"/>
            <a:ext cx="694394" cy="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173980" y="2162552"/>
            <a:ext cx="701040" cy="1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5166360" y="1546860"/>
            <a:ext cx="694394" cy="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5173980" y="1758692"/>
            <a:ext cx="701040" cy="1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113020" y="14859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vA[1]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120640" y="168402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vA[2]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8260" y="19050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vA[3]</a:t>
            </a:r>
          </a:p>
        </p:txBody>
      </p:sp>
      <p:cxnSp>
        <p:nvCxnSpPr>
          <p:cNvPr id="161" name="Straight Connector 160"/>
          <p:cNvCxnSpPr/>
          <p:nvPr/>
        </p:nvCxnSpPr>
        <p:spPr>
          <a:xfrm flipH="1" flipV="1">
            <a:off x="5143500" y="2552700"/>
            <a:ext cx="694394" cy="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5151120" y="2766060"/>
            <a:ext cx="7543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5151120" y="2979420"/>
            <a:ext cx="769620" cy="7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5158740" y="3191252"/>
            <a:ext cx="701040" cy="1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166360" y="375666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vD[2]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51120" y="352806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vD[1]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181600" y="39547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vD[3]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5143500" y="3581400"/>
            <a:ext cx="694394" cy="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151120" y="3794760"/>
            <a:ext cx="7543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5151120" y="4008120"/>
            <a:ext cx="769620" cy="7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5158740" y="4219952"/>
            <a:ext cx="701040" cy="1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135880" y="33070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vD[0]</a:t>
            </a:r>
          </a:p>
        </p:txBody>
      </p:sp>
      <p:cxnSp>
        <p:nvCxnSpPr>
          <p:cNvPr id="209" name="Straight Connector 208"/>
          <p:cNvCxnSpPr/>
          <p:nvPr/>
        </p:nvCxnSpPr>
        <p:spPr>
          <a:xfrm flipH="1" flipV="1">
            <a:off x="10133032" y="193245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481060" y="13335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vA[0]</a:t>
            </a:r>
          </a:p>
        </p:txBody>
      </p:sp>
      <p:cxnSp>
        <p:nvCxnSpPr>
          <p:cNvPr id="212" name="Straight Connector 211"/>
          <p:cNvCxnSpPr/>
          <p:nvPr/>
        </p:nvCxnSpPr>
        <p:spPr>
          <a:xfrm flipH="1" flipV="1">
            <a:off x="8534400" y="2042160"/>
            <a:ext cx="694394" cy="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8542020" y="2253992"/>
            <a:ext cx="701040" cy="1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8534400" y="1638300"/>
            <a:ext cx="694394" cy="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542020" y="1850132"/>
            <a:ext cx="701040" cy="1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481060" y="157734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vA[1]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8488680" y="177546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vA[2]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8496300" y="199644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vA[3]</a:t>
            </a:r>
          </a:p>
        </p:txBody>
      </p:sp>
      <p:sp>
        <p:nvSpPr>
          <p:cNvPr id="220" name="Pentagon 13"/>
          <p:cNvSpPr/>
          <p:nvPr/>
        </p:nvSpPr>
        <p:spPr>
          <a:xfrm>
            <a:off x="10256523" y="4290061"/>
            <a:ext cx="935753" cy="792480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flipH="1" flipV="1">
            <a:off x="11184592" y="468327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1323320" y="4396740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cxnSp>
        <p:nvCxnSpPr>
          <p:cNvPr id="227" name="Straight Connector 226"/>
          <p:cNvCxnSpPr/>
          <p:nvPr/>
        </p:nvCxnSpPr>
        <p:spPr>
          <a:xfrm flipH="1" flipV="1">
            <a:off x="9578340" y="4373880"/>
            <a:ext cx="694394" cy="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9585960" y="4587240"/>
            <a:ext cx="7543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 flipV="1">
            <a:off x="9585960" y="4800600"/>
            <a:ext cx="769620" cy="7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 flipV="1">
            <a:off x="9688830" y="5010150"/>
            <a:ext cx="605790" cy="2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Pentagon 13"/>
          <p:cNvSpPr/>
          <p:nvPr/>
        </p:nvSpPr>
        <p:spPr>
          <a:xfrm>
            <a:off x="9197343" y="1539241"/>
            <a:ext cx="935753" cy="792480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231380" y="422910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vB[0]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7223760" y="475488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vB[1]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239000" y="527304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vB[2]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239000" y="576072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vB[3]</a:t>
            </a:r>
          </a:p>
        </p:txBody>
      </p:sp>
      <p:cxnSp>
        <p:nvCxnSpPr>
          <p:cNvPr id="237" name="Straight Connector 236"/>
          <p:cNvCxnSpPr/>
          <p:nvPr/>
        </p:nvCxnSpPr>
        <p:spPr>
          <a:xfrm flipH="1">
            <a:off x="9418320" y="5013960"/>
            <a:ext cx="278130" cy="899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9399270" y="4800600"/>
            <a:ext cx="201930" cy="594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9399270" y="4594860"/>
            <a:ext cx="190500" cy="308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10695062" y="1873799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118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68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7787" y="1743411"/>
            <a:ext cx="65966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always_combo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@(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&amp;&amp;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||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endParaRPr lang="en-US" sz="3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endParaRPr lang="en-US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Procedural Combinational Logic with Always Procedures</a:t>
            </a:r>
          </a:p>
        </p:txBody>
      </p:sp>
    </p:spTree>
    <p:extLst>
      <p:ext uri="{BB962C8B-B14F-4D97-AF65-F5344CB8AC3E}">
        <p14:creationId xmlns:p14="http://schemas.microsoft.com/office/powerpoint/2010/main" val="35062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798" y="6231141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7787" y="3743954"/>
            <a:ext cx="6596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Procedural Combinational Logic with Always Procedures - Result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829523" y="3786217"/>
            <a:ext cx="628898" cy="735643"/>
            <a:chOff x="2216" y="2662"/>
            <a:chExt cx="1080" cy="1079"/>
          </a:xfrm>
          <a:solidFill>
            <a:schemeClr val="bg1"/>
          </a:solidFill>
        </p:grpSpPr>
        <p:sp>
          <p:nvSpPr>
            <p:cNvPr id="10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9945064" y="3274032"/>
            <a:ext cx="628898" cy="735643"/>
            <a:chOff x="2216" y="2662"/>
            <a:chExt cx="1080" cy="1079"/>
          </a:xfrm>
          <a:solidFill>
            <a:schemeClr val="bg1"/>
          </a:solidFill>
        </p:grpSpPr>
        <p:sp>
          <p:nvSpPr>
            <p:cNvPr id="15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Pentagon 13"/>
          <p:cNvSpPr/>
          <p:nvPr/>
        </p:nvSpPr>
        <p:spPr>
          <a:xfrm>
            <a:off x="8746247" y="2813413"/>
            <a:ext cx="620626" cy="703323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176553" y="2972456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192493" y="3397967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229688" y="3957108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245629" y="4382619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6"/>
          </p:cNvCxnSpPr>
          <p:nvPr/>
        </p:nvCxnSpPr>
        <p:spPr>
          <a:xfrm flipH="1" flipV="1">
            <a:off x="9373093" y="3170629"/>
            <a:ext cx="582452" cy="2581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3"/>
          </p:cNvCxnSpPr>
          <p:nvPr/>
        </p:nvCxnSpPr>
        <p:spPr>
          <a:xfrm flipH="1">
            <a:off x="9458420" y="3858674"/>
            <a:ext cx="488696" cy="2953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0577244" y="3631542"/>
            <a:ext cx="948006" cy="19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2800" y="245554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3427" y="2905672"/>
            <a:ext cx="42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73427" y="345426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4054" y="391845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01645" y="31588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3" name="AutoShape 71"/>
          <p:cNvSpPr>
            <a:spLocks noChangeArrowheads="1"/>
          </p:cNvSpPr>
          <p:nvPr/>
        </p:nvSpPr>
        <p:spPr bwMode="auto">
          <a:xfrm>
            <a:off x="9447952" y="4068429"/>
            <a:ext cx="74966" cy="119246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92D05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95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7787" y="2051185"/>
            <a:ext cx="659660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always_combo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Procedural Combinational Logic with Always Procedures – Gotcha!</a:t>
            </a:r>
          </a:p>
        </p:txBody>
      </p:sp>
    </p:spTree>
    <p:extLst>
      <p:ext uri="{BB962C8B-B14F-4D97-AF65-F5344CB8AC3E}">
        <p14:creationId xmlns:p14="http://schemas.microsoft.com/office/powerpoint/2010/main" val="267213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4716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1469091" y="293034"/>
            <a:ext cx="9170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Procedural Combinational Logic with Incomplete Assignment - Result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865382" y="4521323"/>
            <a:ext cx="628898" cy="735643"/>
            <a:chOff x="2216" y="2662"/>
            <a:chExt cx="1080" cy="1079"/>
          </a:xfrm>
          <a:solidFill>
            <a:schemeClr val="bg1"/>
          </a:solidFill>
        </p:grpSpPr>
        <p:sp>
          <p:nvSpPr>
            <p:cNvPr id="10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Pentagon 13"/>
          <p:cNvSpPr/>
          <p:nvPr/>
        </p:nvSpPr>
        <p:spPr>
          <a:xfrm>
            <a:off x="8746247" y="2813413"/>
            <a:ext cx="620626" cy="703323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199413" y="2968646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192493" y="3397967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265547" y="4692214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281488" y="5117725"/>
            <a:ext cx="1607337" cy="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597390" y="3629609"/>
            <a:ext cx="388861" cy="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492934" y="4880404"/>
            <a:ext cx="226376" cy="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0899973" y="3649472"/>
            <a:ext cx="948006" cy="19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2800" y="245554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3427" y="2905672"/>
            <a:ext cx="42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00321" y="42431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9913" y="465356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67810" y="324851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" name="Rectangle 1"/>
          <p:cNvSpPr/>
          <p:nvPr/>
        </p:nvSpPr>
        <p:spPr>
          <a:xfrm>
            <a:off x="9988028" y="2880136"/>
            <a:ext cx="914400" cy="136263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       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9355164" y="3164541"/>
            <a:ext cx="237071" cy="60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7390" y="3156922"/>
            <a:ext cx="3811" cy="4740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723120" y="3870535"/>
            <a:ext cx="264474" cy="4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715500" y="3870960"/>
            <a:ext cx="15240" cy="1021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768840" y="3291415"/>
            <a:ext cx="226374" cy="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9761220" y="2266950"/>
            <a:ext cx="15240" cy="1021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84080" y="2217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‘1’</a:t>
            </a:r>
          </a:p>
        </p:txBody>
      </p:sp>
    </p:spTree>
    <p:extLst>
      <p:ext uri="{BB962C8B-B14F-4D97-AF65-F5344CB8AC3E}">
        <p14:creationId xmlns:p14="http://schemas.microsoft.com/office/powerpoint/2010/main" val="270018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7787" y="1589520"/>
            <a:ext cx="659660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video, you have learned: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describe combinatorial circuits in Verilog using either assignment statements or always procedures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reduce vector sizes using reduction operators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prevent unintentional latches in our logic circuits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Summary – Verilog for Combinatorial Circuits</a:t>
            </a:r>
          </a:p>
        </p:txBody>
      </p:sp>
    </p:spTree>
    <p:extLst>
      <p:ext uri="{BB962C8B-B14F-4D97-AF65-F5344CB8AC3E}">
        <p14:creationId xmlns:p14="http://schemas.microsoft.com/office/powerpoint/2010/main" val="221386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74861" y="624833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6327" y="2983748"/>
            <a:ext cx="11698069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 V. </a:t>
            </a:r>
            <a:r>
              <a:rPr lang="en-US" alt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Angelov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(2009). 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Verilog. 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[Online]. Available:  </a:t>
            </a:r>
            <a:r>
              <a:rPr lang="en-US" sz="2400" dirty="0">
                <a:hlinkClick r:id="rId4"/>
              </a:rPr>
              <a:t>https://www.physi.uni-heidelberg.de/~angelov/VHDL/VHDL_SS09_Teil10.pdf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4530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Circuits in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25671" y="1306318"/>
            <a:ext cx="60780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D flip flop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Ck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@(posedge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Ck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9574" y="624833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D Latch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62917" y="1553459"/>
            <a:ext cx="632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make D Latches in Verilog?</a:t>
            </a:r>
          </a:p>
        </p:txBody>
      </p:sp>
      <p:cxnSp>
        <p:nvCxnSpPr>
          <p:cNvPr id="11" name="Straight Connector 10"/>
          <p:cNvCxnSpPr>
            <a:stCxn id="14" idx="2"/>
          </p:cNvCxnSpPr>
          <p:nvPr/>
        </p:nvCxnSpPr>
        <p:spPr>
          <a:xfrm>
            <a:off x="8112335" y="3926249"/>
            <a:ext cx="11757" cy="469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55135" y="2563613"/>
            <a:ext cx="914400" cy="136263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581292" y="3247292"/>
            <a:ext cx="38686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390227" y="3554012"/>
            <a:ext cx="264474" cy="4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435947" y="2974892"/>
            <a:ext cx="226374" cy="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lang="en-US" sz="1400" smtClean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2</a:t>
            </a:fld>
            <a:endParaRPr lang="en-US" sz="1400" dirty="0">
              <a:solidFill>
                <a:schemeClr val="tx1"/>
              </a:solidFill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An Introduction to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78778" y="1529050"/>
            <a:ext cx="60780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Verilog is one of the most powerful and efficient languages for logic design.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that the basics have been introduced, in this Module we will further explore how to use Verilog to design circuits by looking at many examples and techniques.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7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D Latch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593976" y="1185399"/>
            <a:ext cx="632908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 latches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DLatches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 posedge!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note d is on the sensitivity list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aclr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0959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D Flip Flops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62917" y="1184127"/>
            <a:ext cx="6329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make D Flip-flops in Verilog, including those with asynchronous or synchronous reset?</a:t>
            </a:r>
          </a:p>
        </p:txBody>
      </p:sp>
      <p:cxnSp>
        <p:nvCxnSpPr>
          <p:cNvPr id="23" name="Straight Arrow Connector 22"/>
          <p:cNvCxnSpPr>
            <a:endCxn id="33" idx="3"/>
          </p:cNvCxnSpPr>
          <p:nvPr/>
        </p:nvCxnSpPr>
        <p:spPr>
          <a:xfrm flipV="1">
            <a:off x="7326924" y="4344034"/>
            <a:ext cx="685800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012724" y="3358662"/>
            <a:ext cx="914400" cy="1828800"/>
            <a:chOff x="10896600" y="228600"/>
            <a:chExt cx="914400" cy="1828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08966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201400" y="1600200"/>
              <a:ext cx="3097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014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28" name="AutoShape 74"/>
            <p:cNvSpPr>
              <a:spLocks noChangeArrowheads="1"/>
            </p:cNvSpPr>
            <p:nvPr/>
          </p:nvSpPr>
          <p:spPr bwMode="auto">
            <a:xfrm>
              <a:off x="11277600" y="2286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utoShape 74"/>
            <p:cNvSpPr>
              <a:spLocks noChangeArrowheads="1"/>
            </p:cNvSpPr>
            <p:nvPr/>
          </p:nvSpPr>
          <p:spPr bwMode="auto">
            <a:xfrm>
              <a:off x="112776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7326924" y="3980619"/>
            <a:ext cx="685800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928589" y="3993466"/>
            <a:ext cx="604031" cy="3224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462010" y="2861310"/>
            <a:ext cx="9379" cy="49681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473734" y="5187802"/>
            <a:ext cx="3516" cy="51957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7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74861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D Flip Flops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423646" y="906601"/>
            <a:ext cx="64545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D Flip Flops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with posedge!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//standard FF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FF with sync reset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negedge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qlda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FF with async reset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6764" y="6238202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D Flip Flops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62917" y="1553459"/>
            <a:ext cx="632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make Clock Enable in Verilog?</a:t>
            </a:r>
          </a:p>
        </p:txBody>
      </p:sp>
      <p:cxnSp>
        <p:nvCxnSpPr>
          <p:cNvPr id="24" name="Straight Arrow Connector 23"/>
          <p:cNvCxnSpPr>
            <a:endCxn id="34" idx="3"/>
          </p:cNvCxnSpPr>
          <p:nvPr/>
        </p:nvCxnSpPr>
        <p:spPr>
          <a:xfrm flipV="1">
            <a:off x="7420708" y="3957172"/>
            <a:ext cx="685800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106508" y="2971800"/>
            <a:ext cx="914400" cy="1828800"/>
            <a:chOff x="10896600" y="228600"/>
            <a:chExt cx="914400" cy="1828800"/>
          </a:xfrm>
        </p:grpSpPr>
        <p:grpSp>
          <p:nvGrpSpPr>
            <p:cNvPr id="26" name="Group 25"/>
            <p:cNvGrpSpPr/>
            <p:nvPr/>
          </p:nvGrpSpPr>
          <p:grpSpPr>
            <a:xfrm>
              <a:off x="108966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201400" y="1600200"/>
              <a:ext cx="3097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014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29" name="AutoShape 74"/>
            <p:cNvSpPr>
              <a:spLocks noChangeArrowheads="1"/>
            </p:cNvSpPr>
            <p:nvPr/>
          </p:nvSpPr>
          <p:spPr bwMode="auto">
            <a:xfrm>
              <a:off x="11277600" y="2286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utoShape 74"/>
            <p:cNvSpPr>
              <a:spLocks noChangeArrowheads="1"/>
            </p:cNvSpPr>
            <p:nvPr/>
          </p:nvSpPr>
          <p:spPr bwMode="auto">
            <a:xfrm>
              <a:off x="112776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20708" y="3593757"/>
            <a:ext cx="685800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022373" y="3606604"/>
            <a:ext cx="604031" cy="3224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555794" y="2474448"/>
            <a:ext cx="9379" cy="49681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567518" y="4800940"/>
            <a:ext cx="3516" cy="51957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29953" y="4097215"/>
            <a:ext cx="41616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432431" y="4297141"/>
            <a:ext cx="685800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8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D Flip Flops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477437" y="1013580"/>
            <a:ext cx="645458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 Flip Flops with clock enable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DFFe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FF with sync reset &amp; clk enable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FF with async reset &amp; clk enable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7787" y="2451292"/>
            <a:ext cx="6596609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video, you have learned: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describe synchronous circuits in Verilog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design flip-flops and latches in Verilog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Summary – Verilog for Combinatorial Circuits</a:t>
            </a:r>
          </a:p>
        </p:txBody>
      </p:sp>
    </p:spTree>
    <p:extLst>
      <p:ext uri="{BB962C8B-B14F-4D97-AF65-F5344CB8AC3E}">
        <p14:creationId xmlns:p14="http://schemas.microsoft.com/office/powerpoint/2010/main" val="200241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6327" y="2789849"/>
            <a:ext cx="116980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 V. </a:t>
            </a:r>
            <a:r>
              <a:rPr lang="en-US" alt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Angelov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(2009). 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Verilog. 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[Online]. Available:  </a:t>
            </a:r>
            <a:r>
              <a:rPr lang="en-US" sz="2400" dirty="0">
                <a:solidFill>
                  <a:prstClr val="white"/>
                </a:solidFill>
                <a:hlinkClick r:id="rId4"/>
              </a:rPr>
              <a:t>https://vdocuments.mx/amp/introduction-to-verilog-physikalisches-institut-angelovvhdlvhdlss09teil10pdf.html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6327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6092" y="6245763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Register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721602" y="1214145"/>
            <a:ext cx="64703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oftentimes stored in a register for later use.  How can we make a data register in Verilog?</a:t>
            </a:r>
          </a:p>
        </p:txBody>
      </p:sp>
      <p:cxnSp>
        <p:nvCxnSpPr>
          <p:cNvPr id="10" name="Straight Arrow Connector 9"/>
          <p:cNvCxnSpPr>
            <a:endCxn id="22" idx="3"/>
          </p:cNvCxnSpPr>
          <p:nvPr/>
        </p:nvCxnSpPr>
        <p:spPr>
          <a:xfrm>
            <a:off x="7244625" y="3777035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494861" y="2871438"/>
            <a:ext cx="914400" cy="1752600"/>
            <a:chOff x="9144000" y="304800"/>
            <a:chExt cx="914400" cy="1752600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62753" y="2871412"/>
            <a:ext cx="914400" cy="1752600"/>
            <a:chOff x="9144000" y="304800"/>
            <a:chExt cx="914400" cy="1752600"/>
          </a:xfrm>
        </p:grpSpPr>
        <p:grpSp>
          <p:nvGrpSpPr>
            <p:cNvPr id="25" name="Group 24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221261" y="2865401"/>
            <a:ext cx="914400" cy="1752600"/>
            <a:chOff x="9144000" y="304800"/>
            <a:chExt cx="914400" cy="1752600"/>
          </a:xfrm>
        </p:grpSpPr>
        <p:grpSp>
          <p:nvGrpSpPr>
            <p:cNvPr id="37" name="Group 36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8622026" y="3783458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982318" y="3775206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113276" y="2871412"/>
            <a:ext cx="914400" cy="1752600"/>
            <a:chOff x="9144000" y="304800"/>
            <a:chExt cx="914400" cy="1752600"/>
          </a:xfrm>
        </p:grpSpPr>
        <p:grpSp>
          <p:nvGrpSpPr>
            <p:cNvPr id="62" name="Group 61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5875392" y="3774144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867750" y="3755869"/>
            <a:ext cx="3877" cy="11699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9973873" y="3759301"/>
            <a:ext cx="15432" cy="1166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8632786" y="3771134"/>
            <a:ext cx="12972" cy="1154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246780" y="3769021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5254794" y="4933141"/>
            <a:ext cx="473393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00557" y="461800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</a:p>
        </p:txBody>
      </p:sp>
      <p:cxnSp>
        <p:nvCxnSpPr>
          <p:cNvPr id="90" name="Straight Arrow Connector 89"/>
          <p:cNvCxnSpPr>
            <a:endCxn id="14" idx="1"/>
          </p:cNvCxnSpPr>
          <p:nvPr/>
        </p:nvCxnSpPr>
        <p:spPr>
          <a:xfrm flipV="1">
            <a:off x="7128311" y="4122904"/>
            <a:ext cx="366550" cy="1889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6" idx="1"/>
          </p:cNvCxnSpPr>
          <p:nvPr/>
        </p:nvCxnSpPr>
        <p:spPr>
          <a:xfrm flipV="1">
            <a:off x="8505712" y="4122878"/>
            <a:ext cx="357041" cy="2534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866004" y="4135552"/>
            <a:ext cx="354476" cy="442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726800" y="4114978"/>
            <a:ext cx="370860" cy="1302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5738851" y="4114868"/>
            <a:ext cx="2349" cy="11138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857559" y="4124069"/>
            <a:ext cx="14714" cy="11144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516472" y="4135903"/>
            <a:ext cx="1331" cy="10962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130467" y="4133789"/>
            <a:ext cx="12987" cy="1104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5141275" y="5238530"/>
            <a:ext cx="473393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971004" y="49331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104" name="Straight Connector 103"/>
          <p:cNvCxnSpPr>
            <a:endCxn id="67" idx="4"/>
          </p:cNvCxnSpPr>
          <p:nvPr/>
        </p:nvCxnSpPr>
        <p:spPr>
          <a:xfrm flipH="1" flipV="1">
            <a:off x="6570476" y="4624012"/>
            <a:ext cx="12700" cy="875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42" idx="4"/>
          </p:cNvCxnSpPr>
          <p:nvPr/>
        </p:nvCxnSpPr>
        <p:spPr>
          <a:xfrm flipH="1" flipV="1">
            <a:off x="10678461" y="4618001"/>
            <a:ext cx="11759" cy="887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30" idx="4"/>
          </p:cNvCxnSpPr>
          <p:nvPr/>
        </p:nvCxnSpPr>
        <p:spPr>
          <a:xfrm flipH="1" flipV="1">
            <a:off x="9319953" y="4624012"/>
            <a:ext cx="12700" cy="8819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8" idx="4"/>
          </p:cNvCxnSpPr>
          <p:nvPr/>
        </p:nvCxnSpPr>
        <p:spPr>
          <a:xfrm flipH="1" flipV="1">
            <a:off x="7952061" y="4624038"/>
            <a:ext cx="4133" cy="881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565749" y="5499514"/>
            <a:ext cx="5130565" cy="64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70460" y="5198336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</a:t>
            </a:r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5851549" y="2279011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7311586" y="2287010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8679347" y="2310734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0053542" y="2287010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20" idx="1"/>
          </p:cNvCxnSpPr>
          <p:nvPr/>
        </p:nvCxnSpPr>
        <p:spPr>
          <a:xfrm>
            <a:off x="7312880" y="3434739"/>
            <a:ext cx="181981" cy="23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857982" y="3428497"/>
            <a:ext cx="249624" cy="133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8677812" y="3465136"/>
            <a:ext cx="181981" cy="23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10046057" y="3434713"/>
            <a:ext cx="181981" cy="23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410200" y="213525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06135" y="21584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83049" y="21659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635383" y="21737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7162363" y="3443792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27866" y="55533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7006935" y="3449061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9931126" y="3428497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775698" y="3433766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11291308" y="3416288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11135880" y="3421557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8566589" y="3443792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8411161" y="3449061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527884" y="55533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905365" y="55462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220606" y="553444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</a:t>
            </a:r>
          </a:p>
        </p:txBody>
      </p:sp>
    </p:spTree>
    <p:extLst>
      <p:ext uri="{BB962C8B-B14F-4D97-AF65-F5344CB8AC3E}">
        <p14:creationId xmlns:p14="http://schemas.microsoft.com/office/powerpoint/2010/main" val="149383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Data Register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617320" y="1215453"/>
            <a:ext cx="6329083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asynchronous reset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4397" y="6233266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Shift Register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555719" y="1522741"/>
            <a:ext cx="632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make a shift register in Verilog?</a:t>
            </a:r>
          </a:p>
        </p:txBody>
      </p:sp>
      <p:sp>
        <p:nvSpPr>
          <p:cNvPr id="184" name="Rectangle 1"/>
          <p:cNvSpPr txBox="1">
            <a:spLocks noChangeArrowheads="1"/>
          </p:cNvSpPr>
          <p:nvPr/>
        </p:nvSpPr>
        <p:spPr bwMode="auto">
          <a:xfrm>
            <a:off x="4493864" y="2913003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185" name="Straight Arrow Connector 184"/>
          <p:cNvCxnSpPr>
            <a:endCxn id="195" idx="3"/>
          </p:cNvCxnSpPr>
          <p:nvPr/>
        </p:nvCxnSpPr>
        <p:spPr>
          <a:xfrm>
            <a:off x="7355759" y="3781394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605995" y="2875797"/>
            <a:ext cx="914400" cy="1752600"/>
            <a:chOff x="9144000" y="304800"/>
            <a:chExt cx="914400" cy="1752600"/>
          </a:xfrm>
        </p:grpSpPr>
        <p:grpSp>
          <p:nvGrpSpPr>
            <p:cNvPr id="187" name="Group 186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192" name="Rectangle 191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8973887" y="2875771"/>
            <a:ext cx="914400" cy="1752600"/>
            <a:chOff x="9144000" y="304800"/>
            <a:chExt cx="914400" cy="1752600"/>
          </a:xfrm>
        </p:grpSpPr>
        <p:grpSp>
          <p:nvGrpSpPr>
            <p:cNvPr id="197" name="Group 196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202" name="Rectangle 201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205" name="Isosceles Triangle 204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0332395" y="2869760"/>
            <a:ext cx="914400" cy="1752600"/>
            <a:chOff x="9144000" y="304800"/>
            <a:chExt cx="914400" cy="1752600"/>
          </a:xfrm>
        </p:grpSpPr>
        <p:grpSp>
          <p:nvGrpSpPr>
            <p:cNvPr id="207" name="Group 206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212" name="Rectangle 211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8733160" y="3787817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0093452" y="3779565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6224410" y="2875771"/>
            <a:ext cx="914400" cy="1752600"/>
            <a:chOff x="9144000" y="304800"/>
            <a:chExt cx="914400" cy="1752600"/>
          </a:xfrm>
        </p:grpSpPr>
        <p:grpSp>
          <p:nvGrpSpPr>
            <p:cNvPr id="219" name="Group 218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227" name="Isosceles Triangle 226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8" name="Straight Arrow Connector 227"/>
          <p:cNvCxnSpPr/>
          <p:nvPr/>
        </p:nvCxnSpPr>
        <p:spPr>
          <a:xfrm>
            <a:off x="5986526" y="3778503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 flipV="1">
            <a:off x="5978884" y="3760228"/>
            <a:ext cx="3877" cy="11699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 flipV="1">
            <a:off x="10085007" y="3763660"/>
            <a:ext cx="15432" cy="1166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8743920" y="3775493"/>
            <a:ext cx="12972" cy="1154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 flipV="1">
            <a:off x="7357914" y="3773380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 flipV="1">
            <a:off x="5365928" y="4937500"/>
            <a:ext cx="473393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211691" y="46223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</a:p>
        </p:txBody>
      </p:sp>
      <p:cxnSp>
        <p:nvCxnSpPr>
          <p:cNvPr id="235" name="Straight Arrow Connector 234"/>
          <p:cNvCxnSpPr>
            <a:endCxn id="188" idx="1"/>
          </p:cNvCxnSpPr>
          <p:nvPr/>
        </p:nvCxnSpPr>
        <p:spPr>
          <a:xfrm flipV="1">
            <a:off x="7239445" y="4127263"/>
            <a:ext cx="366550" cy="1889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98" idx="1"/>
          </p:cNvCxnSpPr>
          <p:nvPr/>
        </p:nvCxnSpPr>
        <p:spPr>
          <a:xfrm flipV="1">
            <a:off x="8616846" y="4127237"/>
            <a:ext cx="357041" cy="2534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9977138" y="4139911"/>
            <a:ext cx="354476" cy="442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5837934" y="4119337"/>
            <a:ext cx="370860" cy="1302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 flipV="1">
            <a:off x="5849985" y="4119227"/>
            <a:ext cx="2349" cy="11138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9968693" y="4128428"/>
            <a:ext cx="14714" cy="11144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 flipV="1">
            <a:off x="8627606" y="4140262"/>
            <a:ext cx="1331" cy="10962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 flipV="1">
            <a:off x="7241601" y="4138148"/>
            <a:ext cx="12987" cy="1104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5252409" y="5242889"/>
            <a:ext cx="473393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5082138" y="49375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</a:t>
            </a:r>
          </a:p>
        </p:txBody>
      </p:sp>
      <p:cxnSp>
        <p:nvCxnSpPr>
          <p:cNvPr id="245" name="Straight Connector 244"/>
          <p:cNvCxnSpPr>
            <a:endCxn id="223" idx="4"/>
          </p:cNvCxnSpPr>
          <p:nvPr/>
        </p:nvCxnSpPr>
        <p:spPr>
          <a:xfrm flipH="1" flipV="1">
            <a:off x="6681610" y="4628371"/>
            <a:ext cx="12700" cy="875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endCxn id="211" idx="4"/>
          </p:cNvCxnSpPr>
          <p:nvPr/>
        </p:nvCxnSpPr>
        <p:spPr>
          <a:xfrm flipH="1" flipV="1">
            <a:off x="10789595" y="4622360"/>
            <a:ext cx="11759" cy="887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01" idx="4"/>
          </p:cNvCxnSpPr>
          <p:nvPr/>
        </p:nvCxnSpPr>
        <p:spPr>
          <a:xfrm flipH="1" flipV="1">
            <a:off x="9431087" y="4628371"/>
            <a:ext cx="12700" cy="8819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endCxn id="191" idx="4"/>
          </p:cNvCxnSpPr>
          <p:nvPr/>
        </p:nvCxnSpPr>
        <p:spPr>
          <a:xfrm flipH="1" flipV="1">
            <a:off x="8063195" y="4628397"/>
            <a:ext cx="4133" cy="881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5676883" y="5503873"/>
            <a:ext cx="5130565" cy="64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5581594" y="5202695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H="1" flipV="1">
            <a:off x="5962683" y="2283370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endCxn id="193" idx="1"/>
          </p:cNvCxnSpPr>
          <p:nvPr/>
        </p:nvCxnSpPr>
        <p:spPr>
          <a:xfrm>
            <a:off x="7164571" y="3432856"/>
            <a:ext cx="441424" cy="860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V="1">
            <a:off x="5969116" y="3432856"/>
            <a:ext cx="249624" cy="133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4" idx="3"/>
          </p:cNvCxnSpPr>
          <p:nvPr/>
        </p:nvCxnSpPr>
        <p:spPr>
          <a:xfrm>
            <a:off x="8469595" y="3441463"/>
            <a:ext cx="501332" cy="3039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9914048" y="3432847"/>
            <a:ext cx="425124" cy="859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5521334" y="21396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H="1" flipV="1">
            <a:off x="7273497" y="3448151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239000" y="55577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</a:t>
            </a:r>
          </a:p>
        </p:txBody>
      </p:sp>
      <p:cxnSp>
        <p:nvCxnSpPr>
          <p:cNvPr id="265" name="Straight Arrow Connector 264"/>
          <p:cNvCxnSpPr/>
          <p:nvPr/>
        </p:nvCxnSpPr>
        <p:spPr>
          <a:xfrm flipH="1">
            <a:off x="7118069" y="3453420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 flipV="1">
            <a:off x="10042260" y="3432856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 flipH="1">
            <a:off x="9886832" y="3438125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 flipV="1">
            <a:off x="11402442" y="3420647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11247014" y="3425916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 flipV="1">
            <a:off x="8677723" y="3448151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H="1">
            <a:off x="8523249" y="3453420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639018" y="55506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016499" y="55506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1331740" y="5538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9817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lang="en-US" sz="1400" smtClean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3</a:t>
            </a:fld>
            <a:endParaRPr lang="en-US" sz="1400" dirty="0">
              <a:solidFill>
                <a:schemeClr val="tx1"/>
              </a:solidFill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21466" y="321609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to Speak Verilog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5354" y="1582341"/>
            <a:ext cx="59956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any other language…</a:t>
            </a:r>
          </a:p>
          <a:p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 key phrases, practice them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 Grammar and Syntax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compound sentences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17837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Shift Register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468472" y="1031514"/>
            <a:ext cx="645458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Shift Register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(!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b0000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3241" y="6247000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Binary Counter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62917" y="1368793"/>
            <a:ext cx="63290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make a binary counter in Verilog?</a:t>
            </a:r>
          </a:p>
        </p:txBody>
      </p:sp>
      <p:grpSp>
        <p:nvGrpSpPr>
          <p:cNvPr id="10" name="Group 9"/>
          <p:cNvGrpSpPr/>
          <p:nvPr/>
        </p:nvGrpSpPr>
        <p:grpSpPr>
          <a:xfrm rot="16200000">
            <a:off x="6962643" y="2596302"/>
            <a:ext cx="1577841" cy="3287958"/>
            <a:chOff x="9620250" y="1773659"/>
            <a:chExt cx="1791699" cy="3638550"/>
          </a:xfrm>
        </p:grpSpPr>
        <p:sp>
          <p:nvSpPr>
            <p:cNvPr id="11" name="Rectangle 10"/>
            <p:cNvSpPr/>
            <p:nvPr/>
          </p:nvSpPr>
          <p:spPr>
            <a:xfrm>
              <a:off x="9620250" y="1773659"/>
              <a:ext cx="1791699" cy="36385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10013335" y="3287206"/>
              <a:ext cx="1365567" cy="36933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Counter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58586" y="3535637"/>
            <a:ext cx="6367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0" y="4196520"/>
            <a:ext cx="15355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86031" y="4707360"/>
            <a:ext cx="16215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5400000">
            <a:off x="7436246" y="2879612"/>
            <a:ext cx="630631" cy="51020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2445291"/>
            <a:ext cx="1449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(D3..D0)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9446" y="4409431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5176" y="390034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486031" y="3861320"/>
            <a:ext cx="1615642" cy="1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 rot="5400000">
            <a:off x="6082722" y="4585052"/>
            <a:ext cx="294341" cy="244616"/>
          </a:xfrm>
          <a:prstGeom prst="triangl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7408660" y="5131572"/>
            <a:ext cx="685800" cy="51020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5498" y="5729576"/>
            <a:ext cx="1168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 (D3..D0)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486031" y="3525698"/>
            <a:ext cx="1615642" cy="1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7259" y="3227450"/>
            <a:ext cx="7019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141787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8593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Binary Counter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477437" y="1013582"/>
            <a:ext cx="645458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Binary Counter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synchronous reset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534400" y="6248335"/>
            <a:ext cx="3657600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19600" y="2438400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Register File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1066801" y="1274962"/>
            <a:ext cx="95731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Files are useful constructs that allow addressing of registers.  Here we assume each flip flop represents an n-bit register.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53600" y="3810000"/>
            <a:ext cx="6096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21451" y="3132812"/>
            <a:ext cx="3302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753600" y="4114800"/>
            <a:ext cx="6096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0744200" y="4419600"/>
            <a:ext cx="1" cy="175260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0058400" y="2514600"/>
            <a:ext cx="6434" cy="10805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200401" y="5867400"/>
            <a:ext cx="441959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429000" y="5486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47997" y="4724400"/>
            <a:ext cx="1814343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20000" y="28194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9677400" y="6172200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753756" y="3409585"/>
            <a:ext cx="9345" cy="3991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134600" y="4343400"/>
            <a:ext cx="0" cy="1295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620000" y="2819400"/>
            <a:ext cx="0" cy="304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505200" y="2514600"/>
            <a:ext cx="441960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831232" y="2514604"/>
            <a:ext cx="1227168" cy="89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0058400" y="3581403"/>
            <a:ext cx="279272" cy="355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134600" y="4343400"/>
            <a:ext cx="221111" cy="29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276600" y="2209800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wdata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204336" y="3567798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rdata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429000" y="3810000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wAddress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581400" y="4419600"/>
            <a:ext cx="6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wren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677400" y="58674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rAddress</a:t>
            </a:r>
          </a:p>
        </p:txBody>
      </p:sp>
      <p:sp>
        <p:nvSpPr>
          <p:cNvPr id="100" name="Trapezoid 99"/>
          <p:cNvSpPr/>
          <p:nvPr/>
        </p:nvSpPr>
        <p:spPr>
          <a:xfrm rot="5400000">
            <a:off x="10073506" y="3551288"/>
            <a:ext cx="1299365" cy="754440"/>
          </a:xfrm>
          <a:prstGeom prst="trapezoid">
            <a:avLst>
              <a:gd name="adj" fmla="val 41226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01884" y="2292799"/>
            <a:ext cx="921874" cy="1004329"/>
            <a:chOff x="7677917" y="2237940"/>
            <a:chExt cx="921874" cy="1004329"/>
          </a:xfrm>
        </p:grpSpPr>
        <p:sp>
          <p:nvSpPr>
            <p:cNvPr id="171" name="Rectangle 170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74" name="Isosceles Triangle 173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905828" y="3305534"/>
            <a:ext cx="921874" cy="1004329"/>
            <a:chOff x="7677917" y="2237940"/>
            <a:chExt cx="921874" cy="1004329"/>
          </a:xfrm>
        </p:grpSpPr>
        <p:sp>
          <p:nvSpPr>
            <p:cNvPr id="178" name="Rectangle 177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81" name="Isosceles Triangle 180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930028" y="4340940"/>
            <a:ext cx="921874" cy="1004329"/>
            <a:chOff x="7677917" y="2237940"/>
            <a:chExt cx="921874" cy="1004329"/>
          </a:xfrm>
        </p:grpSpPr>
        <p:sp>
          <p:nvSpPr>
            <p:cNvPr id="185" name="Rectangle 184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88" name="Isosceles Triangle 187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930028" y="5406381"/>
            <a:ext cx="921874" cy="1004329"/>
            <a:chOff x="7677917" y="2237940"/>
            <a:chExt cx="921874" cy="1004329"/>
          </a:xfrm>
        </p:grpSpPr>
        <p:sp>
          <p:nvSpPr>
            <p:cNvPr id="192" name="Rectangle 191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95" name="Isosceles Triangle 194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98" name="Straight Connector 197"/>
          <p:cNvCxnSpPr/>
          <p:nvPr/>
        </p:nvCxnSpPr>
        <p:spPr>
          <a:xfrm flipV="1">
            <a:off x="8831232" y="3430189"/>
            <a:ext cx="922368" cy="1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839200" y="4572000"/>
            <a:ext cx="91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839200" y="5638801"/>
            <a:ext cx="1295400" cy="1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1100413" y="3897189"/>
            <a:ext cx="519444" cy="12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9753600" y="4114800"/>
            <a:ext cx="0" cy="4571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10800000">
            <a:off x="4876800" y="3048000"/>
            <a:ext cx="1577841" cy="2074259"/>
            <a:chOff x="9620250" y="1773659"/>
            <a:chExt cx="1791699" cy="3638550"/>
          </a:xfrm>
        </p:grpSpPr>
        <p:sp>
          <p:nvSpPr>
            <p:cNvPr id="75" name="Rectangle 74"/>
            <p:cNvSpPr/>
            <p:nvPr/>
          </p:nvSpPr>
          <p:spPr>
            <a:xfrm>
              <a:off x="9620250" y="1773659"/>
              <a:ext cx="1791699" cy="36385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0800000">
              <a:off x="9683741" y="3888612"/>
              <a:ext cx="1401241" cy="408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Decoder</a:t>
              </a:r>
            </a:p>
          </p:txBody>
        </p:sp>
      </p:grpSp>
      <p:sp>
        <p:nvSpPr>
          <p:cNvPr id="80" name="Right Arrow 79"/>
          <p:cNvSpPr/>
          <p:nvPr/>
        </p:nvSpPr>
        <p:spPr>
          <a:xfrm>
            <a:off x="3124200" y="3733800"/>
            <a:ext cx="1752600" cy="51020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620000" y="38100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620000" y="48768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620000" y="58674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1"/>
          </p:cNvCxnSpPr>
          <p:nvPr/>
        </p:nvCxnSpPr>
        <p:spPr>
          <a:xfrm>
            <a:off x="6454641" y="4085129"/>
            <a:ext cx="1470159" cy="2937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705600" y="6172200"/>
            <a:ext cx="12192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010400" y="3048000"/>
            <a:ext cx="0" cy="152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010400" y="4572000"/>
            <a:ext cx="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477000" y="3200404"/>
            <a:ext cx="533400" cy="89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010400" y="3048003"/>
            <a:ext cx="888872" cy="355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89" idx="1"/>
          </p:cNvCxnSpPr>
          <p:nvPr/>
        </p:nvCxnSpPr>
        <p:spPr>
          <a:xfrm>
            <a:off x="7010401" y="5106134"/>
            <a:ext cx="919627" cy="1206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477000" y="4953000"/>
            <a:ext cx="2365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477000" y="4572000"/>
            <a:ext cx="533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705600" y="4953000"/>
            <a:ext cx="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67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28600"/>
            <a:ext cx="5236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 Register File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564430" y="120637"/>
            <a:ext cx="648903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Register File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4 x 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#bits in word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#address bits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waddr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raddr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Signal Declaration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synchronous enable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array_reg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waddr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array_reg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raddr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0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1045" y="6241457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Tri-state Buses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62917" y="1333445"/>
            <a:ext cx="63290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connections on FPGA pins are often in a group of related signals known as a bus.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I/O structures of FGPAs often allow the bus to be tri-stated, so that multiple drivers can be attached to the bus at the same time, with only one active. 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629400" y="449580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Dout[n]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81800" y="5334000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OE</a:t>
            </a:r>
          </a:p>
        </p:txBody>
      </p:sp>
      <p:sp>
        <p:nvSpPr>
          <p:cNvPr id="101" name="AutoShape 70"/>
          <p:cNvSpPr>
            <a:spLocks noChangeArrowheads="1"/>
          </p:cNvSpPr>
          <p:nvPr/>
        </p:nvSpPr>
        <p:spPr bwMode="auto">
          <a:xfrm rot="16200000">
            <a:off x="7924800" y="4572000"/>
            <a:ext cx="571500" cy="571500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9400" y="4572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101" idx="2"/>
            <a:endCxn id="2" idx="1"/>
          </p:cNvCxnSpPr>
          <p:nvPr/>
        </p:nvCxnSpPr>
        <p:spPr>
          <a:xfrm flipV="1">
            <a:off x="8496300" y="4838700"/>
            <a:ext cx="1943100" cy="1905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63200" y="5105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Pin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096000" y="4876800"/>
            <a:ext cx="1790700" cy="1905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172200" y="5715000"/>
            <a:ext cx="2057400" cy="19050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1" idx="1"/>
          </p:cNvCxnSpPr>
          <p:nvPr/>
        </p:nvCxnSpPr>
        <p:spPr>
          <a:xfrm flipH="1" flipV="1">
            <a:off x="8210550" y="5000625"/>
            <a:ext cx="19050" cy="714375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15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2117" y="623948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Tri-state Buses in Verilog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617320" y="2210921"/>
            <a:ext cx="6329083" cy="304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Tri-state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Pinout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4'bz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35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0" y="293034"/>
            <a:ext cx="10113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Tri-state Buses in Verilog for Simulation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800600" y="1808069"/>
            <a:ext cx="7315200" cy="404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Tri-state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Pinout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4'bz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4'bx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5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4289" y="6244304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Tri-state Buses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62917" y="1307068"/>
            <a:ext cx="63290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driving external tri-stated buses, some protocol should be used to assure that only one drive is active on the bus at a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Tri-state buses can be defined, but typically are not implemented by FPGA tools as enabled buffers but rather as multiplexers.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705600" y="4495800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Bus1[n]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81800" y="5334000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534400" y="4648200"/>
            <a:ext cx="1943100" cy="1905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172200" y="4876800"/>
            <a:ext cx="1790700" cy="1905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172200" y="5715000"/>
            <a:ext cx="2057400" cy="19050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8210550" y="5000625"/>
            <a:ext cx="19050" cy="714375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/>
          <p:cNvSpPr/>
          <p:nvPr/>
        </p:nvSpPr>
        <p:spPr>
          <a:xfrm rot="5400000">
            <a:off x="7656118" y="4231084"/>
            <a:ext cx="1146964" cy="609600"/>
          </a:xfrm>
          <a:prstGeom prst="trapezoid">
            <a:avLst>
              <a:gd name="adj" fmla="val 41226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72200" y="4343400"/>
            <a:ext cx="1790700" cy="1905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3962400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Bus0[n]</a:t>
            </a:r>
          </a:p>
        </p:txBody>
      </p:sp>
    </p:spTree>
    <p:extLst>
      <p:ext uri="{BB962C8B-B14F-4D97-AF65-F5344CB8AC3E}">
        <p14:creationId xmlns:p14="http://schemas.microsoft.com/office/powerpoint/2010/main" val="742433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Bi-directional Buses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59107" y="1708666"/>
            <a:ext cx="63290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I/O structure of the FPGA will also allow us to create Bi-directional buses, in which the external pin can be treated as either an input or an output, depending on the state of the enable signal.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629400" y="449580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Dout[n]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81800" y="5334000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OE</a:t>
            </a:r>
          </a:p>
        </p:txBody>
      </p:sp>
      <p:sp>
        <p:nvSpPr>
          <p:cNvPr id="101" name="AutoShape 70"/>
          <p:cNvSpPr>
            <a:spLocks noChangeArrowheads="1"/>
          </p:cNvSpPr>
          <p:nvPr/>
        </p:nvSpPr>
        <p:spPr bwMode="auto">
          <a:xfrm rot="16200000">
            <a:off x="7924800" y="4572000"/>
            <a:ext cx="571500" cy="571500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9400" y="4572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101" idx="2"/>
            <a:endCxn id="2" idx="1"/>
          </p:cNvCxnSpPr>
          <p:nvPr/>
        </p:nvCxnSpPr>
        <p:spPr>
          <a:xfrm flipV="1">
            <a:off x="8496300" y="4838700"/>
            <a:ext cx="1943100" cy="1905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63200" y="5105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Pin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096000" y="4876800"/>
            <a:ext cx="1790700" cy="1905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172200" y="5715000"/>
            <a:ext cx="2057400" cy="19050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1" idx="1"/>
          </p:cNvCxnSpPr>
          <p:nvPr/>
        </p:nvCxnSpPr>
        <p:spPr>
          <a:xfrm flipH="1" flipV="1">
            <a:off x="8210550" y="5000625"/>
            <a:ext cx="19050" cy="714375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0"/>
          <p:cNvSpPr>
            <a:spLocks noChangeArrowheads="1"/>
          </p:cNvSpPr>
          <p:nvPr/>
        </p:nvSpPr>
        <p:spPr bwMode="auto">
          <a:xfrm rot="5400000">
            <a:off x="7924800" y="3733800"/>
            <a:ext cx="571500" cy="571500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67800" y="4038600"/>
            <a:ext cx="0" cy="838200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534400" y="4038600"/>
            <a:ext cx="533400" cy="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96000" y="4038600"/>
            <a:ext cx="1790700" cy="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365760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Din[n]</a:t>
            </a:r>
          </a:p>
        </p:txBody>
      </p:sp>
    </p:spTree>
    <p:extLst>
      <p:ext uri="{BB962C8B-B14F-4D97-AF65-F5344CB8AC3E}">
        <p14:creationId xmlns:p14="http://schemas.microsoft.com/office/powerpoint/2010/main" val="315185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lang="en-US" sz="1400" smtClean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4</a:t>
            </a:fld>
            <a:endParaRPr lang="en-US" sz="1400" dirty="0">
              <a:solidFill>
                <a:schemeClr val="tx1"/>
              </a:solidFill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Writing Verilog for </a:t>
            </a:r>
          </a:p>
          <a:p>
            <a:pPr algn="ctr"/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A 4-bit Register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8" name="Straight Arrow Connector 7"/>
          <p:cNvCxnSpPr>
            <a:endCxn id="20" idx="3"/>
          </p:cNvCxnSpPr>
          <p:nvPr/>
        </p:nvCxnSpPr>
        <p:spPr>
          <a:xfrm>
            <a:off x="7204258" y="3879168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454494" y="2973571"/>
            <a:ext cx="914400" cy="1752600"/>
            <a:chOff x="9144000" y="304800"/>
            <a:chExt cx="914400" cy="1752600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D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Q</a:t>
                </a: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En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22386" y="2973545"/>
            <a:ext cx="914400" cy="1752600"/>
            <a:chOff x="9144000" y="304800"/>
            <a:chExt cx="914400" cy="1752600"/>
          </a:xfrm>
        </p:grpSpPr>
        <p:grpSp>
          <p:nvGrpSpPr>
            <p:cNvPr id="22" name="Group 21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Q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En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180894" y="2967534"/>
            <a:ext cx="914400" cy="1752600"/>
            <a:chOff x="9144000" y="304800"/>
            <a:chExt cx="914400" cy="1752600"/>
          </a:xfrm>
        </p:grpSpPr>
        <p:grpSp>
          <p:nvGrpSpPr>
            <p:cNvPr id="32" name="Group 31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D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Q</a:t>
                </a: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En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8581659" y="3885591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941951" y="3877339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072909" y="2973545"/>
            <a:ext cx="914400" cy="1752600"/>
            <a:chOff x="9144000" y="304800"/>
            <a:chExt cx="914400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9144000" y="381000"/>
              <a:ext cx="914400" cy="1528483"/>
              <a:chOff x="6566647" y="1860549"/>
              <a:chExt cx="914400" cy="1528483"/>
            </a:xfrm>
            <a:solidFill>
              <a:schemeClr val="bg1"/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6566647" y="1860549"/>
                <a:ext cx="914400" cy="1528483"/>
              </a:xfrm>
              <a:prstGeom prst="rect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5666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D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00047" y="2165349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6350">
                      <a:solidFill>
                        <a:schemeClr val="tx1"/>
                      </a:solidFill>
                    </a:ln>
                  </a:rPr>
                  <a:t>Q</a:t>
                </a: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5400000">
                <a:off x="6541784" y="2571212"/>
                <a:ext cx="294341" cy="244616"/>
              </a:xfrm>
              <a:prstGeom prst="triangle">
                <a:avLst/>
              </a:prstGeom>
              <a:grp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9144000" y="1371600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En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8800" y="16002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6350">
                    <a:solidFill>
                      <a:schemeClr val="tx1"/>
                    </a:solidFill>
                  </a:ln>
                </a:rPr>
                <a:t>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48800" y="304800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AutoShape 74"/>
            <p:cNvSpPr>
              <a:spLocks noChangeArrowheads="1"/>
            </p:cNvSpPr>
            <p:nvPr/>
          </p:nvSpPr>
          <p:spPr bwMode="auto">
            <a:xfrm>
              <a:off x="9525000" y="19050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5835025" y="3876277"/>
            <a:ext cx="250236" cy="357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827383" y="3858002"/>
            <a:ext cx="3877" cy="11699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9933506" y="3861434"/>
            <a:ext cx="15432" cy="1166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8592419" y="3873267"/>
            <a:ext cx="12972" cy="1154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206413" y="3871154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214427" y="5035274"/>
            <a:ext cx="473393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60190" y="472013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60" name="Straight Arrow Connector 59"/>
          <p:cNvCxnSpPr>
            <a:endCxn id="13" idx="1"/>
          </p:cNvCxnSpPr>
          <p:nvPr/>
        </p:nvCxnSpPr>
        <p:spPr>
          <a:xfrm flipV="1">
            <a:off x="7087944" y="4225037"/>
            <a:ext cx="366550" cy="1889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8465345" y="4225011"/>
            <a:ext cx="357041" cy="2534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825637" y="4237685"/>
            <a:ext cx="354476" cy="442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686433" y="4217111"/>
            <a:ext cx="370860" cy="1302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698484" y="4217001"/>
            <a:ext cx="2349" cy="11138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9817192" y="4226202"/>
            <a:ext cx="14714" cy="11144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8476105" y="4238036"/>
            <a:ext cx="1331" cy="10962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090100" y="4235922"/>
            <a:ext cx="12987" cy="1104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100908" y="5340663"/>
            <a:ext cx="473393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30637" y="50352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70" name="Straight Connector 69"/>
          <p:cNvCxnSpPr>
            <a:endCxn id="48" idx="4"/>
          </p:cNvCxnSpPr>
          <p:nvPr/>
        </p:nvCxnSpPr>
        <p:spPr>
          <a:xfrm flipH="1" flipV="1">
            <a:off x="6530109" y="4726145"/>
            <a:ext cx="12700" cy="875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6" idx="4"/>
          </p:cNvCxnSpPr>
          <p:nvPr/>
        </p:nvCxnSpPr>
        <p:spPr>
          <a:xfrm flipH="1" flipV="1">
            <a:off x="10638094" y="4720134"/>
            <a:ext cx="11759" cy="887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26" idx="4"/>
          </p:cNvCxnSpPr>
          <p:nvPr/>
        </p:nvCxnSpPr>
        <p:spPr>
          <a:xfrm flipH="1" flipV="1">
            <a:off x="9279586" y="4726145"/>
            <a:ext cx="12700" cy="8819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16" idx="4"/>
          </p:cNvCxnSpPr>
          <p:nvPr/>
        </p:nvCxnSpPr>
        <p:spPr>
          <a:xfrm flipH="1" flipV="1">
            <a:off x="7911694" y="4726171"/>
            <a:ext cx="4133" cy="8819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5525382" y="5601647"/>
            <a:ext cx="5130565" cy="64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30093" y="5300469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5811182" y="2381144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7271219" y="2389143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8638980" y="2412867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0013175" y="2389143"/>
            <a:ext cx="6433" cy="11567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8" idx="1"/>
          </p:cNvCxnSpPr>
          <p:nvPr/>
        </p:nvCxnSpPr>
        <p:spPr>
          <a:xfrm>
            <a:off x="7272513" y="3536872"/>
            <a:ext cx="181981" cy="23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817615" y="3530630"/>
            <a:ext cx="249624" cy="133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637445" y="3567269"/>
            <a:ext cx="181981" cy="23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05690" y="3536846"/>
            <a:ext cx="181981" cy="236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369833" y="2237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65768" y="22606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42682" y="226805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595016" y="22758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D0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7121996" y="3545925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966568" y="3551194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9890759" y="3530630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735331" y="3535899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1250941" y="3518421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1095513" y="3523690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526222" y="3545925"/>
            <a:ext cx="11731" cy="222769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70794" y="3551194"/>
            <a:ext cx="147936" cy="2264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05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4177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Bi-directional Buses in Verilog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486400" y="1471154"/>
            <a:ext cx="6553200" cy="443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Bi-directional bus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BiDir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IOpin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IOpin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IOpin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4'bz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4'bx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01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1169" y="6251880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6102" y="6492343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67200" y="2263450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Joining and Splitting Buses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02609" y="1417859"/>
            <a:ext cx="63290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Verilog includes the concatenation and replication operators which allows buses to be combined.  Splitting buses can be done using indexing.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0003732" y="3030375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Dout[0]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501451" y="3051798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A[0]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8772824" y="3431625"/>
            <a:ext cx="2297226" cy="2187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48" idx="0"/>
          </p:cNvCxnSpPr>
          <p:nvPr/>
        </p:nvCxnSpPr>
        <p:spPr>
          <a:xfrm flipV="1">
            <a:off x="5891851" y="3429900"/>
            <a:ext cx="2553445" cy="21948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3732" y="3422138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Dout[1]</a:t>
            </a:r>
          </a:p>
        </p:txBody>
      </p:sp>
      <p:cxnSp>
        <p:nvCxnSpPr>
          <p:cNvPr id="21" name="Straight Arrow Connector 20"/>
          <p:cNvCxnSpPr>
            <a:stCxn id="53" idx="2"/>
          </p:cNvCxnSpPr>
          <p:nvPr/>
        </p:nvCxnSpPr>
        <p:spPr>
          <a:xfrm flipV="1">
            <a:off x="8776928" y="3803138"/>
            <a:ext cx="2484104" cy="2422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67435" y="378807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Dout[2]</a:t>
            </a:r>
          </a:p>
        </p:txBody>
      </p:sp>
      <p:cxnSp>
        <p:nvCxnSpPr>
          <p:cNvPr id="23" name="Straight Arrow Connector 22"/>
          <p:cNvCxnSpPr>
            <a:stCxn id="54" idx="2"/>
          </p:cNvCxnSpPr>
          <p:nvPr/>
        </p:nvCxnSpPr>
        <p:spPr>
          <a:xfrm flipV="1">
            <a:off x="8779416" y="4169077"/>
            <a:ext cx="2545319" cy="20054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92288" y="420533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Dout[3]</a:t>
            </a:r>
          </a:p>
        </p:txBody>
      </p:sp>
      <p:cxnSp>
        <p:nvCxnSpPr>
          <p:cNvPr id="25" name="Straight Arrow Connector 24"/>
          <p:cNvCxnSpPr>
            <a:stCxn id="55" idx="2"/>
          </p:cNvCxnSpPr>
          <p:nvPr/>
        </p:nvCxnSpPr>
        <p:spPr>
          <a:xfrm>
            <a:off x="8772824" y="4565463"/>
            <a:ext cx="2571542" cy="16467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92288" y="4547728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Dout[4]</a:t>
            </a:r>
          </a:p>
        </p:txBody>
      </p:sp>
      <p:cxnSp>
        <p:nvCxnSpPr>
          <p:cNvPr id="27" name="Straight Arrow Connector 26"/>
          <p:cNvCxnSpPr>
            <a:stCxn id="56" idx="2"/>
          </p:cNvCxnSpPr>
          <p:nvPr/>
        </p:nvCxnSpPr>
        <p:spPr>
          <a:xfrm>
            <a:off x="8779416" y="4951439"/>
            <a:ext cx="2545319" cy="6823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92288" y="493949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Dout[5]</a:t>
            </a:r>
          </a:p>
        </p:txBody>
      </p:sp>
      <p:cxnSp>
        <p:nvCxnSpPr>
          <p:cNvPr id="29" name="Straight Arrow Connector 28"/>
          <p:cNvCxnSpPr>
            <a:stCxn id="57" idx="2"/>
          </p:cNvCxnSpPr>
          <p:nvPr/>
        </p:nvCxnSpPr>
        <p:spPr>
          <a:xfrm flipV="1">
            <a:off x="8779416" y="5332424"/>
            <a:ext cx="2564462" cy="6838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55991" y="53054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  <p:cxnSp>
        <p:nvCxnSpPr>
          <p:cNvPr id="31" name="Straight Arrow Connector 30"/>
          <p:cNvCxnSpPr>
            <a:stCxn id="58" idx="2"/>
          </p:cNvCxnSpPr>
          <p:nvPr/>
        </p:nvCxnSpPr>
        <p:spPr>
          <a:xfrm flipV="1">
            <a:off x="8779416" y="5686430"/>
            <a:ext cx="2633875" cy="27405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02504" y="5772552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</a:p>
        </p:txBody>
      </p:sp>
      <p:cxnSp>
        <p:nvCxnSpPr>
          <p:cNvPr id="33" name="Straight Arrow Connector 32"/>
          <p:cNvCxnSpPr>
            <a:stCxn id="59" idx="2"/>
          </p:cNvCxnSpPr>
          <p:nvPr/>
        </p:nvCxnSpPr>
        <p:spPr>
          <a:xfrm>
            <a:off x="8779416" y="6170568"/>
            <a:ext cx="2633875" cy="0"/>
          </a:xfrm>
          <a:prstGeom prst="straightConnector1">
            <a:avLst/>
          </a:prstGeom>
          <a:ln w="2540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92257" y="3418871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A[1]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891851" y="3795661"/>
            <a:ext cx="2553445" cy="12136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1285" y="3810834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A[2]</a:t>
            </a:r>
          </a:p>
        </p:txBody>
      </p:sp>
      <p:cxnSp>
        <p:nvCxnSpPr>
          <p:cNvPr id="37" name="Straight Arrow Connector 36"/>
          <p:cNvCxnSpPr>
            <a:endCxn id="54" idx="0"/>
          </p:cNvCxnSpPr>
          <p:nvPr/>
        </p:nvCxnSpPr>
        <p:spPr>
          <a:xfrm flipV="1">
            <a:off x="5915919" y="4189131"/>
            <a:ext cx="2535969" cy="24407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2737" y="5339541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A[3]</a:t>
            </a:r>
          </a:p>
        </p:txBody>
      </p:sp>
      <p:cxnSp>
        <p:nvCxnSpPr>
          <p:cNvPr id="39" name="Straight Arrow Connector 38"/>
          <p:cNvCxnSpPr>
            <a:endCxn id="58" idx="0"/>
          </p:cNvCxnSpPr>
          <p:nvPr/>
        </p:nvCxnSpPr>
        <p:spPr>
          <a:xfrm flipV="1">
            <a:off x="5913137" y="5713835"/>
            <a:ext cx="2538751" cy="25756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5920" y="4193661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B[0]</a:t>
            </a:r>
          </a:p>
        </p:txBody>
      </p:sp>
      <p:cxnSp>
        <p:nvCxnSpPr>
          <p:cNvPr id="41" name="Straight Arrow Connector 40"/>
          <p:cNvCxnSpPr>
            <a:endCxn id="55" idx="0"/>
          </p:cNvCxnSpPr>
          <p:nvPr/>
        </p:nvCxnSpPr>
        <p:spPr>
          <a:xfrm flipV="1">
            <a:off x="5886629" y="4565463"/>
            <a:ext cx="2558667" cy="8635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01451" y="4574661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B[1]</a:t>
            </a:r>
          </a:p>
        </p:txBody>
      </p:sp>
      <p:cxnSp>
        <p:nvCxnSpPr>
          <p:cNvPr id="43" name="Straight Arrow Connector 42"/>
          <p:cNvCxnSpPr>
            <a:endCxn id="56" idx="0"/>
          </p:cNvCxnSpPr>
          <p:nvPr/>
        </p:nvCxnSpPr>
        <p:spPr>
          <a:xfrm flipV="1">
            <a:off x="5912747" y="4951439"/>
            <a:ext cx="2539141" cy="24832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35728" y="5755222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A[4]</a:t>
            </a:r>
          </a:p>
        </p:txBody>
      </p:sp>
      <p:cxnSp>
        <p:nvCxnSpPr>
          <p:cNvPr id="47" name="Straight Arrow Connector 46"/>
          <p:cNvCxnSpPr>
            <a:endCxn id="59" idx="0"/>
          </p:cNvCxnSpPr>
          <p:nvPr/>
        </p:nvCxnSpPr>
        <p:spPr>
          <a:xfrm flipV="1">
            <a:off x="5935607" y="6170568"/>
            <a:ext cx="2516281" cy="19050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70"/>
          <p:cNvSpPr>
            <a:spLocks noChangeArrowheads="1"/>
          </p:cNvSpPr>
          <p:nvPr/>
        </p:nvSpPr>
        <p:spPr bwMode="auto">
          <a:xfrm rot="16200000">
            <a:off x="8456660" y="3266136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26547" y="4943660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B[2]</a:t>
            </a:r>
          </a:p>
        </p:txBody>
      </p:sp>
      <p:cxnSp>
        <p:nvCxnSpPr>
          <p:cNvPr id="51" name="Straight Arrow Connector 50"/>
          <p:cNvCxnSpPr>
            <a:endCxn id="57" idx="0"/>
          </p:cNvCxnSpPr>
          <p:nvPr/>
        </p:nvCxnSpPr>
        <p:spPr>
          <a:xfrm flipV="1">
            <a:off x="5916947" y="5339262"/>
            <a:ext cx="2534941" cy="4448"/>
          </a:xfrm>
          <a:prstGeom prst="straightConnector1">
            <a:avLst/>
          </a:prstGeom>
          <a:ln w="25400">
            <a:headEnd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70"/>
          <p:cNvSpPr>
            <a:spLocks noChangeArrowheads="1"/>
          </p:cNvSpPr>
          <p:nvPr/>
        </p:nvSpPr>
        <p:spPr bwMode="auto">
          <a:xfrm rot="16200000">
            <a:off x="8460764" y="3641796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utoShape 70"/>
          <p:cNvSpPr>
            <a:spLocks noChangeArrowheads="1"/>
          </p:cNvSpPr>
          <p:nvPr/>
        </p:nvSpPr>
        <p:spPr bwMode="auto">
          <a:xfrm rot="16200000">
            <a:off x="8463252" y="4025367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utoShape 70"/>
          <p:cNvSpPr>
            <a:spLocks noChangeArrowheads="1"/>
          </p:cNvSpPr>
          <p:nvPr/>
        </p:nvSpPr>
        <p:spPr bwMode="auto">
          <a:xfrm rot="16200000">
            <a:off x="8456660" y="4401699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AutoShape 70"/>
          <p:cNvSpPr>
            <a:spLocks noChangeArrowheads="1"/>
          </p:cNvSpPr>
          <p:nvPr/>
        </p:nvSpPr>
        <p:spPr bwMode="auto">
          <a:xfrm rot="16200000">
            <a:off x="8463252" y="4787675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utoShape 70"/>
          <p:cNvSpPr>
            <a:spLocks noChangeArrowheads="1"/>
          </p:cNvSpPr>
          <p:nvPr/>
        </p:nvSpPr>
        <p:spPr bwMode="auto">
          <a:xfrm rot="16200000">
            <a:off x="8463252" y="5175498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utoShape 70"/>
          <p:cNvSpPr>
            <a:spLocks noChangeArrowheads="1"/>
          </p:cNvSpPr>
          <p:nvPr/>
        </p:nvSpPr>
        <p:spPr bwMode="auto">
          <a:xfrm rot="16200000">
            <a:off x="8463252" y="5550071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utoShape 70"/>
          <p:cNvSpPr>
            <a:spLocks noChangeArrowheads="1"/>
          </p:cNvSpPr>
          <p:nvPr/>
        </p:nvSpPr>
        <p:spPr bwMode="auto">
          <a:xfrm rot="16200000">
            <a:off x="8463252" y="6006804"/>
            <a:ext cx="304800" cy="327528"/>
          </a:xfrm>
          <a:prstGeom prst="flowChartMerge">
            <a:avLst/>
          </a:prstGeom>
          <a:solidFill>
            <a:schemeClr val="bg1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84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6533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67200" y="2263450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Joining and Splitting Buses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953000" y="1263424"/>
            <a:ext cx="6913689" cy="48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Manipulating Buses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BusMe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assign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assign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assign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7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Modular Design in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25671" y="1213984"/>
            <a:ext cx="607807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the principal design entity in Verilog is a module, one could infer that Verilog designs should be modular.   Many tools are provided in Verilog to make this happen, including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Component Instantiation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Looping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Generate Blocks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Tasks and Functions</a:t>
            </a:r>
            <a:endParaRPr kumimoji="0" lang="en-US" altLang="en-US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242473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Component Instantiation in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67400" y="1265367"/>
            <a:ext cx="6078070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modular design in Verilog at the top level oftentimes consists only of component instantiations, the fundamental way to build hierarchy in a design.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module_name_top  (port connection list)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instance_name_1 (port connection list),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instance_name_2 (port connection list),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.......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instance_name_n (port connection list);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84528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228600" y="152400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Component Instantiation in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10200" y="381000"/>
            <a:ext cx="6535270" cy="600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16-bit Adder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built with 4 instantiations of 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4-bit Adders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Add16_top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(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//intermediate </a:t>
            </a:r>
            <a:r>
              <a:rPr lang="en-US" sz="1800" i="1" dirty="0" err="1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add4_1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add4_2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add4_3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add4_4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.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93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Looping in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67400" y="949896"/>
            <a:ext cx="607807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looping constructs within Verilog, including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while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forever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 loop statement is written and behaves just like it does in C, as is the while loop.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forever loop is explicitly an infinite loop.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repeat statement executes a statement or block of statements a fixed number of times.</a:t>
            </a:r>
            <a:endParaRPr kumimoji="0" lang="en-US" alt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304800" y="5862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Looping in Verilog Example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48400" y="422502"/>
            <a:ext cx="5791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And scalar g with vector A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scalarAnd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#(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parameter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(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integer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lang="en-US" sz="20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//loop index, not signal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&amp;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endmodule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Generate in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67400" y="1134562"/>
            <a:ext cx="607807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Although loops can be used to generate data or test patterns, in Verilog a common use of loops for synthesis is replication of many identical circuits within generate blocks.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generate  … end generate block specifies how an object is to be repeated.  Variables used to specify the repetition are called genvars.  The index variable of a for loop in a generate block must be a genvar. </a:t>
            </a:r>
            <a:endParaRPr kumimoji="0" lang="en-US" alt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Generate in Verilog Example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67400" y="1016143"/>
            <a:ext cx="6078070" cy="513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 Generate n XOR gates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XorGen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xin1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xin2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genvar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xout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xin1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^ 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xin2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endgenerate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lang="en-US" sz="1400" smtClean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5</a:t>
            </a:fld>
            <a:endParaRPr lang="en-US" sz="1400" dirty="0">
              <a:solidFill>
                <a:schemeClr val="tx1"/>
              </a:solidFill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562708" y="293034"/>
            <a:ext cx="11090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Writing Verilog for A 4-bit Register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6708" y="1171834"/>
            <a:ext cx="59553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Register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@(posedge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asynchronous reset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50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What is a testbench?	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86400" y="875436"/>
            <a:ext cx="651734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testbench is a program written in any language for the purposes of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exercising and verifying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correctness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hardware model as coded.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known as a test fixture or test harness.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 powerful tool for auto-generating test stimulus and test results</a:t>
            </a:r>
            <a:endParaRPr kumimoji="0" lang="en-US" altLang="en-US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Testbenches Functional Sections	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86400" y="1147025"/>
            <a:ext cx="651734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testbench can have several functional sections, including: 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Top-leve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testbench declaration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Stimulus and Response Signal declarations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declarations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(Device Under Test) instantiations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Stimulation Device Models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Process which applies the stimulus to the DUT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Monitor which reports results</a:t>
            </a:r>
          </a:p>
        </p:txBody>
      </p:sp>
    </p:spTree>
    <p:extLst>
      <p:ext uri="{BB962C8B-B14F-4D97-AF65-F5344CB8AC3E}">
        <p14:creationId xmlns:p14="http://schemas.microsoft.com/office/powerpoint/2010/main" val="13322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Testbench Structure	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86400" y="3393794"/>
            <a:ext cx="6517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400" y="1712304"/>
            <a:ext cx="8305800" cy="388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038600"/>
            <a:ext cx="9144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Vectors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HDL Test Harness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8762" y="3567479"/>
            <a:ext cx="1362638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Stimulus (Waveform Generation)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449664"/>
            <a:ext cx="1286437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Under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3079" y="3087928"/>
            <a:ext cx="1286437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Results (Test Monitor)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39985" y="3393794"/>
            <a:ext cx="914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65538" y="2659021"/>
            <a:ext cx="199352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Stimulus Generator Models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71600" y="4340686"/>
            <a:ext cx="852430" cy="2714"/>
          </a:xfrm>
          <a:prstGeom prst="straightConnector1">
            <a:avLst/>
          </a:prstGeom>
          <a:ln w="25400">
            <a:headEnd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581400" y="3505200"/>
            <a:ext cx="1066800" cy="685800"/>
          </a:xfrm>
          <a:prstGeom prst="bentConnector3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52900" y="2980167"/>
            <a:ext cx="495300" cy="2019"/>
          </a:xfrm>
          <a:prstGeom prst="straightConnector1">
            <a:avLst/>
          </a:prstGeom>
          <a:ln w="25400">
            <a:headEnd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45540" y="4575008"/>
            <a:ext cx="4303061" cy="3375"/>
          </a:xfrm>
          <a:prstGeom prst="straightConnector1">
            <a:avLst/>
          </a:prstGeom>
          <a:ln w="25400">
            <a:headEnd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34637" y="3365707"/>
            <a:ext cx="1918442" cy="2018"/>
          </a:xfrm>
          <a:prstGeom prst="straightConnector1">
            <a:avLst/>
          </a:prstGeom>
          <a:ln w="25400">
            <a:headEnd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29618" y="30269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Vectors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7070" y="4224791"/>
            <a:ext cx="211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 Vectors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23762" y="3676062"/>
            <a:ext cx="105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Stimulus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Vectors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39984" y="4237287"/>
            <a:ext cx="101861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Pass/Fail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139516" y="3733800"/>
            <a:ext cx="1500468" cy="2018"/>
          </a:xfrm>
          <a:prstGeom prst="straightConnector1">
            <a:avLst/>
          </a:prstGeom>
          <a:ln w="25400">
            <a:headEnd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139516" y="4498247"/>
            <a:ext cx="1500468" cy="2018"/>
          </a:xfrm>
          <a:prstGeom prst="straightConnector1">
            <a:avLst/>
          </a:prstGeom>
          <a:ln w="25400">
            <a:headEnd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05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105400" y="1390891"/>
            <a:ext cx="6934200" cy="468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`timescale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timescale to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//nanoseconds,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precision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Adder_tb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 no sensitivity list!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signal declarations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input stimulus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input stimulus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output response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output response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expected sum result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DUT instantiation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105400" y="1050799"/>
            <a:ext cx="6934200" cy="536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Adder Testbench, continued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//Test stimulus generation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#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#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#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#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$stop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Test Results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$monitor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"time=%d, a=%b, b=%b,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=%b, sum=%b,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=%b, expected sum=%b"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58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70" t="78078" r="49807" b="3499"/>
          <a:stretch/>
        </p:blipFill>
        <p:spPr>
          <a:xfrm>
            <a:off x="254977" y="2514600"/>
            <a:ext cx="1167472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00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004"/>
            <a:ext cx="12192000" cy="4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9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950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 with Loops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617320" y="915376"/>
            <a:ext cx="632908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//Adder Testbench, continued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//Test stimulus generation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loop over number of a inputs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possible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#(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99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04800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0" t="42046" r="3173" b="2142"/>
          <a:stretch/>
        </p:blipFill>
        <p:spPr>
          <a:xfrm>
            <a:off x="152400" y="2286000"/>
            <a:ext cx="11652738" cy="29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17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0" y="293034"/>
            <a:ext cx="9503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 with Self-checking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638800" y="1676400"/>
            <a:ext cx="648358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From the previous slide, Replace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$display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- sum is wrong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$stop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8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lang="en-US" sz="1400" smtClean="0">
                <a:solidFill>
                  <a:schemeClr val="tx1"/>
                </a:solidFill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6</a:t>
            </a:fld>
            <a:endParaRPr lang="en-US" sz="1400" dirty="0">
              <a:solidFill>
                <a:schemeClr val="tx1"/>
              </a:solidFill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Videos in this Module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17477" y="1144729"/>
            <a:ext cx="6986264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Learning to Speak Verilog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Combinatorial Circuits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Synchronous Logic:  Latches and Flip Flops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Synchronous Logic:  Counters and Registers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Interface:  Buses and Tri-state Buffers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Modular Design in Verilog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 Benches in Verilog - Combinatorial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 Benches in Verilog – Synchronous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Memories of Verilog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Finite State Machines in Verilog</a:t>
            </a:r>
          </a:p>
        </p:txBody>
      </p:sp>
    </p:spTree>
    <p:extLst>
      <p:ext uri="{BB962C8B-B14F-4D97-AF65-F5344CB8AC3E}">
        <p14:creationId xmlns:p14="http://schemas.microsoft.com/office/powerpoint/2010/main" val="1559976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234079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0" y="293034"/>
            <a:ext cx="9503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Adder Test Bench with Assertions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562600" y="1828800"/>
            <a:ext cx="648148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assert_label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assert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$display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"Test passed"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$error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"Error - sum is wrong"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$stop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24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43400" y="5638800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Counter Test Bench</a:t>
            </a:r>
          </a:p>
        </p:txBody>
      </p:sp>
      <p:grpSp>
        <p:nvGrpSpPr>
          <p:cNvPr id="10" name="Group 9"/>
          <p:cNvGrpSpPr/>
          <p:nvPr/>
        </p:nvGrpSpPr>
        <p:grpSpPr>
          <a:xfrm rot="16200000">
            <a:off x="7051537" y="2284407"/>
            <a:ext cx="1577841" cy="3287958"/>
            <a:chOff x="9620250" y="1773659"/>
            <a:chExt cx="1791699" cy="3638550"/>
          </a:xfrm>
        </p:grpSpPr>
        <p:sp>
          <p:nvSpPr>
            <p:cNvPr id="11" name="Rectangle 10"/>
            <p:cNvSpPr/>
            <p:nvPr/>
          </p:nvSpPr>
          <p:spPr>
            <a:xfrm>
              <a:off x="9620250" y="1773659"/>
              <a:ext cx="1791699" cy="36385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9831034" y="3104905"/>
              <a:ext cx="1365567" cy="73393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Counter DUT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47480" y="3223742"/>
            <a:ext cx="6751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</a:t>
            </a:r>
          </a:p>
        </p:txBody>
      </p:sp>
      <p:cxnSp>
        <p:nvCxnSpPr>
          <p:cNvPr id="15" name="Straight Arrow Connector 14"/>
          <p:cNvCxnSpPr>
            <a:stCxn id="29" idx="3"/>
          </p:cNvCxnSpPr>
          <p:nvPr/>
        </p:nvCxnSpPr>
        <p:spPr>
          <a:xfrm flipV="1">
            <a:off x="3291388" y="3884625"/>
            <a:ext cx="2905090" cy="1994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4419600"/>
            <a:ext cx="1762090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352800" y="2041411"/>
            <a:ext cx="3810001" cy="51020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75494" y="2133396"/>
            <a:ext cx="1449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(D3..D0)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8340" y="4097536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2895600"/>
            <a:ext cx="8269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3581400"/>
            <a:ext cx="1615642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5400000">
            <a:off x="6171616" y="4273157"/>
            <a:ext cx="294341" cy="244616"/>
          </a:xfrm>
          <a:prstGeom prst="triangl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4392" y="5417681"/>
            <a:ext cx="1168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 (D3..D0)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2000" y="3200400"/>
            <a:ext cx="1615642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3581400"/>
            <a:ext cx="7463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33600" y="4572000"/>
            <a:ext cx="1233988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 generator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7400" y="3581400"/>
            <a:ext cx="1233988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 Generator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33600" y="1295400"/>
            <a:ext cx="1233988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Counter Test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7559789" y="2574811"/>
            <a:ext cx="630631" cy="51020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Elbow Connector 32"/>
          <p:cNvCxnSpPr>
            <a:stCxn id="28" idx="3"/>
          </p:cNvCxnSpPr>
          <p:nvPr/>
        </p:nvCxnSpPr>
        <p:spPr>
          <a:xfrm flipV="1">
            <a:off x="3367588" y="4419600"/>
            <a:ext cx="1052012" cy="47556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352800" y="2819400"/>
            <a:ext cx="1295400" cy="3810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3352800" y="3200400"/>
            <a:ext cx="1295400" cy="381000"/>
          </a:xfrm>
          <a:prstGeom prst="bentConnector3">
            <a:avLst>
              <a:gd name="adj1" fmla="val 329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58400" y="5257800"/>
            <a:ext cx="12191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Qexpected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(D3..D0)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7532204" y="4812197"/>
            <a:ext cx="685800" cy="51020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eft-Right Arrow 45"/>
          <p:cNvSpPr/>
          <p:nvPr/>
        </p:nvSpPr>
        <p:spPr>
          <a:xfrm>
            <a:off x="8382000" y="5410200"/>
            <a:ext cx="1676400" cy="381000"/>
          </a:xfrm>
          <a:prstGeom prst="left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</a:t>
            </a:r>
          </a:p>
        </p:txBody>
      </p:sp>
      <p:sp>
        <p:nvSpPr>
          <p:cNvPr id="53" name="Bent-Up Arrow 52"/>
          <p:cNvSpPr/>
          <p:nvPr/>
        </p:nvSpPr>
        <p:spPr>
          <a:xfrm flipV="1">
            <a:off x="3352800" y="1600200"/>
            <a:ext cx="7620000" cy="3657600"/>
          </a:xfrm>
          <a:prstGeom prst="bentUpArrow">
            <a:avLst>
              <a:gd name="adj1" fmla="val 5078"/>
              <a:gd name="adj2" fmla="val 7199"/>
              <a:gd name="adj3" fmla="val 87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457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Counter Test Bench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733365" y="3440020"/>
            <a:ext cx="731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1224795"/>
            <a:ext cx="8086165" cy="516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timescale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A7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A7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set timescale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// to nanoseconds,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precision //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Testbench entity declaration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Counter_tb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();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top level, no external ports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//constant declarations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parameter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delay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A7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//ns  defines the wait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localparam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A7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width of counter in bits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localparam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A7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clock period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 signal declarations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//clock if needed, from generator model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reset if needed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4'b0000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data input stimulus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input stimulus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 to check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4'b0000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variable to compare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// to count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7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Counter Test Bench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800600" y="1458779"/>
            <a:ext cx="7315200" cy="48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8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Component Instances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8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instantiate the device under test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 DUT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  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8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Device under Test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8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Inputs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data_tb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FF8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);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6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221441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Counter Test Bench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6019800" y="990600"/>
            <a:ext cx="6019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External Device Simulation Processes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clock driver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#(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#(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reset driver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#(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3048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Counter Test Bench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800600" y="1219200"/>
            <a:ext cx="73152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Test Process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test generation process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@(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negedge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for reset inactive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@(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negedge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clock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for one clock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Test load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data_tb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4'b1010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@(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negedge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clock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for one clock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4'b1010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$display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"Load failure %b"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6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0480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Counter Test Bench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859215" y="1143000"/>
            <a:ext cx="7315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Test Process, continued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test count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checkcount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4'b1010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compare variable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1'b1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repeat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checkcount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checkcount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count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@(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negedge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for one clock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checkcount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$display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"Count failure at time %g/t 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count %b"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$stop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end simulation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Counter Test Bench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004"/>
            <a:ext cx="12192000" cy="4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62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239370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7787" y="2235848"/>
            <a:ext cx="65966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video, you have learned: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write simple testbenches for synchronous circuits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use external signal generators to create stimulus for synchronous circuits.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04800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Summary – Testbenches in Verilog II</a:t>
            </a:r>
          </a:p>
        </p:txBody>
      </p:sp>
    </p:spTree>
    <p:extLst>
      <p:ext uri="{BB962C8B-B14F-4D97-AF65-F5344CB8AC3E}">
        <p14:creationId xmlns:p14="http://schemas.microsoft.com/office/powerpoint/2010/main" val="1575511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5357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6327" y="1681854"/>
            <a:ext cx="1169806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Pong P. Chu, “Regular Sequential Circuit” in </a:t>
            </a:r>
            <a:r>
              <a:rPr lang="en-US" sz="2400" i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SOPC Design with NIOS II Processor and Verilog Examples</a:t>
            </a:r>
            <a:r>
              <a:rPr lang="en-US" sz="24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Hoboken, NJ, Wiley, 2012, </a:t>
            </a:r>
            <a:r>
              <a:rPr lang="en-US" sz="2400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ch.</a:t>
            </a:r>
            <a:r>
              <a:rPr lang="en-US" sz="24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5, sec. 5.2, pp. 107-110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 D. Smith, “Test Harnesses” in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HDL Chip Design, A practical guide for designing, synthesizing and simulating ASICs and FPGAs using VHDL or Verilog, 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Madison, AL, </a:t>
            </a:r>
            <a:r>
              <a:rPr lang="en-US" alt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Doone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Publications, 1996, </a:t>
            </a:r>
            <a:r>
              <a:rPr lang="en-US" alt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ch.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11, pp. 323-344.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3276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Combinatorial Circuits in Verilog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25671" y="1552538"/>
            <a:ext cx="607807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video, you will learn: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describe combinatorial circuits in Verilog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reduce vector sizes using reduction operators</a:t>
            </a:r>
          </a:p>
        </p:txBody>
      </p:sp>
    </p:spTree>
    <p:extLst>
      <p:ext uri="{BB962C8B-B14F-4D97-AF65-F5344CB8AC3E}">
        <p14:creationId xmlns:p14="http://schemas.microsoft.com/office/powerpoint/2010/main" val="37592357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Making Memories	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86400" y="1521769"/>
            <a:ext cx="651734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Memories are a common element in most digital systems. Earlier in this course we described a register file circuit, in which individual registers were enabled for access by decoding an address.  We will now extend this to include RAM and ROM memories. </a:t>
            </a:r>
            <a:endParaRPr kumimoji="0" lang="en-US" altLang="en-US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534400" y="6248335"/>
            <a:ext cx="3657600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1" y="6248335"/>
            <a:ext cx="3505199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[2]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1732" y="6502932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19600" y="2438400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Synchronous Logic: Register File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862917" y="976596"/>
            <a:ext cx="6329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Files are useful constructs that allow addressing of registers.  Here we assume each flip flop represents an n-bit register.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53600" y="3810000"/>
            <a:ext cx="6096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21451" y="3132812"/>
            <a:ext cx="3302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753600" y="4114800"/>
            <a:ext cx="6096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0744200" y="4419600"/>
            <a:ext cx="1" cy="175260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0058400" y="2514600"/>
            <a:ext cx="6434" cy="10805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200401" y="5867400"/>
            <a:ext cx="441959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429000" y="5486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48000" y="4724400"/>
            <a:ext cx="1814350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20000" y="28194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9677400" y="6172200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753758" y="3409585"/>
            <a:ext cx="9350" cy="3991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134600" y="4343400"/>
            <a:ext cx="0" cy="1295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620000" y="2819400"/>
            <a:ext cx="0" cy="304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505200" y="2514600"/>
            <a:ext cx="4419600" cy="1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831232" y="2514600"/>
            <a:ext cx="1227168" cy="89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0058400" y="3581400"/>
            <a:ext cx="279272" cy="355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134600" y="4343400"/>
            <a:ext cx="221111" cy="29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276600" y="2209800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wdata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204336" y="3567798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rdata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429000" y="3810000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wAddress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581400" y="4419600"/>
            <a:ext cx="6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wren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677400" y="58674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rAddress</a:t>
            </a:r>
          </a:p>
        </p:txBody>
      </p:sp>
      <p:sp>
        <p:nvSpPr>
          <p:cNvPr id="100" name="Trapezoid 99"/>
          <p:cNvSpPr/>
          <p:nvPr/>
        </p:nvSpPr>
        <p:spPr>
          <a:xfrm rot="5400000">
            <a:off x="10073506" y="3551288"/>
            <a:ext cx="1299365" cy="754440"/>
          </a:xfrm>
          <a:prstGeom prst="trapezoid">
            <a:avLst>
              <a:gd name="adj" fmla="val 41226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01884" y="2292799"/>
            <a:ext cx="921874" cy="1004329"/>
            <a:chOff x="7677917" y="2237940"/>
            <a:chExt cx="921874" cy="1004329"/>
          </a:xfrm>
        </p:grpSpPr>
        <p:sp>
          <p:nvSpPr>
            <p:cNvPr id="171" name="Rectangle 170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74" name="Isosceles Triangle 173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905828" y="3305534"/>
            <a:ext cx="921874" cy="1004329"/>
            <a:chOff x="7677917" y="2237940"/>
            <a:chExt cx="921874" cy="1004329"/>
          </a:xfrm>
        </p:grpSpPr>
        <p:sp>
          <p:nvSpPr>
            <p:cNvPr id="178" name="Rectangle 177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81" name="Isosceles Triangle 180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930028" y="4340940"/>
            <a:ext cx="921874" cy="1004329"/>
            <a:chOff x="7677917" y="2237940"/>
            <a:chExt cx="921874" cy="1004329"/>
          </a:xfrm>
        </p:grpSpPr>
        <p:sp>
          <p:nvSpPr>
            <p:cNvPr id="185" name="Rectangle 184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88" name="Isosceles Triangle 187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930028" y="5406381"/>
            <a:ext cx="921874" cy="1004329"/>
            <a:chOff x="7677917" y="2237940"/>
            <a:chExt cx="921874" cy="1004329"/>
          </a:xfrm>
        </p:grpSpPr>
        <p:sp>
          <p:nvSpPr>
            <p:cNvPr id="192" name="Rectangle 191"/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95" name="Isosceles Triangle 194"/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98" name="Straight Connector 197"/>
          <p:cNvCxnSpPr/>
          <p:nvPr/>
        </p:nvCxnSpPr>
        <p:spPr>
          <a:xfrm flipV="1">
            <a:off x="8831232" y="3430188"/>
            <a:ext cx="922368" cy="15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839200" y="4572000"/>
            <a:ext cx="91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839200" y="5638800"/>
            <a:ext cx="1295400" cy="15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1100409" y="3897189"/>
            <a:ext cx="519452" cy="12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9753600" y="4114800"/>
            <a:ext cx="0" cy="4571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10800000">
            <a:off x="4876800" y="3048000"/>
            <a:ext cx="1577841" cy="2074259"/>
            <a:chOff x="9620250" y="1773659"/>
            <a:chExt cx="1791699" cy="3638550"/>
          </a:xfrm>
        </p:grpSpPr>
        <p:sp>
          <p:nvSpPr>
            <p:cNvPr id="75" name="Rectangle 74"/>
            <p:cNvSpPr/>
            <p:nvPr/>
          </p:nvSpPr>
          <p:spPr>
            <a:xfrm>
              <a:off x="9620250" y="1773659"/>
              <a:ext cx="1791699" cy="36385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0800000">
              <a:off x="9683741" y="3888612"/>
              <a:ext cx="1401241" cy="408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Decoder</a:t>
              </a:r>
            </a:p>
          </p:txBody>
        </p:sp>
      </p:grpSp>
      <p:sp>
        <p:nvSpPr>
          <p:cNvPr id="80" name="Right Arrow 79"/>
          <p:cNvSpPr/>
          <p:nvPr/>
        </p:nvSpPr>
        <p:spPr>
          <a:xfrm>
            <a:off x="3124200" y="3733800"/>
            <a:ext cx="1752600" cy="51020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620000" y="38100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620000" y="48768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620000" y="5867400"/>
            <a:ext cx="29466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1"/>
          </p:cNvCxnSpPr>
          <p:nvPr/>
        </p:nvCxnSpPr>
        <p:spPr>
          <a:xfrm>
            <a:off x="6454641" y="4085129"/>
            <a:ext cx="1470159" cy="2967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705600" y="6172200"/>
            <a:ext cx="12192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010400" y="3048000"/>
            <a:ext cx="0" cy="152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010400" y="4572000"/>
            <a:ext cx="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477000" y="3200400"/>
            <a:ext cx="533400" cy="89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010400" y="3048000"/>
            <a:ext cx="888872" cy="355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89" idx="1"/>
          </p:cNvCxnSpPr>
          <p:nvPr/>
        </p:nvCxnSpPr>
        <p:spPr>
          <a:xfrm>
            <a:off x="7010400" y="5105400"/>
            <a:ext cx="919628" cy="1280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477000" y="4953000"/>
            <a:ext cx="2365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477000" y="4572000"/>
            <a:ext cx="533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705600" y="4953000"/>
            <a:ext cx="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391400" y="2514600"/>
            <a:ext cx="0" cy="304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391400" y="3502144"/>
            <a:ext cx="54610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391400" y="4509805"/>
            <a:ext cx="55629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391400" y="5558869"/>
            <a:ext cx="55629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59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Dual Port RAM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953000" y="1717623"/>
            <a:ext cx="7086600" cy="402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DPRAM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parameter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//# of bits in word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# of address bits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(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//ports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w_addr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r_addr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Dual Port RAM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047128" y="2203433"/>
            <a:ext cx="6992472" cy="305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signal declarations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2 dimensional array for RAM storage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read output reg.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RAM initialization from an external file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readmemh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initalRAM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”,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Dual Port RAM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953000" y="1544795"/>
            <a:ext cx="7086600" cy="437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body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write operation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w_addr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write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r_addr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read data to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read operation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assign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ROM memory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953000" y="1544787"/>
            <a:ext cx="7086600" cy="437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parameter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//# of bits in word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# of address bits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(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//ports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signal declarations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293034"/>
            <a:ext cx="3886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ROM Memory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076173" y="247280"/>
            <a:ext cx="6992472" cy="602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body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output register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@*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lookup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b1000_0000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b001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b1010_1010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b010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b0101_0101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b011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b1000_0011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b0000_0000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b101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b1001_1001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b1000_0001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b111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b1111_0000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endcase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assign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endmodule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0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165" y="6248335"/>
            <a:ext cx="3209364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 Finite State Machines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86400" y="1295400"/>
            <a:ext cx="651734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State Machines (FSM) 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a very important part of digital design (and software design, too!).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state machine concept provides a highly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maintainable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methodical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way to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circuits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a sequence of operations 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great 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predictability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State machines are always in a known state.  Good Designers all use FSMs. </a:t>
            </a:r>
            <a:endParaRPr kumimoji="0" lang="en-US" altLang="en-US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10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534400" y="6248335"/>
            <a:ext cx="3657600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1" y="6248335"/>
            <a:ext cx="3505199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5800" y="1981200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General FSM Block Diagram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676275" y="1295400"/>
            <a:ext cx="1150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FSMs are broadly categorized into 2 types:  Moore or Mealy.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Moore machines the output only depends on the state.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Mealy machines the inputs and the state drive the output.  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7162800" y="5105400"/>
            <a:ext cx="1" cy="38100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562600" y="5486400"/>
            <a:ext cx="1600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86400" y="45720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524000" y="4343400"/>
            <a:ext cx="1814350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743200" y="3200400"/>
            <a:ext cx="0" cy="114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743200" y="3200400"/>
            <a:ext cx="6019800" cy="1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447800" y="3886200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896600" y="3048000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562600" y="5181600"/>
            <a:ext cx="7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972800" y="4419600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Outputs</a:t>
            </a:r>
          </a:p>
        </p:txBody>
      </p:sp>
      <p:grpSp>
        <p:nvGrpSpPr>
          <p:cNvPr id="74" name="Group 73"/>
          <p:cNvGrpSpPr/>
          <p:nvPr/>
        </p:nvGrpSpPr>
        <p:grpSpPr>
          <a:xfrm rot="10800000">
            <a:off x="3352800" y="3810000"/>
            <a:ext cx="1981200" cy="1143001"/>
            <a:chOff x="9620250" y="1480941"/>
            <a:chExt cx="1791699" cy="3931271"/>
          </a:xfrm>
        </p:grpSpPr>
        <p:sp>
          <p:nvSpPr>
            <p:cNvPr id="75" name="Rectangle 74"/>
            <p:cNvSpPr/>
            <p:nvPr/>
          </p:nvSpPr>
          <p:spPr>
            <a:xfrm>
              <a:off x="9620250" y="1480941"/>
              <a:ext cx="1791699" cy="393127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0800000">
              <a:off x="9620251" y="1480941"/>
              <a:ext cx="1599730" cy="3391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 State Logic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(combinational)</a:t>
              </a:r>
            </a:p>
          </p:txBody>
        </p:sp>
      </p:grpSp>
      <p:cxnSp>
        <p:nvCxnSpPr>
          <p:cNvPr id="116" name="Straight Arrow Connector 115"/>
          <p:cNvCxnSpPr>
            <a:stCxn id="75" idx="1"/>
            <a:endCxn id="89" idx="3"/>
          </p:cNvCxnSpPr>
          <p:nvPr/>
        </p:nvCxnSpPr>
        <p:spPr>
          <a:xfrm>
            <a:off x="5334000" y="4381500"/>
            <a:ext cx="9144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0744200" y="5029200"/>
            <a:ext cx="12192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0744200" y="3657600"/>
            <a:ext cx="12192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486400" y="4876800"/>
            <a:ext cx="767228" cy="1280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 rot="10800000">
            <a:off x="6248400" y="3657600"/>
            <a:ext cx="1828800" cy="1447800"/>
            <a:chOff x="9620250" y="1773659"/>
            <a:chExt cx="1791699" cy="3638550"/>
          </a:xfrm>
        </p:grpSpPr>
        <p:sp>
          <p:nvSpPr>
            <p:cNvPr id="89" name="Rectangle 88"/>
            <p:cNvSpPr/>
            <p:nvPr/>
          </p:nvSpPr>
          <p:spPr>
            <a:xfrm>
              <a:off x="9620250" y="1773659"/>
              <a:ext cx="1791699" cy="36385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10800000">
              <a:off x="9743307" y="3091735"/>
              <a:ext cx="1530819" cy="23204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State Register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(sequential)</a:t>
              </a:r>
            </a:p>
          </p:txBody>
        </p:sp>
      </p:grpSp>
      <p:sp>
        <p:nvSpPr>
          <p:cNvPr id="92" name="Isosceles Triangle 91"/>
          <p:cNvSpPr/>
          <p:nvPr/>
        </p:nvSpPr>
        <p:spPr>
          <a:xfrm rot="5400000">
            <a:off x="6249182" y="4723618"/>
            <a:ext cx="243052" cy="244616"/>
          </a:xfrm>
          <a:prstGeom prst="triangl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 rot="10800000">
            <a:off x="8763000" y="2895600"/>
            <a:ext cx="1981200" cy="990602"/>
            <a:chOff x="9620250" y="1773659"/>
            <a:chExt cx="1791699" cy="3638550"/>
          </a:xfrm>
        </p:grpSpPr>
        <p:sp>
          <p:nvSpPr>
            <p:cNvPr id="99" name="Rectangle 98"/>
            <p:cNvSpPr/>
            <p:nvPr/>
          </p:nvSpPr>
          <p:spPr>
            <a:xfrm>
              <a:off x="9620250" y="1773659"/>
              <a:ext cx="1791699" cy="36385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0800000">
              <a:off x="9689162" y="2498378"/>
              <a:ext cx="1653877" cy="2374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 Logic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(combinational)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rot="10800000">
            <a:off x="8763000" y="4343400"/>
            <a:ext cx="1981200" cy="990602"/>
            <a:chOff x="9620250" y="1773659"/>
            <a:chExt cx="1791699" cy="3638550"/>
          </a:xfrm>
        </p:grpSpPr>
        <p:sp>
          <p:nvSpPr>
            <p:cNvPr id="103" name="Rectangle 102"/>
            <p:cNvSpPr/>
            <p:nvPr/>
          </p:nvSpPr>
          <p:spPr>
            <a:xfrm>
              <a:off x="9620250" y="1773659"/>
              <a:ext cx="1791699" cy="36385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10800000">
              <a:off x="9689162" y="2498378"/>
              <a:ext cx="1653877" cy="2374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 Logic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(combinational)</a:t>
              </a: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>
            <a:off x="8077200" y="4343400"/>
            <a:ext cx="2286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305800" y="4800600"/>
            <a:ext cx="4572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305800" y="3657600"/>
            <a:ext cx="4572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305800" y="3657600"/>
            <a:ext cx="0" cy="114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891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534400" y="6248335"/>
            <a:ext cx="3657600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1" y="6248335"/>
            <a:ext cx="3505199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1732" y="6589785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" y="6775983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87000" y="4648200"/>
            <a:ext cx="1622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6992" y="-22732"/>
            <a:ext cx="9170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Example of FSM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State Diagram and State Table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21451" y="3132812"/>
            <a:ext cx="3302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762000" y="34290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An270</a:t>
            </a:r>
          </a:p>
        </p:txBody>
      </p:sp>
      <p:sp>
        <p:nvSpPr>
          <p:cNvPr id="87" name="Oval 86"/>
          <p:cNvSpPr/>
          <p:nvPr/>
        </p:nvSpPr>
        <p:spPr>
          <a:xfrm>
            <a:off x="2971800" y="16764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An0</a:t>
            </a:r>
          </a:p>
        </p:txBody>
      </p:sp>
      <p:sp>
        <p:nvSpPr>
          <p:cNvPr id="89" name="Oval 88"/>
          <p:cNvSpPr/>
          <p:nvPr/>
        </p:nvSpPr>
        <p:spPr>
          <a:xfrm>
            <a:off x="2971800" y="52578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An180</a:t>
            </a:r>
          </a:p>
        </p:txBody>
      </p:sp>
      <p:sp>
        <p:nvSpPr>
          <p:cNvPr id="91" name="Oval 90"/>
          <p:cNvSpPr/>
          <p:nvPr/>
        </p:nvSpPr>
        <p:spPr>
          <a:xfrm>
            <a:off x="1295400" y="20574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An315</a:t>
            </a:r>
          </a:p>
        </p:txBody>
      </p:sp>
      <p:sp>
        <p:nvSpPr>
          <p:cNvPr id="92" name="Oval 91"/>
          <p:cNvSpPr/>
          <p:nvPr/>
        </p:nvSpPr>
        <p:spPr>
          <a:xfrm>
            <a:off x="1295400" y="48006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An225</a:t>
            </a:r>
          </a:p>
        </p:txBody>
      </p:sp>
      <p:sp>
        <p:nvSpPr>
          <p:cNvPr id="97" name="Oval 96"/>
          <p:cNvSpPr/>
          <p:nvPr/>
        </p:nvSpPr>
        <p:spPr>
          <a:xfrm>
            <a:off x="5181600" y="34290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An90</a:t>
            </a:r>
          </a:p>
        </p:txBody>
      </p:sp>
      <p:sp>
        <p:nvSpPr>
          <p:cNvPr id="99" name="Oval 98"/>
          <p:cNvSpPr/>
          <p:nvPr/>
        </p:nvSpPr>
        <p:spPr>
          <a:xfrm>
            <a:off x="4495800" y="20574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An45</a:t>
            </a:r>
          </a:p>
        </p:txBody>
      </p:sp>
      <p:sp>
        <p:nvSpPr>
          <p:cNvPr id="101" name="Oval 100"/>
          <p:cNvSpPr/>
          <p:nvPr/>
        </p:nvSpPr>
        <p:spPr>
          <a:xfrm>
            <a:off x="4495800" y="4876800"/>
            <a:ext cx="762000" cy="838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An135</a:t>
            </a:r>
          </a:p>
        </p:txBody>
      </p:sp>
      <p:cxnSp>
        <p:nvCxnSpPr>
          <p:cNvPr id="19" name="Straight Arrow Connector 18"/>
          <p:cNvCxnSpPr>
            <a:stCxn id="91" idx="7"/>
            <a:endCxn id="87" idx="1"/>
          </p:cNvCxnSpPr>
          <p:nvPr/>
        </p:nvCxnSpPr>
        <p:spPr>
          <a:xfrm flipV="1">
            <a:off x="1945808" y="1799152"/>
            <a:ext cx="1137584" cy="381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7" idx="3"/>
            <a:endCxn id="91" idx="5"/>
          </p:cNvCxnSpPr>
          <p:nvPr/>
        </p:nvCxnSpPr>
        <p:spPr>
          <a:xfrm flipH="1">
            <a:off x="1945808" y="2391848"/>
            <a:ext cx="1137584" cy="381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" idx="1"/>
            <a:endCxn id="91" idx="2"/>
          </p:cNvCxnSpPr>
          <p:nvPr/>
        </p:nvCxnSpPr>
        <p:spPr>
          <a:xfrm flipV="1">
            <a:off x="873592" y="2476500"/>
            <a:ext cx="421808" cy="10752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4"/>
            <a:endCxn id="2" idx="7"/>
          </p:cNvCxnSpPr>
          <p:nvPr/>
        </p:nvCxnSpPr>
        <p:spPr>
          <a:xfrm flipH="1">
            <a:off x="1412408" y="2895600"/>
            <a:ext cx="263992" cy="6561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038600" y="4191000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MoveCCW</a:t>
            </a:r>
          </a:p>
        </p:txBody>
      </p:sp>
      <p:cxnSp>
        <p:nvCxnSpPr>
          <p:cNvPr id="131" name="Straight Arrow Connector 130"/>
          <p:cNvCxnSpPr>
            <a:stCxn id="2" idx="5"/>
            <a:endCxn id="92" idx="0"/>
          </p:cNvCxnSpPr>
          <p:nvPr/>
        </p:nvCxnSpPr>
        <p:spPr>
          <a:xfrm>
            <a:off x="1412408" y="4144448"/>
            <a:ext cx="263992" cy="6561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2" idx="1"/>
            <a:endCxn id="2" idx="3"/>
          </p:cNvCxnSpPr>
          <p:nvPr/>
        </p:nvCxnSpPr>
        <p:spPr>
          <a:xfrm flipH="1" flipV="1">
            <a:off x="873592" y="4144448"/>
            <a:ext cx="533400" cy="778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2" idx="6"/>
            <a:endCxn id="89" idx="1"/>
          </p:cNvCxnSpPr>
          <p:nvPr/>
        </p:nvCxnSpPr>
        <p:spPr>
          <a:xfrm>
            <a:off x="2057400" y="5219700"/>
            <a:ext cx="1025992" cy="1608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9" idx="7"/>
            <a:endCxn id="101" idx="2"/>
          </p:cNvCxnSpPr>
          <p:nvPr/>
        </p:nvCxnSpPr>
        <p:spPr>
          <a:xfrm flipV="1">
            <a:off x="3622208" y="5295900"/>
            <a:ext cx="873592" cy="846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9" idx="2"/>
            <a:endCxn id="92" idx="5"/>
          </p:cNvCxnSpPr>
          <p:nvPr/>
        </p:nvCxnSpPr>
        <p:spPr>
          <a:xfrm flipH="1" flipV="1">
            <a:off x="1945808" y="5516048"/>
            <a:ext cx="1025992" cy="1608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01" idx="3"/>
            <a:endCxn id="89" idx="6"/>
          </p:cNvCxnSpPr>
          <p:nvPr/>
        </p:nvCxnSpPr>
        <p:spPr>
          <a:xfrm flipH="1">
            <a:off x="3733800" y="5592248"/>
            <a:ext cx="873592" cy="846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1" idx="0"/>
            <a:endCxn id="97" idx="3"/>
          </p:cNvCxnSpPr>
          <p:nvPr/>
        </p:nvCxnSpPr>
        <p:spPr>
          <a:xfrm flipV="1">
            <a:off x="4876800" y="4144448"/>
            <a:ext cx="416392" cy="7323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7" idx="4"/>
            <a:endCxn id="101" idx="7"/>
          </p:cNvCxnSpPr>
          <p:nvPr/>
        </p:nvCxnSpPr>
        <p:spPr>
          <a:xfrm flipH="1">
            <a:off x="5146208" y="4267200"/>
            <a:ext cx="416392" cy="7323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99" idx="5"/>
            <a:endCxn id="97" idx="0"/>
          </p:cNvCxnSpPr>
          <p:nvPr/>
        </p:nvCxnSpPr>
        <p:spPr>
          <a:xfrm>
            <a:off x="5146208" y="2772848"/>
            <a:ext cx="416392" cy="6561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97" idx="1"/>
            <a:endCxn id="99" idx="4"/>
          </p:cNvCxnSpPr>
          <p:nvPr/>
        </p:nvCxnSpPr>
        <p:spPr>
          <a:xfrm flipH="1" flipV="1">
            <a:off x="4876800" y="2895600"/>
            <a:ext cx="416392" cy="6561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7" idx="7"/>
            <a:endCxn id="99" idx="0"/>
          </p:cNvCxnSpPr>
          <p:nvPr/>
        </p:nvCxnSpPr>
        <p:spPr>
          <a:xfrm>
            <a:off x="3622208" y="1799152"/>
            <a:ext cx="1254592" cy="25824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99" idx="2"/>
            <a:endCxn id="87" idx="5"/>
          </p:cNvCxnSpPr>
          <p:nvPr/>
        </p:nvCxnSpPr>
        <p:spPr>
          <a:xfrm flipH="1" flipV="1">
            <a:off x="3622208" y="2391848"/>
            <a:ext cx="873592" cy="846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 156"/>
          <p:cNvSpPr/>
          <p:nvPr/>
        </p:nvSpPr>
        <p:spPr>
          <a:xfrm>
            <a:off x="2971800" y="2438400"/>
            <a:ext cx="847133" cy="762000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895600" y="3200400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NoMove</a:t>
            </a:r>
          </a:p>
        </p:txBody>
      </p:sp>
      <p:sp>
        <p:nvSpPr>
          <p:cNvPr id="163" name="Freeform 162"/>
          <p:cNvSpPr/>
          <p:nvPr/>
        </p:nvSpPr>
        <p:spPr>
          <a:xfrm rot="16200000">
            <a:off x="5119702" y="2043098"/>
            <a:ext cx="847133" cy="723337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37"/>
          <p:cNvSpPr/>
          <p:nvPr/>
        </p:nvSpPr>
        <p:spPr>
          <a:xfrm rot="16200000">
            <a:off x="5805502" y="3414698"/>
            <a:ext cx="847133" cy="723337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8"/>
          <p:cNvSpPr/>
          <p:nvPr/>
        </p:nvSpPr>
        <p:spPr>
          <a:xfrm rot="16921317">
            <a:off x="5123794" y="5004738"/>
            <a:ext cx="847133" cy="723337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39"/>
          <p:cNvSpPr/>
          <p:nvPr/>
        </p:nvSpPr>
        <p:spPr>
          <a:xfrm rot="11724961">
            <a:off x="3060634" y="4605998"/>
            <a:ext cx="847133" cy="723337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40"/>
          <p:cNvSpPr/>
          <p:nvPr/>
        </p:nvSpPr>
        <p:spPr>
          <a:xfrm rot="7441607">
            <a:off x="653479" y="1712098"/>
            <a:ext cx="847133" cy="739949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1"/>
          <p:cNvSpPr/>
          <p:nvPr/>
        </p:nvSpPr>
        <p:spPr>
          <a:xfrm rot="5400000">
            <a:off x="17301" y="3487899"/>
            <a:ext cx="847133" cy="729335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42"/>
          <p:cNvSpPr/>
          <p:nvPr/>
        </p:nvSpPr>
        <p:spPr>
          <a:xfrm rot="13699807">
            <a:off x="1741568" y="4304072"/>
            <a:ext cx="847133" cy="758597"/>
          </a:xfrm>
          <a:custGeom>
            <a:avLst/>
            <a:gdLst>
              <a:gd name="connsiteX0" fmla="*/ 258682 w 847133"/>
              <a:gd name="connsiteY0" fmla="*/ 34290 h 729335"/>
              <a:gd name="connsiteX1" fmla="*/ 3412 w 847133"/>
              <a:gd name="connsiteY1" fmla="*/ 533400 h 729335"/>
              <a:gd name="connsiteX2" fmla="*/ 422512 w 847133"/>
              <a:gd name="connsiteY2" fmla="*/ 727710 h 729335"/>
              <a:gd name="connsiteX3" fmla="*/ 845422 w 847133"/>
              <a:gd name="connsiteY3" fmla="*/ 441960 h 729335"/>
              <a:gd name="connsiteX4" fmla="*/ 571102 w 847133"/>
              <a:gd name="connsiteY4" fmla="*/ 0 h 7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33" h="729335">
                <a:moveTo>
                  <a:pt x="258682" y="34290"/>
                </a:moveTo>
                <a:cubicBezTo>
                  <a:pt x="117394" y="226060"/>
                  <a:pt x="-23893" y="417830"/>
                  <a:pt x="3412" y="533400"/>
                </a:cubicBezTo>
                <a:cubicBezTo>
                  <a:pt x="30717" y="648970"/>
                  <a:pt x="282177" y="742950"/>
                  <a:pt x="422512" y="727710"/>
                </a:cubicBezTo>
                <a:cubicBezTo>
                  <a:pt x="562847" y="712470"/>
                  <a:pt x="820657" y="563245"/>
                  <a:pt x="845422" y="441960"/>
                </a:cubicBezTo>
                <a:cubicBezTo>
                  <a:pt x="870187" y="320675"/>
                  <a:pt x="618727" y="72390"/>
                  <a:pt x="571102" y="0"/>
                </a:cubicBezTo>
              </a:path>
            </a:pathLst>
          </a:custGeom>
          <a:noFill/>
          <a:ln w="19050">
            <a:solidFill>
              <a:srgbClr val="00B0F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5000" y="5638800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MoveCW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0" y="1447800"/>
          <a:ext cx="5181600" cy="49070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514">
                <a:tc>
                  <a:txBody>
                    <a:bodyPr/>
                    <a:lstStyle/>
                    <a:p>
                      <a:r>
                        <a:rPr lang="en-US" sz="1600" dirty="0"/>
                        <a:t>Current</a:t>
                      </a:r>
                      <a:r>
                        <a:rPr lang="en-US" sz="1600" baseline="0" dirty="0"/>
                        <a:t> 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</a:t>
                      </a:r>
                      <a:r>
                        <a:rPr lang="en-US" sz="1600" baseline="0" dirty="0"/>
                        <a:t> 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52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  = MoveCW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 = MoveCCW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 = NoMove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DesiredPosition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 </a:t>
                      </a:r>
                      <a:r>
                        <a:rPr lang="en-US" sz="1600" baseline="0" dirty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Dpos - PhyPos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r>
                        <a:rPr lang="en-US" sz="16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8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8860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Basic Gates Assigned in Verilog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00365" y="2586318"/>
            <a:ext cx="597408" cy="384670"/>
            <a:chOff x="838200" y="3657600"/>
            <a:chExt cx="597408" cy="384670"/>
          </a:xfrm>
          <a:solidFill>
            <a:schemeClr val="bg1"/>
          </a:solidFill>
        </p:grpSpPr>
        <p:sp>
          <p:nvSpPr>
            <p:cNvPr id="10" name="Pentagon 13"/>
            <p:cNvSpPr/>
            <p:nvPr/>
          </p:nvSpPr>
          <p:spPr>
            <a:xfrm>
              <a:off x="990600" y="3657600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grp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838200" y="3657600"/>
              <a:ext cx="152400" cy="384670"/>
            </a:xfrm>
            <a:prstGeom prst="arc">
              <a:avLst>
                <a:gd name="adj1" fmla="val 16200000"/>
                <a:gd name="adj2" fmla="val 5295173"/>
              </a:avLst>
            </a:prstGeom>
            <a:grpFill/>
            <a:ln w="19050"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17451" y="1490464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14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22777" y="3186952"/>
            <a:ext cx="670527" cy="384670"/>
            <a:chOff x="4953000" y="4953000"/>
            <a:chExt cx="670527" cy="384670"/>
          </a:xfrm>
          <a:solidFill>
            <a:schemeClr val="bg1"/>
          </a:solidFill>
        </p:grpSpPr>
        <p:grpSp>
          <p:nvGrpSpPr>
            <p:cNvPr id="18" name="Group 17"/>
            <p:cNvGrpSpPr/>
            <p:nvPr/>
          </p:nvGrpSpPr>
          <p:grpSpPr>
            <a:xfrm>
              <a:off x="4953000" y="4953000"/>
              <a:ext cx="597408" cy="384670"/>
              <a:chOff x="838200" y="3657600"/>
              <a:chExt cx="597408" cy="384670"/>
            </a:xfrm>
            <a:grpFill/>
          </p:grpSpPr>
          <p:sp>
            <p:nvSpPr>
              <p:cNvPr id="20" name="Pentagon 13"/>
              <p:cNvSpPr/>
              <p:nvPr/>
            </p:nvSpPr>
            <p:spPr>
              <a:xfrm>
                <a:off x="990600" y="3657600"/>
                <a:ext cx="445008" cy="381000"/>
              </a:xfrm>
              <a:custGeom>
                <a:avLst/>
                <a:gdLst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362086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" h="484632">
                    <a:moveTo>
                      <a:pt x="0" y="0"/>
                    </a:moveTo>
                    <a:lnTo>
                      <a:pt x="362086" y="0"/>
                    </a:lnTo>
                    <a:cubicBezTo>
                      <a:pt x="538108" y="27432"/>
                      <a:pt x="632841" y="121539"/>
                      <a:pt x="673608" y="242316"/>
                    </a:cubicBezTo>
                    <a:cubicBezTo>
                      <a:pt x="634746" y="363093"/>
                      <a:pt x="534298" y="470535"/>
                      <a:pt x="362086" y="484632"/>
                    </a:cubicBezTo>
                    <a:lnTo>
                      <a:pt x="0" y="484632"/>
                    </a:lnTo>
                    <a:cubicBezTo>
                      <a:pt x="104775" y="332613"/>
                      <a:pt x="118110" y="152019"/>
                      <a:pt x="0" y="0"/>
                    </a:cubicBezTo>
                    <a:close/>
                  </a:path>
                </a:pathLst>
              </a:custGeom>
              <a:grp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c 20"/>
              <p:cNvSpPr/>
              <p:nvPr/>
            </p:nvSpPr>
            <p:spPr>
              <a:xfrm>
                <a:off x="838200" y="3657600"/>
                <a:ext cx="152400" cy="384670"/>
              </a:xfrm>
              <a:prstGeom prst="arc">
                <a:avLst>
                  <a:gd name="adj1" fmla="val 16200000"/>
                  <a:gd name="adj2" fmla="val 5295173"/>
                </a:avLst>
              </a:prstGeom>
              <a:grpFill/>
              <a:ln w="19050"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AutoShape 74"/>
            <p:cNvSpPr>
              <a:spLocks noChangeArrowheads="1"/>
            </p:cNvSpPr>
            <p:nvPr/>
          </p:nvSpPr>
          <p:spPr bwMode="auto">
            <a:xfrm>
              <a:off x="5562600" y="5105400"/>
              <a:ext cx="60927" cy="64547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94494" y="2052917"/>
            <a:ext cx="510953" cy="381000"/>
            <a:chOff x="1371600" y="5029200"/>
            <a:chExt cx="510953" cy="381000"/>
          </a:xfrm>
          <a:solidFill>
            <a:schemeClr val="bg1"/>
          </a:solidFill>
        </p:grpSpPr>
        <p:sp>
          <p:nvSpPr>
            <p:cNvPr id="34" name="Pentagon 13"/>
            <p:cNvSpPr/>
            <p:nvPr/>
          </p:nvSpPr>
          <p:spPr>
            <a:xfrm>
              <a:off x="1371600" y="5029200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grp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utoShape 71"/>
            <p:cNvSpPr>
              <a:spLocks noChangeArrowheads="1"/>
            </p:cNvSpPr>
            <p:nvPr/>
          </p:nvSpPr>
          <p:spPr bwMode="auto">
            <a:xfrm>
              <a:off x="1828800" y="5181600"/>
              <a:ext cx="53753" cy="64597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919991" y="2100064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37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9893098" y="1571146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41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Pentagon 13"/>
          <p:cNvSpPr/>
          <p:nvPr/>
        </p:nvSpPr>
        <p:spPr>
          <a:xfrm>
            <a:off x="10668000" y="1851212"/>
            <a:ext cx="445008" cy="381000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7669850" y="5381146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46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7642957" y="4888087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50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7625026" y="4377099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54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98133" y="3848181"/>
            <a:ext cx="450939" cy="398508"/>
            <a:chOff x="2216" y="2662"/>
            <a:chExt cx="1080" cy="1079"/>
          </a:xfrm>
          <a:solidFill>
            <a:schemeClr val="bg1"/>
          </a:solidFill>
        </p:grpSpPr>
        <p:sp>
          <p:nvSpPr>
            <p:cNvPr id="58" name="AutoShape 59"/>
            <p:cNvSpPr>
              <a:spLocks noChangeArrowheads="1"/>
            </p:cNvSpPr>
            <p:nvPr/>
          </p:nvSpPr>
          <p:spPr bwMode="auto">
            <a:xfrm>
              <a:off x="2216" y="2662"/>
              <a:ext cx="1080" cy="1079"/>
            </a:xfrm>
            <a:prstGeom prst="flowChartDelay">
              <a:avLst/>
            </a:prstGeom>
            <a:grpFill/>
            <a:ln w="19050">
              <a:solidFill>
                <a:srgbClr val="92D05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utoShape 154"/>
            <p:cNvSpPr>
              <a:spLocks noChangeArrowheads="1"/>
            </p:cNvSpPr>
            <p:nvPr/>
          </p:nvSpPr>
          <p:spPr bwMode="auto">
            <a:xfrm>
              <a:off x="2220" y="288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utoShape 155"/>
            <p:cNvSpPr>
              <a:spLocks noChangeArrowheads="1"/>
            </p:cNvSpPr>
            <p:nvPr/>
          </p:nvSpPr>
          <p:spPr bwMode="auto">
            <a:xfrm>
              <a:off x="2220" y="3462"/>
              <a:ext cx="14" cy="14"/>
            </a:xfrm>
            <a:prstGeom prst="flowChartConnector">
              <a:avLst/>
            </a:prstGeom>
            <a:grp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Pentagon 13"/>
          <p:cNvSpPr/>
          <p:nvPr/>
        </p:nvSpPr>
        <p:spPr>
          <a:xfrm>
            <a:off x="9906000" y="4262718"/>
            <a:ext cx="445008" cy="381000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Pentagon 13"/>
          <p:cNvSpPr/>
          <p:nvPr/>
        </p:nvSpPr>
        <p:spPr>
          <a:xfrm>
            <a:off x="9888071" y="3769659"/>
            <a:ext cx="445008" cy="381000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Pentagon 13"/>
          <p:cNvSpPr/>
          <p:nvPr/>
        </p:nvSpPr>
        <p:spPr>
          <a:xfrm>
            <a:off x="9950823" y="5257800"/>
            <a:ext cx="445008" cy="381000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Pentagon 13"/>
          <p:cNvSpPr/>
          <p:nvPr/>
        </p:nvSpPr>
        <p:spPr>
          <a:xfrm>
            <a:off x="9932894" y="4764741"/>
            <a:ext cx="445008" cy="381000"/>
          </a:xfrm>
          <a:custGeom>
            <a:avLst/>
            <a:gdLst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431292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431292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  <a:gd name="connsiteX0" fmla="*/ 0 w 673608"/>
              <a:gd name="connsiteY0" fmla="*/ 0 h 484632"/>
              <a:gd name="connsiteX1" fmla="*/ 362086 w 673608"/>
              <a:gd name="connsiteY1" fmla="*/ 0 h 484632"/>
              <a:gd name="connsiteX2" fmla="*/ 673608 w 673608"/>
              <a:gd name="connsiteY2" fmla="*/ 242316 h 484632"/>
              <a:gd name="connsiteX3" fmla="*/ 362086 w 673608"/>
              <a:gd name="connsiteY3" fmla="*/ 484632 h 484632"/>
              <a:gd name="connsiteX4" fmla="*/ 0 w 673608"/>
              <a:gd name="connsiteY4" fmla="*/ 484632 h 484632"/>
              <a:gd name="connsiteX5" fmla="*/ 0 w 673608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608" h="484632">
                <a:moveTo>
                  <a:pt x="0" y="0"/>
                </a:moveTo>
                <a:lnTo>
                  <a:pt x="362086" y="0"/>
                </a:lnTo>
                <a:cubicBezTo>
                  <a:pt x="538108" y="27432"/>
                  <a:pt x="632841" y="121539"/>
                  <a:pt x="673608" y="242316"/>
                </a:cubicBezTo>
                <a:cubicBezTo>
                  <a:pt x="634746" y="363093"/>
                  <a:pt x="534298" y="470535"/>
                  <a:pt x="362086" y="484632"/>
                </a:cubicBezTo>
                <a:lnTo>
                  <a:pt x="0" y="484632"/>
                </a:lnTo>
                <a:cubicBezTo>
                  <a:pt x="104775" y="332613"/>
                  <a:pt x="118110" y="1520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364941" y="157541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376371" y="180592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372561" y="212405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383991" y="235456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372561" y="266507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383991" y="289558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403041" y="325943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414471" y="348994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448761" y="395285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60191" y="418336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464001" y="447863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475431" y="470914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479241" y="498917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490671" y="521968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517341" y="546161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528771" y="569212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8734761" y="165923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746191" y="188974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772861" y="219263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784291" y="242314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8788101" y="383855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8799531" y="406906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788101" y="432623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799531" y="455674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810961" y="483677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8822391" y="506728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8833821" y="5339698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8845251" y="5570203"/>
            <a:ext cx="1152510" cy="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41" idx="3"/>
          </p:cNvCxnSpPr>
          <p:nvPr/>
        </p:nvCxnSpPr>
        <p:spPr>
          <a:xfrm flipH="1" flipV="1">
            <a:off x="10344037" y="1770400"/>
            <a:ext cx="373814" cy="186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37" idx="3"/>
          </p:cNvCxnSpPr>
          <p:nvPr/>
        </p:nvCxnSpPr>
        <p:spPr>
          <a:xfrm flipH="1">
            <a:off x="10370930" y="2110740"/>
            <a:ext cx="319930" cy="188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11093151" y="2046754"/>
            <a:ext cx="679749" cy="10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10323531" y="3959374"/>
            <a:ext cx="679749" cy="10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10346391" y="4447054"/>
            <a:ext cx="679749" cy="10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0369251" y="4965214"/>
            <a:ext cx="679749" cy="10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10399731" y="5437654"/>
            <a:ext cx="679749" cy="10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968952" y="169623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7984192" y="223725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7999432" y="280113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8090872" y="338025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045152" y="404319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090872" y="456897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8090872" y="506427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8106112" y="5582434"/>
            <a:ext cx="565448" cy="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84820" y="143256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153400" y="1965960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32220" y="13106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355080" y="1546860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55080" y="18516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724900" y="137922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370320" y="240792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55080" y="2103120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732520" y="1623060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732520" y="19202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370320" y="323088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740140" y="217170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362700" y="29870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362700" y="264414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92240" y="367284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vA[0]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469380" y="419862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vA[1]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477000" y="392430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vB[0]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484620" y="470916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vA[2]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84620" y="518922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vA[3]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477000" y="494538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vB[2]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477000" y="445770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vB[1]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92240" y="541782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vB[3]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77200" y="428244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vX[1]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77200" y="477774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vX[2]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84820" y="528828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vX[3]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16240" y="376428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vX[0]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098280" y="528828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vB[3]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447020" y="51435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vY[3]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090660" y="504444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vA[3]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044940" y="457962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vA[2]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29700" y="404622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vA[1]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14460" y="35433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vA[0]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014460" y="377190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vB[0]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22080" y="427482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vB[1]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052560" y="480822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vB[2]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0401300" y="467868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vY[2]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0355580" y="416052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vY[1]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355580" y="368046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vY[0]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168640" y="251460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214360" y="309372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1262360" y="176022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259906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534400" y="6248335"/>
            <a:ext cx="3657600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1" y="6234079"/>
            <a:ext cx="3505199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State Encoding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21451" y="3132812"/>
            <a:ext cx="3302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4735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Implementation with Binary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Encoding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334000" y="1192367"/>
            <a:ext cx="6705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AngleFSM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#(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Binary encoding of states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parameter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State_width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3'b001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An90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3'b010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An135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3'b011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An180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An225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3'b101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An270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3'b110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An315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3'b111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(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//ports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State_width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PhysicalPosition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State_width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DesiredPosition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PosError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State_width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Implementation with Binary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Encoding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381000" y="1497474"/>
            <a:ext cx="5334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body of FSM is case statement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Next State Logic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MoveCCW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PhysicalPosition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MoveCCW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An315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338455" y="1066313"/>
            <a:ext cx="5867400" cy="558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An90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  //states An90 to An270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An315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An270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An315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default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PhysicalPosition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endcase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Implementation with Binary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Encoding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5791200" y="1069282"/>
            <a:ext cx="62484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Current State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 Logic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Moore Outputs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DesiredPosition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Mealy Outputs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PosError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DesiredPosition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0058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6031" y="3179176"/>
            <a:ext cx="7489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Implementation with Binary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Encoding</a:t>
            </a:r>
          </a:p>
        </p:txBody>
      </p:sp>
      <p:sp>
        <p:nvSpPr>
          <p:cNvPr id="139" name="Rectangle 1"/>
          <p:cNvSpPr txBox="1">
            <a:spLocks noChangeArrowheads="1"/>
          </p:cNvSpPr>
          <p:nvPr/>
        </p:nvSpPr>
        <p:spPr bwMode="auto">
          <a:xfrm>
            <a:off x="4789325" y="5581343"/>
            <a:ext cx="7086600" cy="53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Schematic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000" t="24854" r="1250" b="19018"/>
          <a:stretch/>
        </p:blipFill>
        <p:spPr>
          <a:xfrm>
            <a:off x="237554" y="1342442"/>
            <a:ext cx="11737878" cy="42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534400" y="6248335"/>
            <a:ext cx="3657600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1" y="6248335"/>
            <a:ext cx="3505199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State Encoding Comparison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21451" y="3132812"/>
            <a:ext cx="3302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85344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308">
                  <a:extLst>
                    <a:ext uri="{9D8B030D-6E8A-4147-A177-3AD203B41FA5}">
                      <a16:colId xmlns:a16="http://schemas.microsoft.com/office/drawing/2014/main" val="1521008592"/>
                    </a:ext>
                  </a:extLst>
                </a:gridCol>
                <a:gridCol w="1783308">
                  <a:extLst>
                    <a:ext uri="{9D8B030D-6E8A-4147-A177-3AD203B41FA5}">
                      <a16:colId xmlns:a16="http://schemas.microsoft.com/office/drawing/2014/main" val="142308463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  <a:r>
                        <a:rPr lang="en-US" baseline="0" dirty="0"/>
                        <a:t> (FFs)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Logic Cells FSM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Encoding Conversion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Logic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0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7128" y="6217936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7787" y="2020405"/>
            <a:ext cx="659660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video, you have learned: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rationale for use of Finite State Machines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create Finite State Machines using Verilog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 for determining which state encoding formats to 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293034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Summary – State Machines in Verilog</a:t>
            </a:r>
          </a:p>
        </p:txBody>
      </p:sp>
    </p:spTree>
    <p:extLst>
      <p:ext uri="{BB962C8B-B14F-4D97-AF65-F5344CB8AC3E}">
        <p14:creationId xmlns:p14="http://schemas.microsoft.com/office/powerpoint/2010/main" val="36544440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5357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6327" y="2235851"/>
            <a:ext cx="116980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 D. Smith, “Modeling Finite State Machines” in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HDL Chip Design, A practical guide for designing, synthesizing and simulating ASICs and FPGAs using VHDL or Verilog, 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Madison, AL, </a:t>
            </a:r>
            <a:r>
              <a:rPr lang="en-US" alt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Doone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Publications, 1996, </a:t>
            </a:r>
            <a:r>
              <a:rPr lang="en-US" alt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ch.</a:t>
            </a: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8, pp. 195-201.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24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9958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238565" y="6248335"/>
            <a:ext cx="3953435" cy="60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68683" y="6248335"/>
            <a:ext cx="4501661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965" y="6356350"/>
            <a:ext cx="348726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Copyright © 2018 University of Colorado  </a:t>
            </a:r>
            <a:fld id="{F01A1062-647E-407B-B10D-A265B55750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Std Thin" panose="020B04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Std Thin" panose="020B04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48334"/>
            <a:ext cx="5047129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32923" y="1188866"/>
            <a:ext cx="748940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module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gates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 module and name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FF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input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  input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4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804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vA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vB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  output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U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Z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  output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4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804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vX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vY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  assign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W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 scalar AND Gate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FF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U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~(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 scalar NOR Gate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C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^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//scalar XOR Gate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FF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C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~^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//scalar XNOR Gate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FF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Z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B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C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 AND-OR gates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vX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vB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 Vector bitwise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vY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|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urier New" panose="02070309020205020404" pitchFamily="49" charset="0"/>
              </a:rPr>
              <a:t>vB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// Vector bitwise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i="1" dirty="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endmodule</a:t>
            </a:r>
            <a:endParaRPr lang="en-US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091" y="293034"/>
            <a:ext cx="9170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Basic Gates Assigned in Verilog </a:t>
            </a:r>
          </a:p>
        </p:txBody>
      </p:sp>
    </p:spTree>
    <p:extLst>
      <p:ext uri="{BB962C8B-B14F-4D97-AF65-F5344CB8AC3E}">
        <p14:creationId xmlns:p14="http://schemas.microsoft.com/office/powerpoint/2010/main" val="175945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6905</Words>
  <Application>Microsoft Office PowerPoint</Application>
  <PresentationFormat>Widescreen</PresentationFormat>
  <Paragraphs>1587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9" baseType="lpstr">
      <vt:lpstr>Helvetica Neue</vt:lpstr>
      <vt:lpstr>HelveticaNeueLT Std ExtBlk Cn</vt:lpstr>
      <vt:lpstr>HelveticaNeueLT Std Thin</vt:lpstr>
      <vt:lpstr>Arial</vt:lpstr>
      <vt:lpstr>Calibri</vt:lpstr>
      <vt:lpstr>Calibri Light</vt:lpstr>
      <vt:lpstr>Consolas</vt:lpstr>
      <vt:lpstr>Courier New</vt:lpstr>
      <vt:lpstr>Tahoma</vt:lpstr>
      <vt:lpstr>Verdana</vt:lpstr>
      <vt:lpstr>Wingdings</vt:lpstr>
      <vt:lpstr>Office Theme</vt:lpstr>
      <vt:lpstr>FPGA Design for Embedded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2019-10-05T05:47:15Z</dcterms:created>
  <dcterms:modified xsi:type="dcterms:W3CDTF">2020-08-21T11:36:32Z</dcterms:modified>
  <cp:contentStatus/>
</cp:coreProperties>
</file>