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exend Light"/>
      <p:regular r:id="rId9"/>
      <p:bold r:id="rId10"/>
    </p:embeddedFont>
    <p:embeddedFont>
      <p:font typeface="Merriweather Light"/>
      <p:regular r:id="rId11"/>
      <p:bold r:id="rId12"/>
      <p:italic r:id="rId13"/>
      <p:boldItalic r:id="rId14"/>
    </p:embeddedFont>
    <p:embeddedFont>
      <p:font typeface="Lexend"/>
      <p:regular r:id="rId15"/>
      <p:bold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exend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erriweatherLight-regular.fntdata"/><Relationship Id="rId10" Type="http://schemas.openxmlformats.org/officeDocument/2006/relationships/font" Target="fonts/LexendLight-bold.fntdata"/><Relationship Id="rId13" Type="http://schemas.openxmlformats.org/officeDocument/2006/relationships/font" Target="fonts/MerriweatherLight-italic.fntdata"/><Relationship Id="rId12" Type="http://schemas.openxmlformats.org/officeDocument/2006/relationships/font" Target="fonts/MerriweatherLight-bold.fntdata"/><Relationship Id="rId15" Type="http://schemas.openxmlformats.org/officeDocument/2006/relationships/font" Target="fonts/Lexend-regular.fntdata"/><Relationship Id="rId14" Type="http://schemas.openxmlformats.org/officeDocument/2006/relationships/font" Target="fonts/MerriweatherLight-bold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Lexend-bold.fntdata"/><Relationship Id="rId19" Type="http://schemas.openxmlformats.org/officeDocument/2006/relationships/font" Target="fonts/Merriweather-italic.fntdata"/><Relationship Id="rId18" Type="http://schemas.openxmlformats.org/officeDocument/2006/relationships/font" Target="fonts/Merriweath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abd04b4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abd04b4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abd04b415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abd04b415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abd04b415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abd04b415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Gill tissue in the control crabs were yellow and plump. Crabs subjected to fully hypoxic conditions displayed dark grey and deteriorated gills. Crabs subjected to semi-hypoxic conditions (the ones with access to air) had a range of gill tissue deterioration. Some were completely dark and decayed while other were partially decayed and were a greyish/brownish yellow. One of the intertidal crabs had gill tissues that were stained pink by resazurin and its condition could not be determined.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>
            <p:ph idx="2" type="pic"/>
          </p:nvPr>
        </p:nvSpPr>
        <p:spPr>
          <a:xfrm>
            <a:off x="0" y="1693150"/>
            <a:ext cx="4494900" cy="27558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3"/>
          <p:cNvSpPr txBox="1"/>
          <p:nvPr/>
        </p:nvSpPr>
        <p:spPr>
          <a:xfrm>
            <a:off x="0" y="-125188"/>
            <a:ext cx="91440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4658775" y="4015525"/>
            <a:ext cx="42564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4658775" y="2585350"/>
            <a:ext cx="4278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-204100"/>
            <a:ext cx="91440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9pPr>
          </a:lstStyle>
          <a:p/>
        </p:txBody>
      </p:sp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228600" y="4597400"/>
            <a:ext cx="3150000" cy="3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>
            <p:ph idx="2" type="pic"/>
          </p:nvPr>
        </p:nvSpPr>
        <p:spPr>
          <a:xfrm>
            <a:off x="0" y="0"/>
            <a:ext cx="8583300" cy="395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228600" y="4076300"/>
            <a:ext cx="83547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Font typeface="Merriweather Light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1" name="Google Shape;141;p24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>
            <p:ph idx="3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 / Clients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5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5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4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5" type="title"/>
          </p:nvPr>
        </p:nvSpPr>
        <p:spPr>
          <a:xfrm>
            <a:off x="228600" y="516850"/>
            <a:ext cx="7619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2" name="Google Shape;152;p25"/>
          <p:cNvCxnSpPr/>
          <p:nvPr/>
        </p:nvCxnSpPr>
        <p:spPr>
          <a:xfrm>
            <a:off x="0" y="22128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228600" y="2353775"/>
            <a:ext cx="2203500" cy="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6" type="subTitle"/>
          </p:nvPr>
        </p:nvSpPr>
        <p:spPr>
          <a:xfrm>
            <a:off x="3558200" y="2353775"/>
            <a:ext cx="2037900" cy="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7" type="body"/>
          </p:nvPr>
        </p:nvSpPr>
        <p:spPr>
          <a:xfrm>
            <a:off x="229900" y="3034400"/>
            <a:ext cx="31488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8" type="body"/>
          </p:nvPr>
        </p:nvSpPr>
        <p:spPr>
          <a:xfrm>
            <a:off x="3558200" y="3034400"/>
            <a:ext cx="31488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6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lide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>
            <p:ph idx="2" type="pic"/>
          </p:nvPr>
        </p:nvSpPr>
        <p:spPr>
          <a:xfrm>
            <a:off x="3558200" y="213800"/>
            <a:ext cx="5025000" cy="23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7"/>
          <p:cNvSpPr/>
          <p:nvPr>
            <p:ph idx="3" type="pic"/>
          </p:nvPr>
        </p:nvSpPr>
        <p:spPr>
          <a:xfrm>
            <a:off x="3557075" y="2571750"/>
            <a:ext cx="5025000" cy="2343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6" name="Google Shape;166;p27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7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6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7" type="title"/>
          </p:nvPr>
        </p:nvSpPr>
        <p:spPr>
          <a:xfrm>
            <a:off x="231325" y="1403700"/>
            <a:ext cx="31473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29125" y="2572475"/>
            <a:ext cx="31494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with captions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>
            <p:ph idx="2" type="pic"/>
          </p:nvPr>
        </p:nvSpPr>
        <p:spPr>
          <a:xfrm>
            <a:off x="233775" y="820275"/>
            <a:ext cx="2043000" cy="35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8"/>
          <p:cNvSpPr/>
          <p:nvPr>
            <p:ph idx="3" type="pic"/>
          </p:nvPr>
        </p:nvSpPr>
        <p:spPr>
          <a:xfrm>
            <a:off x="2441450" y="1404850"/>
            <a:ext cx="3154200" cy="35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4" type="pic"/>
          </p:nvPr>
        </p:nvSpPr>
        <p:spPr>
          <a:xfrm>
            <a:off x="5760650" y="818250"/>
            <a:ext cx="2052600" cy="3612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7" name="Google Shape;177;p28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447900" y="818250"/>
            <a:ext cx="31476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8" type="body"/>
          </p:nvPr>
        </p:nvSpPr>
        <p:spPr>
          <a:xfrm>
            <a:off x="228600" y="4329625"/>
            <a:ext cx="20526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9" type="body"/>
          </p:nvPr>
        </p:nvSpPr>
        <p:spPr>
          <a:xfrm>
            <a:off x="5755900" y="4431150"/>
            <a:ext cx="20577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tise / Skills">
  <p:cSld name="ONE_COLUM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221950" y="804550"/>
            <a:ext cx="31566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7" name="Google Shape;187;p29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9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5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92" name="Google Shape;192;p29"/>
          <p:cNvSpPr/>
          <p:nvPr>
            <p:ph idx="6" type="pic"/>
          </p:nvPr>
        </p:nvSpPr>
        <p:spPr>
          <a:xfrm>
            <a:off x="3556900" y="818400"/>
            <a:ext cx="2039100" cy="409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/>
          <p:nvPr>
            <p:ph idx="7" type="pic"/>
          </p:nvPr>
        </p:nvSpPr>
        <p:spPr>
          <a:xfrm>
            <a:off x="5758550" y="818400"/>
            <a:ext cx="2052900" cy="409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8" type="subTitle"/>
          </p:nvPr>
        </p:nvSpPr>
        <p:spPr>
          <a:xfrm>
            <a:off x="3556900" y="213800"/>
            <a:ext cx="22035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9" type="subTitle"/>
          </p:nvPr>
        </p:nvSpPr>
        <p:spPr>
          <a:xfrm>
            <a:off x="5766050" y="213800"/>
            <a:ext cx="2037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age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28600" y="219850"/>
            <a:ext cx="77400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2" type="title"/>
          </p:nvPr>
        </p:nvSpPr>
        <p:spPr>
          <a:xfrm>
            <a:off x="228600" y="1984250"/>
            <a:ext cx="4265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3" type="title"/>
          </p:nvPr>
        </p:nvSpPr>
        <p:spPr>
          <a:xfrm>
            <a:off x="4658875" y="4316425"/>
            <a:ext cx="4256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4" type="body"/>
          </p:nvPr>
        </p:nvSpPr>
        <p:spPr>
          <a:xfrm>
            <a:off x="4658875" y="1984250"/>
            <a:ext cx="42657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ards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31"/>
          <p:cNvCxnSpPr/>
          <p:nvPr/>
        </p:nvCxnSpPr>
        <p:spPr>
          <a:xfrm>
            <a:off x="-125" y="227087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1"/>
          <p:cNvCxnSpPr/>
          <p:nvPr/>
        </p:nvCxnSpPr>
        <p:spPr>
          <a:xfrm>
            <a:off x="-125" y="31495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1"/>
          <p:cNvCxnSpPr/>
          <p:nvPr/>
        </p:nvCxnSpPr>
        <p:spPr>
          <a:xfrm>
            <a:off x="-125" y="4030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1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1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9" name="Google Shape;209;p31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1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5" type="title"/>
          </p:nvPr>
        </p:nvSpPr>
        <p:spPr>
          <a:xfrm>
            <a:off x="1325925" y="1403700"/>
            <a:ext cx="4270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6" type="title"/>
          </p:nvPr>
        </p:nvSpPr>
        <p:spPr>
          <a:xfrm>
            <a:off x="1325875" y="2273525"/>
            <a:ext cx="4270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7" type="title"/>
          </p:nvPr>
        </p:nvSpPr>
        <p:spPr>
          <a:xfrm>
            <a:off x="1325875" y="3152225"/>
            <a:ext cx="42702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8" type="title"/>
          </p:nvPr>
        </p:nvSpPr>
        <p:spPr>
          <a:xfrm>
            <a:off x="1325875" y="4036300"/>
            <a:ext cx="42768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228600" y="1403700"/>
            <a:ext cx="937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8" name="Google Shape;218;p31"/>
          <p:cNvSpPr txBox="1"/>
          <p:nvPr>
            <p:ph idx="9" type="subTitle"/>
          </p:nvPr>
        </p:nvSpPr>
        <p:spPr>
          <a:xfrm>
            <a:off x="228600" y="22735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13" type="subTitle"/>
          </p:nvPr>
        </p:nvSpPr>
        <p:spPr>
          <a:xfrm>
            <a:off x="231150" y="3152225"/>
            <a:ext cx="9348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0" name="Google Shape;220;p31"/>
          <p:cNvSpPr txBox="1"/>
          <p:nvPr>
            <p:ph idx="14" type="subTitle"/>
          </p:nvPr>
        </p:nvSpPr>
        <p:spPr>
          <a:xfrm>
            <a:off x="228600" y="40282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15" type="body"/>
          </p:nvPr>
        </p:nvSpPr>
        <p:spPr>
          <a:xfrm>
            <a:off x="5760650" y="1403700"/>
            <a:ext cx="2829600" cy="8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16" type="body"/>
          </p:nvPr>
        </p:nvSpPr>
        <p:spPr>
          <a:xfrm>
            <a:off x="5760650" y="2268150"/>
            <a:ext cx="28296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7" type="body"/>
          </p:nvPr>
        </p:nvSpPr>
        <p:spPr>
          <a:xfrm>
            <a:off x="5760500" y="3152200"/>
            <a:ext cx="28296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8" type="body"/>
          </p:nvPr>
        </p:nvSpPr>
        <p:spPr>
          <a:xfrm>
            <a:off x="5762750" y="4036238"/>
            <a:ext cx="28341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-21000" y="-125200"/>
            <a:ext cx="91860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Merriweather Light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title"/>
          </p:nvPr>
        </p:nvSpPr>
        <p:spPr>
          <a:xfrm>
            <a:off x="4658875" y="4316425"/>
            <a:ext cx="4256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3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3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4" name="Google Shape;234;p33"/>
          <p:cNvSpPr/>
          <p:nvPr>
            <p:ph idx="4" type="pic"/>
          </p:nvPr>
        </p:nvSpPr>
        <p:spPr>
          <a:xfrm>
            <a:off x="0" y="0"/>
            <a:ext cx="858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8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4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4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34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0" name="Google Shape;240;p34"/>
          <p:cNvSpPr/>
          <p:nvPr>
            <p:ph idx="4" type="pic"/>
          </p:nvPr>
        </p:nvSpPr>
        <p:spPr>
          <a:xfrm>
            <a:off x="0" y="0"/>
            <a:ext cx="8582100" cy="402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idx="5" type="title"/>
          </p:nvPr>
        </p:nvSpPr>
        <p:spPr>
          <a:xfrm>
            <a:off x="228600" y="4025100"/>
            <a:ext cx="42657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4658875" y="4025100"/>
            <a:ext cx="3319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>
  <p:cSld name="CUSTOM_2"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>
            <p:ph idx="2" type="pic"/>
          </p:nvPr>
        </p:nvSpPr>
        <p:spPr>
          <a:xfrm>
            <a:off x="228600" y="1984250"/>
            <a:ext cx="4263900" cy="2546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5"/>
          <p:cNvSpPr txBox="1"/>
          <p:nvPr>
            <p:ph type="title"/>
          </p:nvPr>
        </p:nvSpPr>
        <p:spPr>
          <a:xfrm>
            <a:off x="228600" y="219850"/>
            <a:ext cx="77400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658875" y="1984250"/>
            <a:ext cx="33192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3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48" name="Google Shape;248;p35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5"/>
          <p:cNvSpPr txBox="1"/>
          <p:nvPr>
            <p:ph idx="4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0" name="Google Shape;250;p35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 ">
  <p:cSld name="CUSTOM_2_1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54" name="Google Shape;254;p36"/>
          <p:cNvCxnSpPr/>
          <p:nvPr/>
        </p:nvCxnSpPr>
        <p:spPr>
          <a:xfrm>
            <a:off x="-125" y="227087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6"/>
          <p:cNvCxnSpPr/>
          <p:nvPr/>
        </p:nvCxnSpPr>
        <p:spPr>
          <a:xfrm>
            <a:off x="-125" y="31495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6"/>
          <p:cNvCxnSpPr/>
          <p:nvPr/>
        </p:nvCxnSpPr>
        <p:spPr>
          <a:xfrm>
            <a:off x="-125" y="4030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6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35725" y="1403700"/>
            <a:ext cx="4270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idx="3" type="title"/>
          </p:nvPr>
        </p:nvSpPr>
        <p:spPr>
          <a:xfrm>
            <a:off x="3535675" y="2273525"/>
            <a:ext cx="4270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3535675" y="3152225"/>
            <a:ext cx="42702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idx="5" type="title"/>
          </p:nvPr>
        </p:nvSpPr>
        <p:spPr>
          <a:xfrm>
            <a:off x="3535675" y="4036300"/>
            <a:ext cx="42768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2" name="Google Shape;262;p36"/>
          <p:cNvSpPr txBox="1"/>
          <p:nvPr>
            <p:ph idx="1" type="subTitle"/>
          </p:nvPr>
        </p:nvSpPr>
        <p:spPr>
          <a:xfrm>
            <a:off x="2438400" y="1403700"/>
            <a:ext cx="937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idx="6" type="subTitle"/>
          </p:nvPr>
        </p:nvSpPr>
        <p:spPr>
          <a:xfrm>
            <a:off x="2438400" y="22735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4" name="Google Shape;264;p36"/>
          <p:cNvSpPr txBox="1"/>
          <p:nvPr>
            <p:ph idx="7" type="subTitle"/>
          </p:nvPr>
        </p:nvSpPr>
        <p:spPr>
          <a:xfrm>
            <a:off x="2440950" y="3152225"/>
            <a:ext cx="9348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5" name="Google Shape;265;p36"/>
          <p:cNvSpPr txBox="1"/>
          <p:nvPr>
            <p:ph idx="8" type="subTitle"/>
          </p:nvPr>
        </p:nvSpPr>
        <p:spPr>
          <a:xfrm>
            <a:off x="2438400" y="40282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cxnSp>
        <p:nvCxnSpPr>
          <p:cNvPr id="266" name="Google Shape;266;p36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6"/>
          <p:cNvSpPr txBox="1"/>
          <p:nvPr>
            <p:ph idx="9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8" name="Google Shape;268;p36"/>
          <p:cNvSpPr txBox="1"/>
          <p:nvPr>
            <p:ph idx="1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9" name="Google Shape;269;p36"/>
          <p:cNvSpPr txBox="1"/>
          <p:nvPr>
            <p:ph idx="1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ITLE_3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>
            <p:ph idx="2" type="pic"/>
          </p:nvPr>
        </p:nvSpPr>
        <p:spPr>
          <a:xfrm>
            <a:off x="6876275" y="1984258"/>
            <a:ext cx="17070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73" name="Google Shape;273;p37"/>
          <p:cNvSpPr txBox="1"/>
          <p:nvPr>
            <p:ph idx="3" type="title"/>
          </p:nvPr>
        </p:nvSpPr>
        <p:spPr>
          <a:xfrm>
            <a:off x="228600" y="516850"/>
            <a:ext cx="7619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74" name="Google Shape;274;p37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7"/>
          <p:cNvSpPr txBox="1"/>
          <p:nvPr>
            <p:ph idx="4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7" name="Google Shape;277;p37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8" name="Google Shape;278;p37"/>
          <p:cNvSpPr/>
          <p:nvPr>
            <p:ph idx="7" type="pic"/>
          </p:nvPr>
        </p:nvSpPr>
        <p:spPr>
          <a:xfrm>
            <a:off x="228500" y="1984331"/>
            <a:ext cx="2048100" cy="2333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7"/>
          <p:cNvSpPr/>
          <p:nvPr>
            <p:ph idx="8" type="pic"/>
          </p:nvPr>
        </p:nvSpPr>
        <p:spPr>
          <a:xfrm>
            <a:off x="2441450" y="1984331"/>
            <a:ext cx="2052900" cy="233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7"/>
          <p:cNvSpPr/>
          <p:nvPr>
            <p:ph idx="9" type="pic"/>
          </p:nvPr>
        </p:nvSpPr>
        <p:spPr>
          <a:xfrm>
            <a:off x="4658875" y="1984075"/>
            <a:ext cx="20391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7"/>
          <p:cNvSpPr txBox="1"/>
          <p:nvPr>
            <p:ph idx="1" type="subTitle"/>
          </p:nvPr>
        </p:nvSpPr>
        <p:spPr>
          <a:xfrm>
            <a:off x="228600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13" type="subTitle"/>
          </p:nvPr>
        </p:nvSpPr>
        <p:spPr>
          <a:xfrm>
            <a:off x="2434475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3" name="Google Shape;283;p37"/>
          <p:cNvSpPr txBox="1"/>
          <p:nvPr>
            <p:ph idx="14" type="subTitle"/>
          </p:nvPr>
        </p:nvSpPr>
        <p:spPr>
          <a:xfrm>
            <a:off x="4658875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15" type="subTitle"/>
          </p:nvPr>
        </p:nvSpPr>
        <p:spPr>
          <a:xfrm>
            <a:off x="6864750" y="4569975"/>
            <a:ext cx="172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37"/>
          <p:cNvSpPr txBox="1"/>
          <p:nvPr>
            <p:ph idx="16" type="subTitle"/>
          </p:nvPr>
        </p:nvSpPr>
        <p:spPr>
          <a:xfrm>
            <a:off x="224125" y="4317425"/>
            <a:ext cx="20481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6" name="Google Shape;286;p37"/>
          <p:cNvSpPr txBox="1"/>
          <p:nvPr>
            <p:ph idx="17" type="subTitle"/>
          </p:nvPr>
        </p:nvSpPr>
        <p:spPr>
          <a:xfrm>
            <a:off x="2441475" y="4317425"/>
            <a:ext cx="2052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7" name="Google Shape;287;p37"/>
          <p:cNvSpPr txBox="1"/>
          <p:nvPr>
            <p:ph idx="18" type="subTitle"/>
          </p:nvPr>
        </p:nvSpPr>
        <p:spPr>
          <a:xfrm>
            <a:off x="4653113" y="4317425"/>
            <a:ext cx="2052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9" type="subTitle"/>
          </p:nvPr>
        </p:nvSpPr>
        <p:spPr>
          <a:xfrm>
            <a:off x="6876275" y="4329650"/>
            <a:ext cx="17070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Data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8"/>
          <p:cNvCxnSpPr/>
          <p:nvPr/>
        </p:nvCxnSpPr>
        <p:spPr>
          <a:xfrm>
            <a:off x="-125" y="198402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8"/>
          <p:cNvCxnSpPr/>
          <p:nvPr/>
        </p:nvCxnSpPr>
        <p:spPr>
          <a:xfrm>
            <a:off x="-125" y="2960983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8"/>
          <p:cNvCxnSpPr/>
          <p:nvPr/>
        </p:nvCxnSpPr>
        <p:spPr>
          <a:xfrm>
            <a:off x="-125" y="3937942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8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8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95" name="Google Shape;295;p38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8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5" type="title"/>
          </p:nvPr>
        </p:nvSpPr>
        <p:spPr>
          <a:xfrm>
            <a:off x="2276875" y="1018150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0" name="Google Shape;300;p38"/>
          <p:cNvSpPr txBox="1"/>
          <p:nvPr>
            <p:ph idx="6" type="title"/>
          </p:nvPr>
        </p:nvSpPr>
        <p:spPr>
          <a:xfrm>
            <a:off x="2276875" y="2961000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1" name="Google Shape;301;p38"/>
          <p:cNvSpPr txBox="1"/>
          <p:nvPr>
            <p:ph idx="7" type="title"/>
          </p:nvPr>
        </p:nvSpPr>
        <p:spPr>
          <a:xfrm>
            <a:off x="2283475" y="3943850"/>
            <a:ext cx="42336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2" name="Google Shape;302;p38"/>
          <p:cNvSpPr txBox="1"/>
          <p:nvPr>
            <p:ph idx="8" type="title"/>
          </p:nvPr>
        </p:nvSpPr>
        <p:spPr>
          <a:xfrm>
            <a:off x="2276875" y="1984025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3" name="Google Shape;303;p38"/>
          <p:cNvSpPr txBox="1"/>
          <p:nvPr>
            <p:ph idx="9" type="title"/>
          </p:nvPr>
        </p:nvSpPr>
        <p:spPr>
          <a:xfrm>
            <a:off x="228600" y="10072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4" name="Google Shape;304;p38"/>
          <p:cNvSpPr txBox="1"/>
          <p:nvPr>
            <p:ph idx="13" type="title"/>
          </p:nvPr>
        </p:nvSpPr>
        <p:spPr>
          <a:xfrm>
            <a:off x="228600" y="19840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14" type="title"/>
          </p:nvPr>
        </p:nvSpPr>
        <p:spPr>
          <a:xfrm>
            <a:off x="228600" y="29665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idx="15" type="title"/>
          </p:nvPr>
        </p:nvSpPr>
        <p:spPr>
          <a:xfrm>
            <a:off x="228600" y="3938100"/>
            <a:ext cx="20481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5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/>
          <p:nvPr>
            <p:ph idx="2" type="pic"/>
          </p:nvPr>
        </p:nvSpPr>
        <p:spPr>
          <a:xfrm>
            <a:off x="6875200" y="2571758"/>
            <a:ext cx="17070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9"/>
          <p:cNvSpPr/>
          <p:nvPr>
            <p:ph idx="3" type="pic"/>
          </p:nvPr>
        </p:nvSpPr>
        <p:spPr>
          <a:xfrm>
            <a:off x="4486003" y="818401"/>
            <a:ext cx="4096200" cy="158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0" name="Google Shape;310;p39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9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4" name="Google Shape;314;p39"/>
          <p:cNvSpPr/>
          <p:nvPr>
            <p:ph idx="6" type="pic"/>
          </p:nvPr>
        </p:nvSpPr>
        <p:spPr>
          <a:xfrm>
            <a:off x="228500" y="818404"/>
            <a:ext cx="2048100" cy="15885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39"/>
          <p:cNvSpPr/>
          <p:nvPr>
            <p:ph idx="7" type="pic"/>
          </p:nvPr>
        </p:nvSpPr>
        <p:spPr>
          <a:xfrm>
            <a:off x="233000" y="2571750"/>
            <a:ext cx="20391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9"/>
          <p:cNvSpPr txBox="1"/>
          <p:nvPr>
            <p:ph idx="8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17" name="Google Shape;317;p39"/>
          <p:cNvSpPr/>
          <p:nvPr>
            <p:ph idx="9" type="pic"/>
          </p:nvPr>
        </p:nvSpPr>
        <p:spPr>
          <a:xfrm>
            <a:off x="2441450" y="2571750"/>
            <a:ext cx="2052900" cy="23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/ Solution">
  <p:cSld name="CUSTOM_6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/>
          <p:nvPr>
            <p:ph idx="2" type="pic"/>
          </p:nvPr>
        </p:nvSpPr>
        <p:spPr>
          <a:xfrm>
            <a:off x="228600" y="2559650"/>
            <a:ext cx="3914100" cy="23520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0"/>
          <p:cNvSpPr/>
          <p:nvPr>
            <p:ph idx="3" type="pic"/>
          </p:nvPr>
        </p:nvSpPr>
        <p:spPr>
          <a:xfrm>
            <a:off x="4658875" y="219850"/>
            <a:ext cx="3319200" cy="235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1" name="Google Shape;321;p40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0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4" name="Google Shape;324;p40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5" name="Google Shape;325;p40"/>
          <p:cNvSpPr txBox="1"/>
          <p:nvPr>
            <p:ph idx="6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6" name="Google Shape;326;p40"/>
          <p:cNvSpPr txBox="1"/>
          <p:nvPr>
            <p:ph idx="7" type="title"/>
          </p:nvPr>
        </p:nvSpPr>
        <p:spPr>
          <a:xfrm>
            <a:off x="4669800" y="2656800"/>
            <a:ext cx="2036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4658875" y="3030300"/>
            <a:ext cx="3148800" cy="18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8" name="Google Shape;328;p40"/>
          <p:cNvSpPr txBox="1"/>
          <p:nvPr>
            <p:ph idx="8" type="title"/>
          </p:nvPr>
        </p:nvSpPr>
        <p:spPr>
          <a:xfrm>
            <a:off x="234600" y="818400"/>
            <a:ext cx="22068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9" name="Google Shape;329;p40"/>
          <p:cNvSpPr txBox="1"/>
          <p:nvPr>
            <p:ph idx="9" type="body"/>
          </p:nvPr>
        </p:nvSpPr>
        <p:spPr>
          <a:xfrm>
            <a:off x="229850" y="1328800"/>
            <a:ext cx="31488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earch / Finding">
  <p:cSld name="CUSTOM_7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>
            <p:ph idx="2" type="pic"/>
          </p:nvPr>
        </p:nvSpPr>
        <p:spPr>
          <a:xfrm>
            <a:off x="228600" y="1984250"/>
            <a:ext cx="2517600" cy="292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1"/>
          <p:cNvSpPr/>
          <p:nvPr>
            <p:ph idx="3" type="pic"/>
          </p:nvPr>
        </p:nvSpPr>
        <p:spPr>
          <a:xfrm>
            <a:off x="2972440" y="1984250"/>
            <a:ext cx="2623500" cy="2927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33" name="Google Shape;333;p41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1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6" type="title"/>
          </p:nvPr>
        </p:nvSpPr>
        <p:spPr>
          <a:xfrm>
            <a:off x="239525" y="818400"/>
            <a:ext cx="31392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8" name="Google Shape;338;p41"/>
          <p:cNvSpPr txBox="1"/>
          <p:nvPr>
            <p:ph idx="7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9" name="Google Shape;339;p41"/>
          <p:cNvSpPr/>
          <p:nvPr>
            <p:ph idx="8" type="pic"/>
          </p:nvPr>
        </p:nvSpPr>
        <p:spPr>
          <a:xfrm>
            <a:off x="5760651" y="1984250"/>
            <a:ext cx="2822700" cy="292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4494275" y="219850"/>
            <a:ext cx="33192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219850"/>
            <a:ext cx="59628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58875" y="1403700"/>
            <a:ext cx="42564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734">
          <p15:clr>
            <a:srgbClr val="E46962"/>
          </p15:clr>
        </p15:guide>
        <p15:guide id="3" pos="835">
          <p15:clr>
            <a:srgbClr val="E46962"/>
          </p15:clr>
        </p15:guide>
        <p15:guide id="4" pos="245">
          <p15:clr>
            <a:srgbClr val="E46962"/>
          </p15:clr>
        </p15:guide>
        <p15:guide id="5" pos="1538">
          <p15:clr>
            <a:srgbClr val="E46962"/>
          </p15:clr>
        </p15:guide>
        <p15:guide id="6" pos="2128">
          <p15:clr>
            <a:srgbClr val="E46962"/>
          </p15:clr>
        </p15:guide>
        <p15:guide id="7" orient="horz" pos="326">
          <p15:clr>
            <a:srgbClr val="E46962"/>
          </p15:clr>
        </p15:guide>
        <p15:guide id="8" orient="horz" pos="138">
          <p15:clr>
            <a:srgbClr val="E46962"/>
          </p15:clr>
        </p15:guide>
        <p15:guide id="9" orient="horz" pos="516">
          <p15:clr>
            <a:srgbClr val="E46962"/>
          </p15:clr>
        </p15:guide>
        <p15:guide id="10" orient="horz" pos="884">
          <p15:clr>
            <a:srgbClr val="E46962"/>
          </p15:clr>
        </p15:guide>
        <p15:guide id="11" orient="horz" pos="1250">
          <p15:clr>
            <a:srgbClr val="E46962"/>
          </p15:clr>
        </p15:guide>
        <p15:guide id="12" orient="horz" pos="1620">
          <p15:clr>
            <a:srgbClr val="E46962"/>
          </p15:clr>
        </p15:guide>
        <p15:guide id="13" orient="horz" pos="3097">
          <p15:clr>
            <a:srgbClr val="E46962"/>
          </p15:clr>
        </p15:guide>
        <p15:guide id="14" pos="2831">
          <p15:clr>
            <a:srgbClr val="E46962"/>
          </p15:clr>
        </p15:guide>
        <p15:guide id="15" pos="3525">
          <p15:clr>
            <a:srgbClr val="E46962"/>
          </p15:clr>
        </p15:guide>
        <p15:guide id="16" pos="3629">
          <p15:clr>
            <a:srgbClr val="E46962"/>
          </p15:clr>
        </p15:guide>
        <p15:guide id="17" pos="4219">
          <p15:clr>
            <a:srgbClr val="E46962"/>
          </p15:clr>
        </p15:guide>
        <p15:guide id="18" pos="4332">
          <p15:clr>
            <a:srgbClr val="E46962"/>
          </p15:clr>
        </p15:guide>
        <p15:guide id="19" pos="4922">
          <p15:clr>
            <a:srgbClr val="E46962"/>
          </p15:clr>
        </p15:guide>
        <p15:guide id="20" pos="5026">
          <p15:clr>
            <a:srgbClr val="E46962"/>
          </p15:clr>
        </p15:guide>
        <p15:guide id="21" pos="2241">
          <p15:clr>
            <a:srgbClr val="E46962"/>
          </p15:clr>
        </p15:guide>
        <p15:guide id="22" pos="2935">
          <p15:clr>
            <a:srgbClr val="E46962"/>
          </p15:clr>
        </p15:guide>
        <p15:guide id="23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7.jp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2" title="PXL_20250429_210330670.jpg"/>
          <p:cNvPicPr preferRelativeResize="0"/>
          <p:nvPr/>
        </p:nvPicPr>
        <p:blipFill rotWithShape="1">
          <a:blip r:embed="rId3">
            <a:alphaModFix/>
          </a:blip>
          <a:srcRect b="0" l="4908" r="3348" t="0"/>
          <a:stretch/>
        </p:blipFill>
        <p:spPr>
          <a:xfrm>
            <a:off x="0" y="1198475"/>
            <a:ext cx="5301750" cy="3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 txBox="1"/>
          <p:nvPr>
            <p:ph type="title"/>
          </p:nvPr>
        </p:nvSpPr>
        <p:spPr>
          <a:xfrm>
            <a:off x="0" y="0"/>
            <a:ext cx="9144000" cy="20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PRELIMINARY</a:t>
            </a:r>
            <a:r>
              <a:rPr lang="en" sz="6000"/>
              <a:t> </a:t>
            </a:r>
            <a:r>
              <a:rPr lang="en" sz="6000"/>
              <a:t>RESULTS</a:t>
            </a:r>
            <a:endParaRPr sz="6000"/>
          </a:p>
        </p:txBody>
      </p:sp>
      <p:sp>
        <p:nvSpPr>
          <p:cNvPr id="347" name="Google Shape;347;p42"/>
          <p:cNvSpPr txBox="1"/>
          <p:nvPr>
            <p:ph idx="1" type="subTitle"/>
          </p:nvPr>
        </p:nvSpPr>
        <p:spPr>
          <a:xfrm>
            <a:off x="4887600" y="4361450"/>
            <a:ext cx="4256400" cy="7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Will Mixon, Maddy Glasser, GG Foster, Erik Bengtson</a:t>
            </a:r>
            <a:endParaRPr sz="1600"/>
          </a:p>
        </p:txBody>
      </p:sp>
      <p:sp>
        <p:nvSpPr>
          <p:cNvPr id="348" name="Google Shape;348;p42"/>
          <p:cNvSpPr txBox="1"/>
          <p:nvPr>
            <p:ph idx="1" type="subTitle"/>
          </p:nvPr>
        </p:nvSpPr>
        <p:spPr>
          <a:xfrm>
            <a:off x="0" y="4448950"/>
            <a:ext cx="1211400" cy="2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Intertidal treatment set-up</a:t>
            </a:r>
            <a:endParaRPr sz="600"/>
          </a:p>
        </p:txBody>
      </p:sp>
      <p:sp>
        <p:nvSpPr>
          <p:cNvPr id="349" name="Google Shape;349;p42"/>
          <p:cNvSpPr txBox="1"/>
          <p:nvPr>
            <p:ph idx="1" type="subTitle"/>
          </p:nvPr>
        </p:nvSpPr>
        <p:spPr>
          <a:xfrm>
            <a:off x="5344025" y="1403700"/>
            <a:ext cx="3741000" cy="24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Merriweather"/>
                <a:ea typeface="Merriweather"/>
                <a:cs typeface="Merriweather"/>
                <a:sym typeface="Merriweather"/>
              </a:rPr>
              <a:t>“How will hypoxia affect the physiology of hairy shore crabs?”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Hypoxia</a:t>
            </a:r>
            <a:endParaRPr/>
          </a:p>
        </p:txBody>
      </p:sp>
      <p:sp>
        <p:nvSpPr>
          <p:cNvPr id="355" name="Google Shape;355;p43"/>
          <p:cNvSpPr txBox="1"/>
          <p:nvPr>
            <p:ph type="title"/>
          </p:nvPr>
        </p:nvSpPr>
        <p:spPr>
          <a:xfrm>
            <a:off x="0" y="0"/>
            <a:ext cx="4448400" cy="651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Behavior &amp; Respiration</a:t>
            </a:r>
            <a:endParaRPr/>
          </a:p>
        </p:txBody>
      </p:sp>
      <p:sp>
        <p:nvSpPr>
          <p:cNvPr id="356" name="Google Shape;356;p43"/>
          <p:cNvSpPr txBox="1"/>
          <p:nvPr>
            <p:ph type="title"/>
          </p:nvPr>
        </p:nvSpPr>
        <p:spPr>
          <a:xfrm>
            <a:off x="4658875" y="304000"/>
            <a:ext cx="1427100" cy="425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Resazurin</a:t>
            </a:r>
            <a:endParaRPr sz="1800"/>
          </a:p>
        </p:txBody>
      </p:sp>
      <p:sp>
        <p:nvSpPr>
          <p:cNvPr id="357" name="Google Shape;357;p43"/>
          <p:cNvSpPr txBox="1"/>
          <p:nvPr>
            <p:ph type="title"/>
          </p:nvPr>
        </p:nvSpPr>
        <p:spPr>
          <a:xfrm>
            <a:off x="152400" y="1047925"/>
            <a:ext cx="1867800" cy="425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Righting Time</a:t>
            </a:r>
            <a:endParaRPr sz="1800"/>
          </a:p>
        </p:txBody>
      </p:sp>
      <p:pic>
        <p:nvPicPr>
          <p:cNvPr id="358" name="Google Shape;3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615200"/>
            <a:ext cx="3449928" cy="20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/>
        </p:nvSpPr>
        <p:spPr>
          <a:xfrm>
            <a:off x="152400" y="3688825"/>
            <a:ext cx="309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Light"/>
              <a:buChar char="●"/>
            </a:pPr>
            <a:r>
              <a:rPr lang="en" sz="9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Mortality of deepwater </a:t>
            </a:r>
            <a:r>
              <a:rPr lang="en" sz="9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treatment</a:t>
            </a:r>
            <a:r>
              <a:rPr lang="en" sz="9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in week 2</a:t>
            </a:r>
            <a:endParaRPr sz="9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Light"/>
              <a:buChar char="●"/>
            </a:pPr>
            <a:r>
              <a:rPr lang="en" sz="9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Overwhelming error</a:t>
            </a:r>
            <a:endParaRPr sz="9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Light"/>
              <a:buChar char="●"/>
            </a:pPr>
            <a:r>
              <a:rPr lang="en" sz="9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Needed more replications</a:t>
            </a:r>
            <a:endParaRPr sz="9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60" name="Google Shape;360;p43"/>
          <p:cNvSpPr txBox="1"/>
          <p:nvPr/>
        </p:nvSpPr>
        <p:spPr>
          <a:xfrm>
            <a:off x="91800" y="4652425"/>
            <a:ext cx="33855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* </a:t>
            </a:r>
            <a:r>
              <a:rPr lang="en" sz="9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100% mortality of deepwater treatment after two weeks, one deceased from intertidal after two weeks</a:t>
            </a:r>
            <a:endParaRPr sz="9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361" name="Google Shape;3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275" y="907325"/>
            <a:ext cx="3449928" cy="20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275" y="2980950"/>
            <a:ext cx="3449905" cy="20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Hypoxia</a:t>
            </a:r>
            <a:endParaRPr/>
          </a:p>
        </p:txBody>
      </p:sp>
      <p:sp>
        <p:nvSpPr>
          <p:cNvPr id="368" name="Google Shape;368;p44"/>
          <p:cNvSpPr txBox="1"/>
          <p:nvPr>
            <p:ph type="title"/>
          </p:nvPr>
        </p:nvSpPr>
        <p:spPr>
          <a:xfrm>
            <a:off x="0" y="-50"/>
            <a:ext cx="4451700" cy="5343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Dissection - Gill Tissue</a:t>
            </a:r>
            <a:endParaRPr/>
          </a:p>
        </p:txBody>
      </p:sp>
      <p:sp>
        <p:nvSpPr>
          <p:cNvPr id="369" name="Google Shape;369;p44"/>
          <p:cNvSpPr txBox="1"/>
          <p:nvPr>
            <p:ph idx="8" type="subTitle"/>
          </p:nvPr>
        </p:nvSpPr>
        <p:spPr>
          <a:xfrm>
            <a:off x="3750300" y="588625"/>
            <a:ext cx="1101000" cy="3033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Deepwater</a:t>
            </a:r>
            <a:endParaRPr/>
          </a:p>
        </p:txBody>
      </p:sp>
      <p:sp>
        <p:nvSpPr>
          <p:cNvPr id="370" name="Google Shape;370;p44"/>
          <p:cNvSpPr txBox="1"/>
          <p:nvPr>
            <p:ph idx="9" type="subTitle"/>
          </p:nvPr>
        </p:nvSpPr>
        <p:spPr>
          <a:xfrm>
            <a:off x="228600" y="2571750"/>
            <a:ext cx="1014600" cy="3033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Intertidal</a:t>
            </a:r>
            <a:endParaRPr/>
          </a:p>
        </p:txBody>
      </p:sp>
      <p:pic>
        <p:nvPicPr>
          <p:cNvPr id="371" name="Google Shape;371;p44" title="440C39A5-860C-4AC4-BC4B-BB96FC6F1398_1_105_c.jpeg"/>
          <p:cNvPicPr preferRelativeResize="0"/>
          <p:nvPr/>
        </p:nvPicPr>
        <p:blipFill rotWithShape="1">
          <a:blip r:embed="rId3">
            <a:alphaModFix/>
          </a:blip>
          <a:srcRect b="0" l="22466" r="21758" t="0"/>
          <a:stretch/>
        </p:blipFill>
        <p:spPr>
          <a:xfrm rot="-5400000">
            <a:off x="4919725" y="-223139"/>
            <a:ext cx="1681851" cy="402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 title="42881606-210F-4DB0-9311-3A820EF95C0C_1_105_c.jpeg"/>
          <p:cNvPicPr preferRelativeResize="0"/>
          <p:nvPr/>
        </p:nvPicPr>
        <p:blipFill rotWithShape="1">
          <a:blip r:embed="rId4">
            <a:alphaModFix/>
          </a:blip>
          <a:srcRect b="13971" l="29366" r="22609" t="13448"/>
          <a:stretch/>
        </p:blipFill>
        <p:spPr>
          <a:xfrm rot="-5400000">
            <a:off x="987438" y="230875"/>
            <a:ext cx="1495050" cy="3012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 txBox="1"/>
          <p:nvPr/>
        </p:nvSpPr>
        <p:spPr>
          <a:xfrm>
            <a:off x="228600" y="603125"/>
            <a:ext cx="865800" cy="317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Control</a:t>
            </a:r>
            <a:endParaRPr sz="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374" name="Google Shape;374;p44" title="0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2940225"/>
            <a:ext cx="2820289" cy="18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4" title="0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5400000">
            <a:off x="3439401" y="2627101"/>
            <a:ext cx="1880200" cy="25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4" title="Screenshot 2025-05-20 at 1.02.45 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8401" y="2940225"/>
            <a:ext cx="2766208" cy="1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A7BBC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