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9144000" cy="5143500" type="screen16x9"/>
  <p:notesSz cx="6858000" cy="9144000"/>
  <p:defaultTextStyle>
    <a:defPPr>
      <a:defRPr lang="en-US"/>
    </a:defPPr>
    <a:lvl1pPr marL="0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4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5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457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7">
          <p15:clr>
            <a:srgbClr val="A4A3A4"/>
          </p15:clr>
        </p15:guide>
        <p15:guide id="2" pos="5540">
          <p15:clr>
            <a:srgbClr val="A4A3A4"/>
          </p15:clr>
        </p15:guide>
        <p15:guide id="3" pos="2879">
          <p15:clr>
            <a:srgbClr val="A4A3A4"/>
          </p15:clr>
        </p15:guide>
        <p15:guide id="4" pos="2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urav Gupt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077"/>
    <a:srgbClr val="D30073"/>
    <a:srgbClr val="99A7B3"/>
    <a:srgbClr val="37A992"/>
    <a:srgbClr val="1F497D"/>
    <a:srgbClr val="5A5A5A"/>
    <a:srgbClr val="3D99D7"/>
    <a:srgbClr val="D4ECB6"/>
    <a:srgbClr val="7BB731"/>
    <a:srgbClr val="E4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3" autoAdjust="0"/>
    <p:restoredTop sz="73277" autoAdjust="0"/>
  </p:normalViewPr>
  <p:slideViewPr>
    <p:cSldViewPr snapToGrid="0" snapToObjects="1">
      <p:cViewPr>
        <p:scale>
          <a:sx n="99" d="100"/>
          <a:sy n="99" d="100"/>
        </p:scale>
        <p:origin x="192" y="320"/>
      </p:cViewPr>
      <p:guideLst>
        <p:guide orient="horz" pos="1627"/>
        <p:guide pos="5540"/>
        <p:guide pos="2879"/>
        <p:guide pos="217"/>
      </p:guideLst>
    </p:cSldViewPr>
  </p:slideViewPr>
  <p:notesTextViewPr>
    <p:cViewPr>
      <p:scale>
        <a:sx n="100" d="100"/>
        <a:sy n="100" d="100"/>
      </p:scale>
      <p:origin x="0" y="-888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DFD5-D20E-8E4B-BF07-BE7088761BF3}" type="datetimeFigureOut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D0E9-34EB-A84F-904A-C5CECAB434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8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FBCF-5C0C-4640-9CF0-106E69E8A7DE}" type="datetimeFigureOut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C8EA-00B1-654B-8A00-A0DF4CA46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3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996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3992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5988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7984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9980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1976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3972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59680" algn="l" defTabSz="31996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 latest narration to this is at https://github.com/wilsonmar/oss-perf/edit/master/README.md</a:t>
            </a:r>
          </a:p>
          <a:p>
            <a:r>
              <a:rPr lang="en-US" dirty="0" smtClean="0"/>
              <a:t>This integration project was created in response to the</a:t>
            </a:r>
            <a:r>
              <a:rPr lang="en-US" baseline="0" dirty="0" smtClean="0"/>
              <a:t> need </a:t>
            </a:r>
            <a:r>
              <a:rPr lang="en-US" dirty="0" smtClean="0"/>
              <a:t>for a **more nimble, comprehensive, and yet lower cost** approach to measure the speed and load capacity risks of high-traffic desktop web and mobile apps</a:t>
            </a:r>
            <a:r>
              <a:rPr lang="en-US" baseline="0" dirty="0" smtClean="0"/>
              <a:t>. </a:t>
            </a:r>
            <a:r>
              <a:rPr lang="en-US" dirty="0" smtClean="0"/>
              <a:t>Different colors here represent "ownership” within a particular organization. Other organizations would have other divisions.</a:t>
            </a:r>
            <a:r>
              <a:rPr lang="en-US" baseline="0" dirty="0" smtClean="0"/>
              <a:t> 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Our concern is the ability of &lt;strong&gt;servers&lt;/strong&gt; running individually and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cluster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| &lt;a 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=”app-under-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test.md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"&gt;app server&lt;/a&gt;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serve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requests from internet browsers on desktops and 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&lt;a 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=”browser-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clients.md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"&gt;browser clients&lt;/a&gt;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mobile devices 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&lt;a 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=”mobile-</a:t>
            </a:r>
            <a:r>
              <a:rPr lang="en-US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clients.md</a:t>
            </a: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"&gt;mobile clients&lt;/a&gt;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Organization that use a continuous integration and deployment workflow: | -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make user of a source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repository to store not just programming source code, but also | &lt;a 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git.md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”&gt;git&lt;/a&gt;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code that &lt;strong&gt;</a:t>
            </a:r>
            <a:r>
              <a:rPr lang="en-US" sz="9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provision</a:t>
            </a:r>
            <a:r>
              <a:rPr lang="en-US" sz="9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&lt;/strong&gt;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servers so they work the same on local laptops as well as on servers in the cloud | &lt;a 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docker.md</a:t>
            </a:r>
            <a:r>
              <a:rPr lang="en-US" sz="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”&gt;Docker&lt;/a&gt; |</a:t>
            </a:r>
            <a:endParaRPr lang="en-US" sz="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So we have agents installed on each server to obtain | 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server_</a:t>
            </a:r>
            <a:r>
              <a:rPr lang="en-US" b="0" baseline="0" dirty="0" err="1" smtClean="0"/>
              <a:t>agents.md</a:t>
            </a:r>
            <a:r>
              <a:rPr lang="en-US" b="0" baseline="0" dirty="0" smtClean="0"/>
              <a:t>”&gt;server agents&lt;/a&gt;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a stream of monitoring information such as garbage collection frequency.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monitoring.md</a:t>
            </a:r>
            <a:r>
              <a:rPr lang="en-US" b="0" baseline="0" dirty="0" smtClean="0"/>
              <a:t>”&gt;monitoring&lt;/a&gt; |</a:t>
            </a:r>
            <a:endParaRPr lang="en-US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But to **predict** what load a system might be really able to deliver, we need to artificially </a:t>
            </a:r>
            <a:r>
              <a:rPr lang="en-US" b="1" baseline="0" dirty="0" smtClean="0"/>
              <a:t>generate load </a:t>
            </a:r>
            <a:r>
              <a:rPr lang="en-US" b="0" baseline="0" dirty="0" smtClean="0"/>
              <a:t>on servers by programs </a:t>
            </a:r>
            <a:r>
              <a:rPr lang="en-US" baseline="0" dirty="0" smtClean="0"/>
              <a:t>taking the place of humans typing on browsers and mobile devices. </a:t>
            </a:r>
            <a:r>
              <a:rPr lang="en-US" b="0" baseline="0" dirty="0" smtClean="0"/>
              <a:t>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loadgen-server.md</a:t>
            </a:r>
            <a:r>
              <a:rPr lang="en-US" b="0" baseline="0" dirty="0" smtClean="0"/>
              <a:t>”&gt;load gen&lt;/a&gt;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</a:t>
            </a:r>
            <a:r>
              <a:rPr lang="en-US" baseline="0" dirty="0" smtClean="0"/>
              <a:t>The sequence and logic of actions are provided by emulation (</a:t>
            </a:r>
            <a:r>
              <a:rPr lang="en-US" b="1" baseline="0" dirty="0" smtClean="0"/>
              <a:t>JMeter</a:t>
            </a:r>
            <a:r>
              <a:rPr lang="en-US" baseline="0" dirty="0" smtClean="0"/>
              <a:t>) scripts that | JMeter scripts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reference (sham) </a:t>
            </a:r>
            <a:r>
              <a:rPr lang="en-US" b="1" baseline="0" dirty="0" smtClean="0"/>
              <a:t>data</a:t>
            </a:r>
            <a:r>
              <a:rPr lang="en-US" b="0" baseline="0" dirty="0" smtClean="0"/>
              <a:t> generated to avoid using sensitive or personal identification information.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=“#sham-data”&gt;sham data&lt;/a&gt; |</a:t>
            </a:r>
            <a:endParaRPr lang="en-US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This activity is scheduled by </a:t>
            </a:r>
            <a:r>
              <a:rPr lang="en-US" b="1" baseline="0" dirty="0" smtClean="0"/>
              <a:t>Jenkins</a:t>
            </a:r>
            <a:r>
              <a:rPr lang="en-US" baseline="0" dirty="0" smtClean="0"/>
              <a:t> much like how developers commit into a special branch in </a:t>
            </a:r>
            <a:r>
              <a:rPr lang="en-US" b="1" baseline="0" dirty="0" smtClean="0"/>
              <a:t>git</a:t>
            </a:r>
            <a:r>
              <a:rPr lang="en-US" baseline="0" dirty="0" smtClean="0"/>
              <a:t> which automatically triggers build and test jobs. |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=“#</a:t>
            </a:r>
            <a:r>
              <a:rPr lang="en-US" baseline="0" dirty="0" err="1" smtClean="0"/>
              <a:t>jenkins.md</a:t>
            </a:r>
            <a:r>
              <a:rPr lang="en-US" baseline="0" dirty="0" smtClean="0"/>
              <a:t>”&gt;Jenkins&lt;/a&gt;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To ensure code quality, static scans of source code (using perhaps </a:t>
            </a:r>
            <a:r>
              <a:rPr lang="en-US" b="1" baseline="0" dirty="0" err="1" smtClean="0"/>
              <a:t>SonarQube</a:t>
            </a:r>
            <a:r>
              <a:rPr lang="en-US" b="1" baseline="0" dirty="0" smtClean="0"/>
              <a:t>)</a:t>
            </a:r>
            <a:r>
              <a:rPr lang="en-US" b="0" baseline="0" dirty="0" smtClean="0"/>
              <a:t> are run according to </a:t>
            </a:r>
            <a:r>
              <a:rPr lang="en-US" b="1" baseline="0" dirty="0" smtClean="0"/>
              <a:t>rules</a:t>
            </a:r>
            <a:r>
              <a:rPr lang="en-US" b="0" baseline="0" dirty="0" smtClean="0"/>
              <a:t> defined by the team.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=“#</a:t>
            </a:r>
            <a:r>
              <a:rPr lang="en-US" b="0" baseline="0" dirty="0" err="1" smtClean="0"/>
              <a:t>sonarqube.md</a:t>
            </a:r>
            <a:r>
              <a:rPr lang="en-US" b="0" baseline="0" dirty="0" smtClean="0"/>
              <a:t>”&gt;</a:t>
            </a:r>
            <a:r>
              <a:rPr lang="en-US" b="0" baseline="0" dirty="0" err="1" smtClean="0"/>
              <a:t>SonarQube</a:t>
            </a:r>
            <a:r>
              <a:rPr lang="en-US" b="0" baseline="0" dirty="0" smtClean="0"/>
              <a:t>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</a:t>
            </a:r>
            <a:r>
              <a:rPr lang="en-US" baseline="0" dirty="0" smtClean="0"/>
              <a:t>Outputs from Jenkins are stored in </a:t>
            </a:r>
            <a:r>
              <a:rPr lang="en-US" b="1" baseline="0" dirty="0" smtClean="0"/>
              <a:t>Artifactory</a:t>
            </a:r>
            <a:r>
              <a:rPr lang="en-US" b="0" baseline="0" dirty="0" smtClean="0"/>
              <a:t> (like Homebrew on Macs or </a:t>
            </a:r>
            <a:r>
              <a:rPr lang="en-US" b="0" baseline="0" dirty="0" err="1" smtClean="0"/>
              <a:t>Chocolatey</a:t>
            </a:r>
            <a:r>
              <a:rPr lang="en-US" b="0" baseline="0" dirty="0" smtClean="0"/>
              <a:t> on Windows)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artifactory.md</a:t>
            </a:r>
            <a:r>
              <a:rPr lang="en-US" b="0" baseline="0" dirty="0" smtClean="0"/>
              <a:t>”&gt;Artifactory&lt;/a&gt;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for use while </a:t>
            </a:r>
            <a:r>
              <a:rPr lang="en-US" b="1" baseline="0" dirty="0" smtClean="0"/>
              <a:t>provisioning</a:t>
            </a:r>
            <a:r>
              <a:rPr lang="en-US" b="0" baseline="0" dirty="0" smtClean="0"/>
              <a:t> machines and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docker.md</a:t>
            </a:r>
            <a:r>
              <a:rPr lang="en-US" b="0" baseline="0" dirty="0" smtClean="0"/>
              <a:t>”&gt;Docker&lt;/a&gt; |</a:t>
            </a:r>
            <a:endParaRPr lang="en-US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deploying software.|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puppet.md</a:t>
            </a:r>
            <a:r>
              <a:rPr lang="en-US" b="0" baseline="0" dirty="0" smtClean="0"/>
              <a:t>”&gt;Puppet&lt;/a&gt;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During development, testing, and deployment, </a:t>
            </a:r>
            <a:r>
              <a:rPr lang="en-US" b="1" baseline="0" dirty="0" smtClean="0"/>
              <a:t>external</a:t>
            </a:r>
            <a:r>
              <a:rPr lang="en-US" baseline="0" dirty="0" smtClean="0"/>
              <a:t> </a:t>
            </a:r>
            <a:r>
              <a:rPr lang="en-US" b="1" baseline="0" dirty="0" smtClean="0"/>
              <a:t>APIs</a:t>
            </a:r>
            <a:r>
              <a:rPr lang="en-US" b="0" baseline="0" dirty="0" smtClean="0"/>
              <a:t> are needed to send email, SMS, get vendor inventory status, etc. | External APIs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So we </a:t>
            </a:r>
            <a:r>
              <a:rPr lang="en-US" b="1" baseline="0" dirty="0" smtClean="0"/>
              <a:t>mock</a:t>
            </a:r>
            <a:r>
              <a:rPr lang="en-US" b="0" baseline="0" dirty="0" smtClean="0"/>
              <a:t> those dependency services (using Wiremock) to ensure constant access. This also enables us to artificially vary vendor response time to see their consequence in our system.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=“#</a:t>
            </a:r>
            <a:r>
              <a:rPr lang="en-US" b="0" baseline="0" dirty="0" err="1" smtClean="0"/>
              <a:t>wirehock.md</a:t>
            </a:r>
            <a:r>
              <a:rPr lang="en-US" b="0" baseline="0" dirty="0" smtClean="0"/>
              <a:t>”&gt;Wiremock&lt;/a&gt;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The amount of time and how often each line of code was executed can be analyzed using </a:t>
            </a:r>
            <a:r>
              <a:rPr lang="en-US" b="1" baseline="0" dirty="0" smtClean="0"/>
              <a:t>profiler</a:t>
            </a:r>
            <a:r>
              <a:rPr lang="en-US" b="0" baseline="0" dirty="0" smtClean="0"/>
              <a:t> software. | &lt;a </a:t>
            </a:r>
            <a:r>
              <a:rPr lang="en-US" b="0" baseline="0" dirty="0" err="1" smtClean="0"/>
              <a:t>href</a:t>
            </a:r>
            <a:r>
              <a:rPr lang="en-US" b="0" baseline="0" dirty="0" smtClean="0"/>
              <a:t>=“</a:t>
            </a:r>
            <a:r>
              <a:rPr lang="en-US" b="0" baseline="0" dirty="0" err="1" smtClean="0"/>
              <a:t>profiler.md</a:t>
            </a:r>
            <a:r>
              <a:rPr lang="en-US" b="0" baseline="0" dirty="0" smtClean="0"/>
              <a:t>”&gt;profiler&lt;/a&gt; |</a:t>
            </a:r>
            <a:endParaRPr lang="en-US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</a:t>
            </a:r>
            <a:r>
              <a:rPr lang="en-US" b="0" baseline="0" dirty="0" smtClean="0"/>
              <a:t>But that often requires </a:t>
            </a:r>
            <a:r>
              <a:rPr lang="en-US" b="1" baseline="0" dirty="0" smtClean="0"/>
              <a:t>repeatable</a:t>
            </a:r>
            <a:r>
              <a:rPr lang="en-US" b="0" baseline="0" dirty="0" smtClean="0"/>
              <a:t> execution of the same scenarios. So on desktop browsers, </a:t>
            </a:r>
            <a:r>
              <a:rPr lang="en-US" b="0" dirty="0" smtClean="0"/>
              <a:t>| &lt;a </a:t>
            </a:r>
            <a:r>
              <a:rPr lang="en-US" b="0" dirty="0" err="1" smtClean="0"/>
              <a:t>href</a:t>
            </a:r>
            <a:r>
              <a:rPr lang="en-US" b="0" dirty="0" smtClean="0"/>
              <a:t>="#Selenium-Web-Driver"&gt;Selenium Web Driver&lt;/a&gt; |</a:t>
            </a:r>
          </a:p>
          <a:p>
            <a:r>
              <a:rPr lang="en-US" b="0" baseline="0" dirty="0" smtClean="0"/>
              <a:t>| we use </a:t>
            </a:r>
            <a:r>
              <a:rPr lang="en-US" b="0" dirty="0" smtClean="0"/>
              <a:t>code that manipulate the browser UI like real people do, | Selenium code |</a:t>
            </a:r>
          </a:p>
          <a:p>
            <a:r>
              <a:rPr lang="en-US" b="0" dirty="0" smtClean="0"/>
              <a:t>| just as we control mobile</a:t>
            </a:r>
            <a:r>
              <a:rPr lang="en-US" b="0" baseline="0" dirty="0" smtClean="0"/>
              <a:t> native apps </a:t>
            </a:r>
            <a:r>
              <a:rPr lang="en-US" b="0" dirty="0" smtClean="0"/>
              <a:t>| &lt;a </a:t>
            </a:r>
            <a:r>
              <a:rPr lang="en-US" b="0" dirty="0" err="1" smtClean="0"/>
              <a:t>href</a:t>
            </a:r>
            <a:r>
              <a:rPr lang="en-US" b="0" dirty="0" smtClean="0"/>
              <a:t>="#</a:t>
            </a:r>
            <a:r>
              <a:rPr lang="en-US" b="0" dirty="0" err="1" smtClean="0"/>
              <a:t>Appium</a:t>
            </a:r>
            <a:r>
              <a:rPr lang="en-US" b="0" dirty="0" smtClean="0"/>
              <a:t>-Driver"&gt;</a:t>
            </a:r>
            <a:r>
              <a:rPr lang="en-US" b="0" dirty="0" err="1" smtClean="0"/>
              <a:t>Appium</a:t>
            </a:r>
            <a:r>
              <a:rPr lang="en-US" b="0" dirty="0" smtClean="0"/>
              <a:t> Driver&lt;/a&gt; |</a:t>
            </a:r>
          </a:p>
          <a:p>
            <a:r>
              <a:rPr lang="en-US" b="0" dirty="0" smtClean="0"/>
              <a:t>| using (</a:t>
            </a:r>
            <a:r>
              <a:rPr lang="en-US" b="0" dirty="0" err="1" smtClean="0"/>
              <a:t>Appium</a:t>
            </a:r>
            <a:r>
              <a:rPr lang="en-US" b="0" dirty="0" smtClean="0"/>
              <a:t>) mobile app test automation code. | &lt;a </a:t>
            </a:r>
            <a:r>
              <a:rPr lang="en-US" b="0" dirty="0" err="1" smtClean="0"/>
              <a:t>href</a:t>
            </a:r>
            <a:r>
              <a:rPr lang="en-US" b="0" dirty="0" smtClean="0"/>
              <a:t>="#</a:t>
            </a:r>
            <a:r>
              <a:rPr lang="en-US" b="0" dirty="0" err="1" smtClean="0"/>
              <a:t>Appium</a:t>
            </a:r>
            <a:r>
              <a:rPr lang="en-US" b="0" dirty="0" smtClean="0"/>
              <a:t>-Code"&gt;</a:t>
            </a:r>
            <a:r>
              <a:rPr lang="en-US" b="0" dirty="0" err="1" smtClean="0"/>
              <a:t>Appium</a:t>
            </a:r>
            <a:r>
              <a:rPr lang="en-US" b="0" dirty="0" smtClean="0"/>
              <a:t> Code&lt;/a&gt;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The **timing** of each manual</a:t>
            </a:r>
            <a:r>
              <a:rPr lang="en-US" b="0" baseline="0" dirty="0" smtClean="0"/>
              <a:t> </a:t>
            </a:r>
            <a:r>
              <a:rPr lang="en-US" b="0" dirty="0" smtClean="0"/>
              <a:t>action</a:t>
            </a:r>
            <a:r>
              <a:rPr lang="en-US" b="0" baseline="0" dirty="0" smtClean="0"/>
              <a:t> </a:t>
            </a:r>
            <a:r>
              <a:rPr lang="en-US" b="0" dirty="0" smtClean="0"/>
              <a:t>during functional test script execution can be captured and stored</a:t>
            </a:r>
            <a:r>
              <a:rPr lang="en-US" b="0" baseline="0" dirty="0" smtClean="0"/>
              <a:t> to automatically detect changes in response time</a:t>
            </a:r>
            <a:r>
              <a:rPr lang="en-US" b="0" dirty="0" smtClean="0"/>
              <a:t>. | timings |</a:t>
            </a:r>
          </a:p>
          <a:p>
            <a:r>
              <a:rPr lang="en-US" b="0" dirty="0" smtClean="0"/>
              <a:t>| The size and download time of each file can be optionally captured | &lt;a </a:t>
            </a:r>
            <a:r>
              <a:rPr lang="en-US" b="0" dirty="0" err="1" smtClean="0"/>
              <a:t>href</a:t>
            </a:r>
            <a:r>
              <a:rPr lang="en-US" b="0" dirty="0" smtClean="0"/>
              <a:t>=“</a:t>
            </a:r>
            <a:r>
              <a:rPr lang="en-US" b="0" dirty="0" err="1" smtClean="0"/>
              <a:t>browsermob-proxy.md</a:t>
            </a:r>
            <a:r>
              <a:rPr lang="en-US" b="0" dirty="0" smtClean="0"/>
              <a:t>"&gt;</a:t>
            </a:r>
            <a:r>
              <a:rPr lang="en-US" b="0" dirty="0" err="1" smtClean="0"/>
              <a:t>BrowserMob</a:t>
            </a:r>
            <a:r>
              <a:rPr lang="en-US" b="0" dirty="0" smtClean="0"/>
              <a:t> Proxy&lt;/a&gt; |</a:t>
            </a:r>
          </a:p>
          <a:p>
            <a:r>
              <a:rPr lang="en-US" b="0" dirty="0" smtClean="0"/>
              <a:t>| into HTML archive files for detailed analysis. | &lt;a </a:t>
            </a:r>
            <a:r>
              <a:rPr lang="en-US" b="0" dirty="0" err="1" smtClean="0"/>
              <a:t>href</a:t>
            </a:r>
            <a:r>
              <a:rPr lang="en-US" b="0" dirty="0" smtClean="0"/>
              <a:t>="#HAR-files"&gt;HAR files&lt;/a&gt; | 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| **</a:t>
            </a:r>
            <a:r>
              <a:rPr lang="en-US" b="1" baseline="0" dirty="0" smtClean="0"/>
              <a:t>Config</a:t>
            </a:r>
            <a:r>
              <a:rPr lang="en-US" baseline="0" dirty="0" smtClean="0"/>
              <a:t>uration** settings controlling app servers, such as memory and thread limits, can limit the rate of processing. |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So a program is needed to </a:t>
            </a:r>
            <a:r>
              <a:rPr lang="en-US" b="0" baseline="0" dirty="0" smtClean="0"/>
              <a:t>automate the</a:t>
            </a:r>
            <a:r>
              <a:rPr lang="en-US" baseline="0" dirty="0" smtClean="0"/>
              <a:t> planning, re-building, and running of servers with different mixes to identify that ideal set of configuration values that yield the most throughput at the least cost. | variations | 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|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Apps</a:t>
            </a:r>
            <a:r>
              <a:rPr lang="en-US" b="0" baseline="0" dirty="0" smtClean="0"/>
              <a:t> being built today make use of REST APIs (application programming interfaces) for computers to communicate directly with other computers. | APIs |</a:t>
            </a:r>
            <a:endParaRPr lang="en-US" b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</a:t>
            </a:r>
            <a:r>
              <a:rPr lang="en-US" baseline="0" dirty="0" smtClean="0"/>
              <a:t>When these APIs are completely described in a standard format (called </a:t>
            </a:r>
            <a:r>
              <a:rPr lang="en-US" b="1" baseline="0" dirty="0" smtClean="0"/>
              <a:t>Swagger spec</a:t>
            </a:r>
            <a:r>
              <a:rPr lang="en-US" baseline="0" dirty="0" smtClean="0"/>
              <a:t>), | Swagger spec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| client code can be </a:t>
            </a:r>
            <a:r>
              <a:rPr lang="en-US" b="1" baseline="0" dirty="0" smtClean="0"/>
              <a:t>generated</a:t>
            </a:r>
            <a:r>
              <a:rPr lang="en-US" b="0" baseline="0" dirty="0" smtClean="0"/>
              <a:t>.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Code generation is revolutionary in its potential for reducing cycle time.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| </a:t>
            </a:r>
            <a:r>
              <a:rPr lang="en-US" b="0" baseline="0" dirty="0" err="1" smtClean="0"/>
              <a:t>codegen</a:t>
            </a:r>
            <a:r>
              <a:rPr lang="en-US" b="0" baseline="0" dirty="0" smtClean="0"/>
              <a:t> |</a:t>
            </a:r>
          </a:p>
          <a:p>
            <a:r>
              <a:rPr lang="en-US" b="0" baseline="0" dirty="0" smtClean="0"/>
              <a:t>| Automatic generation of load test scripts mean that micro-benchmarks or entire stress tests can be run as soon as a developer checks in code, without waiting for manual test script creation. | </a:t>
            </a:r>
            <a:r>
              <a:rPr lang="en-US" b="0" baseline="0" dirty="0" err="1" smtClean="0"/>
              <a:t>Jmeter</a:t>
            </a:r>
            <a:r>
              <a:rPr lang="en-US" b="0" baseline="0" dirty="0" smtClean="0"/>
              <a:t> gen |</a:t>
            </a:r>
          </a:p>
          <a:p>
            <a:r>
              <a:rPr lang="en-US" b="0" dirty="0" smtClean="0"/>
              <a:t>| Analysis of</a:t>
            </a:r>
            <a:r>
              <a:rPr lang="en-US" b="0" baseline="0" dirty="0" smtClean="0"/>
              <a:t> the impact from load imposed over time | </a:t>
            </a:r>
            <a:r>
              <a:rPr lang="en-US" b="0" baseline="0" dirty="0" err="1" smtClean="0"/>
              <a:t>loadtest</a:t>
            </a:r>
            <a:r>
              <a:rPr lang="en-US" b="0" baseline="0" dirty="0" smtClean="0"/>
              <a:t> logs |</a:t>
            </a:r>
          </a:p>
          <a:p>
            <a:r>
              <a:rPr lang="en-US" b="0" baseline="0" dirty="0" smtClean="0"/>
              <a:t>| need to be correlated to the same time </a:t>
            </a:r>
            <a:r>
              <a:rPr lang="en-US" b="1" baseline="0" dirty="0" smtClean="0"/>
              <a:t>context</a:t>
            </a:r>
            <a:r>
              <a:rPr lang="en-US" b="0" baseline="0" dirty="0" smtClean="0"/>
              <a:t> of logs from operating systems and app servers | app server logs |</a:t>
            </a:r>
          </a:p>
          <a:p>
            <a:r>
              <a:rPr lang="en-US" b="0" baseline="0" dirty="0" smtClean="0"/>
              <a:t>| as well as tracing from </a:t>
            </a:r>
            <a:r>
              <a:rPr lang="en-US" b="1" baseline="0" dirty="0" smtClean="0"/>
              <a:t>network</a:t>
            </a:r>
            <a:r>
              <a:rPr lang="en-US" b="0" baseline="0" dirty="0" smtClean="0"/>
              <a:t> captures. | </a:t>
            </a:r>
            <a:r>
              <a:rPr lang="en-US" b="0" dirty="0" smtClean="0"/>
              <a:t>&lt;a </a:t>
            </a:r>
            <a:r>
              <a:rPr lang="en-US" b="0" dirty="0" err="1" smtClean="0"/>
              <a:t>href</a:t>
            </a:r>
            <a:r>
              <a:rPr lang="en-US" b="0" dirty="0" smtClean="0"/>
              <a:t>="#</a:t>
            </a:r>
            <a:r>
              <a:rPr lang="en-US" b="0" dirty="0" err="1" smtClean="0"/>
              <a:t>NetworkMon</a:t>
            </a:r>
            <a:r>
              <a:rPr lang="en-US" b="0" dirty="0" smtClean="0"/>
              <a:t>"&gt;Network trace&lt;/a&gt;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Finding</a:t>
            </a:r>
            <a:r>
              <a:rPr lang="en-US" b="0" baseline="0" dirty="0" smtClean="0"/>
              <a:t> </a:t>
            </a:r>
            <a:r>
              <a:rPr lang="en-US" b="0" dirty="0" smtClean="0"/>
              <a:t>root causes requires all this sensor dat</a:t>
            </a:r>
            <a:r>
              <a:rPr lang="en-US" b="0" baseline="0" dirty="0" smtClean="0"/>
              <a:t>a to be collected and digested together. </a:t>
            </a:r>
            <a:r>
              <a:rPr lang="en-US" b="0" dirty="0" smtClean="0"/>
              <a:t>|&lt;a </a:t>
            </a:r>
            <a:r>
              <a:rPr lang="en-US" b="0" dirty="0" err="1" smtClean="0"/>
              <a:t>href</a:t>
            </a:r>
            <a:r>
              <a:rPr lang="en-US" b="0" dirty="0" smtClean="0"/>
              <a:t>="#</a:t>
            </a:r>
            <a:r>
              <a:rPr lang="en-US" b="0" dirty="0" err="1" smtClean="0"/>
              <a:t>Logstash</a:t>
            </a:r>
            <a:r>
              <a:rPr lang="en-US" b="0" dirty="0" smtClean="0"/>
              <a:t>"&gt; </a:t>
            </a:r>
            <a:r>
              <a:rPr lang="en-US" b="0" dirty="0" err="1" smtClean="0"/>
              <a:t>Logstash</a:t>
            </a:r>
            <a:r>
              <a:rPr lang="en-US" b="0" dirty="0" smtClean="0"/>
              <a:t>&lt;/a&gt; |</a:t>
            </a:r>
          </a:p>
          <a:p>
            <a:r>
              <a:rPr lang="en-US" b="0" dirty="0" smtClean="0"/>
              <a:t>| Indexing data over time and various other dimensions | &lt;a </a:t>
            </a:r>
            <a:r>
              <a:rPr lang="en-US" b="0" dirty="0" err="1" smtClean="0"/>
              <a:t>href</a:t>
            </a:r>
            <a:r>
              <a:rPr lang="en-US" b="0" dirty="0" smtClean="0"/>
              <a:t>="#</a:t>
            </a:r>
            <a:r>
              <a:rPr lang="en-US" b="0" dirty="0" err="1" smtClean="0"/>
              <a:t>ElastiSearch</a:t>
            </a:r>
            <a:r>
              <a:rPr lang="en-US" b="0" dirty="0" smtClean="0"/>
              <a:t>"&gt;</a:t>
            </a:r>
            <a:r>
              <a:rPr lang="en-US" b="0" dirty="0" err="1" smtClean="0"/>
              <a:t>ElastiSearch</a:t>
            </a:r>
            <a:r>
              <a:rPr lang="en-US" b="0" dirty="0" smtClean="0"/>
              <a:t>&lt;/a&gt; |</a:t>
            </a:r>
          </a:p>
          <a:p>
            <a:r>
              <a:rPr lang="en-US" b="0" dirty="0" smtClean="0"/>
              <a:t>| enables</a:t>
            </a:r>
            <a:r>
              <a:rPr lang="en-US" b="0" baseline="0" dirty="0" smtClean="0"/>
              <a:t> us to filter and sort</a:t>
            </a:r>
            <a:r>
              <a:rPr lang="en-US" b="0" dirty="0" smtClean="0"/>
              <a:t> data creatively for insights. | &lt;a </a:t>
            </a:r>
            <a:r>
              <a:rPr lang="en-US" b="0" dirty="0" err="1" smtClean="0"/>
              <a:t>href</a:t>
            </a:r>
            <a:r>
              <a:rPr lang="en-US" b="0" dirty="0" smtClean="0"/>
              <a:t>="#Kibana"&gt;Kibana&lt;/a&gt;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One key</a:t>
            </a:r>
            <a:r>
              <a:rPr lang="en-US" b="0" baseline="0" dirty="0" smtClean="0"/>
              <a:t> insight is understanding why individual spikes or drops occur. This is why, instead of summarizing data, we need to export and archive detailed data, then import them back later </a:t>
            </a:r>
            <a:r>
              <a:rPr lang="en-US" b="0" dirty="0" smtClean="0"/>
              <a:t>| &lt;a </a:t>
            </a:r>
            <a:r>
              <a:rPr lang="en-US" b="0" dirty="0" err="1" smtClean="0"/>
              <a:t>href</a:t>
            </a:r>
            <a:r>
              <a:rPr lang="en-US" b="0" dirty="0" smtClean="0"/>
              <a:t>=“import-</a:t>
            </a:r>
            <a:r>
              <a:rPr lang="en-US" b="0" dirty="0" err="1" smtClean="0"/>
              <a:t>export.md</a:t>
            </a:r>
            <a:r>
              <a:rPr lang="en-US" b="0" dirty="0" smtClean="0"/>
              <a:t>”&gt;import-export&lt;/a&gt;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</a:t>
            </a:r>
            <a:r>
              <a:rPr lang="en-US" b="0" baseline="0" dirty="0" smtClean="0"/>
              <a:t>so we can </a:t>
            </a:r>
            <a:r>
              <a:rPr lang="en-US" b="1" baseline="0" dirty="0" smtClean="0"/>
              <a:t>compare</a:t>
            </a:r>
            <a:r>
              <a:rPr lang="en-US" b="0" baseline="0" dirty="0" smtClean="0"/>
              <a:t> fine-grained data across several releases. | compare |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| On top of live measurements we overlay objectives and targets (</a:t>
            </a:r>
            <a:r>
              <a:rPr lang="en-US" b="0" baseline="0" dirty="0" smtClean="0"/>
              <a:t>such as expected growth in transaction volume) as reference on graphs. </a:t>
            </a:r>
            <a:r>
              <a:rPr lang="en-US" b="0" dirty="0" smtClean="0"/>
              <a:t>| ref. data | 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A big reason for load testing is to identify </a:t>
            </a:r>
            <a:r>
              <a:rPr lang="en-US" b="1" dirty="0" smtClean="0"/>
              <a:t>thresholds</a:t>
            </a:r>
            <a:r>
              <a:rPr lang="en-US" b="0" dirty="0" smtClean="0"/>
              <a:t> for action such as adding more servers or | &lt;a </a:t>
            </a:r>
            <a:r>
              <a:rPr lang="en-US" b="0" dirty="0" err="1" smtClean="0"/>
              <a:t>href</a:t>
            </a:r>
            <a:r>
              <a:rPr lang="en-US" b="0" dirty="0" smtClean="0"/>
              <a:t>=“</a:t>
            </a:r>
            <a:r>
              <a:rPr lang="en-US" b="0" dirty="0" err="1" smtClean="0"/>
              <a:t>thresholds.md</a:t>
            </a:r>
            <a:r>
              <a:rPr lang="en-US" b="0" dirty="0" smtClean="0"/>
              <a:t>”&gt;thresholds&lt;/a&gt; | 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sending alerts for human expert review. | alerts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It takes a tremendous</a:t>
            </a:r>
            <a:r>
              <a:rPr lang="en-US" b="0" baseline="0" dirty="0" smtClean="0"/>
              <a:t> among of attention and skill to be the “air traffic controller” to a complex mix of clustered servers. So we want to make use of recent advances in s</a:t>
            </a:r>
            <a:r>
              <a:rPr lang="en-US" b="0" dirty="0" smtClean="0"/>
              <a:t>tatistical data science and "Machine learning" which can scan the database (</a:t>
            </a:r>
            <a:r>
              <a:rPr lang="en-US" b="0" dirty="0" err="1" smtClean="0"/>
              <a:t>Elastisearch</a:t>
            </a:r>
            <a:r>
              <a:rPr lang="en-US" b="0" dirty="0" smtClean="0"/>
              <a:t>) to dynamically identify thresholds and issue alerts.</a:t>
            </a:r>
            <a:r>
              <a:rPr lang="en-US" b="0" baseline="0" dirty="0" smtClean="0"/>
              <a:t> </a:t>
            </a:r>
            <a:r>
              <a:rPr lang="en-US" b="0" dirty="0" smtClean="0"/>
              <a:t>| &lt;a </a:t>
            </a:r>
            <a:r>
              <a:rPr lang="en-US" b="0" dirty="0" err="1" smtClean="0"/>
              <a:t>href</a:t>
            </a:r>
            <a:r>
              <a:rPr lang="en-US" b="0" dirty="0" smtClean="0"/>
              <a:t>="machine-</a:t>
            </a:r>
            <a:r>
              <a:rPr lang="en-US" b="0" dirty="0" err="1" smtClean="0"/>
              <a:t>learning.md</a:t>
            </a:r>
            <a:r>
              <a:rPr lang="en-US" b="0" dirty="0" smtClean="0"/>
              <a:t>"&gt;machine learning&lt;/a&gt;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| And since</a:t>
            </a:r>
            <a:r>
              <a:rPr lang="en-US" b="0" baseline="0" dirty="0" smtClean="0"/>
              <a:t> </a:t>
            </a:r>
            <a:r>
              <a:rPr lang="en-US" b="0" dirty="0" smtClean="0"/>
              <a:t>people can be overwhelmed by too many alerts and emails,</a:t>
            </a:r>
            <a:r>
              <a:rPr lang="en-US" b="0" baseline="0" dirty="0" smtClean="0"/>
              <a:t> we also recommendations to helping us focus on the most effective action among the cascade of events</a:t>
            </a:r>
            <a:r>
              <a:rPr lang="en-US" b="0" dirty="0" smtClean="0"/>
              <a:t>. | schedule |</a:t>
            </a:r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b="0" dirty="0" smtClean="0"/>
              <a:t>Lastly, would appreciate</a:t>
            </a:r>
            <a:r>
              <a:rPr lang="en-US" b="0" baseline="0" dirty="0" smtClean="0"/>
              <a:t> you staring the repo.</a:t>
            </a:r>
            <a:endParaRPr lang="en-US" b="0" dirty="0" smtClean="0"/>
          </a:p>
          <a:p>
            <a:endParaRPr lang="en-US" b="0" dirty="0" smtClean="0"/>
          </a:p>
          <a:p>
            <a:pPr marL="0" marR="0" indent="0" algn="l" defTabSz="343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NEXT: Recap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C8EA-00B1-654B-8A00-A0DF4CA4612B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2C9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732" y="1876582"/>
            <a:ext cx="7488537" cy="14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 slide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3" y="972395"/>
            <a:ext cx="8416396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2000" b="0" i="0">
                <a:latin typeface="Avenir Roman"/>
                <a:cs typeface="Avenir Roman"/>
              </a:defRPr>
            </a:lvl1pPr>
            <a:lvl2pPr marL="457200" indent="-176213">
              <a:buClr>
                <a:srgbClr val="5A5A5A"/>
              </a:buClr>
              <a:buFont typeface="Wingdings" pitchFamily="2" charset="2"/>
              <a:buChar char="§"/>
              <a:defRPr sz="1800" b="0" i="0">
                <a:latin typeface="Avenir Roman"/>
                <a:cs typeface="Avenir Roman"/>
              </a:defRPr>
            </a:lvl2pPr>
            <a:lvl3pPr marL="633413" indent="-176213">
              <a:buClr>
                <a:schemeClr val="accent2"/>
              </a:buClr>
              <a:buFont typeface="Courier New" pitchFamily="49" charset="0"/>
              <a:buChar char="o"/>
              <a:defRPr sz="1600" b="0" i="0">
                <a:latin typeface="Avenir Roman"/>
                <a:cs typeface="Avenir Roman"/>
              </a:defRPr>
            </a:lvl3pPr>
            <a:lvl4pPr marL="855663" indent="-222250">
              <a:buClr>
                <a:schemeClr val="tx2"/>
              </a:buClr>
              <a:defRPr sz="1600" b="0" i="0">
                <a:latin typeface="Avenir Roman"/>
                <a:cs typeface="Avenir Roman"/>
              </a:defRPr>
            </a:lvl4pPr>
            <a:lvl5pPr marL="1031875" indent="-176213">
              <a:buClr>
                <a:schemeClr val="accent1"/>
              </a:buClr>
              <a:defRPr sz="16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2" y="972395"/>
            <a:ext cx="402309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>
            <a:spLocks noGrp="1"/>
          </p:cNvSpPr>
          <p:nvPr>
            <p:ph sz="half" idx="10"/>
          </p:nvPr>
        </p:nvSpPr>
        <p:spPr>
          <a:xfrm>
            <a:off x="4873609" y="972395"/>
            <a:ext cx="402309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3" y="972395"/>
            <a:ext cx="2616322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280388" y="972395"/>
            <a:ext cx="2616322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66339" y="972395"/>
            <a:ext cx="2616322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3063" y="972395"/>
            <a:ext cx="8416396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3" y="972395"/>
            <a:ext cx="8416396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20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200" indent="-176213">
              <a:buClr>
                <a:srgbClr val="5A5A5A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633413" indent="-176213">
              <a:buClr>
                <a:schemeClr val="accent2"/>
              </a:buClr>
              <a:buFont typeface="Courier New" pitchFamily="49" charset="0"/>
              <a:buChar char="o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855663" indent="-222250">
              <a:buClr>
                <a:schemeClr val="tx2"/>
              </a:buClr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1031875" indent="-176213"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3063" y="972395"/>
            <a:ext cx="3813190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873609" y="972395"/>
            <a:ext cx="3813190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2" y="972395"/>
            <a:ext cx="381319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>
            <a:spLocks noGrp="1"/>
          </p:cNvSpPr>
          <p:nvPr>
            <p:ph sz="half" idx="10"/>
          </p:nvPr>
        </p:nvSpPr>
        <p:spPr>
          <a:xfrm>
            <a:off x="4873609" y="972395"/>
            <a:ext cx="381319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3062" y="972395"/>
            <a:ext cx="2651760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280388" y="972395"/>
            <a:ext cx="2651760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166339" y="972395"/>
            <a:ext cx="2651760" cy="36459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3063" y="972395"/>
            <a:ext cx="252046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280388" y="972395"/>
            <a:ext cx="252046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66339" y="972395"/>
            <a:ext cx="2520461" cy="3645967"/>
          </a:xfrm>
          <a:prstGeom prst="rect">
            <a:avLst/>
          </a:prstGeom>
        </p:spPr>
        <p:txBody>
          <a:bodyPr lIns="63993" tIns="31996" rIns="63993" bIns="31996"/>
          <a:lstStyle>
            <a:lvl1pPr marL="176213" indent="-176213">
              <a:buClr>
                <a:schemeClr val="accent1"/>
              </a:buClr>
              <a:defRPr sz="18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398463" indent="-222250">
              <a:buClr>
                <a:srgbClr val="5A5A5A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Avenir Roman"/>
                <a:cs typeface="Avenir Roman"/>
              </a:defRPr>
            </a:lvl2pPr>
            <a:lvl3pPr marL="574675" indent="-176213">
              <a:buClr>
                <a:schemeClr val="accent2"/>
              </a:buClr>
              <a:buFont typeface="Courier New" pitchFamily="49" charset="0"/>
              <a:buChar char="o"/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3pPr>
            <a:lvl4pPr marL="738188" indent="-163513"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Roman"/>
                <a:cs typeface="Avenir Roman"/>
              </a:defRPr>
            </a:lvl4pPr>
            <a:lvl5pPr marL="855663" indent="-117475">
              <a:buClr>
                <a:schemeClr val="accent1"/>
              </a:buClr>
              <a:defRPr sz="1200" b="0" i="0">
                <a:solidFill>
                  <a:schemeClr val="bg1"/>
                </a:solidFill>
                <a:latin typeface="Avenir Roman"/>
                <a:cs typeface="Avenir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slide - CorpLog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lastic_logo_large_wh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108" y="1474296"/>
            <a:ext cx="5427784" cy="1660902"/>
          </a:xfrm>
          <a:prstGeom prst="rect">
            <a:avLst/>
          </a:prstGeom>
        </p:spPr>
      </p:pic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05200" y="313519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0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www.elastic.co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bg>
      <p:bgPr>
        <a:solidFill>
          <a:srgbClr val="2C9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003438" y="4107215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438" y="1992352"/>
            <a:ext cx="4178162" cy="829365"/>
          </a:xfrm>
          <a:prstGeom prst="rect">
            <a:avLst/>
          </a:prstGeom>
        </p:spPr>
      </p:pic>
      <p:pic>
        <p:nvPicPr>
          <p:cNvPr id="9" name="Picture 8" descr="world_map_dots_white.png"/>
          <p:cNvPicPr>
            <a:picLocks noChangeAspect="1"/>
          </p:cNvPicPr>
          <p:nvPr userDrawn="1"/>
        </p:nvPicPr>
        <p:blipFill>
          <a:blip r:embed="rId3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821717"/>
            <a:ext cx="6821597" cy="557059"/>
          </a:xfrm>
          <a:prstGeom prst="rect">
            <a:avLst/>
          </a:prstGeom>
        </p:spPr>
        <p:txBody>
          <a:bodyPr wrap="square" lIns="63993" tIns="31996" rIns="63993" bIns="31996" anchor="t" anchorCtr="0">
            <a:spAutoFit/>
          </a:bodyPr>
          <a:lstStyle>
            <a:lvl1pPr>
              <a:defRPr lang="en-US" sz="3200" b="0" i="0">
                <a:solidFill>
                  <a:srgbClr val="FFFFFF"/>
                </a:solidFill>
                <a:latin typeface="Avenir Roman"/>
                <a:ea typeface="+mn-ea"/>
                <a:cs typeface="Avenir Roman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Teal">
    <p:bg>
      <p:bgPr>
        <a:solidFill>
          <a:srgbClr val="2C9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7043" y="972444"/>
            <a:ext cx="5989915" cy="1188998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2464" y="2575173"/>
            <a:ext cx="5739073" cy="563782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692169" y="3157068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Sub-Title 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2464" y="2575173"/>
            <a:ext cx="5739073" cy="563782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32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692169" y="3157068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1400" b="0" i="0" baseline="0">
                <a:solidFill>
                  <a:srgbClr val="5A5A5A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elasticOn-logo-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7743" y="969264"/>
            <a:ext cx="5988514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green D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2464" y="2575173"/>
            <a:ext cx="5739073" cy="563782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692169" y="3157068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7043" y="972444"/>
            <a:ext cx="5989915" cy="1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blue D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2464" y="2575173"/>
            <a:ext cx="5739073" cy="563782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692169" y="3157068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7043" y="972444"/>
            <a:ext cx="5989915" cy="1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Pink">
    <p:bg>
      <p:bgPr>
        <a:solidFill>
          <a:srgbClr val="D3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_map_dots_white.png"/>
          <p:cNvPicPr>
            <a:picLocks noChangeAspect="1"/>
          </p:cNvPicPr>
          <p:nvPr userDrawn="1"/>
        </p:nvPicPr>
        <p:blipFill>
          <a:blip r:embed="rId2"/>
          <a:srcRect t="15621" r="10769"/>
          <a:stretch>
            <a:fillRect/>
          </a:stretch>
        </p:blipFill>
        <p:spPr>
          <a:xfrm>
            <a:off x="3979623" y="0"/>
            <a:ext cx="5164377" cy="2319703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02464" y="2575173"/>
            <a:ext cx="5739073" cy="563782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692169" y="3157068"/>
            <a:ext cx="5759662" cy="466350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 marL="457062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4" indent="0">
              <a:buNone/>
              <a:defRPr sz="900"/>
            </a:lvl5pPr>
            <a:lvl6pPr marL="2285315" indent="0">
              <a:buNone/>
              <a:defRPr sz="900"/>
            </a:lvl6pPr>
            <a:lvl7pPr marL="2742378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lasticOn-logo-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7043" y="972444"/>
            <a:ext cx="5989915" cy="1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45584"/>
          </a:xfrm>
          <a:prstGeom prst="rect">
            <a:avLst/>
          </a:prstGeom>
        </p:spPr>
        <p:txBody>
          <a:bodyPr lIns="383953" tIns="31996" rIns="63993" bIns="31996" anchor="ctr" anchorCtr="0"/>
          <a:lstStyle>
            <a:lvl1pPr algn="l">
              <a:defRPr sz="2500" b="0" i="0">
                <a:solidFill>
                  <a:srgbClr val="5A5A5A"/>
                </a:solidFill>
                <a:latin typeface="Avenir Roman"/>
                <a:cs typeface="Avenir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8487508" y="4819748"/>
            <a:ext cx="409192" cy="323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0" y="4870314"/>
            <a:ext cx="699786" cy="22441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15970" y="4819748"/>
            <a:ext cx="8712061" cy="0"/>
          </a:xfrm>
          <a:prstGeom prst="line">
            <a:avLst/>
          </a:prstGeom>
          <a:ln w="15875" cap="rnd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763100" y="481974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1BEF00D-3482-C74A-95B5-351B59E9BB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5" r:id="rId8"/>
    <p:sldLayoutId id="2147483650" r:id="rId9"/>
    <p:sldLayoutId id="2147483667" r:id="rId10"/>
    <p:sldLayoutId id="2147483669" r:id="rId11"/>
    <p:sldLayoutId id="2147483673" r:id="rId12"/>
    <p:sldLayoutId id="2147483688" r:id="rId13"/>
    <p:sldLayoutId id="2147483686" r:id="rId14"/>
    <p:sldLayoutId id="2147483687" r:id="rId15"/>
    <p:sldLayoutId id="2147483684" r:id="rId16"/>
  </p:sldLayoutIdLst>
  <p:hf hdr="0" ftr="0" dt="0"/>
  <p:txStyles>
    <p:titleStyle>
      <a:lvl1pPr algn="ctr" defTabSz="4570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45706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6" algn="l" defTabSz="45706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0" algn="l" defTabSz="4570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0" algn="l" defTabSz="45706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0" algn="l" defTabSz="45706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4" indent="-228530" algn="l" defTabSz="4570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7" indent="-228530" algn="l" defTabSz="4570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0" algn="l" defTabSz="4570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5" indent="-228530" algn="l" defTabSz="4570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4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5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1345" y="1504508"/>
            <a:ext cx="903557" cy="504825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Swagger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API req.</a:t>
            </a:r>
          </a:p>
        </p:txBody>
      </p:sp>
      <p:cxnSp>
        <p:nvCxnSpPr>
          <p:cNvPr id="111" name="Straight Connector 110"/>
          <p:cNvCxnSpPr>
            <a:stCxn id="33" idx="0"/>
          </p:cNvCxnSpPr>
          <p:nvPr/>
        </p:nvCxnSpPr>
        <p:spPr>
          <a:xfrm flipH="1">
            <a:off x="1294902" y="634003"/>
            <a:ext cx="547833" cy="896386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93797" y="1140839"/>
            <a:ext cx="969185" cy="4629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internet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browsers</a:t>
            </a:r>
            <a:endParaRPr lang="en-US" sz="1400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1268" y="1672745"/>
            <a:ext cx="969185" cy="4141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mobile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apps</a:t>
            </a:r>
            <a:endParaRPr lang="en-US" sz="1400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3658" y="2035091"/>
            <a:ext cx="1255552" cy="26892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r>
              <a:rPr lang="en-US" sz="1400" dirty="0" smtClean="0">
                <a:latin typeface="Avenir Light"/>
                <a:cs typeface="Avenir Light"/>
              </a:rPr>
              <a:t>API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13708" y="681127"/>
            <a:ext cx="0" cy="979982"/>
          </a:xfrm>
          <a:prstGeom prst="line">
            <a:avLst/>
          </a:prstGeom>
          <a:ln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3" idx="1"/>
          </p:cNvCxnSpPr>
          <p:nvPr/>
        </p:nvCxnSpPr>
        <p:spPr>
          <a:xfrm>
            <a:off x="1004898" y="761162"/>
            <a:ext cx="646203" cy="0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47893" y="3338108"/>
            <a:ext cx="702029" cy="5619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ES</a:t>
            </a:r>
          </a:p>
        </p:txBody>
      </p:sp>
      <p:cxnSp>
        <p:nvCxnSpPr>
          <p:cNvPr id="13" name="Straight Connector 107"/>
          <p:cNvCxnSpPr>
            <a:stCxn id="23" idx="2"/>
            <a:endCxn id="89" idx="2"/>
          </p:cNvCxnSpPr>
          <p:nvPr/>
        </p:nvCxnSpPr>
        <p:spPr>
          <a:xfrm rot="5400000" flipH="1" flipV="1">
            <a:off x="6890153" y="2643942"/>
            <a:ext cx="646422" cy="1757571"/>
          </a:xfrm>
          <a:prstGeom prst="bentConnector3">
            <a:avLst>
              <a:gd name="adj1" fmla="val -18740"/>
            </a:avLst>
          </a:prstGeom>
          <a:ln w="9525" cmpd="sng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837579" y="1195767"/>
            <a:ext cx="1" cy="407988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9" idx="3"/>
            <a:endCxn id="21" idx="1"/>
          </p:cNvCxnSpPr>
          <p:nvPr/>
        </p:nvCxnSpPr>
        <p:spPr>
          <a:xfrm>
            <a:off x="2224943" y="2179178"/>
            <a:ext cx="408737" cy="3781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9" idx="1"/>
            <a:endCxn id="61" idx="4"/>
          </p:cNvCxnSpPr>
          <p:nvPr/>
        </p:nvCxnSpPr>
        <p:spPr>
          <a:xfrm flipH="1" flipV="1">
            <a:off x="7470315" y="2960030"/>
            <a:ext cx="165908" cy="1475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84574" y="403277"/>
            <a:ext cx="726823" cy="4629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vendor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APIs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18" name="Straight Connector 17"/>
          <p:cNvCxnSpPr>
            <a:stCxn id="25" idx="0"/>
            <a:endCxn id="40" idx="1"/>
          </p:cNvCxnSpPr>
          <p:nvPr/>
        </p:nvCxnSpPr>
        <p:spPr>
          <a:xfrm flipH="1">
            <a:off x="3672253" y="1878580"/>
            <a:ext cx="703594" cy="8350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04229" y="2040693"/>
            <a:ext cx="624915" cy="442436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endParaRPr lang="en-US" sz="1400" dirty="0" smtClean="0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7014" y="3453312"/>
            <a:ext cx="925796" cy="3070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endParaRPr lang="en-US" sz="1400" dirty="0" smtClean="0">
              <a:latin typeface="Avenir Ligh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3680" y="1937063"/>
            <a:ext cx="642598" cy="49179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r>
              <a:rPr lang="en-US" sz="1400" dirty="0" smtClean="0">
                <a:latin typeface="Avenir Light"/>
                <a:cs typeface="Avenir Light"/>
              </a:rPr>
              <a:t>load 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gen.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29315" y="3422324"/>
            <a:ext cx="917170" cy="284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Logstash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83564" y="3283964"/>
            <a:ext cx="702029" cy="5619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Elastic-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search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14371" y="3563943"/>
            <a:ext cx="816407" cy="26695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Kibana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48164" y="1878580"/>
            <a:ext cx="655366" cy="5404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app server</a:t>
            </a:r>
          </a:p>
        </p:txBody>
      </p:sp>
      <p:cxnSp>
        <p:nvCxnSpPr>
          <p:cNvPr id="26" name="Straight Connector 25"/>
          <p:cNvCxnSpPr>
            <a:stCxn id="21" idx="3"/>
            <a:endCxn id="7" idx="1"/>
          </p:cNvCxnSpPr>
          <p:nvPr/>
        </p:nvCxnSpPr>
        <p:spPr>
          <a:xfrm flipV="1">
            <a:off x="3276278" y="2169553"/>
            <a:ext cx="317380" cy="13406"/>
          </a:xfrm>
          <a:prstGeom prst="line">
            <a:avLst/>
          </a:prstGeom>
          <a:ln w="63500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2491022" y="2718368"/>
            <a:ext cx="698260" cy="59055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results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&amp; logs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476331" y="1924860"/>
            <a:ext cx="748612" cy="508635"/>
          </a:xfrm>
          <a:prstGeom prst="round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load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scripts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30" name="Straight Connector 29"/>
          <p:cNvCxnSpPr>
            <a:endCxn id="21" idx="0"/>
          </p:cNvCxnSpPr>
          <p:nvPr/>
        </p:nvCxnSpPr>
        <p:spPr>
          <a:xfrm>
            <a:off x="2954979" y="1699225"/>
            <a:ext cx="0" cy="237838"/>
          </a:xfrm>
          <a:prstGeom prst="line">
            <a:avLst/>
          </a:prstGeom>
          <a:ln>
            <a:solidFill>
              <a:srgbClr val="004A7D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28" idx="1"/>
          </p:cNvCxnSpPr>
          <p:nvPr/>
        </p:nvCxnSpPr>
        <p:spPr>
          <a:xfrm flipH="1">
            <a:off x="2840152" y="2428855"/>
            <a:ext cx="114827" cy="289513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1345" y="576337"/>
            <a:ext cx="910529" cy="76958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Light"/>
                <a:cs typeface="Avenir Light"/>
              </a:rPr>
              <a:t>codegen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651101" y="634003"/>
            <a:ext cx="383268" cy="25431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git</a:t>
            </a:r>
          </a:p>
        </p:txBody>
      </p:sp>
      <p:cxnSp>
        <p:nvCxnSpPr>
          <p:cNvPr id="34" name="Straight Connector 33"/>
          <p:cNvCxnSpPr>
            <a:stCxn id="51" idx="3"/>
            <a:endCxn id="29" idx="1"/>
          </p:cNvCxnSpPr>
          <p:nvPr/>
        </p:nvCxnSpPr>
        <p:spPr>
          <a:xfrm>
            <a:off x="1228499" y="1034241"/>
            <a:ext cx="247832" cy="1144937"/>
          </a:xfrm>
          <a:prstGeom prst="line">
            <a:avLst/>
          </a:prstGeom>
          <a:ln w="9525" cmpd="sng">
            <a:solidFill>
              <a:srgbClr val="FF66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3"/>
            <a:endCxn id="36" idx="1"/>
          </p:cNvCxnSpPr>
          <p:nvPr/>
        </p:nvCxnSpPr>
        <p:spPr>
          <a:xfrm>
            <a:off x="2034369" y="761162"/>
            <a:ext cx="358907" cy="195143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93276" y="716842"/>
            <a:ext cx="642660" cy="4789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Sonar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Qube</a:t>
            </a:r>
          </a:p>
        </p:txBody>
      </p:sp>
      <p:cxnSp>
        <p:nvCxnSpPr>
          <p:cNvPr id="37" name="Straight Connector 36"/>
          <p:cNvCxnSpPr>
            <a:stCxn id="27" idx="0"/>
            <a:endCxn id="32" idx="2"/>
          </p:cNvCxnSpPr>
          <p:nvPr/>
        </p:nvCxnSpPr>
        <p:spPr>
          <a:xfrm flipV="1">
            <a:off x="843124" y="1345924"/>
            <a:ext cx="3486" cy="158584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6" idx="2"/>
            <a:endCxn id="67" idx="1"/>
          </p:cNvCxnSpPr>
          <p:nvPr/>
        </p:nvCxnSpPr>
        <p:spPr>
          <a:xfrm>
            <a:off x="5896476" y="2168037"/>
            <a:ext cx="135227" cy="13116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3"/>
            <a:endCxn id="24" idx="1"/>
          </p:cNvCxnSpPr>
          <p:nvPr/>
        </p:nvCxnSpPr>
        <p:spPr>
          <a:xfrm>
            <a:off x="6685592" y="3564952"/>
            <a:ext cx="328779" cy="13246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3215040" y="2713606"/>
            <a:ext cx="914426" cy="600075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server &amp; app logs</a:t>
            </a:r>
          </a:p>
        </p:txBody>
      </p:sp>
      <p:cxnSp>
        <p:nvCxnSpPr>
          <p:cNvPr id="41" name="Straight Connector 40"/>
          <p:cNvCxnSpPr>
            <a:stCxn id="43" idx="3"/>
            <a:endCxn id="22" idx="0"/>
          </p:cNvCxnSpPr>
          <p:nvPr/>
        </p:nvCxnSpPr>
        <p:spPr>
          <a:xfrm>
            <a:off x="4565786" y="3313681"/>
            <a:ext cx="522114" cy="10864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64"/>
          <p:cNvCxnSpPr>
            <a:stCxn id="28" idx="3"/>
            <a:endCxn id="22" idx="1"/>
          </p:cNvCxnSpPr>
          <p:nvPr/>
        </p:nvCxnSpPr>
        <p:spPr>
          <a:xfrm>
            <a:off x="2840152" y="3308918"/>
            <a:ext cx="1789163" cy="2554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4174292" y="2713606"/>
            <a:ext cx="782987" cy="600075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monitor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stream</a:t>
            </a:r>
          </a:p>
        </p:txBody>
      </p:sp>
      <p:cxnSp>
        <p:nvCxnSpPr>
          <p:cNvPr id="44" name="Straight Connector 43"/>
          <p:cNvCxnSpPr>
            <a:stCxn id="67" idx="2"/>
            <a:endCxn id="22" idx="0"/>
          </p:cNvCxnSpPr>
          <p:nvPr/>
        </p:nvCxnSpPr>
        <p:spPr>
          <a:xfrm flipH="1">
            <a:off x="5087900" y="2626425"/>
            <a:ext cx="640082" cy="79589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5" idx="2"/>
            <a:endCxn id="43" idx="1"/>
          </p:cNvCxnSpPr>
          <p:nvPr/>
        </p:nvCxnSpPr>
        <p:spPr>
          <a:xfrm>
            <a:off x="4474518" y="2600206"/>
            <a:ext cx="91268" cy="11340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380850" y="1715599"/>
            <a:ext cx="1031251" cy="4524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Browser Mob Proxy</a:t>
            </a:r>
          </a:p>
        </p:txBody>
      </p:sp>
      <p:cxnSp>
        <p:nvCxnSpPr>
          <p:cNvPr id="47" name="Straight Connector 46"/>
          <p:cNvCxnSpPr>
            <a:stCxn id="48" idx="2"/>
            <a:endCxn id="105" idx="0"/>
          </p:cNvCxnSpPr>
          <p:nvPr/>
        </p:nvCxnSpPr>
        <p:spPr>
          <a:xfrm>
            <a:off x="7049976" y="1022633"/>
            <a:ext cx="3517" cy="12110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550464" y="521618"/>
            <a:ext cx="999024" cy="5010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Selenium code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49" name="Straight Connector 48"/>
          <p:cNvCxnSpPr>
            <a:stCxn id="5" idx="1"/>
            <a:endCxn id="25" idx="3"/>
          </p:cNvCxnSpPr>
          <p:nvPr/>
        </p:nvCxnSpPr>
        <p:spPr>
          <a:xfrm flipH="1">
            <a:off x="4703530" y="1372297"/>
            <a:ext cx="1990267" cy="776505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3"/>
            <a:endCxn id="22" idx="1"/>
          </p:cNvCxnSpPr>
          <p:nvPr/>
        </p:nvCxnSpPr>
        <p:spPr>
          <a:xfrm>
            <a:off x="3672253" y="3313681"/>
            <a:ext cx="957062" cy="25064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3985" y="872714"/>
            <a:ext cx="704514" cy="32305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r"/>
            <a:r>
              <a:rPr lang="en-US" sz="1400" dirty="0" smtClean="0">
                <a:latin typeface="Avenir Light"/>
                <a:cs typeface="Avenir Light"/>
              </a:rPr>
              <a:t>JMeter</a:t>
            </a:r>
          </a:p>
        </p:txBody>
      </p:sp>
      <p:cxnSp>
        <p:nvCxnSpPr>
          <p:cNvPr id="52" name="Straight Connector 51"/>
          <p:cNvCxnSpPr>
            <a:stCxn id="22" idx="3"/>
            <a:endCxn id="23" idx="1"/>
          </p:cNvCxnSpPr>
          <p:nvPr/>
        </p:nvCxnSpPr>
        <p:spPr>
          <a:xfrm>
            <a:off x="5546485" y="3564324"/>
            <a:ext cx="437079" cy="62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7000048" y="3246860"/>
            <a:ext cx="830730" cy="285750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ref. data</a:t>
            </a:r>
          </a:p>
        </p:txBody>
      </p:sp>
      <p:cxnSp>
        <p:nvCxnSpPr>
          <p:cNvPr id="54" name="Straight Connector 53"/>
          <p:cNvCxnSpPr>
            <a:stCxn id="53" idx="2"/>
            <a:endCxn id="23" idx="3"/>
          </p:cNvCxnSpPr>
          <p:nvPr/>
        </p:nvCxnSpPr>
        <p:spPr>
          <a:xfrm flipH="1">
            <a:off x="6685592" y="3389735"/>
            <a:ext cx="314456" cy="17521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139843" y="2333629"/>
            <a:ext cx="669349" cy="2665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agents</a:t>
            </a:r>
          </a:p>
        </p:txBody>
      </p:sp>
      <p:cxnSp>
        <p:nvCxnSpPr>
          <p:cNvPr id="56" name="Straight Connector 55"/>
          <p:cNvCxnSpPr>
            <a:stCxn id="57" idx="0"/>
            <a:endCxn id="106" idx="2"/>
          </p:cNvCxnSpPr>
          <p:nvPr/>
        </p:nvCxnSpPr>
        <p:spPr>
          <a:xfrm flipV="1">
            <a:off x="7108979" y="2110269"/>
            <a:ext cx="2705" cy="1192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698778" y="2229494"/>
            <a:ext cx="820402" cy="50863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Appium code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58" name="Straight Connector 57"/>
          <p:cNvCxnSpPr>
            <a:stCxn id="6" idx="1"/>
            <a:endCxn id="25" idx="3"/>
          </p:cNvCxnSpPr>
          <p:nvPr/>
        </p:nvCxnSpPr>
        <p:spPr>
          <a:xfrm flipH="1">
            <a:off x="4703530" y="1879844"/>
            <a:ext cx="1997738" cy="268958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88728" y="2414855"/>
            <a:ext cx="600965" cy="22772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alerts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3661" y="4879992"/>
            <a:ext cx="1218776" cy="192461"/>
          </a:xfrm>
          <a:prstGeom prst="rect">
            <a:avLst/>
          </a:prstGeom>
          <a:solidFill>
            <a:schemeClr val="bg1"/>
          </a:solidFill>
        </p:spPr>
        <p:txBody>
          <a:bodyPr wrap="none" lIns="68681" tIns="34340" rIns="68681" bIns="34340" rtlCol="0">
            <a:spAutoFit/>
          </a:bodyPr>
          <a:lstStyle/>
          <a:p>
            <a:r>
              <a:rPr lang="en-US" sz="800" dirty="0">
                <a:latin typeface="Avenir Next Regular"/>
                <a:cs typeface="Avenir Next Regular"/>
              </a:rPr>
              <a:t>https://</a:t>
            </a:r>
            <a:r>
              <a:rPr lang="en-US" sz="800" dirty="0" err="1">
                <a:latin typeface="Avenir Next Regular"/>
                <a:cs typeface="Avenir Next Regular"/>
              </a:rPr>
              <a:t>goo.gl</a:t>
            </a:r>
            <a:r>
              <a:rPr lang="en-US" sz="800" dirty="0">
                <a:latin typeface="Avenir Next Regular"/>
                <a:cs typeface="Avenir Next Regular"/>
              </a:rPr>
              <a:t>/</a:t>
            </a:r>
            <a:r>
              <a:rPr lang="en-US" sz="800" dirty="0" err="1">
                <a:latin typeface="Avenir Next Regular"/>
                <a:cs typeface="Avenir Next Regular"/>
              </a:rPr>
              <a:t>aeWSvH</a:t>
            </a:r>
            <a:endParaRPr lang="en-US" sz="800" dirty="0">
              <a:latin typeface="Avenir Next Regular"/>
              <a:cs typeface="Avenir Next Regular"/>
            </a:endParaRPr>
          </a:p>
        </p:txBody>
      </p:sp>
      <p:sp>
        <p:nvSpPr>
          <p:cNvPr id="61" name="Can 60"/>
          <p:cNvSpPr/>
          <p:nvPr/>
        </p:nvSpPr>
        <p:spPr>
          <a:xfrm>
            <a:off x="6510403" y="2817155"/>
            <a:ext cx="959912" cy="28575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thresholds</a:t>
            </a:r>
          </a:p>
        </p:txBody>
      </p:sp>
      <p:cxnSp>
        <p:nvCxnSpPr>
          <p:cNvPr id="62" name="Straight Connector 61"/>
          <p:cNvCxnSpPr>
            <a:stCxn id="61" idx="3"/>
            <a:endCxn id="23" idx="3"/>
          </p:cNvCxnSpPr>
          <p:nvPr/>
        </p:nvCxnSpPr>
        <p:spPr>
          <a:xfrm flipH="1">
            <a:off x="6685593" y="3102905"/>
            <a:ext cx="304766" cy="462047"/>
          </a:xfrm>
          <a:prstGeom prst="line">
            <a:avLst/>
          </a:prstGeom>
          <a:ln w="9525" cmpd="sng">
            <a:solidFill>
              <a:srgbClr val="FF66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8"/>
          <p:cNvCxnSpPr>
            <a:stCxn id="83" idx="4"/>
          </p:cNvCxnSpPr>
          <p:nvPr/>
        </p:nvCxnSpPr>
        <p:spPr>
          <a:xfrm flipV="1">
            <a:off x="2152501" y="1834427"/>
            <a:ext cx="153045" cy="1004856"/>
          </a:xfrm>
          <a:prstGeom prst="bentConnector2">
            <a:avLst/>
          </a:prstGeom>
          <a:ln w="9525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98"/>
          <p:cNvCxnSpPr>
            <a:stCxn id="24" idx="3"/>
            <a:endCxn id="59" idx="2"/>
          </p:cNvCxnSpPr>
          <p:nvPr/>
        </p:nvCxnSpPr>
        <p:spPr>
          <a:xfrm flipV="1">
            <a:off x="7830778" y="2642581"/>
            <a:ext cx="158433" cy="1054838"/>
          </a:xfrm>
          <a:prstGeom prst="bentConnector2">
            <a:avLst/>
          </a:prstGeom>
          <a:ln w="9525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1"/>
            <a:endCxn id="25" idx="0"/>
          </p:cNvCxnSpPr>
          <p:nvPr/>
        </p:nvCxnSpPr>
        <p:spPr>
          <a:xfrm flipH="1">
            <a:off x="4375847" y="634735"/>
            <a:ext cx="1008727" cy="1243845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3" idx="0"/>
            <a:endCxn id="5" idx="3"/>
          </p:cNvCxnSpPr>
          <p:nvPr/>
        </p:nvCxnSpPr>
        <p:spPr>
          <a:xfrm rot="16200000" flipH="1">
            <a:off x="4383711" y="-1906973"/>
            <a:ext cx="738294" cy="5820247"/>
          </a:xfrm>
          <a:prstGeom prst="bentConnector4">
            <a:avLst>
              <a:gd name="adj1" fmla="val -42872"/>
              <a:gd name="adj2" fmla="val 103928"/>
            </a:avLst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5727982" y="2299203"/>
            <a:ext cx="607441" cy="654443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HAR files</a:t>
            </a:r>
          </a:p>
        </p:txBody>
      </p:sp>
      <p:cxnSp>
        <p:nvCxnSpPr>
          <p:cNvPr id="68" name="Straight Connector 67"/>
          <p:cNvCxnSpPr>
            <a:endCxn id="22" idx="0"/>
          </p:cNvCxnSpPr>
          <p:nvPr/>
        </p:nvCxnSpPr>
        <p:spPr>
          <a:xfrm>
            <a:off x="5087900" y="2455724"/>
            <a:ext cx="0" cy="96660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847039" y="2333629"/>
            <a:ext cx="842455" cy="24525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network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39171" y="3183772"/>
            <a:ext cx="872155" cy="5069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r"/>
            <a:r>
              <a:rPr lang="en-US" sz="1400" dirty="0" smtClean="0">
                <a:latin typeface="Avenir Light"/>
                <a:cs typeface="Avenir Light"/>
              </a:rPr>
              <a:t>sham data-gen</a:t>
            </a:r>
          </a:p>
        </p:txBody>
      </p:sp>
      <p:cxnSp>
        <p:nvCxnSpPr>
          <p:cNvPr id="71" name="Straight Connector 70"/>
          <p:cNvCxnSpPr>
            <a:stCxn id="70" idx="3"/>
            <a:endCxn id="83" idx="3"/>
          </p:cNvCxnSpPr>
          <p:nvPr/>
        </p:nvCxnSpPr>
        <p:spPr>
          <a:xfrm flipV="1">
            <a:off x="1611326" y="3134558"/>
            <a:ext cx="243851" cy="302708"/>
          </a:xfrm>
          <a:prstGeom prst="line">
            <a:avLst/>
          </a:prstGeom>
          <a:ln w="9525" cmpd="sng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3" idx="1"/>
            <a:endCxn id="29" idx="2"/>
          </p:cNvCxnSpPr>
          <p:nvPr/>
        </p:nvCxnSpPr>
        <p:spPr>
          <a:xfrm flipH="1" flipV="1">
            <a:off x="1850637" y="2433495"/>
            <a:ext cx="4540" cy="110513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4878516" y="1081909"/>
            <a:ext cx="225782" cy="147600"/>
          </a:xfrm>
          <a:prstGeom prst="diamond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endParaRPr lang="en-US" sz="1400">
              <a:latin typeface="Avenir Light"/>
              <a:cs typeface="Avenir Light"/>
            </a:endParaRPr>
          </a:p>
        </p:txBody>
      </p:sp>
      <p:cxnSp>
        <p:nvCxnSpPr>
          <p:cNvPr id="75" name="Elbow Connector 74"/>
          <p:cNvCxnSpPr>
            <a:stCxn id="5" idx="3"/>
            <a:endCxn id="6" idx="3"/>
          </p:cNvCxnSpPr>
          <p:nvPr/>
        </p:nvCxnSpPr>
        <p:spPr>
          <a:xfrm>
            <a:off x="7662982" y="1372297"/>
            <a:ext cx="7471" cy="507547"/>
          </a:xfrm>
          <a:prstGeom prst="bentConnector3">
            <a:avLst>
              <a:gd name="adj1" fmla="val 3159831"/>
            </a:avLst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8" idx="1"/>
            <a:endCxn id="84" idx="1"/>
          </p:cNvCxnSpPr>
          <p:nvPr/>
        </p:nvCxnSpPr>
        <p:spPr>
          <a:xfrm flipV="1">
            <a:off x="3548157" y="762965"/>
            <a:ext cx="382188" cy="336932"/>
          </a:xfrm>
          <a:prstGeom prst="line">
            <a:avLst/>
          </a:prstGeom>
          <a:ln w="9525" cmpd="sng">
            <a:solidFill>
              <a:srgbClr val="FF66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27982" y="3006581"/>
            <a:ext cx="755390" cy="2773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timings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78" name="Straight Connector 77"/>
          <p:cNvCxnSpPr>
            <a:stCxn id="105" idx="1"/>
          </p:cNvCxnSpPr>
          <p:nvPr/>
        </p:nvCxnSpPr>
        <p:spPr>
          <a:xfrm flipH="1">
            <a:off x="6387901" y="1381188"/>
            <a:ext cx="122502" cy="1631327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6" idx="1"/>
          </p:cNvCxnSpPr>
          <p:nvPr/>
        </p:nvCxnSpPr>
        <p:spPr>
          <a:xfrm flipH="1">
            <a:off x="6387901" y="1885793"/>
            <a:ext cx="235304" cy="1126722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1"/>
            <a:endCxn id="22" idx="0"/>
          </p:cNvCxnSpPr>
          <p:nvPr/>
        </p:nvCxnSpPr>
        <p:spPr>
          <a:xfrm flipH="1">
            <a:off x="5087900" y="3145273"/>
            <a:ext cx="640082" cy="277051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224944" y="3690758"/>
            <a:ext cx="2125726" cy="2441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export/import/compare</a:t>
            </a:r>
          </a:p>
        </p:txBody>
      </p:sp>
      <p:cxnSp>
        <p:nvCxnSpPr>
          <p:cNvPr id="82" name="Straight Connector 128"/>
          <p:cNvCxnSpPr>
            <a:stCxn id="81" idx="3"/>
          </p:cNvCxnSpPr>
          <p:nvPr/>
        </p:nvCxnSpPr>
        <p:spPr>
          <a:xfrm flipV="1">
            <a:off x="4350670" y="3797725"/>
            <a:ext cx="1632894" cy="1508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>
            <a:off x="1557853" y="2544008"/>
            <a:ext cx="594648" cy="590550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data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30345" y="403277"/>
            <a:ext cx="922513" cy="71937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provision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w/Docker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Puppet</a:t>
            </a:r>
          </a:p>
        </p:txBody>
      </p:sp>
      <p:cxnSp>
        <p:nvCxnSpPr>
          <p:cNvPr id="85" name="Straight Connector 84"/>
          <p:cNvCxnSpPr>
            <a:stCxn id="84" idx="2"/>
            <a:endCxn id="25" idx="0"/>
          </p:cNvCxnSpPr>
          <p:nvPr/>
        </p:nvCxnSpPr>
        <p:spPr>
          <a:xfrm flipH="1">
            <a:off x="4375847" y="1122652"/>
            <a:ext cx="15755" cy="755928"/>
          </a:xfrm>
          <a:prstGeom prst="line">
            <a:avLst/>
          </a:prstGeom>
          <a:ln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2" idx="3"/>
            <a:endCxn id="84" idx="2"/>
          </p:cNvCxnSpPr>
          <p:nvPr/>
        </p:nvCxnSpPr>
        <p:spPr>
          <a:xfrm flipV="1">
            <a:off x="3953384" y="1122652"/>
            <a:ext cx="438218" cy="516650"/>
          </a:xfrm>
          <a:prstGeom prst="line">
            <a:avLst/>
          </a:prstGeom>
          <a:ln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28"/>
          <p:cNvCxnSpPr>
            <a:stCxn id="83" idx="3"/>
            <a:endCxn id="81" idx="1"/>
          </p:cNvCxnSpPr>
          <p:nvPr/>
        </p:nvCxnSpPr>
        <p:spPr>
          <a:xfrm rot="16200000" flipH="1">
            <a:off x="1700935" y="3288799"/>
            <a:ext cx="678251" cy="369767"/>
          </a:xfrm>
          <a:prstGeom prst="bentConnector2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5" idx="3"/>
            <a:endCxn id="69" idx="0"/>
          </p:cNvCxnSpPr>
          <p:nvPr/>
        </p:nvCxnSpPr>
        <p:spPr>
          <a:xfrm>
            <a:off x="4703530" y="2148802"/>
            <a:ext cx="564737" cy="18482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636223" y="2723492"/>
            <a:ext cx="911854" cy="4760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watcher</a:t>
            </a:r>
          </a:p>
          <a:p>
            <a:pPr algn="ctr"/>
            <a:r>
              <a:rPr lang="en-US" sz="1400" dirty="0" smtClean="0">
                <a:latin typeface="Avenir Light"/>
                <a:cs typeface="Avenir Light"/>
              </a:rPr>
              <a:t>DS &amp; ML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659371" y="383126"/>
            <a:ext cx="1082179" cy="313105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Artifactory</a:t>
            </a:r>
          </a:p>
        </p:txBody>
      </p:sp>
      <p:cxnSp>
        <p:nvCxnSpPr>
          <p:cNvPr id="91" name="Straight Connector 90"/>
          <p:cNvCxnSpPr>
            <a:stCxn id="90" idx="3"/>
            <a:endCxn id="84" idx="1"/>
          </p:cNvCxnSpPr>
          <p:nvPr/>
        </p:nvCxnSpPr>
        <p:spPr>
          <a:xfrm>
            <a:off x="3741550" y="539679"/>
            <a:ext cx="188795" cy="223286"/>
          </a:xfrm>
          <a:prstGeom prst="line">
            <a:avLst/>
          </a:prstGeom>
          <a:ln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53" idx="1"/>
          </p:cNvCxnSpPr>
          <p:nvPr/>
        </p:nvCxnSpPr>
        <p:spPr>
          <a:xfrm flipH="1">
            <a:off x="7415413" y="2961505"/>
            <a:ext cx="220810" cy="285355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3" idx="2"/>
            <a:endCxn id="29" idx="0"/>
          </p:cNvCxnSpPr>
          <p:nvPr/>
        </p:nvCxnSpPr>
        <p:spPr>
          <a:xfrm>
            <a:off x="1842735" y="888320"/>
            <a:ext cx="7902" cy="1036540"/>
          </a:xfrm>
          <a:prstGeom prst="line">
            <a:avLst/>
          </a:prstGeom>
          <a:ln w="9525" cmpd="sng">
            <a:solidFill>
              <a:srgbClr val="FF66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472970" y="1390749"/>
            <a:ext cx="959382" cy="45114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perf. run</a:t>
            </a:r>
            <a:br>
              <a:rPr lang="en-US" sz="1400" dirty="0" smtClean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variations</a:t>
            </a:r>
          </a:p>
        </p:txBody>
      </p:sp>
      <p:cxnSp>
        <p:nvCxnSpPr>
          <p:cNvPr id="95" name="Straight Connector 128"/>
          <p:cNvCxnSpPr/>
          <p:nvPr/>
        </p:nvCxnSpPr>
        <p:spPr>
          <a:xfrm>
            <a:off x="2391429" y="1797073"/>
            <a:ext cx="2215473" cy="1767251"/>
          </a:xfrm>
          <a:prstGeom prst="bentConnector3">
            <a:avLst>
              <a:gd name="adj1" fmla="val -580"/>
            </a:avLst>
          </a:prstGeom>
          <a:ln>
            <a:solidFill>
              <a:srgbClr val="FF66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355615" y="2001862"/>
            <a:ext cx="721856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8" idx="1"/>
            <a:endCxn id="25" idx="0"/>
          </p:cNvCxnSpPr>
          <p:nvPr/>
        </p:nvCxnSpPr>
        <p:spPr>
          <a:xfrm>
            <a:off x="3548157" y="1099897"/>
            <a:ext cx="827690" cy="778683"/>
          </a:xfrm>
          <a:prstGeom prst="line">
            <a:avLst/>
          </a:prstGeom>
          <a:ln w="9525" cmpd="sng">
            <a:solidFill>
              <a:srgbClr val="FF66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n 97"/>
          <p:cNvSpPr/>
          <p:nvPr/>
        </p:nvSpPr>
        <p:spPr>
          <a:xfrm>
            <a:off x="3168599" y="1099897"/>
            <a:ext cx="759115" cy="28575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configs</a:t>
            </a:r>
          </a:p>
        </p:txBody>
      </p:sp>
      <p:cxnSp>
        <p:nvCxnSpPr>
          <p:cNvPr id="99" name="Straight Connector 98"/>
          <p:cNvCxnSpPr>
            <a:stCxn id="100" idx="1"/>
            <a:endCxn id="25" idx="0"/>
          </p:cNvCxnSpPr>
          <p:nvPr/>
        </p:nvCxnSpPr>
        <p:spPr>
          <a:xfrm flipH="1">
            <a:off x="4375847" y="960252"/>
            <a:ext cx="746594" cy="918328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122441" y="818003"/>
            <a:ext cx="988852" cy="28449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Wiremock</a:t>
            </a:r>
          </a:p>
        </p:txBody>
      </p:sp>
      <p:cxnSp>
        <p:nvCxnSpPr>
          <p:cNvPr id="101" name="Straight Connector 100"/>
          <p:cNvCxnSpPr>
            <a:stCxn id="94" idx="3"/>
            <a:endCxn id="98" idx="3"/>
          </p:cNvCxnSpPr>
          <p:nvPr/>
        </p:nvCxnSpPr>
        <p:spPr>
          <a:xfrm flipV="1">
            <a:off x="2432352" y="1385647"/>
            <a:ext cx="1115805" cy="230676"/>
          </a:xfrm>
          <a:prstGeom prst="line">
            <a:avLst/>
          </a:prstGeom>
          <a:ln w="9525" cmpd="sng">
            <a:solidFill>
              <a:srgbClr val="FF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668191" y="1511416"/>
            <a:ext cx="1285193" cy="25577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Jenkins CI/CD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70217" y="1119938"/>
            <a:ext cx="1060736" cy="2580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consumers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104" name="Straight Connector 103"/>
          <p:cNvCxnSpPr>
            <a:stCxn id="103" idx="1"/>
            <a:endCxn id="25" idx="3"/>
          </p:cNvCxnSpPr>
          <p:nvPr/>
        </p:nvCxnSpPr>
        <p:spPr>
          <a:xfrm flipH="1">
            <a:off x="4703530" y="1248955"/>
            <a:ext cx="566687" cy="899847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510403" y="1143734"/>
            <a:ext cx="1086179" cy="4749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>
                <a:latin typeface="Avenir Light"/>
                <a:cs typeface="Avenir Light"/>
              </a:rPr>
              <a:t>Selenium</a:t>
            </a:r>
            <a:br>
              <a:rPr lang="en-US" sz="1400" dirty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WebDriver</a:t>
            </a:r>
            <a:endParaRPr lang="en-US" sz="1400" dirty="0">
              <a:latin typeface="Avenir Light"/>
              <a:cs typeface="Avenir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23205" y="1661317"/>
            <a:ext cx="976958" cy="4489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Appium</a:t>
            </a:r>
            <a:r>
              <a:rPr lang="en-US" sz="1400" dirty="0">
                <a:latin typeface="Avenir Light"/>
                <a:cs typeface="Avenir Light"/>
              </a:rPr>
              <a:t/>
            </a:r>
            <a:br>
              <a:rPr lang="en-US" sz="1400" dirty="0">
                <a:latin typeface="Avenir Light"/>
                <a:cs typeface="Avenir Light"/>
              </a:rPr>
            </a:br>
            <a:r>
              <a:rPr lang="en-US" sz="1400" dirty="0" smtClean="0">
                <a:latin typeface="Avenir Light"/>
                <a:cs typeface="Avenir Light"/>
              </a:rPr>
              <a:t>Driver</a:t>
            </a:r>
            <a:endParaRPr lang="en-US" sz="1400" dirty="0">
              <a:latin typeface="Avenir Light"/>
              <a:cs typeface="Avenir Light"/>
            </a:endParaRPr>
          </a:p>
        </p:txBody>
      </p:sp>
      <p:cxnSp>
        <p:nvCxnSpPr>
          <p:cNvPr id="107" name="Elbow Connector 106"/>
          <p:cNvCxnSpPr>
            <a:stCxn id="33" idx="0"/>
          </p:cNvCxnSpPr>
          <p:nvPr/>
        </p:nvCxnSpPr>
        <p:spPr>
          <a:xfrm rot="16200000" flipH="1">
            <a:off x="3823041" y="-1346304"/>
            <a:ext cx="458729" cy="4419342"/>
          </a:xfrm>
          <a:prstGeom prst="bentConnector4">
            <a:avLst>
              <a:gd name="adj1" fmla="val -69000"/>
              <a:gd name="adj2" fmla="val 99695"/>
            </a:avLst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194378" y="1396913"/>
            <a:ext cx="714683" cy="26695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profiler</a:t>
            </a:r>
          </a:p>
        </p:txBody>
      </p:sp>
      <p:cxnSp>
        <p:nvCxnSpPr>
          <p:cNvPr id="109" name="Straight Connector 108"/>
          <p:cNvCxnSpPr>
            <a:stCxn id="108" idx="1"/>
            <a:endCxn id="25" idx="3"/>
          </p:cNvCxnSpPr>
          <p:nvPr/>
        </p:nvCxnSpPr>
        <p:spPr>
          <a:xfrm flipH="1">
            <a:off x="4703530" y="1530389"/>
            <a:ext cx="490848" cy="618413"/>
          </a:xfrm>
          <a:prstGeom prst="line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616266" y="2157201"/>
            <a:ext cx="877623" cy="27276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ctr"/>
          <a:lstStyle/>
          <a:p>
            <a:pPr algn="ctr"/>
            <a:r>
              <a:rPr lang="en-US" sz="1400" dirty="0" smtClean="0">
                <a:latin typeface="Avenir Light"/>
                <a:cs typeface="Avenir Light"/>
              </a:rPr>
              <a:t>schedule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005311" y="48652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 smtClean="0"/>
              <a:t>Narration by Wilson Mar </a:t>
            </a:r>
            <a:r>
              <a:rPr lang="en-US" sz="800" dirty="0"/>
              <a:t>at https://</a:t>
            </a:r>
            <a:r>
              <a:rPr lang="en-US" sz="800" dirty="0" err="1"/>
              <a:t>www.youtube.com</a:t>
            </a:r>
            <a:r>
              <a:rPr lang="en-US" sz="800" dirty="0"/>
              <a:t>/</a:t>
            </a:r>
            <a:r>
              <a:rPr lang="en-US" sz="800" dirty="0" err="1"/>
              <a:t>watch?v</a:t>
            </a:r>
            <a:r>
              <a:rPr lang="en-US" sz="800" dirty="0"/>
              <a:t>=WnVCUzCO1CI</a:t>
            </a:r>
          </a:p>
        </p:txBody>
      </p:sp>
      <p:cxnSp>
        <p:nvCxnSpPr>
          <p:cNvPr id="74" name="Straight Connector 73"/>
          <p:cNvCxnSpPr>
            <a:stCxn id="33" idx="3"/>
            <a:endCxn id="102" idx="1"/>
          </p:cNvCxnSpPr>
          <p:nvPr/>
        </p:nvCxnSpPr>
        <p:spPr>
          <a:xfrm>
            <a:off x="2034369" y="761162"/>
            <a:ext cx="633822" cy="878140"/>
          </a:xfrm>
          <a:prstGeom prst="line">
            <a:avLst/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33" idx="0"/>
            <a:endCxn id="84" idx="0"/>
          </p:cNvCxnSpPr>
          <p:nvPr/>
        </p:nvCxnSpPr>
        <p:spPr>
          <a:xfrm rot="5400000" flipH="1" flipV="1">
            <a:off x="3001805" y="-755793"/>
            <a:ext cx="230726" cy="2548867"/>
          </a:xfrm>
          <a:prstGeom prst="bentConnector3">
            <a:avLst>
              <a:gd name="adj1" fmla="val 137677"/>
            </a:avLst>
          </a:prstGeom>
          <a:ln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2" grpId="0" animBg="1"/>
      <p:bldP spid="33" grpId="0" animBg="1"/>
      <p:bldP spid="36" grpId="0" animBg="1"/>
      <p:bldP spid="40" grpId="0" animBg="1"/>
      <p:bldP spid="43" grpId="0" animBg="1"/>
      <p:bldP spid="46" grpId="0" animBg="1"/>
      <p:bldP spid="48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7" grpId="0" animBg="1"/>
      <p:bldP spid="69" grpId="0" animBg="1"/>
      <p:bldP spid="70" grpId="0" animBg="1"/>
      <p:bldP spid="73" grpId="0" animBg="1"/>
      <p:bldP spid="77" grpId="0" animBg="1"/>
      <p:bldP spid="81" grpId="0" animBg="1"/>
      <p:bldP spid="83" grpId="0" animBg="1"/>
      <p:bldP spid="84" grpId="0" animBg="1"/>
      <p:bldP spid="89" grpId="0" animBg="1"/>
      <p:bldP spid="90" grpId="0" animBg="1"/>
      <p:bldP spid="94" grpId="0" animBg="1"/>
      <p:bldP spid="98" grpId="0" animBg="1"/>
      <p:bldP spid="100" grpId="0" animBg="1"/>
      <p:bldP spid="102" grpId="0" animBg="1"/>
      <p:bldP spid="103" grpId="0" animBg="1"/>
      <p:bldP spid="105" grpId="0" animBg="1"/>
      <p:bldP spid="106" grpId="0" animBg="1"/>
      <p:bldP spid="108" grpId="0" animBg="1"/>
      <p:bldP spid="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B80C"/>
      </a:accent1>
      <a:accent2>
        <a:srgbClr val="51C4AC"/>
      </a:accent2>
      <a:accent3>
        <a:srgbClr val="87CC26"/>
      </a:accent3>
      <a:accent4>
        <a:srgbClr val="266252"/>
      </a:accent4>
      <a:accent5>
        <a:srgbClr val="304193"/>
      </a:accent5>
      <a:accent6>
        <a:srgbClr val="EB248D"/>
      </a:accent6>
      <a:hlink>
        <a:srgbClr val="7F7F7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44485</TotalTime>
  <Words>1435</Words>
  <Application>Microsoft Macintosh PowerPoint</Application>
  <PresentationFormat>On-screen Show (16:9)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Light</vt:lpstr>
      <vt:lpstr>Avenir Next Regular</vt:lpstr>
      <vt:lpstr>Avenir Roman</vt:lpstr>
      <vt:lpstr>Calibri</vt:lpstr>
      <vt:lpstr>Courier New</vt:lpstr>
      <vt:lpstr>Wingdings</vt:lpstr>
      <vt:lpstr>Arial</vt:lpstr>
      <vt:lpstr>Office Theme</vt:lpstr>
      <vt:lpstr>PowerPoint Presentation</vt:lpstr>
    </vt:vector>
  </TitlesOfParts>
  <Company>Elasticsearch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</dc:creator>
  <cp:lastModifiedBy>wmar</cp:lastModifiedBy>
  <cp:revision>1081</cp:revision>
  <cp:lastPrinted>2015-12-07T22:02:53Z</cp:lastPrinted>
  <dcterms:created xsi:type="dcterms:W3CDTF">2014-09-25T19:18:43Z</dcterms:created>
  <dcterms:modified xsi:type="dcterms:W3CDTF">2016-01-25T06:25:17Z</dcterms:modified>
</cp:coreProperties>
</file>