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2D30A0-517F-46ED-8E6E-39D8500ADA37}">
  <a:tblStyle styleId="{562D30A0-517F-46ED-8E6E-39D8500ADA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22" Type="http://schemas.openxmlformats.org/officeDocument/2006/relationships/font" Target="fonts/MavenPro-bold.fntdata"/><Relationship Id="rId10" Type="http://schemas.openxmlformats.org/officeDocument/2006/relationships/slide" Target="slides/slide4.xml"/><Relationship Id="rId21" Type="http://schemas.openxmlformats.org/officeDocument/2006/relationships/font" Target="fonts/MavenPro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5b202696a2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5b202696a2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b202696a2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b202696a2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b202696a2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b202696a2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b202696a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b202696a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b202696a2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b202696a2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b202696a2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b202696a2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b202696a2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b202696a2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b202696a2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b202696a2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b202696a2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b202696a2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src.edu.tw/filemanage/detail/9bdcae78-83ea-4bb6-95e5-3b18b923ddc7" TargetMode="External"/><Relationship Id="rId4" Type="http://schemas.openxmlformats.org/officeDocument/2006/relationships/hyperlink" Target="https://edu.law.moe.gov.tw/LawContent.aspx?id=GL000492#lawmenu" TargetMode="External"/><Relationship Id="rId5" Type="http://schemas.openxmlformats.org/officeDocument/2006/relationships/hyperlink" Target="https://hdl.handle.net/11296/bmb39c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82350" y="292475"/>
            <a:ext cx="7779300" cy="21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自駕車巡邏與影像辨識技術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於智慧校園管理之應用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Self-driving car patrol and image recognition technology in smart campus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345450" y="2571750"/>
            <a:ext cx="2453100" cy="14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B11107110 	吳亮穎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B11107123	周世安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B11130222     梁凱崴</a:t>
            </a:r>
            <a:endParaRPr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3345450" y="4037850"/>
            <a:ext cx="24531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指導教授：謝易錚教授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ctrTitle"/>
          </p:nvPr>
        </p:nvSpPr>
        <p:spPr>
          <a:xfrm>
            <a:off x="628800" y="206599"/>
            <a:ext cx="4255500" cy="9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Reference</a:t>
            </a:r>
            <a:endParaRPr sz="3200"/>
          </a:p>
        </p:txBody>
      </p:sp>
      <p:sp>
        <p:nvSpPr>
          <p:cNvPr id="333" name="Google Shape;333;p22"/>
          <p:cNvSpPr txBox="1"/>
          <p:nvPr>
            <p:ph idx="1" type="subTitle"/>
          </p:nvPr>
        </p:nvSpPr>
        <p:spPr>
          <a:xfrm>
            <a:off x="705000" y="957425"/>
            <a:ext cx="7947000" cy="4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教育部 校安中心. (2024). 112年各級學校校園安全及災害事件分析報告. 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u="sng">
                <a:solidFill>
                  <a:schemeClr val="hlink"/>
                </a:solidFill>
                <a:hlinkClick r:id="rId3"/>
              </a:rPr>
              <a:t>https://csrc.edu.tw/filemanage/detail/9bdcae78-83ea-4bb6-95e5-3b18b923ddc7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教育部. (2012). 維護校園安全實施要點. 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u="sng">
                <a:solidFill>
                  <a:schemeClr val="hlink"/>
                </a:solidFill>
                <a:hlinkClick r:id="rId4"/>
              </a:rPr>
              <a:t>https://edu.law.moe.gov.tw/LawContent.aspx?id=GL000492#lawmenu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Redmon, J., Divvala, S., Girshick, R., &amp; Farhadi, A. (2016). You only look once: Unified, real-time object detection. Proceedings of the IEEE conference on computer vision and pattern recognition.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Zhang Sr, D., Shao, Y., Mei, Y., Chu, H., Zhang, X., Zhan, H., &amp; Rao, Y. (2019). Using YOLO-based pedestrian detection for monitoring UAV. Tenth International Conference on Graphics and Image Processing (ICGIP 2018).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Shinde, S., Kothari, A., &amp; Gupta, V. (2018). YOLO based human action recognition and localization. Procedia computer science, 133, 831-838.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Gul, M. A., Yousaf, M. H., Nawaz, S., Ur Rehman, Z., &amp; Kim, H. (2020). Patient monitoring by abnormal human activity recognition based on CNN architecture. Electronics, 9(12), 1993.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Huu, P. N., Pham Thi, Q., &amp; Tong Thi Quynh, P. (2022). Proposing Lane and Obstacle Detection Algorithm Using YOLO to Control Self‐Driving Cars on Advanced Networks. Advances in Multimedia, 2022(1), 3425295.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林冠穎. (2024). 影像深度辨識結合巡邏機器人之應用 國立雲林科技大學]. 臺灣博碩士論文知識加值系統. 雲林縣. 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u="sng">
                <a:solidFill>
                  <a:schemeClr val="hlink"/>
                </a:solidFill>
                <a:hlinkClick r:id="rId5"/>
              </a:rPr>
              <a:t>https://hdl.handle.net/11296/bmb39c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ctrTitle"/>
          </p:nvPr>
        </p:nvSpPr>
        <p:spPr>
          <a:xfrm>
            <a:off x="737325" y="352050"/>
            <a:ext cx="6565800" cy="9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endParaRPr/>
          </a:p>
        </p:txBody>
      </p:sp>
      <p:sp>
        <p:nvSpPr>
          <p:cNvPr id="285" name="Google Shape;285;p14"/>
          <p:cNvSpPr txBox="1"/>
          <p:nvPr>
            <p:ph idx="1" type="subTitle"/>
          </p:nvPr>
        </p:nvSpPr>
        <p:spPr>
          <a:xfrm>
            <a:off x="1038450" y="1457975"/>
            <a:ext cx="7067100" cy="18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近年來，校園安全事件層出不窮，儘管各大學校皆有提出許多解決方案。然而還是無法24小時保證校園安全。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而針對入夜後所產生的各項問題，本研究提出「自駕車巡檢系統」，結合物件偵測技術與自駕車，建構一套自動運行的校園巡邏系統。提升校園安全的監控能力，彌補傳統方式的不足。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ctrTitle"/>
          </p:nvPr>
        </p:nvSpPr>
        <p:spPr>
          <a:xfrm>
            <a:off x="737325" y="352050"/>
            <a:ext cx="7490400" cy="9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Research Methods</a:t>
            </a:r>
            <a:endParaRPr/>
          </a:p>
        </p:txBody>
      </p:sp>
      <p:sp>
        <p:nvSpPr>
          <p:cNvPr id="291" name="Google Shape;291;p15"/>
          <p:cNvSpPr txBox="1"/>
          <p:nvPr>
            <p:ph idx="1" type="subTitle"/>
          </p:nvPr>
        </p:nvSpPr>
        <p:spPr>
          <a:xfrm>
            <a:off x="737325" y="1275150"/>
            <a:ext cx="4259400" cy="26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採用 YOLOv8 作為物件偵測方法，以確保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巡檢系統的即時性。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 結合攝影機、GPS、超音波感測器與無線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通訊模組（Wi-Fi），讓自駕車能夠根據環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境資訊自動避障並調整巡邏路線。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 透過無線通訊模組（Wi-Fi），人員可進行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遠端操控，提升安全監控的靈活性與應變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能力。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ctrTitle"/>
          </p:nvPr>
        </p:nvSpPr>
        <p:spPr>
          <a:xfrm>
            <a:off x="705000" y="255050"/>
            <a:ext cx="8052300" cy="9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Progress Report-Completed Work</a:t>
            </a:r>
            <a:endParaRPr/>
          </a:p>
        </p:txBody>
      </p:sp>
      <p:sp>
        <p:nvSpPr>
          <p:cNvPr id="297" name="Google Shape;297;p16"/>
          <p:cNvSpPr txBox="1"/>
          <p:nvPr>
            <p:ph idx="1" type="subTitle"/>
          </p:nvPr>
        </p:nvSpPr>
        <p:spPr>
          <a:xfrm>
            <a:off x="1032550" y="1164650"/>
            <a:ext cx="5764800" cy="30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自駕車: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步進馬達控制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電動缸控制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GPS 天線測試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YOLO 人物辨識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ctrTitle"/>
          </p:nvPr>
        </p:nvSpPr>
        <p:spPr>
          <a:xfrm>
            <a:off x="705000" y="255050"/>
            <a:ext cx="7744200" cy="9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Progress Report-</a:t>
            </a:r>
            <a:r>
              <a:rPr lang="zh-TW" sz="3200"/>
              <a:t>Problems</a:t>
            </a:r>
            <a:endParaRPr sz="3200"/>
          </a:p>
        </p:txBody>
      </p:sp>
      <p:sp>
        <p:nvSpPr>
          <p:cNvPr id="303" name="Google Shape;303;p17"/>
          <p:cNvSpPr txBox="1"/>
          <p:nvPr>
            <p:ph idx="1" type="subTitle"/>
          </p:nvPr>
        </p:nvSpPr>
        <p:spPr>
          <a:xfrm>
            <a:off x="790800" y="1164750"/>
            <a:ext cx="7562400" cy="34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自駕車：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1. Arduino 電壓對於一次驅動大量組件會出現電流供應不足的狀況導致死機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2. 控制組件難以安裝於自駕車上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YOLO </a:t>
            </a:r>
            <a:r>
              <a:rPr lang="zh-TW"/>
              <a:t>人</a:t>
            </a:r>
            <a:r>
              <a:rPr lang="zh-TW"/>
              <a:t>物</a:t>
            </a:r>
            <a:r>
              <a:rPr lang="zh-TW"/>
              <a:t>辨識：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1. 由於可疑人物的動作通常為連續動作，部分幀數判斷錯誤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ctrTitle"/>
          </p:nvPr>
        </p:nvSpPr>
        <p:spPr>
          <a:xfrm>
            <a:off x="705000" y="255050"/>
            <a:ext cx="7898400" cy="9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Progress Report-Solution</a:t>
            </a:r>
            <a:endParaRPr sz="3200"/>
          </a:p>
        </p:txBody>
      </p:sp>
      <p:sp>
        <p:nvSpPr>
          <p:cNvPr id="309" name="Google Shape;309;p18"/>
          <p:cNvSpPr txBox="1"/>
          <p:nvPr>
            <p:ph idx="1" type="subTitle"/>
          </p:nvPr>
        </p:nvSpPr>
        <p:spPr>
          <a:xfrm>
            <a:off x="848700" y="1103775"/>
            <a:ext cx="7446600" cy="3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自駕車：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</a:t>
            </a:r>
            <a:r>
              <a:rPr lang="zh-TW"/>
              <a:t>使用行動電源進行額外供電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尋找適配安裝方法，例：使用壓克力板固定小零件位置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YOLO</a:t>
            </a:r>
            <a:r>
              <a:rPr lang="zh-TW"/>
              <a:t> 人</a:t>
            </a:r>
            <a:r>
              <a:rPr lang="zh-TW"/>
              <a:t>物</a:t>
            </a:r>
            <a:r>
              <a:rPr lang="zh-TW"/>
              <a:t>辨</a:t>
            </a:r>
            <a:r>
              <a:rPr lang="zh-TW"/>
              <a:t>識：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將</a:t>
            </a:r>
            <a:r>
              <a:rPr lang="zh-TW"/>
              <a:t>過去</a:t>
            </a:r>
            <a:r>
              <a:rPr lang="zh-TW"/>
              <a:t>幾</a:t>
            </a:r>
            <a:r>
              <a:rPr lang="zh-TW"/>
              <a:t>幀</a:t>
            </a:r>
            <a:r>
              <a:rPr lang="zh-TW"/>
              <a:t>圖片</a:t>
            </a:r>
            <a:r>
              <a:rPr lang="zh-TW"/>
              <a:t>的偵測結果納入考量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ctrTitle"/>
          </p:nvPr>
        </p:nvSpPr>
        <p:spPr>
          <a:xfrm>
            <a:off x="705000" y="255050"/>
            <a:ext cx="5191800" cy="9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Project Time Planning</a:t>
            </a:r>
            <a:endParaRPr sz="3200"/>
          </a:p>
        </p:txBody>
      </p:sp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75" y="1301825"/>
            <a:ext cx="8374849" cy="33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ctrTitle"/>
          </p:nvPr>
        </p:nvSpPr>
        <p:spPr>
          <a:xfrm>
            <a:off x="705000" y="255049"/>
            <a:ext cx="4255500" cy="9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Work Assignment</a:t>
            </a:r>
            <a:endParaRPr sz="3200"/>
          </a:p>
        </p:txBody>
      </p:sp>
      <p:sp>
        <p:nvSpPr>
          <p:cNvPr id="321" name="Google Shape;321;p20"/>
          <p:cNvSpPr txBox="1"/>
          <p:nvPr>
            <p:ph idx="1" type="subTitle"/>
          </p:nvPr>
        </p:nvSpPr>
        <p:spPr>
          <a:xfrm>
            <a:off x="598500" y="1435875"/>
            <a:ext cx="7947000" cy="3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B11107110 吳亮穎：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Image Recognition, Car Control Design, Driving Logic Program</a:t>
            </a:r>
            <a:endParaRPr/>
          </a:p>
          <a:p>
            <a:pPr indent="0" lvl="0" marL="30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B11107123 周世安：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Car Control Design, Program Integration, Driving Logic Program</a:t>
            </a:r>
            <a:endParaRPr/>
          </a:p>
          <a:p>
            <a:pPr indent="0" lvl="0" marL="30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0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B11130222 梁凱崴：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Hardware Design, Program Integration, Driving Logic Program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ctrTitle"/>
          </p:nvPr>
        </p:nvSpPr>
        <p:spPr>
          <a:xfrm>
            <a:off x="107800" y="220699"/>
            <a:ext cx="4255500" cy="9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Cost Estimation</a:t>
            </a:r>
            <a:endParaRPr sz="3200"/>
          </a:p>
        </p:txBody>
      </p:sp>
      <p:graphicFrame>
        <p:nvGraphicFramePr>
          <p:cNvPr id="327" name="Google Shape;327;p21"/>
          <p:cNvGraphicFramePr/>
          <p:nvPr/>
        </p:nvGraphicFramePr>
        <p:xfrm>
          <a:off x="34290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{562D30A0-517F-46ED-8E6E-39D8500ADA37}</a:tableStyleId>
              </a:tblPr>
              <a:tblGrid>
                <a:gridCol w="1504950"/>
                <a:gridCol w="1714500"/>
                <a:gridCol w="485775"/>
                <a:gridCol w="752475"/>
                <a:gridCol w="495300"/>
                <a:gridCol w="533400"/>
              </a:tblGrid>
              <a:tr h="48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Item Name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Quantity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Unit Price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Self-driving car chassis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Providing self-driving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mobility capabilities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57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Microcontroller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Processing sensor data and navigation calculations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Image recognition module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Campus monitoring, object recognition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piece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43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Ultrasonic Sensors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Detect obstacles to ensure safety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piece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40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GPS Module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Provide location information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WiFi module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 data and remote control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Battery and Power Module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Provide stable power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38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Parts and wire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Connection, fixing and assembly, etc.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