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E277-19A7-6E83-D85D-D2F2942A9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48AF3F-54D4-1F9A-F142-0FCD7A206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5D608-9668-E468-591B-5A7C5F8BA778}"/>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5" name="Footer Placeholder 4">
            <a:extLst>
              <a:ext uri="{FF2B5EF4-FFF2-40B4-BE49-F238E27FC236}">
                <a16:creationId xmlns:a16="http://schemas.microsoft.com/office/drawing/2014/main" id="{7D6727F8-F806-F33A-C0CE-2F04BC59A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43CB7-AAE5-333F-3EBD-20BB236CEB34}"/>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38154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C00E-502F-1708-AC03-F423861E42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B091A3-2F96-2439-D69D-CFB8D9A40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73630-710D-AF0D-2EF4-ED715E2F291E}"/>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5" name="Footer Placeholder 4">
            <a:extLst>
              <a:ext uri="{FF2B5EF4-FFF2-40B4-BE49-F238E27FC236}">
                <a16:creationId xmlns:a16="http://schemas.microsoft.com/office/drawing/2014/main" id="{A299229D-5D2F-E099-16AD-7EF76D9F4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40F73-7916-DF7E-201E-DCF1F4BE00E0}"/>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340938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04A25-E442-8200-B65B-DC0E227646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C89082-3710-747B-E082-931B97D90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1E290-1457-A1D2-164C-CFDED3DF0592}"/>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5" name="Footer Placeholder 4">
            <a:extLst>
              <a:ext uri="{FF2B5EF4-FFF2-40B4-BE49-F238E27FC236}">
                <a16:creationId xmlns:a16="http://schemas.microsoft.com/office/drawing/2014/main" id="{00EF2D2D-3280-61EA-0D89-0AE028271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10A2-8A35-BEB5-0F8A-80B140756A8A}"/>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312245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079E-667F-F874-59E9-B1B39047F2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B1F61-10E6-6A59-4D0C-5445EBE90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59DBF-030E-BE85-645C-7163407199A8}"/>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5" name="Footer Placeholder 4">
            <a:extLst>
              <a:ext uri="{FF2B5EF4-FFF2-40B4-BE49-F238E27FC236}">
                <a16:creationId xmlns:a16="http://schemas.microsoft.com/office/drawing/2014/main" id="{F47A6F89-6C60-FA6D-72E9-8EF2E5CF9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98268-7C58-BB69-3D33-269A8C07A3C2}"/>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23754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68A8-3807-716B-6275-09BBAE5E2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5BF567-CBE1-276B-ECD3-2C7CD3AAA4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C80762-535B-A758-79B3-C1AF19CA8AC0}"/>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5" name="Footer Placeholder 4">
            <a:extLst>
              <a:ext uri="{FF2B5EF4-FFF2-40B4-BE49-F238E27FC236}">
                <a16:creationId xmlns:a16="http://schemas.microsoft.com/office/drawing/2014/main" id="{0750DB45-B899-E575-F4C9-EA4688EAD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87A80-D25A-281D-330B-F2215E95A45B}"/>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46136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C204-5192-F556-A62D-035A56CA8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874FF-BE19-226D-48F2-EE5A8BCFE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FE968C-81B0-A03E-E642-EE73224A1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39C86F-ED4F-2763-A521-79C23EE579AC}"/>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6" name="Footer Placeholder 5">
            <a:extLst>
              <a:ext uri="{FF2B5EF4-FFF2-40B4-BE49-F238E27FC236}">
                <a16:creationId xmlns:a16="http://schemas.microsoft.com/office/drawing/2014/main" id="{59336283-2493-F6B9-4FAA-B338F775A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B2298C-38B0-DD4B-42D6-BFF29300AF4D}"/>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346661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3E76-B795-F080-2966-5F6B7CDEBC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121E80-2244-98F2-337A-88C8DB32B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A2E7B-8A86-B98E-E927-D93EAF35D0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1903E7-DC99-8D5C-447C-527025F5E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346AD0-0B7B-E332-126C-FB8D3E8DE3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232A41-D566-DCBB-07F1-EEDFD708CD0A}"/>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8" name="Footer Placeholder 7">
            <a:extLst>
              <a:ext uri="{FF2B5EF4-FFF2-40B4-BE49-F238E27FC236}">
                <a16:creationId xmlns:a16="http://schemas.microsoft.com/office/drawing/2014/main" id="{1277D353-0505-3EF4-0926-E40400ECE5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FC7B03-A5DD-220C-7E18-8A3B79441349}"/>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237709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8C59-40C5-094A-4E18-F1AA45628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7643BF-ED42-2952-2B7A-133BC121E84E}"/>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4" name="Footer Placeholder 3">
            <a:extLst>
              <a:ext uri="{FF2B5EF4-FFF2-40B4-BE49-F238E27FC236}">
                <a16:creationId xmlns:a16="http://schemas.microsoft.com/office/drawing/2014/main" id="{73520315-6A91-8BB1-5310-686F67729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8969F1-6CB3-3F1D-E094-7D76DDD517EA}"/>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281681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0F653-A0B5-4A2C-BF5D-1FB412668256}"/>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3" name="Footer Placeholder 2">
            <a:extLst>
              <a:ext uri="{FF2B5EF4-FFF2-40B4-BE49-F238E27FC236}">
                <a16:creationId xmlns:a16="http://schemas.microsoft.com/office/drawing/2014/main" id="{FEA81F4E-81E6-A783-8A9F-C82DB8E411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4C7968-4AAD-5856-9033-FEF377846E8F}"/>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319762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D568-446F-9390-2B87-D53E03057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4F3353-E180-0D1A-AA2F-204EF5C08C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573694-19F3-53D2-2B89-364669110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497F9-8A95-9C62-C53A-8A5AEE60C1A8}"/>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6" name="Footer Placeholder 5">
            <a:extLst>
              <a:ext uri="{FF2B5EF4-FFF2-40B4-BE49-F238E27FC236}">
                <a16:creationId xmlns:a16="http://schemas.microsoft.com/office/drawing/2014/main" id="{E2A71874-A192-06BE-43B0-3881BB22AD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6C490-043D-0341-83A7-52D9A16A029D}"/>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208152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44D1-42F1-71CF-11CB-CB4127452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3F11E3-4568-0189-22B1-36F3BD1FA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17A894-9240-FE90-4765-BCE16DA15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0C21C-EC15-7364-1F7E-2497D160B3AE}"/>
              </a:ext>
            </a:extLst>
          </p:cNvPr>
          <p:cNvSpPr>
            <a:spLocks noGrp="1"/>
          </p:cNvSpPr>
          <p:nvPr>
            <p:ph type="dt" sz="half" idx="10"/>
          </p:nvPr>
        </p:nvSpPr>
        <p:spPr/>
        <p:txBody>
          <a:bodyPr/>
          <a:lstStyle/>
          <a:p>
            <a:fld id="{89142127-8D29-43F0-84F1-33325A1A8EC4}" type="datetimeFigureOut">
              <a:rPr lang="en-US" smtClean="0"/>
              <a:t>11/28/2022</a:t>
            </a:fld>
            <a:endParaRPr lang="en-US"/>
          </a:p>
        </p:txBody>
      </p:sp>
      <p:sp>
        <p:nvSpPr>
          <p:cNvPr id="6" name="Footer Placeholder 5">
            <a:extLst>
              <a:ext uri="{FF2B5EF4-FFF2-40B4-BE49-F238E27FC236}">
                <a16:creationId xmlns:a16="http://schemas.microsoft.com/office/drawing/2014/main" id="{FEB4D5BF-92B2-7E88-B21A-3158ADD7D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ADDE1-9528-0C7C-71B3-E8C92733B98A}"/>
              </a:ext>
            </a:extLst>
          </p:cNvPr>
          <p:cNvSpPr>
            <a:spLocks noGrp="1"/>
          </p:cNvSpPr>
          <p:nvPr>
            <p:ph type="sldNum" sz="quarter" idx="12"/>
          </p:nvPr>
        </p:nvSpPr>
        <p:spPr/>
        <p:txBody>
          <a:bodyPr/>
          <a:lstStyle/>
          <a:p>
            <a:fld id="{03636CA5-309B-4124-8244-4334CCBAE506}" type="slidenum">
              <a:rPr lang="en-US" smtClean="0"/>
              <a:t>‹#›</a:t>
            </a:fld>
            <a:endParaRPr lang="en-US"/>
          </a:p>
        </p:txBody>
      </p:sp>
    </p:spTree>
    <p:extLst>
      <p:ext uri="{BB962C8B-B14F-4D97-AF65-F5344CB8AC3E}">
        <p14:creationId xmlns:p14="http://schemas.microsoft.com/office/powerpoint/2010/main" val="320434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FDA61-4A05-7AAA-B00E-EF684F8ED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41D0E2-A181-6631-E8AC-DD141F707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F6261-5A57-394A-A10C-28836D092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42127-8D29-43F0-84F1-33325A1A8EC4}" type="datetimeFigureOut">
              <a:rPr lang="en-US" smtClean="0"/>
              <a:t>11/28/2022</a:t>
            </a:fld>
            <a:endParaRPr lang="en-US"/>
          </a:p>
        </p:txBody>
      </p:sp>
      <p:sp>
        <p:nvSpPr>
          <p:cNvPr id="5" name="Footer Placeholder 4">
            <a:extLst>
              <a:ext uri="{FF2B5EF4-FFF2-40B4-BE49-F238E27FC236}">
                <a16:creationId xmlns:a16="http://schemas.microsoft.com/office/drawing/2014/main" id="{E52DCACB-CD3C-0B4A-04B9-A05EB40B9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C06C7-F0A5-8AC2-5C11-D741DFAF8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36CA5-309B-4124-8244-4334CCBAE506}" type="slidenum">
              <a:rPr lang="en-US" smtClean="0"/>
              <a:t>‹#›</a:t>
            </a:fld>
            <a:endParaRPr lang="en-US"/>
          </a:p>
        </p:txBody>
      </p:sp>
    </p:spTree>
    <p:extLst>
      <p:ext uri="{BB962C8B-B14F-4D97-AF65-F5344CB8AC3E}">
        <p14:creationId xmlns:p14="http://schemas.microsoft.com/office/powerpoint/2010/main" val="2452312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A0FB629-1A0A-DD25-F91A-D6B9028F806C}"/>
              </a:ext>
            </a:extLst>
          </p:cNvPr>
          <p:cNvSpPr/>
          <p:nvPr/>
        </p:nvSpPr>
        <p:spPr>
          <a:xfrm>
            <a:off x="354654" y="131914"/>
            <a:ext cx="5139944" cy="533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Problem</a:t>
            </a:r>
          </a:p>
        </p:txBody>
      </p:sp>
      <p:sp>
        <p:nvSpPr>
          <p:cNvPr id="5" name="TextBox 4">
            <a:extLst>
              <a:ext uri="{FF2B5EF4-FFF2-40B4-BE49-F238E27FC236}">
                <a16:creationId xmlns:a16="http://schemas.microsoft.com/office/drawing/2014/main" id="{DE787C6D-0C7D-7CEF-450E-C8B1BAA6CAF8}"/>
              </a:ext>
            </a:extLst>
          </p:cNvPr>
          <p:cNvSpPr txBox="1"/>
          <p:nvPr/>
        </p:nvSpPr>
        <p:spPr>
          <a:xfrm>
            <a:off x="112322" y="696861"/>
            <a:ext cx="5507428" cy="663515"/>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Finding the best predictive model to identify the level of customer loyalty</a:t>
            </a:r>
          </a:p>
        </p:txBody>
      </p:sp>
      <p:sp>
        <p:nvSpPr>
          <p:cNvPr id="8" name="TextBox 7">
            <a:extLst>
              <a:ext uri="{FF2B5EF4-FFF2-40B4-BE49-F238E27FC236}">
                <a16:creationId xmlns:a16="http://schemas.microsoft.com/office/drawing/2014/main" id="{58FEA572-4B1C-A69D-91BA-18A5869C790F}"/>
              </a:ext>
            </a:extLst>
          </p:cNvPr>
          <p:cNvSpPr txBox="1"/>
          <p:nvPr/>
        </p:nvSpPr>
        <p:spPr>
          <a:xfrm>
            <a:off x="104246" y="4289778"/>
            <a:ext cx="5640760" cy="2436308"/>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Data Cleaning</a:t>
            </a:r>
          </a:p>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Check and remove irrelevant variable</a:t>
            </a:r>
            <a:r>
              <a:rPr lang="en-US" altLang="zh-CN" sz="1600" dirty="0">
                <a:solidFill>
                  <a:schemeClr val="tx1">
                    <a:lumMod val="75000"/>
                    <a:lumOff val="25000"/>
                  </a:schemeClr>
                </a:solidFill>
              </a:rPr>
              <a:t>s</a:t>
            </a:r>
            <a:endParaRPr lang="en-US" sz="1600" dirty="0">
              <a:solidFill>
                <a:schemeClr val="tx1">
                  <a:lumMod val="75000"/>
                  <a:lumOff val="25000"/>
                </a:schemeClr>
              </a:solidFill>
            </a:endParaRPr>
          </a:p>
          <a:p>
            <a:pPr marL="285750" indent="-285750">
              <a:lnSpc>
                <a:spcPct val="120000"/>
              </a:lnSpc>
              <a:buFont typeface="Wingdings" panose="05000000000000000000" pitchFamily="2" charset="2"/>
              <a:buChar char="Ø"/>
            </a:pPr>
            <a:r>
              <a:rPr lang="en-US" altLang="zh-CN" sz="1600" dirty="0">
                <a:solidFill>
                  <a:schemeClr val="tx1">
                    <a:lumMod val="75000"/>
                    <a:lumOff val="25000"/>
                  </a:schemeClr>
                </a:solidFill>
              </a:rPr>
              <a:t>Check for Diagnostics</a:t>
            </a:r>
          </a:p>
          <a:p>
            <a:pPr marL="285750" indent="-285750">
              <a:lnSpc>
                <a:spcPct val="120000"/>
              </a:lnSpc>
              <a:buFont typeface="Wingdings" panose="05000000000000000000" pitchFamily="2" charset="2"/>
              <a:buChar char="Ø"/>
            </a:pPr>
            <a:r>
              <a:rPr lang="en-US" altLang="zh-CN" sz="1600" dirty="0">
                <a:solidFill>
                  <a:schemeClr val="tx1">
                    <a:lumMod val="75000"/>
                    <a:lumOff val="25000"/>
                  </a:schemeClr>
                </a:solidFill>
              </a:rPr>
              <a:t>Remove outliers according to Cook’s Distance Discipline</a:t>
            </a:r>
          </a:p>
          <a:p>
            <a:pPr marL="285750" indent="-285750">
              <a:lnSpc>
                <a:spcPct val="120000"/>
              </a:lnSpc>
              <a:buFont typeface="Wingdings" panose="05000000000000000000" pitchFamily="2" charset="2"/>
              <a:buChar char="Ø"/>
            </a:pPr>
            <a:r>
              <a:rPr lang="en-US" altLang="zh-CN" sz="1600" dirty="0">
                <a:solidFill>
                  <a:schemeClr val="tx1">
                    <a:lumMod val="75000"/>
                    <a:lumOff val="25000"/>
                  </a:schemeClr>
                </a:solidFill>
              </a:rPr>
              <a:t>Add Interaction and Quadratic terms</a:t>
            </a:r>
          </a:p>
          <a:p>
            <a:pPr marL="285750" indent="-285750">
              <a:lnSpc>
                <a:spcPct val="120000"/>
              </a:lnSpc>
              <a:buFont typeface="Wingdings" panose="05000000000000000000" pitchFamily="2" charset="2"/>
              <a:buChar char="Ø"/>
            </a:pPr>
            <a:r>
              <a:rPr lang="en-US" altLang="zh-CN" sz="1600" dirty="0">
                <a:solidFill>
                  <a:schemeClr val="tx1">
                    <a:lumMod val="75000"/>
                    <a:lumOff val="25000"/>
                  </a:schemeClr>
                </a:solidFill>
              </a:rPr>
              <a:t>Add Log Transformations of predictors</a:t>
            </a:r>
          </a:p>
          <a:p>
            <a:pPr marL="285750" indent="-285750">
              <a:lnSpc>
                <a:spcPct val="120000"/>
              </a:lnSpc>
              <a:buFont typeface="Wingdings" panose="05000000000000000000" pitchFamily="2" charset="2"/>
              <a:buChar char="Ø"/>
            </a:pPr>
            <a:r>
              <a:rPr lang="en-US" altLang="zh-CN" sz="1600" dirty="0">
                <a:solidFill>
                  <a:schemeClr val="tx1">
                    <a:lumMod val="75000"/>
                    <a:lumOff val="25000"/>
                  </a:schemeClr>
                </a:solidFill>
              </a:rPr>
              <a:t>Find the adjusted largest Model of R-Squared and check VIF value</a:t>
            </a:r>
          </a:p>
        </p:txBody>
      </p:sp>
      <p:pic>
        <p:nvPicPr>
          <p:cNvPr id="16" name="Picture 15">
            <a:extLst>
              <a:ext uri="{FF2B5EF4-FFF2-40B4-BE49-F238E27FC236}">
                <a16:creationId xmlns:a16="http://schemas.microsoft.com/office/drawing/2014/main" id="{ADA24A17-968C-01D8-18C1-5211ABD3B5C6}"/>
              </a:ext>
            </a:extLst>
          </p:cNvPr>
          <p:cNvPicPr>
            <a:picLocks noChangeAspect="1"/>
          </p:cNvPicPr>
          <p:nvPr/>
        </p:nvPicPr>
        <p:blipFill rotWithShape="1">
          <a:blip r:embed="rId2">
            <a:extLst>
              <a:ext uri="{28A0092B-C50C-407E-A947-70E740481C1C}">
                <a14:useLocalDpi xmlns:a14="http://schemas.microsoft.com/office/drawing/2010/main" val="0"/>
              </a:ext>
            </a:extLst>
          </a:blip>
          <a:srcRect t="2933"/>
          <a:stretch/>
        </p:blipFill>
        <p:spPr>
          <a:xfrm>
            <a:off x="6370057" y="35278"/>
            <a:ext cx="4875625" cy="4254500"/>
          </a:xfrm>
          <a:prstGeom prst="rect">
            <a:avLst/>
          </a:prstGeom>
        </p:spPr>
      </p:pic>
      <p:pic>
        <p:nvPicPr>
          <p:cNvPr id="18" name="Picture 17">
            <a:extLst>
              <a:ext uri="{FF2B5EF4-FFF2-40B4-BE49-F238E27FC236}">
                <a16:creationId xmlns:a16="http://schemas.microsoft.com/office/drawing/2014/main" id="{8E48BBD5-D433-CFF2-5FB4-D4CA3BF2165A}"/>
              </a:ext>
            </a:extLst>
          </p:cNvPr>
          <p:cNvPicPr>
            <a:picLocks noChangeAspect="1"/>
          </p:cNvPicPr>
          <p:nvPr/>
        </p:nvPicPr>
        <p:blipFill rotWithShape="1">
          <a:blip r:embed="rId3">
            <a:extLst>
              <a:ext uri="{28A0092B-C50C-407E-A947-70E740481C1C}">
                <a14:useLocalDpi xmlns:a14="http://schemas.microsoft.com/office/drawing/2010/main" val="0"/>
              </a:ext>
            </a:extLst>
          </a:blip>
          <a:srcRect t="88690" r="13925"/>
          <a:stretch/>
        </p:blipFill>
        <p:spPr>
          <a:xfrm>
            <a:off x="6096000" y="4280041"/>
            <a:ext cx="5849582" cy="775620"/>
          </a:xfrm>
          <a:prstGeom prst="rect">
            <a:avLst/>
          </a:prstGeom>
        </p:spPr>
      </p:pic>
      <p:sp>
        <p:nvSpPr>
          <p:cNvPr id="21" name="Rectangle: Rounded Corners 20">
            <a:extLst>
              <a:ext uri="{FF2B5EF4-FFF2-40B4-BE49-F238E27FC236}">
                <a16:creationId xmlns:a16="http://schemas.microsoft.com/office/drawing/2014/main" id="{2BBC65C9-B8AD-FF2F-7444-622B2604DD44}"/>
              </a:ext>
            </a:extLst>
          </p:cNvPr>
          <p:cNvSpPr/>
          <p:nvPr/>
        </p:nvSpPr>
        <p:spPr>
          <a:xfrm>
            <a:off x="354654" y="1389741"/>
            <a:ext cx="5139944" cy="533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Model</a:t>
            </a:r>
          </a:p>
        </p:txBody>
      </p:sp>
      <p:sp>
        <p:nvSpPr>
          <p:cNvPr id="22" name="Rectangle: Rounded Corners 21">
            <a:extLst>
              <a:ext uri="{FF2B5EF4-FFF2-40B4-BE49-F238E27FC236}">
                <a16:creationId xmlns:a16="http://schemas.microsoft.com/office/drawing/2014/main" id="{A84F8A76-0A9A-DE07-EF4C-30CD26B353C1}"/>
              </a:ext>
            </a:extLst>
          </p:cNvPr>
          <p:cNvSpPr/>
          <p:nvPr/>
        </p:nvSpPr>
        <p:spPr>
          <a:xfrm>
            <a:off x="346251" y="3756378"/>
            <a:ext cx="5090370" cy="533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Process</a:t>
            </a:r>
            <a:endParaRPr lang="en-US" sz="2400" dirty="0"/>
          </a:p>
        </p:txBody>
      </p:sp>
      <p:sp>
        <p:nvSpPr>
          <p:cNvPr id="38" name="TextBox 37">
            <a:extLst>
              <a:ext uri="{FF2B5EF4-FFF2-40B4-BE49-F238E27FC236}">
                <a16:creationId xmlns:a16="http://schemas.microsoft.com/office/drawing/2014/main" id="{2807B7E9-E6BE-829B-E799-7EBA36CEF2AA}"/>
              </a:ext>
            </a:extLst>
          </p:cNvPr>
          <p:cNvSpPr txBox="1"/>
          <p:nvPr/>
        </p:nvSpPr>
        <p:spPr>
          <a:xfrm>
            <a:off x="163122" y="1923141"/>
            <a:ext cx="5456628" cy="2175339"/>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OLS regression model predict the customer loyalty by adding interaction, quadratic terms and log transformation term on independent variables.</a:t>
            </a:r>
          </a:p>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Model estimation is based on the value of Adjusted R-squared and chose the best features to make the model, achieving the largest Adjusted R-squared.</a:t>
            </a:r>
          </a:p>
          <a:p>
            <a:pPr marL="285750" indent="-285750">
              <a:lnSpc>
                <a:spcPct val="120000"/>
              </a:lnSpc>
              <a:buFont typeface="Wingdings" panose="05000000000000000000" pitchFamily="2" charset="2"/>
              <a:buChar char="Ø"/>
            </a:pPr>
            <a:endParaRPr lang="en-US" dirty="0">
              <a:solidFill>
                <a:schemeClr val="tx1">
                  <a:lumMod val="75000"/>
                  <a:lumOff val="25000"/>
                </a:schemeClr>
              </a:solidFill>
            </a:endParaRPr>
          </a:p>
        </p:txBody>
      </p:sp>
      <p:sp>
        <p:nvSpPr>
          <p:cNvPr id="7" name="TextBox 6">
            <a:extLst>
              <a:ext uri="{FF2B5EF4-FFF2-40B4-BE49-F238E27FC236}">
                <a16:creationId xmlns:a16="http://schemas.microsoft.com/office/drawing/2014/main" id="{F87EBDBC-C7D6-A194-D7C9-B9508BAF821C}"/>
              </a:ext>
            </a:extLst>
          </p:cNvPr>
          <p:cNvSpPr txBox="1"/>
          <p:nvPr/>
        </p:nvSpPr>
        <p:spPr>
          <a:xfrm>
            <a:off x="5912870" y="5635976"/>
            <a:ext cx="5688579" cy="1510542"/>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Observing the picture of Residuals vs Leverage, we found that there is no influential case, because all cases are well inside of the Cook’s distance lines, and it satisfies the test linearity.</a:t>
            </a:r>
          </a:p>
          <a:p>
            <a:pPr marL="285750" indent="-285750">
              <a:lnSpc>
                <a:spcPct val="120000"/>
              </a:lnSpc>
              <a:buFont typeface="Wingdings" panose="05000000000000000000" pitchFamily="2" charset="2"/>
              <a:buChar char="Ø"/>
            </a:pPr>
            <a:endParaRPr lang="en-US" sz="1200" dirty="0">
              <a:solidFill>
                <a:schemeClr val="tx1">
                  <a:lumMod val="75000"/>
                  <a:lumOff val="25000"/>
                </a:schemeClr>
              </a:solidFill>
            </a:endParaRPr>
          </a:p>
          <a:p>
            <a:pPr marL="285750" indent="-285750">
              <a:lnSpc>
                <a:spcPct val="120000"/>
              </a:lnSpc>
              <a:buFont typeface="Wingdings" panose="05000000000000000000" pitchFamily="2" charset="2"/>
              <a:buChar char="Ø"/>
            </a:pPr>
            <a:endParaRPr lang="en-US" dirty="0">
              <a:solidFill>
                <a:schemeClr val="tx1">
                  <a:lumMod val="75000"/>
                  <a:lumOff val="25000"/>
                </a:schemeClr>
              </a:solidFill>
            </a:endParaRPr>
          </a:p>
        </p:txBody>
      </p:sp>
      <p:sp>
        <p:nvSpPr>
          <p:cNvPr id="9" name="Rectangle: Rounded Corners 8">
            <a:extLst>
              <a:ext uri="{FF2B5EF4-FFF2-40B4-BE49-F238E27FC236}">
                <a16:creationId xmlns:a16="http://schemas.microsoft.com/office/drawing/2014/main" id="{5EBB1128-3FAA-BDE1-1BE2-A872AEB19D75}"/>
              </a:ext>
            </a:extLst>
          </p:cNvPr>
          <p:cNvSpPr/>
          <p:nvPr/>
        </p:nvSpPr>
        <p:spPr>
          <a:xfrm>
            <a:off x="6096000" y="5106444"/>
            <a:ext cx="5505450" cy="533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Explanation</a:t>
            </a:r>
          </a:p>
        </p:txBody>
      </p:sp>
    </p:spTree>
    <p:extLst>
      <p:ext uri="{BB962C8B-B14F-4D97-AF65-F5344CB8AC3E}">
        <p14:creationId xmlns:p14="http://schemas.microsoft.com/office/powerpoint/2010/main" val="57721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CC823E-9B81-5048-E822-20958EBD3EA6}"/>
              </a:ext>
            </a:extLst>
          </p:cNvPr>
          <p:cNvPicPr>
            <a:picLocks noChangeAspect="1"/>
          </p:cNvPicPr>
          <p:nvPr/>
        </p:nvPicPr>
        <p:blipFill rotWithShape="1">
          <a:blip r:embed="rId2">
            <a:extLst>
              <a:ext uri="{28A0092B-C50C-407E-A947-70E740481C1C}">
                <a14:useLocalDpi xmlns:a14="http://schemas.microsoft.com/office/drawing/2010/main" val="0"/>
              </a:ext>
            </a:extLst>
          </a:blip>
          <a:srcRect t="2778"/>
          <a:stretch/>
        </p:blipFill>
        <p:spPr>
          <a:xfrm>
            <a:off x="678024" y="150029"/>
            <a:ext cx="4287046" cy="3682876"/>
          </a:xfrm>
          <a:prstGeom prst="rect">
            <a:avLst/>
          </a:prstGeom>
        </p:spPr>
      </p:pic>
      <p:sp>
        <p:nvSpPr>
          <p:cNvPr id="4" name="Rectangle: Rounded Corners 3">
            <a:extLst>
              <a:ext uri="{FF2B5EF4-FFF2-40B4-BE49-F238E27FC236}">
                <a16:creationId xmlns:a16="http://schemas.microsoft.com/office/drawing/2014/main" id="{F22053F8-E218-8110-5D1D-E665660FBE57}"/>
              </a:ext>
            </a:extLst>
          </p:cNvPr>
          <p:cNvSpPr/>
          <p:nvPr/>
        </p:nvSpPr>
        <p:spPr>
          <a:xfrm>
            <a:off x="6112054" y="1566017"/>
            <a:ext cx="5440581" cy="533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Results</a:t>
            </a:r>
          </a:p>
        </p:txBody>
      </p:sp>
      <p:sp>
        <p:nvSpPr>
          <p:cNvPr id="6" name="TextBox 5">
            <a:extLst>
              <a:ext uri="{FF2B5EF4-FFF2-40B4-BE49-F238E27FC236}">
                <a16:creationId xmlns:a16="http://schemas.microsoft.com/office/drawing/2014/main" id="{450109AB-3EEA-9575-A7C3-EE4B20F72CFA}"/>
              </a:ext>
            </a:extLst>
          </p:cNvPr>
          <p:cNvSpPr txBox="1"/>
          <p:nvPr/>
        </p:nvSpPr>
        <p:spPr>
          <a:xfrm>
            <a:off x="5842000" y="2146686"/>
            <a:ext cx="5710635" cy="4243598"/>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The interaction means that the effect of use value on Loyalty for customers is different for different values of company reputation.</a:t>
            </a:r>
          </a:p>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According to quadratic terms, Loyalty for Customer is significantly increasing as Trust Grade increases.</a:t>
            </a:r>
          </a:p>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Log transformation on Agent Trust can reduce the skew in this variable and format the presentation of variable into an understandable pattern.</a:t>
            </a:r>
          </a:p>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In our model, the most important factors are Use Value and Satisfaction of customers.</a:t>
            </a:r>
          </a:p>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We optimiz</a:t>
            </a:r>
            <a:r>
              <a:rPr lang="en-US" altLang="zh-CN" sz="1600" dirty="0">
                <a:solidFill>
                  <a:schemeClr val="tx1">
                    <a:lumMod val="75000"/>
                    <a:lumOff val="25000"/>
                  </a:schemeClr>
                </a:solidFill>
              </a:rPr>
              <a:t>ed</a:t>
            </a:r>
            <a:r>
              <a:rPr lang="en-US" sz="1600" dirty="0">
                <a:solidFill>
                  <a:schemeClr val="tx1">
                    <a:lumMod val="75000"/>
                    <a:lumOff val="25000"/>
                  </a:schemeClr>
                </a:solidFill>
              </a:rPr>
              <a:t> the OLS model and chose the factors above to predict Customer Loyalty, improving R-Squared from 0.6727 to 0.7779.</a:t>
            </a:r>
          </a:p>
          <a:p>
            <a:pPr marL="285750" indent="-285750">
              <a:lnSpc>
                <a:spcPct val="120000"/>
              </a:lnSpc>
              <a:buFont typeface="Wingdings" panose="05000000000000000000" pitchFamily="2" charset="2"/>
              <a:buChar char="Ø"/>
            </a:pPr>
            <a:endParaRPr lang="en-US" dirty="0">
              <a:solidFill>
                <a:schemeClr val="tx1">
                  <a:lumMod val="75000"/>
                  <a:lumOff val="25000"/>
                </a:schemeClr>
              </a:solidFill>
            </a:endParaRPr>
          </a:p>
        </p:txBody>
      </p:sp>
      <p:pic>
        <p:nvPicPr>
          <p:cNvPr id="8" name="Picture 7">
            <a:extLst>
              <a:ext uri="{FF2B5EF4-FFF2-40B4-BE49-F238E27FC236}">
                <a16:creationId xmlns:a16="http://schemas.microsoft.com/office/drawing/2014/main" id="{AD97ACF4-9363-7D00-ED29-05CB2E93D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107" y="613242"/>
            <a:ext cx="5494473" cy="682158"/>
          </a:xfrm>
          <a:prstGeom prst="rect">
            <a:avLst/>
          </a:prstGeom>
        </p:spPr>
      </p:pic>
      <p:sp>
        <p:nvSpPr>
          <p:cNvPr id="11" name="Rectangle: Rounded Corners 10">
            <a:extLst>
              <a:ext uri="{FF2B5EF4-FFF2-40B4-BE49-F238E27FC236}">
                <a16:creationId xmlns:a16="http://schemas.microsoft.com/office/drawing/2014/main" id="{11EE8CF8-F87D-19E7-BDEB-549705DACAC1}"/>
              </a:ext>
            </a:extLst>
          </p:cNvPr>
          <p:cNvSpPr/>
          <p:nvPr/>
        </p:nvSpPr>
        <p:spPr>
          <a:xfrm>
            <a:off x="164593" y="3922206"/>
            <a:ext cx="5677407" cy="533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Limitation</a:t>
            </a:r>
          </a:p>
        </p:txBody>
      </p:sp>
      <p:sp>
        <p:nvSpPr>
          <p:cNvPr id="12" name="TextBox 11">
            <a:extLst>
              <a:ext uri="{FF2B5EF4-FFF2-40B4-BE49-F238E27FC236}">
                <a16:creationId xmlns:a16="http://schemas.microsoft.com/office/drawing/2014/main" id="{B67C724C-91EE-3A60-48C7-8F53340C8441}"/>
              </a:ext>
            </a:extLst>
          </p:cNvPr>
          <p:cNvSpPr txBox="1"/>
          <p:nvPr/>
        </p:nvSpPr>
        <p:spPr>
          <a:xfrm>
            <a:off x="-15087" y="4544907"/>
            <a:ext cx="5916980" cy="1845377"/>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Finding the best predictive model to identify the level of customer loyalty.</a:t>
            </a:r>
          </a:p>
          <a:p>
            <a:pPr marL="285750" indent="-285750">
              <a:lnSpc>
                <a:spcPct val="120000"/>
              </a:lnSpc>
              <a:buFont typeface="Wingdings" panose="05000000000000000000" pitchFamily="2" charset="2"/>
              <a:buChar char="Ø"/>
            </a:pPr>
            <a:r>
              <a:rPr lang="en-US" sz="1600" dirty="0">
                <a:solidFill>
                  <a:schemeClr val="tx1">
                    <a:lumMod val="75000"/>
                    <a:lumOff val="25000"/>
                  </a:schemeClr>
                </a:solidFill>
              </a:rPr>
              <a:t>As observed in our model, non-constant variances in the residual errors are suggested by the fact that the variability (variances) of the residual points decrease with the value of the fitted outcome variable (or heteroscedasticity). </a:t>
            </a:r>
          </a:p>
        </p:txBody>
      </p:sp>
    </p:spTree>
    <p:extLst>
      <p:ext uri="{BB962C8B-B14F-4D97-AF65-F5344CB8AC3E}">
        <p14:creationId xmlns:p14="http://schemas.microsoft.com/office/powerpoint/2010/main" val="206639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291</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Cui Ziming</dc:creator>
  <cp:lastModifiedBy>Cui Ziming</cp:lastModifiedBy>
  <cp:revision>10</cp:revision>
  <dcterms:created xsi:type="dcterms:W3CDTF">2022-11-27T20:56:44Z</dcterms:created>
  <dcterms:modified xsi:type="dcterms:W3CDTF">2022-11-28T22:24:20Z</dcterms:modified>
</cp:coreProperties>
</file>