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E277-19A7-6E83-D85D-D2F2942A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8AF3F-54D4-1F9A-F142-0FCD7A206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D608-9668-E468-591B-5A7C5F8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727F8-F806-F33A-C0CE-2F04BC59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43CB7-AAE5-333F-3EBD-20BB236C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52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C00E-502F-1708-AC03-F423861E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91A3-2F96-2439-D69D-CFB8D9A4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73630-710D-AF0D-2EF4-ED715E2F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9229D-5D2F-E099-16AD-7EF76D9F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40F73-7916-DF7E-201E-DCF1F4B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04A25-E442-8200-B65B-DC0E22764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89082-3710-747B-E082-931B97D9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E290-1457-A1D2-164C-CFDED3DF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2D2D-3280-61EA-0D89-0AE02827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610A2-8A35-BEB5-0F8A-80B14075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079E-667F-F874-59E9-B1B3904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1F61-10E6-6A59-4D0C-5445EBE9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59DBF-030E-BE85-645C-71634071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6F89-6C60-FA6D-72E9-8EF2E5CF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8268-7C58-BB69-3D33-269A8C07A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68A8-3807-716B-6275-09BBAE5E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F567-CBE1-276B-ECD3-2C7CD3AAA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0762-535B-A758-79B3-C1AF19CA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0DB45-B899-E575-F4C9-EA4688EA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87A80-D25A-281D-330B-F2215E9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6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C204-5192-F556-A62D-035A56CA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74FF-BE19-226D-48F2-EE5A8BCFE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E968C-81B0-A03E-E642-EE73224A1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C86F-ED4F-2763-A521-79C23EE5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6283-2493-F6B9-4FAA-B338F775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2298C-38B0-DD4B-42D6-BFF2930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3E76-B795-F080-2966-5F6B7CDE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1E80-2244-98F2-337A-88C8DB32B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A2E7B-8A86-B98E-E927-D93EAF35D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903E7-DC99-8D5C-447C-527025F5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46AD0-0B7B-E332-126C-FB8D3E8D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32A41-D566-DCBB-07F1-EEDFD708C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7D353-0505-3EF4-0926-E40400EC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FC7B03-A5DD-220C-7E18-8A3B7944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9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8C59-40C5-094A-4E18-F1AA4562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643BF-ED42-2952-2B7A-133BC121E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20315-6A91-8BB1-5310-686F6772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69F1-6CB3-3F1D-E094-7D76DDD5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1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0F653-A0B5-4A2C-BF5D-1FB41266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1F4E-81E6-A783-8A9F-C82DB8E4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7968-4AAD-5856-9033-FEF37784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D568-446F-9390-2B87-D53E0305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3353-E180-0D1A-AA2F-204EF5C08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73694-19F3-53D2-2B89-36466911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497F9-8A95-9C62-C53A-8A5AEE60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71874-A192-06BE-43B0-3881BB22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6C490-043D-0341-83A7-52D9A16A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44D1-42F1-71CF-11CB-CB412745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F11E3-4568-0189-22B1-36F3BD1FA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7A894-9240-FE90-4765-BCE16DA1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0C21C-EC15-7364-1F7E-2497D160B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4D5BF-92B2-7E88-B21A-3158ADD7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DDE1-9528-0C7C-71B3-E8C92733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FDA61-4A05-7AAA-B00E-EF684F8E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1D0E2-A181-6631-E8AC-DD141F707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F6261-5A57-394A-A10C-28836D092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2127-8D29-43F0-84F1-33325A1A8EC4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CACB-CD3C-0B4A-04B9-A05EB40B9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C06C7-F0A5-8AC2-5C11-D741DFAF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36CA5-309B-4124-8244-4334CCBA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0FB629-1A0A-DD25-F91A-D6B9028F806C}"/>
              </a:ext>
            </a:extLst>
          </p:cNvPr>
          <p:cNvSpPr/>
          <p:nvPr/>
        </p:nvSpPr>
        <p:spPr>
          <a:xfrm>
            <a:off x="354654" y="131914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787C6D-0C7D-7CEF-450E-C8B1BAA6CAF8}"/>
              </a:ext>
            </a:extLst>
          </p:cNvPr>
          <p:cNvSpPr txBox="1"/>
          <p:nvPr/>
        </p:nvSpPr>
        <p:spPr>
          <a:xfrm>
            <a:off x="112322" y="696861"/>
            <a:ext cx="5640760" cy="6635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best predictive model to identify the level of customer loyalty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EA572-4B1C-A69D-91BA-18A5869C790F}"/>
              </a:ext>
            </a:extLst>
          </p:cNvPr>
          <p:cNvSpPr txBox="1"/>
          <p:nvPr/>
        </p:nvSpPr>
        <p:spPr>
          <a:xfrm>
            <a:off x="6096000" y="254772"/>
            <a:ext cx="5640760" cy="30272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 the best lambda, and using cross-validation to do feature selection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the ANOVA test to select the important predictor variables and interaction terms.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LDA model with normalized predictor variables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Compare the accuracy obtained with Lasso Regression against the one obtained using the full logistic regression model (including all predictors) and LDA model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important performance metric (confusion metrics ROC and AUC), classification-model-evaluation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BC65C9-B8AD-FF2F-7444-622B2604DD44}"/>
              </a:ext>
            </a:extLst>
          </p:cNvPr>
          <p:cNvSpPr/>
          <p:nvPr/>
        </p:nvSpPr>
        <p:spPr>
          <a:xfrm>
            <a:off x="354654" y="1389741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Model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4F8A76-0A9A-DE07-EF4C-30CD26B353C1}"/>
              </a:ext>
            </a:extLst>
          </p:cNvPr>
          <p:cNvSpPr/>
          <p:nvPr/>
        </p:nvSpPr>
        <p:spPr>
          <a:xfrm>
            <a:off x="354654" y="3863390"/>
            <a:ext cx="5456628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Process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07B7E9-E6BE-829B-E799-7EBA36CEF2AA}"/>
              </a:ext>
            </a:extLst>
          </p:cNvPr>
          <p:cNvSpPr txBox="1"/>
          <p:nvPr/>
        </p:nvSpPr>
        <p:spPr>
          <a:xfrm>
            <a:off x="112322" y="1952506"/>
            <a:ext cx="5640760" cy="21408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model predict the customer loyalty by optimizing this model with the smallest number of predictors that also gives a good accuracy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Model estimation, we compare LDA model with Logistic regression model, according to Accuracy, Recall, Precision and F1-score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EBDBC-C7D6-A194-D7C9-B9508BAF821C}"/>
              </a:ext>
            </a:extLst>
          </p:cNvPr>
          <p:cNvSpPr txBox="1"/>
          <p:nvPr/>
        </p:nvSpPr>
        <p:spPr>
          <a:xfrm>
            <a:off x="5912870" y="6079174"/>
            <a:ext cx="5688579" cy="6241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3D35D-FCB2-0191-2F7C-0CF0E819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8" b="-1"/>
          <a:stretch/>
        </p:blipFill>
        <p:spPr>
          <a:xfrm>
            <a:off x="6738702" y="3209049"/>
            <a:ext cx="4145198" cy="3648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3FCD87-1DC0-DECE-86CF-7809C472D9B8}"/>
              </a:ext>
            </a:extLst>
          </p:cNvPr>
          <p:cNvSpPr txBox="1"/>
          <p:nvPr/>
        </p:nvSpPr>
        <p:spPr>
          <a:xfrm>
            <a:off x="112321" y="4396790"/>
            <a:ext cx="5908831" cy="2396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preprocessing and check the correlation of predictors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Randomly split the data into training set (60% for building a predictive model) and test set (40% for evaluating the model)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Lasso Regression, compute penalized logistic regression, for automatically selecting an optimal model containing the most contributive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57721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2053F8-E218-8110-5D1D-E665660FBE57}"/>
              </a:ext>
            </a:extLst>
          </p:cNvPr>
          <p:cNvSpPr/>
          <p:nvPr/>
        </p:nvSpPr>
        <p:spPr>
          <a:xfrm>
            <a:off x="6184901" y="3337915"/>
            <a:ext cx="5751733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Results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EE8CF8-F87D-19E7-BDEB-549705DACAC1}"/>
              </a:ext>
            </a:extLst>
          </p:cNvPr>
          <p:cNvSpPr/>
          <p:nvPr/>
        </p:nvSpPr>
        <p:spPr>
          <a:xfrm>
            <a:off x="407766" y="3347931"/>
            <a:ext cx="5378957" cy="533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Difference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F1CB6F5-56AA-DA28-79C8-6B0C9E16F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499782"/>
              </p:ext>
            </p:extLst>
          </p:nvPr>
        </p:nvGraphicFramePr>
        <p:xfrm>
          <a:off x="407765" y="266699"/>
          <a:ext cx="290058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483">
                  <a:extLst>
                    <a:ext uri="{9D8B030D-6E8A-4147-A177-3AD203B41FA5}">
                      <a16:colId xmlns:a16="http://schemas.microsoft.com/office/drawing/2014/main" val="3674355624"/>
                    </a:ext>
                  </a:extLst>
                </a:gridCol>
                <a:gridCol w="838802">
                  <a:extLst>
                    <a:ext uri="{9D8B030D-6E8A-4147-A177-3AD203B41FA5}">
                      <a16:colId xmlns:a16="http://schemas.microsoft.com/office/drawing/2014/main" val="202072918"/>
                    </a:ext>
                  </a:extLst>
                </a:gridCol>
                <a:gridCol w="749301">
                  <a:extLst>
                    <a:ext uri="{9D8B030D-6E8A-4147-A177-3AD203B41FA5}">
                      <a16:colId xmlns:a16="http://schemas.microsoft.com/office/drawing/2014/main" val="213305789"/>
                    </a:ext>
                  </a:extLst>
                </a:gridCol>
              </a:tblGrid>
              <a:tr h="409860">
                <a:tc>
                  <a:txBody>
                    <a:bodyPr/>
                    <a:lstStyle/>
                    <a:p>
                      <a:r>
                        <a:rPr lang="en-US" sz="1100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25442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r>
                        <a:rPr lang="en-US" sz="1100" dirty="0"/>
                        <a:t>(Intercept)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β0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0.2948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54833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pPr algn="just"/>
                      <a:r>
                        <a:rPr lang="en-US" sz="1100" dirty="0"/>
                        <a:t>Satis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β1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0.8772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892192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r>
                        <a:rPr lang="en-US" sz="11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β2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52899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Reputa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1.6845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967398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sex_male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-1.2017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59366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CTRUST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0.4751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970228"/>
                  </a:ext>
                </a:extLst>
              </a:tr>
              <a:tr h="40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Reputa:sex_male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-0.9256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73219"/>
                  </a:ext>
                </a:extLst>
              </a:tr>
              <a:tr h="307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VALUE:Reputa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β7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-0.8668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17561"/>
                  </a:ext>
                </a:extLst>
              </a:tr>
            </a:tbl>
          </a:graphicData>
        </a:graphic>
      </p:graphicFrame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7AAD7C71-C8FD-0671-F32E-AF9A58FC2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17063"/>
              </p:ext>
            </p:extLst>
          </p:nvPr>
        </p:nvGraphicFramePr>
        <p:xfrm>
          <a:off x="7395771" y="970491"/>
          <a:ext cx="42608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283">
                  <a:extLst>
                    <a:ext uri="{9D8B030D-6E8A-4147-A177-3AD203B41FA5}">
                      <a16:colId xmlns:a16="http://schemas.microsoft.com/office/drawing/2014/main" val="2235177523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439777988"/>
                    </a:ext>
                  </a:extLst>
                </a:gridCol>
                <a:gridCol w="1420283">
                  <a:extLst>
                    <a:ext uri="{9D8B030D-6E8A-4147-A177-3AD203B41FA5}">
                      <a16:colId xmlns:a16="http://schemas.microsoft.com/office/drawing/2014/main" val="1201385560"/>
                    </a:ext>
                  </a:extLst>
                </a:gridCol>
              </a:tblGrid>
              <a:tr h="266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43482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en-US" b="1" dirty="0"/>
                        <a:t>Pred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900426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385126"/>
                  </a:ext>
                </a:extLst>
              </a:tr>
              <a:tr h="26644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049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208DB16-E0FD-4B89-7518-E4E8C785BA92}"/>
              </a:ext>
            </a:extLst>
          </p:cNvPr>
          <p:cNvSpPr txBox="1"/>
          <p:nvPr/>
        </p:nvSpPr>
        <p:spPr>
          <a:xfrm>
            <a:off x="5960304" y="3871315"/>
            <a:ext cx="6200926" cy="32020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regression coefficient for use value is </a:t>
            </a:r>
            <a:r>
              <a:rPr lang="en-US" sz="1600" dirty="0"/>
              <a:t>1.0504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This indicate that one unit increase in use value will increase the Loyalty of consumer by exp(</a:t>
            </a:r>
            <a:r>
              <a:rPr lang="en-US" sz="1600" dirty="0"/>
              <a:t>1.0504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Symbola"/>
              </a:rPr>
              <a:t>2.86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times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i="1" dirty="0"/>
              <a:t>Reputa:sex_male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occurs if the relation between one predictor, </a:t>
            </a:r>
            <a:r>
              <a:rPr lang="en-US" sz="1600" i="1" dirty="0"/>
              <a:t>Reputa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and the outcome (response) variable,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Consumer Loyalty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depends on the value of another independent variable, </a:t>
            </a:r>
            <a:r>
              <a:rPr lang="en-US" sz="1600" i="1" dirty="0"/>
              <a:t>sex_male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the logistic regression results, it can be noticed that some variables like ATRUST, age_1, age_2, etc. are not statistically significant. Keeping them in the model may contribute to overfitting. Therefore, they should be eliminated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E01339-0D54-1957-9920-D46D121EB39F}"/>
              </a:ext>
            </a:extLst>
          </p:cNvPr>
          <p:cNvSpPr txBox="1"/>
          <p:nvPr/>
        </p:nvSpPr>
        <p:spPr>
          <a:xfrm>
            <a:off x="8564855" y="511730"/>
            <a:ext cx="181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Confusion matrix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DC7E797-C32B-898D-CABF-8FB466FAB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"/>
          <a:stretch/>
        </p:blipFill>
        <p:spPr>
          <a:xfrm>
            <a:off x="3652547" y="74462"/>
            <a:ext cx="3536401" cy="325509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9D9DDD-9058-DE5E-221B-CF2F02E0C15C}"/>
              </a:ext>
            </a:extLst>
          </p:cNvPr>
          <p:cNvSpPr txBox="1"/>
          <p:nvPr/>
        </p:nvSpPr>
        <p:spPr>
          <a:xfrm>
            <a:off x="88901" y="3887755"/>
            <a:ext cx="5871403" cy="2729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LDA works when all the independent variables are continuous (not categorical) and follow a Normal distribution. Whereas in Logistic Regression this is not the case and categorical variables can be used as independent variables while making predictions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discriminant analysis is more suitable for predicting the category of an observation in the situation where the outcome variable contains more than two classes</a:t>
            </a:r>
          </a:p>
        </p:txBody>
      </p:sp>
    </p:spTree>
    <p:extLst>
      <p:ext uri="{BB962C8B-B14F-4D97-AF65-F5344CB8AC3E}">
        <p14:creationId xmlns:p14="http://schemas.microsoft.com/office/powerpoint/2010/main" val="2066391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423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Symbola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 Ziming</dc:creator>
  <cp:lastModifiedBy>Cui Ziming</cp:lastModifiedBy>
  <cp:revision>18</cp:revision>
  <dcterms:created xsi:type="dcterms:W3CDTF">2022-11-27T20:56:44Z</dcterms:created>
  <dcterms:modified xsi:type="dcterms:W3CDTF">2022-12-04T01:40:28Z</dcterms:modified>
</cp:coreProperties>
</file>