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E9219-B53D-4BFC-8A98-5FA20CF5F32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B6FD8-69BD-40BF-BDB4-2E974AA70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4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B6FD8-69BD-40BF-BDB4-2E974AA70A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E277-19A7-6E83-D85D-D2F2942A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8AF3F-54D4-1F9A-F142-0FCD7A206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D608-9668-E468-591B-5A7C5F8B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727F8-F806-F33A-C0CE-2F04BC59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43CB7-AAE5-333F-3EBD-20BB236C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00E-502F-1708-AC03-F423861E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091A3-2F96-2439-D69D-CFB8D9A4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3630-710D-AF0D-2EF4-ED715E2F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9229D-5D2F-E099-16AD-7EF76D9F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0F73-7916-DF7E-201E-DCF1F4BE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04A25-E442-8200-B65B-DC0E2276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89082-3710-747B-E082-931B97D9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E290-1457-A1D2-164C-CFDED3DF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F2D2D-3280-61EA-0D89-0AE02827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610A2-8A35-BEB5-0F8A-80B14075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079E-667F-F874-59E9-B1B39047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1F61-10E6-6A59-4D0C-5445EBE9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9DBF-030E-BE85-645C-71634071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6F89-6C60-FA6D-72E9-8EF2E5CF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8268-7C58-BB69-3D33-269A8C0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68A8-3807-716B-6275-09BBAE5E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BF567-CBE1-276B-ECD3-2C7CD3AAA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0762-535B-A758-79B3-C1AF19CA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DB45-B899-E575-F4C9-EA4688EA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7A80-D25A-281D-330B-F2215E95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C204-5192-F556-A62D-035A56CA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74FF-BE19-226D-48F2-EE5A8BCFE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E968C-81B0-A03E-E642-EE73224A1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9C86F-ED4F-2763-A521-79C23EE5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36283-2493-F6B9-4FAA-B338F775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2298C-38B0-DD4B-42D6-BFF2930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3E76-B795-F080-2966-5F6B7CDE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1E80-2244-98F2-337A-88C8DB32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A2E7B-8A86-B98E-E927-D93EAF35D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903E7-DC99-8D5C-447C-527025F5E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46AD0-0B7B-E332-126C-FB8D3E8D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32A41-D566-DCBB-07F1-EEDFD708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7D353-0505-3EF4-0926-E40400EC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C7B03-A5DD-220C-7E18-8A3B7944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9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8C59-40C5-094A-4E18-F1AA4562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643BF-ED42-2952-2B7A-133BC121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20315-6A91-8BB1-5310-686F6772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969F1-6CB3-3F1D-E094-7D76DDD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1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0F653-A0B5-4A2C-BF5D-1FB41266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81F4E-81E6-A783-8A9F-C82DB8E4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C7968-4AAD-5856-9033-FEF37784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D568-446F-9390-2B87-D53E0305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3353-E180-0D1A-AA2F-204EF5C0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73694-19F3-53D2-2B89-36466911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497F9-8A95-9C62-C53A-8A5AEE60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71874-A192-06BE-43B0-3881BB22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C490-043D-0341-83A7-52D9A16A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44D1-42F1-71CF-11CB-CB412745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F11E3-4568-0189-22B1-36F3BD1FA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7A894-9240-FE90-4765-BCE16DA1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0C21C-EC15-7364-1F7E-2497D160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4D5BF-92B2-7E88-B21A-3158ADD7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ADDE1-9528-0C7C-71B3-E8C92733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FDA61-4A05-7AAA-B00E-EF684F8E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1D0E2-A181-6631-E8AC-DD141F707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F6261-5A57-394A-A10C-28836D092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2127-8D29-43F0-84F1-33325A1A8EC4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CACB-CD3C-0B4A-04B9-A05EB40B9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06C7-F0A5-8AC2-5C11-D741DFAF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0FB629-1A0A-DD25-F91A-D6B9028F806C}"/>
              </a:ext>
            </a:extLst>
          </p:cNvPr>
          <p:cNvSpPr/>
          <p:nvPr/>
        </p:nvSpPr>
        <p:spPr>
          <a:xfrm>
            <a:off x="354654" y="131914"/>
            <a:ext cx="5456628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87C6D-0C7D-7CEF-450E-C8B1BAA6CAF8}"/>
              </a:ext>
            </a:extLst>
          </p:cNvPr>
          <p:cNvSpPr txBox="1"/>
          <p:nvPr/>
        </p:nvSpPr>
        <p:spPr>
          <a:xfrm>
            <a:off x="112322" y="696861"/>
            <a:ext cx="5640760" cy="663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the best predictive model to identify the level of customer loyalty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C65C9-B8AD-FF2F-7444-622B2604DD44}"/>
              </a:ext>
            </a:extLst>
          </p:cNvPr>
          <p:cNvSpPr/>
          <p:nvPr/>
        </p:nvSpPr>
        <p:spPr>
          <a:xfrm>
            <a:off x="354654" y="1419106"/>
            <a:ext cx="5456628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4F8A76-0A9A-DE07-EF4C-30CD26B353C1}"/>
              </a:ext>
            </a:extLst>
          </p:cNvPr>
          <p:cNvSpPr/>
          <p:nvPr/>
        </p:nvSpPr>
        <p:spPr>
          <a:xfrm>
            <a:off x="6348030" y="138480"/>
            <a:ext cx="5456628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Process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07B7E9-E6BE-829B-E799-7EBA36CEF2AA}"/>
              </a:ext>
            </a:extLst>
          </p:cNvPr>
          <p:cNvSpPr txBox="1"/>
          <p:nvPr/>
        </p:nvSpPr>
        <p:spPr>
          <a:xfrm>
            <a:off x="112321" y="1952506"/>
            <a:ext cx="5848367" cy="4504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i="0" dirty="0">
                <a:solidFill>
                  <a:srgbClr val="4C5F6F"/>
                </a:solidFill>
                <a:effectLst/>
                <a:latin typeface="Roboto" panose="02000000000000000000" pitchFamily="2" charset="0"/>
              </a:rPr>
              <a:t>Best Subsets Regression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subsets regression is an exploratory model building  regression analysis. It compares all possible models that can be created based upon an identified set of predictors</a:t>
            </a:r>
          </a:p>
          <a:p>
            <a:pPr algn="ctr">
              <a:lnSpc>
                <a:spcPct val="120000"/>
              </a:lnSpc>
            </a:pPr>
            <a:r>
              <a:rPr lang="en-US" sz="1600" b="1" dirty="0">
                <a:solidFill>
                  <a:srgbClr val="4C5F6F"/>
                </a:solidFill>
                <a:latin typeface="Roboto" panose="02000000000000000000" pitchFamily="2" charset="0"/>
              </a:rPr>
              <a:t>Ridge Regression</a:t>
            </a:r>
          </a:p>
          <a:p>
            <a:pPr marL="2857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Ridge regression is a method of estimating the coefficients of multiple-regression models in scenarios where the independent variables are highly correlated.it is a method of regularization of ill-posed problems</a:t>
            </a:r>
          </a:p>
          <a:p>
            <a:pPr marL="0" lvl="1" algn="ctr">
              <a:lnSpc>
                <a:spcPct val="120000"/>
              </a:lnSpc>
            </a:pPr>
            <a:r>
              <a:rPr lang="en-US" sz="1600" b="1" dirty="0">
                <a:solidFill>
                  <a:srgbClr val="4C5F6F"/>
                </a:solidFill>
                <a:latin typeface="Roboto" panose="02000000000000000000" pitchFamily="2" charset="0"/>
              </a:rPr>
              <a:t>Lasso Regression</a:t>
            </a:r>
          </a:p>
          <a:p>
            <a:pPr marL="2857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 is a regression analysis method that performs both variable selection and regularization in order to enhance the prediction accuracy and interpretability of the resulting statistical model</a:t>
            </a:r>
          </a:p>
          <a:p>
            <a:pPr marL="2857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FCD87-1DC0-DECE-86CF-7809C472D9B8}"/>
              </a:ext>
            </a:extLst>
          </p:cNvPr>
          <p:cNvSpPr txBox="1"/>
          <p:nvPr/>
        </p:nvSpPr>
        <p:spPr>
          <a:xfrm>
            <a:off x="5960688" y="739908"/>
            <a:ext cx="6231312" cy="306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 and check the correlation of predictors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Randomly split the data into training set 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for building a predictive model) and test set 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for evaluating the model)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Lasso Regression, compute penalized logistic regression, for automatically selecting an optimal model containing the most contributive predictor variable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plot shows the change of each characteristic coefficient according to the change of lambda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88F54-BC9C-28DF-6283-F510B1B55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63" y="5296684"/>
            <a:ext cx="5240161" cy="746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50941-2D05-0FFB-E173-BEC1B5ED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63" y="4549908"/>
            <a:ext cx="5240163" cy="746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CAF33D-7F3B-9FD1-7613-505640853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61" y="3801644"/>
            <a:ext cx="5240161" cy="751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1760E9-F6E9-F475-F0A6-42FA6F0AC772}"/>
              </a:ext>
            </a:extLst>
          </p:cNvPr>
          <p:cNvSpPr txBox="1"/>
          <p:nvPr/>
        </p:nvSpPr>
        <p:spPr>
          <a:xfrm>
            <a:off x="8610600" y="3463090"/>
            <a:ext cx="193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57721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2053F8-E218-8110-5D1D-E665660FBE57}"/>
              </a:ext>
            </a:extLst>
          </p:cNvPr>
          <p:cNvSpPr/>
          <p:nvPr/>
        </p:nvSpPr>
        <p:spPr>
          <a:xfrm>
            <a:off x="6184901" y="3337915"/>
            <a:ext cx="5751733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EE8CF8-F87D-19E7-BDEB-549705DACAC1}"/>
              </a:ext>
            </a:extLst>
          </p:cNvPr>
          <p:cNvSpPr/>
          <p:nvPr/>
        </p:nvSpPr>
        <p:spPr>
          <a:xfrm>
            <a:off x="445866" y="3331105"/>
            <a:ext cx="5378957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Difference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F1CB6F5-56AA-DA28-79C8-6B0C9E16F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07642"/>
              </p:ext>
            </p:extLst>
          </p:nvPr>
        </p:nvGraphicFramePr>
        <p:xfrm>
          <a:off x="733499" y="241118"/>
          <a:ext cx="3178864" cy="283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401">
                  <a:extLst>
                    <a:ext uri="{9D8B030D-6E8A-4147-A177-3AD203B41FA5}">
                      <a16:colId xmlns:a16="http://schemas.microsoft.com/office/drawing/2014/main" val="3674355624"/>
                    </a:ext>
                  </a:extLst>
                </a:gridCol>
                <a:gridCol w="919275">
                  <a:extLst>
                    <a:ext uri="{9D8B030D-6E8A-4147-A177-3AD203B41FA5}">
                      <a16:colId xmlns:a16="http://schemas.microsoft.com/office/drawing/2014/main" val="202072918"/>
                    </a:ext>
                  </a:extLst>
                </a:gridCol>
                <a:gridCol w="821188">
                  <a:extLst>
                    <a:ext uri="{9D8B030D-6E8A-4147-A177-3AD203B41FA5}">
                      <a16:colId xmlns:a16="http://schemas.microsoft.com/office/drawing/2014/main" val="213305789"/>
                    </a:ext>
                  </a:extLst>
                </a:gridCol>
              </a:tblGrid>
              <a:tr h="59727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925442"/>
                  </a:ext>
                </a:extLst>
              </a:tr>
              <a:tr h="4480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β0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54833"/>
                  </a:ext>
                </a:extLst>
              </a:tr>
              <a:tr h="4480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β1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92192"/>
                  </a:ext>
                </a:extLst>
              </a:tr>
              <a:tr h="4480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β2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52899"/>
                  </a:ext>
                </a:extLst>
              </a:tr>
              <a:tr h="448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CTRUST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β3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67398"/>
                  </a:ext>
                </a:extLst>
              </a:tr>
              <a:tr h="448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Reputa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β4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 0.1672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5936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08DB16-E0FD-4B89-7518-E4E8C785BA92}"/>
              </a:ext>
            </a:extLst>
          </p:cNvPr>
          <p:cNvSpPr txBox="1"/>
          <p:nvPr/>
        </p:nvSpPr>
        <p:spPr>
          <a:xfrm>
            <a:off x="5902174" y="3801726"/>
            <a:ext cx="6200926" cy="30617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Lasso regression coefficient for use value is 0.2875. This indicate that one unit increase in use value will increase the Loyalty of consumer by exp(0.2875) 1.33 times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 term penalizes absolute value of the coefficients (lasso adds a penalty equal to the absolute value of the magnitude of the coefficients multiplied by lambda)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regression results, it can be noticed that some variables like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Satis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CTRUST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Reputa,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etc. are statistically significant.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D9DDD-9058-DE5E-221B-CF2F02E0C15C}"/>
              </a:ext>
            </a:extLst>
          </p:cNvPr>
          <p:cNvSpPr txBox="1"/>
          <p:nvPr/>
        </p:nvSpPr>
        <p:spPr>
          <a:xfrm>
            <a:off x="88900" y="3864505"/>
            <a:ext cx="5871403" cy="306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 is similar to the optimal subset method and completes variable selection. The model built by Lasso is easier to interpret than Ridge regression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Ridge has some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isadvantage that the optimal subset, the stepwise method will select a subset of variables for modeling, and the final model of Ridge regression contains all p variables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 is better at feature selection, but ridge generally results in a better overall fit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018A9B-F0CA-9A62-2FAB-FC7EA28B3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10" y="0"/>
            <a:ext cx="2900587" cy="325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5F97EF-E016-EC3D-1942-4A8D2DD20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244" y="19784"/>
            <a:ext cx="3023723" cy="327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9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364</Words>
  <Application>Microsoft Office PowerPoint</Application>
  <PresentationFormat>Widescreen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 Ziming</dc:creator>
  <cp:lastModifiedBy>Cui Ziming</cp:lastModifiedBy>
  <cp:revision>23</cp:revision>
  <dcterms:created xsi:type="dcterms:W3CDTF">2022-11-27T20:56:44Z</dcterms:created>
  <dcterms:modified xsi:type="dcterms:W3CDTF">2022-12-11T01:03:56Z</dcterms:modified>
</cp:coreProperties>
</file>