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PT Sans Narrow"/>
      <p:regular r:id="rId39"/>
      <p:bold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D64F81-8992-4DC9-96D6-71992F174C65}">
  <a:tblStyle styleId="{48D64F81-8992-4DC9-96D6-71992F174C6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0B3C422-D2EC-45FE-9521-506205987B5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20" Type="http://schemas.openxmlformats.org/officeDocument/2006/relationships/slide" Target="slides/slide14.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PTSansNarrow-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f9938070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f9938070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09ea5c26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09ea5c26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f9938070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2f9938070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0bcbf15e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0bcbf15e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09ea5c262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09ea5c262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0bcbf15e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0bcbf15e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0bcbf15e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0bcbf15e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0c31c8f0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0c31c8f0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0c31c8f0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0c31c8f0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0c31c8f09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0c31c8f09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f9938070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f993807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0bcbf15e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0bcbf15e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0bcbf15e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30bcbf15e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30bcbf15e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30bcbf15e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0bcbf15e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0bcbf15e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f9938070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f9938070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0bcbf15e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0bcbf15e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0bcbf15e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0bcbf15e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f9938070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f9938070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0bcbf15e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0bcbf15e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f993807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f993807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09ea5c26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09ea5c26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f9938070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f9938070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09ea5c26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09ea5c26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09ea5c26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09ea5c26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f9938070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f9938070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f9938070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f9938070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1200"/>
              </a:spcAft>
              <a:buNone/>
            </a:pPr>
            <a:r>
              <a:rPr lang="en" sz="1700">
                <a:solidFill>
                  <a:srgbClr val="000000"/>
                </a:solidFill>
                <a:latin typeface="Arial"/>
                <a:ea typeface="Arial"/>
                <a:cs typeface="Arial"/>
                <a:sym typeface="Arial"/>
              </a:rPr>
              <a:t>Predicting Forex Trends: A Comparative Study of Probabilistic Graphical Models and Beyond</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t/>
            </a:r>
            <a:endParaRPr sz="1600"/>
          </a:p>
          <a:p>
            <a:pPr indent="0" lvl="0" marL="0" rtl="0" algn="ctr">
              <a:lnSpc>
                <a:spcPct val="80000"/>
              </a:lnSpc>
              <a:spcBef>
                <a:spcPts val="0"/>
              </a:spcBef>
              <a:spcAft>
                <a:spcPts val="0"/>
              </a:spcAft>
              <a:buNone/>
            </a:pPr>
            <a:r>
              <a:rPr lang="en" sz="1600"/>
              <a:t>Sinan He, Qingzhe Guo, Ziming Cui</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Markov Models</a:t>
            </a:r>
            <a:endParaRPr/>
          </a:p>
          <a:p>
            <a:pPr indent="0" lvl="0" marL="0" rtl="0" algn="l">
              <a:spcBef>
                <a:spcPts val="0"/>
              </a:spcBef>
              <a:spcAft>
                <a:spcPts val="0"/>
              </a:spcAft>
              <a:buNone/>
            </a:pPr>
            <a:r>
              <a:t/>
            </a:r>
            <a:endParaRPr/>
          </a:p>
        </p:txBody>
      </p:sp>
      <p:sp>
        <p:nvSpPr>
          <p:cNvPr id="126" name="Google Shape;126;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4705925" y="1279275"/>
            <a:ext cx="4217000" cy="2519825"/>
          </a:xfrm>
          <a:prstGeom prst="rect">
            <a:avLst/>
          </a:prstGeom>
          <a:noFill/>
          <a:ln>
            <a:noFill/>
          </a:ln>
        </p:spPr>
      </p:pic>
      <p:sp>
        <p:nvSpPr>
          <p:cNvPr id="128" name="Google Shape;128;p22"/>
          <p:cNvSpPr txBox="1"/>
          <p:nvPr/>
        </p:nvSpPr>
        <p:spPr>
          <a:xfrm>
            <a:off x="5400275" y="3867075"/>
            <a:ext cx="31422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t>Simple HMM Example Illustrating the Relationship between Weather Conditions and Daily Activities</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Markov Models</a:t>
            </a:r>
            <a:endParaRPr/>
          </a:p>
          <a:p>
            <a:pPr indent="0" lvl="0" marL="0" rtl="0" algn="l">
              <a:spcBef>
                <a:spcPts val="0"/>
              </a:spcBef>
              <a:spcAft>
                <a:spcPts val="0"/>
              </a:spcAft>
              <a:buNone/>
            </a:pPr>
            <a:r>
              <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200">
                <a:solidFill>
                  <a:srgbClr val="000000"/>
                </a:solidFill>
                <a:latin typeface="Arial"/>
                <a:ea typeface="Arial"/>
                <a:cs typeface="Arial"/>
                <a:sym typeface="Arial"/>
              </a:rPr>
              <a:t>MAE</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en" sz="1200">
                <a:solidFill>
                  <a:srgbClr val="000000"/>
                </a:solidFill>
                <a:latin typeface="Arial"/>
                <a:ea typeface="Arial"/>
                <a:cs typeface="Arial"/>
                <a:sym typeface="Arial"/>
              </a:rPr>
              <a:t>RMSE</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en" sz="1400">
                <a:solidFill>
                  <a:srgbClr val="000000"/>
                </a:solidFill>
                <a:latin typeface="Arial"/>
                <a:ea typeface="Arial"/>
                <a:cs typeface="Arial"/>
                <a:sym typeface="Arial"/>
              </a:rPr>
              <a:t>R2</a:t>
            </a:r>
            <a:r>
              <a:rPr lang="en" sz="1200">
                <a:solidFill>
                  <a:srgbClr val="000000"/>
                </a:solidFill>
                <a:latin typeface="Arial"/>
                <a:ea typeface="Arial"/>
                <a:cs typeface="Arial"/>
                <a:sym typeface="Arial"/>
              </a:rPr>
              <a:t>MAE</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en" sz="1200">
                <a:solidFill>
                  <a:srgbClr val="000000"/>
                </a:solidFill>
                <a:latin typeface="Arial"/>
                <a:ea typeface="Arial"/>
                <a:cs typeface="Arial"/>
                <a:sym typeface="Arial"/>
              </a:rPr>
              <a:t>RMSE</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en" sz="1400">
                <a:solidFill>
                  <a:srgbClr val="000000"/>
                </a:solidFill>
                <a:latin typeface="Arial"/>
                <a:ea typeface="Arial"/>
                <a:cs typeface="Arial"/>
                <a:sym typeface="Arial"/>
              </a:rPr>
              <a:t>R2</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n" sz="1200">
                <a:solidFill>
                  <a:srgbClr val="000000"/>
                </a:solidFill>
                <a:latin typeface="Arial"/>
                <a:ea typeface="Arial"/>
                <a:cs typeface="Arial"/>
                <a:sym typeface="Arial"/>
              </a:rPr>
              <a:t> 0.0255</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en" sz="1200">
                <a:solidFill>
                  <a:srgbClr val="000000"/>
                </a:solidFill>
                <a:latin typeface="Arial"/>
                <a:ea typeface="Arial"/>
                <a:cs typeface="Arial"/>
                <a:sym typeface="Arial"/>
              </a:rPr>
              <a:t> 0.0351</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en" sz="1200">
                <a:solidFill>
                  <a:srgbClr val="000000"/>
                </a:solidFill>
                <a:latin typeface="Arial"/>
                <a:ea typeface="Arial"/>
                <a:cs typeface="Arial"/>
                <a:sym typeface="Arial"/>
              </a:rPr>
              <a:t>0.9471</a:t>
            </a:r>
            <a:endParaRPr sz="1200">
              <a:solidFill>
                <a:srgbClr val="000000"/>
              </a:solidFill>
              <a:latin typeface="Arial"/>
              <a:ea typeface="Arial"/>
              <a:cs typeface="Arial"/>
              <a:sym typeface="Arial"/>
            </a:endParaRPr>
          </a:p>
          <a:p>
            <a:pPr indent="0" lvl="0" marL="0" rtl="0" algn="ctr">
              <a:spcBef>
                <a:spcPts val="0"/>
              </a:spcBef>
              <a:spcAft>
                <a:spcPts val="0"/>
              </a:spcAft>
              <a:buNone/>
            </a:pPr>
            <a:r>
              <a:t/>
            </a:r>
            <a:endParaRPr sz="1400">
              <a:solidFill>
                <a:srgbClr val="000000"/>
              </a:solidFill>
              <a:latin typeface="Arial"/>
              <a:ea typeface="Arial"/>
              <a:cs typeface="Arial"/>
              <a:sym typeface="Arial"/>
            </a:endParaRPr>
          </a:p>
          <a:p>
            <a:pPr indent="0" lvl="0" marL="0" rtl="0" algn="ctr">
              <a:spcBef>
                <a:spcPts val="0"/>
              </a:spcBef>
              <a:spcAft>
                <a:spcPts val="0"/>
              </a:spcAft>
              <a:buNone/>
            </a:pPr>
            <a:r>
              <a:rPr lang="en" sz="1200">
                <a:solidFill>
                  <a:srgbClr val="000000"/>
                </a:solidFill>
                <a:latin typeface="Arial"/>
                <a:ea typeface="Arial"/>
                <a:cs typeface="Arial"/>
                <a:sym typeface="Arial"/>
              </a:rPr>
              <a:t> 0.0255</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en" sz="1200">
                <a:solidFill>
                  <a:srgbClr val="000000"/>
                </a:solidFill>
                <a:latin typeface="Arial"/>
                <a:ea typeface="Arial"/>
                <a:cs typeface="Arial"/>
                <a:sym typeface="Arial"/>
              </a:rPr>
              <a:t> 0.0351</a:t>
            </a:r>
            <a:endParaRPr sz="1200">
              <a:solidFill>
                <a:srgbClr val="000000"/>
              </a:solidFill>
              <a:latin typeface="Arial"/>
              <a:ea typeface="Arial"/>
              <a:cs typeface="Arial"/>
              <a:sym typeface="Arial"/>
            </a:endParaRPr>
          </a:p>
          <a:p>
            <a:pPr indent="0" lvl="0" marL="0" rtl="0" algn="ctr">
              <a:spcBef>
                <a:spcPts val="0"/>
              </a:spcBef>
              <a:spcAft>
                <a:spcPts val="0"/>
              </a:spcAft>
              <a:buNone/>
            </a:pPr>
            <a:r>
              <a:rPr lang="en" sz="1200">
                <a:solidFill>
                  <a:srgbClr val="000000"/>
                </a:solidFill>
                <a:latin typeface="Arial"/>
                <a:ea typeface="Arial"/>
                <a:cs typeface="Arial"/>
                <a:sym typeface="Arial"/>
              </a:rPr>
              <a:t>0.9471</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35" name="Google Shape;135;p23"/>
          <p:cNvPicPr preferRelativeResize="0"/>
          <p:nvPr/>
        </p:nvPicPr>
        <p:blipFill>
          <a:blip r:embed="rId3">
            <a:alphaModFix/>
          </a:blip>
          <a:stretch>
            <a:fillRect/>
          </a:stretch>
        </p:blipFill>
        <p:spPr>
          <a:xfrm>
            <a:off x="159950" y="1157288"/>
            <a:ext cx="5667375" cy="2828925"/>
          </a:xfrm>
          <a:prstGeom prst="rect">
            <a:avLst/>
          </a:prstGeom>
          <a:noFill/>
          <a:ln>
            <a:noFill/>
          </a:ln>
        </p:spPr>
      </p:pic>
      <p:graphicFrame>
        <p:nvGraphicFramePr>
          <p:cNvPr id="136" name="Google Shape;136;p23"/>
          <p:cNvGraphicFramePr/>
          <p:nvPr/>
        </p:nvGraphicFramePr>
        <p:xfrm>
          <a:off x="403000" y="3991100"/>
          <a:ext cx="3000000" cy="3000000"/>
        </p:xfrm>
        <a:graphic>
          <a:graphicData uri="http://schemas.openxmlformats.org/drawingml/2006/table">
            <a:tbl>
              <a:tblPr>
                <a:noFill/>
                <a:tableStyleId>{48D64F81-8992-4DC9-96D6-71992F174C65}</a:tableStyleId>
              </a:tblPr>
              <a:tblGrid>
                <a:gridCol w="748350"/>
                <a:gridCol w="748350"/>
                <a:gridCol w="748350"/>
              </a:tblGrid>
              <a:tr h="185675">
                <a:tc>
                  <a:txBody>
                    <a:bodyPr/>
                    <a:lstStyle/>
                    <a:p>
                      <a:pPr indent="0" lvl="0" marL="0" rtl="0" algn="ctr">
                        <a:lnSpc>
                          <a:spcPct val="115000"/>
                        </a:lnSpc>
                        <a:spcBef>
                          <a:spcPts val="0"/>
                        </a:spcBef>
                        <a:spcAft>
                          <a:spcPts val="0"/>
                        </a:spcAft>
                        <a:buNone/>
                      </a:pPr>
                      <a:r>
                        <a:rPr lang="en" sz="1200"/>
                        <a:t>MAE</a:t>
                      </a:r>
                      <a:endParaRPr sz="1200"/>
                    </a:p>
                  </a:txBody>
                  <a:tcPr marT="63500" marB="63500" marR="63500" marL="63500"/>
                </a:tc>
                <a:tc>
                  <a:txBody>
                    <a:bodyPr/>
                    <a:lstStyle/>
                    <a:p>
                      <a:pPr indent="0" lvl="0" marL="0" rtl="0" algn="ctr">
                        <a:lnSpc>
                          <a:spcPct val="115000"/>
                        </a:lnSpc>
                        <a:spcBef>
                          <a:spcPts val="0"/>
                        </a:spcBef>
                        <a:spcAft>
                          <a:spcPts val="0"/>
                        </a:spcAft>
                        <a:buNone/>
                      </a:pPr>
                      <a:r>
                        <a:rPr lang="en" sz="1200"/>
                        <a:t>RMSE</a:t>
                      </a:r>
                      <a:endParaRPr sz="1200"/>
                    </a:p>
                  </a:txBody>
                  <a:tcPr marT="63500" marB="63500" marR="63500" marL="63500"/>
                </a:tc>
                <a:tc>
                  <a:txBody>
                    <a:bodyPr/>
                    <a:lstStyle/>
                    <a:p>
                      <a:pPr indent="0" lvl="0" marL="0" rtl="0" algn="ctr">
                        <a:lnSpc>
                          <a:spcPct val="115000"/>
                        </a:lnSpc>
                        <a:spcBef>
                          <a:spcPts val="0"/>
                        </a:spcBef>
                        <a:spcAft>
                          <a:spcPts val="0"/>
                        </a:spcAft>
                        <a:buNone/>
                      </a:pPr>
                      <a:r>
                        <a:rPr lang="en"/>
                        <a:t>R2</a:t>
                      </a:r>
                      <a:endParaRPr/>
                    </a:p>
                  </a:txBody>
                  <a:tcPr marT="63500" marB="63500" marR="63500" marL="63500"/>
                </a:tc>
              </a:tr>
              <a:tr h="166775">
                <a:tc>
                  <a:txBody>
                    <a:bodyPr/>
                    <a:lstStyle/>
                    <a:p>
                      <a:pPr indent="0" lvl="0" marL="0" rtl="0" algn="ctr">
                        <a:lnSpc>
                          <a:spcPct val="115000"/>
                        </a:lnSpc>
                        <a:spcBef>
                          <a:spcPts val="0"/>
                        </a:spcBef>
                        <a:spcAft>
                          <a:spcPts val="0"/>
                        </a:spcAft>
                        <a:buNone/>
                      </a:pPr>
                      <a:r>
                        <a:rPr lang="en" sz="1200"/>
                        <a:t> 0.0255</a:t>
                      </a:r>
                      <a:endParaRPr sz="1200"/>
                    </a:p>
                  </a:txBody>
                  <a:tcPr marT="63500" marB="63500" marR="63500" marL="63500"/>
                </a:tc>
                <a:tc>
                  <a:txBody>
                    <a:bodyPr/>
                    <a:lstStyle/>
                    <a:p>
                      <a:pPr indent="0" lvl="0" marL="0" rtl="0" algn="ctr">
                        <a:lnSpc>
                          <a:spcPct val="115000"/>
                        </a:lnSpc>
                        <a:spcBef>
                          <a:spcPts val="0"/>
                        </a:spcBef>
                        <a:spcAft>
                          <a:spcPts val="0"/>
                        </a:spcAft>
                        <a:buNone/>
                      </a:pPr>
                      <a:r>
                        <a:rPr lang="en" sz="1200"/>
                        <a:t> 0.0351</a:t>
                      </a:r>
                      <a:endParaRPr sz="1200"/>
                    </a:p>
                  </a:txBody>
                  <a:tcPr marT="63500" marB="63500" marR="63500" marL="63500"/>
                </a:tc>
                <a:tc>
                  <a:txBody>
                    <a:bodyPr/>
                    <a:lstStyle/>
                    <a:p>
                      <a:pPr indent="0" lvl="0" marL="0" rtl="0" algn="ctr">
                        <a:lnSpc>
                          <a:spcPct val="115000"/>
                        </a:lnSpc>
                        <a:spcBef>
                          <a:spcPts val="0"/>
                        </a:spcBef>
                        <a:spcAft>
                          <a:spcPts val="0"/>
                        </a:spcAft>
                        <a:buNone/>
                      </a:pPr>
                      <a:r>
                        <a:rPr lang="en" sz="1200"/>
                        <a:t>0.9471</a:t>
                      </a:r>
                      <a:endParaRPr sz="1200"/>
                    </a:p>
                  </a:txBody>
                  <a:tcPr marT="63500" marB="63500" marR="63500" marL="63500"/>
                </a:tc>
              </a:tr>
            </a:tbl>
          </a:graphicData>
        </a:graphic>
      </p:graphicFrame>
      <p:sp>
        <p:nvSpPr>
          <p:cNvPr id="137" name="Google Shape;137;p23"/>
          <p:cNvSpPr txBox="1"/>
          <p:nvPr/>
        </p:nvSpPr>
        <p:spPr>
          <a:xfrm>
            <a:off x="5589125" y="602250"/>
            <a:ext cx="3081600" cy="3763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500"/>
              </a:spcBef>
              <a:spcAft>
                <a:spcPts val="0"/>
              </a:spcAft>
              <a:buClr>
                <a:srgbClr val="2D3B45"/>
              </a:buClr>
              <a:buSzPts val="1100"/>
              <a:buFont typeface="Roboto"/>
              <a:buChar char="●"/>
            </a:pPr>
            <a:r>
              <a:rPr lang="en" sz="1100">
                <a:solidFill>
                  <a:srgbClr val="2D3B45"/>
                </a:solidFill>
                <a:latin typeface="Roboto"/>
                <a:ea typeface="Roboto"/>
                <a:cs typeface="Roboto"/>
                <a:sym typeface="Roboto"/>
              </a:rPr>
              <a:t>Strong fit between predicted and actual closing prices</a:t>
            </a:r>
            <a:endParaRPr sz="1100">
              <a:solidFill>
                <a:srgbClr val="2D3B45"/>
              </a:solidFill>
              <a:latin typeface="Roboto"/>
              <a:ea typeface="Roboto"/>
              <a:cs typeface="Roboto"/>
              <a:sym typeface="Roboto"/>
            </a:endParaRPr>
          </a:p>
          <a:p>
            <a:pPr indent="-298450" lvl="0" marL="457200" rtl="0" algn="l">
              <a:lnSpc>
                <a:spcPct val="115000"/>
              </a:lnSpc>
              <a:spcBef>
                <a:spcPts val="0"/>
              </a:spcBef>
              <a:spcAft>
                <a:spcPts val="0"/>
              </a:spcAft>
              <a:buClr>
                <a:srgbClr val="2D3B45"/>
              </a:buClr>
              <a:buSzPts val="1100"/>
              <a:buFont typeface="Roboto"/>
              <a:buChar char="●"/>
            </a:pPr>
            <a:r>
              <a:rPr lang="en" sz="1100">
                <a:solidFill>
                  <a:srgbClr val="2D3B45"/>
                </a:solidFill>
                <a:latin typeface="Roboto"/>
                <a:ea typeface="Roboto"/>
                <a:cs typeface="Roboto"/>
                <a:sym typeface="Roboto"/>
              </a:rPr>
              <a:t>Latent states capture underlying structure of time series data</a:t>
            </a:r>
            <a:endParaRPr sz="1100">
              <a:solidFill>
                <a:srgbClr val="2D3B45"/>
              </a:solidFill>
              <a:latin typeface="Roboto"/>
              <a:ea typeface="Roboto"/>
              <a:cs typeface="Roboto"/>
              <a:sym typeface="Roboto"/>
            </a:endParaRPr>
          </a:p>
          <a:p>
            <a:pPr indent="-298450" lvl="0" marL="457200" rtl="0" algn="l">
              <a:lnSpc>
                <a:spcPct val="115000"/>
              </a:lnSpc>
              <a:spcBef>
                <a:spcPts val="0"/>
              </a:spcBef>
              <a:spcAft>
                <a:spcPts val="0"/>
              </a:spcAft>
              <a:buClr>
                <a:srgbClr val="2D3B45"/>
              </a:buClr>
              <a:buSzPts val="1100"/>
              <a:buFont typeface="Roboto"/>
              <a:buChar char="●"/>
            </a:pPr>
            <a:r>
              <a:rPr lang="en" sz="1100">
                <a:solidFill>
                  <a:srgbClr val="2D3B45"/>
                </a:solidFill>
                <a:latin typeface="Roboto"/>
                <a:ea typeface="Roboto"/>
                <a:cs typeface="Roboto"/>
                <a:sym typeface="Roboto"/>
              </a:rPr>
              <a:t>Relationships between past and future price changes</a:t>
            </a:r>
            <a:endParaRPr sz="1100">
              <a:solidFill>
                <a:srgbClr val="2D3B45"/>
              </a:solidFill>
              <a:latin typeface="Roboto"/>
              <a:ea typeface="Roboto"/>
              <a:cs typeface="Roboto"/>
              <a:sym typeface="Roboto"/>
            </a:endParaRPr>
          </a:p>
          <a:p>
            <a:pPr indent="-298450" lvl="0" marL="457200" rtl="0" algn="l">
              <a:lnSpc>
                <a:spcPct val="115000"/>
              </a:lnSpc>
              <a:spcBef>
                <a:spcPts val="0"/>
              </a:spcBef>
              <a:spcAft>
                <a:spcPts val="0"/>
              </a:spcAft>
              <a:buClr>
                <a:srgbClr val="2D3B45"/>
              </a:buClr>
              <a:buSzPts val="1100"/>
              <a:buFont typeface="Roboto"/>
              <a:buChar char="●"/>
            </a:pPr>
            <a:r>
              <a:rPr lang="en" sz="1100">
                <a:solidFill>
                  <a:srgbClr val="2D3B45"/>
                </a:solidFill>
                <a:latin typeface="Roboto"/>
                <a:ea typeface="Roboto"/>
                <a:cs typeface="Roboto"/>
                <a:sym typeface="Roboto"/>
              </a:rPr>
              <a:t>Feature extraction: fraction change, fraction high, and fraction low</a:t>
            </a:r>
            <a:endParaRPr sz="1100">
              <a:solidFill>
                <a:srgbClr val="2D3B45"/>
              </a:solidFill>
              <a:latin typeface="Roboto"/>
              <a:ea typeface="Roboto"/>
              <a:cs typeface="Roboto"/>
              <a:sym typeface="Roboto"/>
            </a:endParaRPr>
          </a:p>
          <a:p>
            <a:pPr indent="-298450" lvl="0" marL="457200" rtl="0" algn="l">
              <a:lnSpc>
                <a:spcPct val="115000"/>
              </a:lnSpc>
              <a:spcBef>
                <a:spcPts val="0"/>
              </a:spcBef>
              <a:spcAft>
                <a:spcPts val="0"/>
              </a:spcAft>
              <a:buClr>
                <a:srgbClr val="2D3B45"/>
              </a:buClr>
              <a:buSzPts val="1100"/>
              <a:buFont typeface="Arial"/>
              <a:buChar char="●"/>
            </a:pPr>
            <a:r>
              <a:rPr lang="en" sz="1100">
                <a:solidFill>
                  <a:srgbClr val="2D3B45"/>
                </a:solidFill>
                <a:latin typeface="Open Sans"/>
                <a:ea typeface="Open Sans"/>
                <a:cs typeface="Open Sans"/>
                <a:sym typeface="Open Sans"/>
              </a:rPr>
              <a:t>HMM-based approach demonstrates potential for Forex trend prediction (USD_CNY)</a:t>
            </a:r>
            <a:endParaRPr sz="1100">
              <a:solidFill>
                <a:srgbClr val="2D3B45"/>
              </a:solidFill>
              <a:latin typeface="Open Sans"/>
              <a:ea typeface="Open Sans"/>
              <a:cs typeface="Open Sans"/>
              <a:sym typeface="Open Sans"/>
            </a:endParaRPr>
          </a:p>
          <a:p>
            <a:pPr indent="-298450" lvl="0" marL="457200" rtl="0" algn="l">
              <a:lnSpc>
                <a:spcPct val="115000"/>
              </a:lnSpc>
              <a:spcBef>
                <a:spcPts val="0"/>
              </a:spcBef>
              <a:spcAft>
                <a:spcPts val="0"/>
              </a:spcAft>
              <a:buClr>
                <a:srgbClr val="2D3B45"/>
              </a:buClr>
              <a:buSzPts val="1100"/>
              <a:buFont typeface="Arial"/>
              <a:buChar char="●"/>
            </a:pPr>
            <a:r>
              <a:rPr lang="en" sz="1100">
                <a:solidFill>
                  <a:srgbClr val="2D3B45"/>
                </a:solidFill>
                <a:latin typeface="Open Sans"/>
                <a:ea typeface="Open Sans"/>
                <a:cs typeface="Open Sans"/>
                <a:sym typeface="Open Sans"/>
              </a:rPr>
              <a:t>Further work: refine model, incorporate additional information</a:t>
            </a:r>
            <a:endParaRPr sz="1100">
              <a:solidFill>
                <a:srgbClr val="2D3B45"/>
              </a:solidFill>
              <a:latin typeface="Open Sans"/>
              <a:ea typeface="Open Sans"/>
              <a:cs typeface="Open Sans"/>
              <a:sym typeface="Open Sans"/>
            </a:endParaRPr>
          </a:p>
          <a:p>
            <a:pPr indent="-298450" lvl="0" marL="457200" rtl="0" algn="l">
              <a:lnSpc>
                <a:spcPct val="115000"/>
              </a:lnSpc>
              <a:spcBef>
                <a:spcPts val="0"/>
              </a:spcBef>
              <a:spcAft>
                <a:spcPts val="0"/>
              </a:spcAft>
              <a:buClr>
                <a:srgbClr val="2D3B45"/>
              </a:buClr>
              <a:buSzPts val="1100"/>
              <a:buFont typeface="Arial"/>
              <a:buChar char="●"/>
            </a:pPr>
            <a:r>
              <a:rPr lang="en" sz="1100">
                <a:solidFill>
                  <a:srgbClr val="2D3B45"/>
                </a:solidFill>
                <a:latin typeface="Open Sans"/>
                <a:ea typeface="Open Sans"/>
                <a:cs typeface="Open Sans"/>
                <a:sym typeface="Open Sans"/>
              </a:rPr>
              <a:t>Compare HMM with other models, such as LSTM, to identify the most effective approach</a:t>
            </a:r>
            <a:endParaRPr sz="1100">
              <a:solidFill>
                <a:srgbClr val="2D3B45"/>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Gaussian Mixture Model-Hidden Markov Models</a:t>
            </a:r>
            <a:endParaRPr/>
          </a:p>
          <a:p>
            <a:pPr indent="0" lvl="0" marL="0" rtl="0" algn="l">
              <a:spcBef>
                <a:spcPts val="0"/>
              </a:spcBef>
              <a:spcAft>
                <a:spcPts val="0"/>
              </a:spcAft>
              <a:buNone/>
            </a:pPr>
            <a:r>
              <a:t/>
            </a:r>
            <a:endParaRPr/>
          </a:p>
        </p:txBody>
      </p:sp>
      <p:sp>
        <p:nvSpPr>
          <p:cNvPr id="143" name="Google Shape;14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GMM-HMM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Applications: automatic speech recognition (ASR) and others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Basic Assumptions</a:t>
            </a:r>
            <a:endParaRPr>
              <a:solidFill>
                <a:srgbClr val="000000"/>
              </a:solidFill>
            </a:endParaRPr>
          </a:p>
          <a:p>
            <a:pPr indent="-342900" lvl="0" marL="914400" rtl="0" algn="l">
              <a:spcBef>
                <a:spcPts val="0"/>
              </a:spcBef>
              <a:spcAft>
                <a:spcPts val="0"/>
              </a:spcAft>
              <a:buClr>
                <a:srgbClr val="000000"/>
              </a:buClr>
              <a:buSzPts val="1800"/>
              <a:buChar char="●"/>
            </a:pPr>
            <a:r>
              <a:rPr lang="en">
                <a:solidFill>
                  <a:srgbClr val="000000"/>
                </a:solidFill>
              </a:rPr>
              <a:t>State dependence on the previous state</a:t>
            </a:r>
            <a:endParaRPr>
              <a:solidFill>
                <a:srgbClr val="000000"/>
              </a:solidFill>
            </a:endParaRPr>
          </a:p>
          <a:p>
            <a:pPr indent="-342900" lvl="0" marL="914400" rtl="0" algn="l">
              <a:spcBef>
                <a:spcPts val="0"/>
              </a:spcBef>
              <a:spcAft>
                <a:spcPts val="0"/>
              </a:spcAft>
              <a:buClr>
                <a:srgbClr val="000000"/>
              </a:buClr>
              <a:buSzPts val="1800"/>
              <a:buChar char="●"/>
            </a:pPr>
            <a:r>
              <a:rPr lang="en">
                <a:solidFill>
                  <a:srgbClr val="000000"/>
                </a:solidFill>
              </a:rPr>
              <a:t>Observation dependence on the current state</a:t>
            </a:r>
            <a:endParaRPr>
              <a:solidFill>
                <a:srgbClr val="000000"/>
              </a:solidFill>
            </a:endParaRPr>
          </a:p>
          <a:p>
            <a:pPr indent="0" lvl="0" marL="0" rtl="0" algn="l">
              <a:spcBef>
                <a:spcPts val="1200"/>
              </a:spcBef>
              <a:spcAft>
                <a:spcPts val="1200"/>
              </a:spcAft>
              <a:buNone/>
            </a:pPr>
            <a:r>
              <a:t/>
            </a:r>
            <a:endParaRPr/>
          </a:p>
        </p:txBody>
      </p:sp>
      <p:pic>
        <p:nvPicPr>
          <p:cNvPr id="144" name="Google Shape;144;p24"/>
          <p:cNvPicPr preferRelativeResize="0"/>
          <p:nvPr/>
        </p:nvPicPr>
        <p:blipFill>
          <a:blip r:embed="rId3">
            <a:alphaModFix/>
          </a:blip>
          <a:stretch>
            <a:fillRect/>
          </a:stretch>
        </p:blipFill>
        <p:spPr>
          <a:xfrm>
            <a:off x="311700" y="2907875"/>
            <a:ext cx="5070801" cy="209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Gaussian Mixture Model-Hidden Markov Models</a:t>
            </a:r>
            <a:endParaRPr/>
          </a:p>
          <a:p>
            <a:pPr indent="0" lvl="0" marL="0" rtl="0" algn="l">
              <a:spcBef>
                <a:spcPts val="0"/>
              </a:spcBef>
              <a:spcAft>
                <a:spcPts val="0"/>
              </a:spcAft>
              <a:buNone/>
            </a:pPr>
            <a:r>
              <a:t/>
            </a:r>
            <a:endParaRPr/>
          </a:p>
        </p:txBody>
      </p:sp>
      <p:sp>
        <p:nvSpPr>
          <p:cNvPr id="150" name="Google Shape;150;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sz="1200">
                <a:solidFill>
                  <a:srgbClr val="000000"/>
                </a:solidFill>
                <a:latin typeface="Arial"/>
                <a:ea typeface="Arial"/>
                <a:cs typeface="Arial"/>
                <a:sym typeface="Arial"/>
              </a:rPr>
              <a:t>By leveraging the GMM-HMM framework, complex relationships between observable variables and hidden factors can be modeled effectively, making it a suitable choice for various applications, including Forex trend prediction.</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1" name="Google Shape;151;p25"/>
          <p:cNvPicPr preferRelativeResize="0"/>
          <p:nvPr/>
        </p:nvPicPr>
        <p:blipFill>
          <a:blip r:embed="rId3">
            <a:alphaModFix/>
          </a:blip>
          <a:stretch>
            <a:fillRect/>
          </a:stretch>
        </p:blipFill>
        <p:spPr>
          <a:xfrm>
            <a:off x="2181225" y="1834800"/>
            <a:ext cx="4781550" cy="2867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Gaussian Mixture Model-Hidden Markov Models</a:t>
            </a:r>
            <a:endParaRPr/>
          </a:p>
          <a:p>
            <a:pPr indent="0" lvl="0" marL="0" rtl="0" algn="l">
              <a:spcBef>
                <a:spcPts val="0"/>
              </a:spcBef>
              <a:spcAft>
                <a:spcPts val="0"/>
              </a:spcAft>
              <a:buNone/>
            </a:pPr>
            <a:r>
              <a:t/>
            </a:r>
            <a:endParaRPr/>
          </a:p>
        </p:txBody>
      </p:sp>
      <p:pic>
        <p:nvPicPr>
          <p:cNvPr id="157" name="Google Shape;157;p26"/>
          <p:cNvPicPr preferRelativeResize="0"/>
          <p:nvPr/>
        </p:nvPicPr>
        <p:blipFill>
          <a:blip r:embed="rId3">
            <a:alphaModFix/>
          </a:blip>
          <a:stretch>
            <a:fillRect/>
          </a:stretch>
        </p:blipFill>
        <p:spPr>
          <a:xfrm>
            <a:off x="152400" y="1304825"/>
            <a:ext cx="5943600" cy="2971800"/>
          </a:xfrm>
          <a:prstGeom prst="rect">
            <a:avLst/>
          </a:prstGeom>
          <a:noFill/>
          <a:ln>
            <a:noFill/>
          </a:ln>
        </p:spPr>
      </p:pic>
      <p:graphicFrame>
        <p:nvGraphicFramePr>
          <p:cNvPr id="158" name="Google Shape;158;p26"/>
          <p:cNvGraphicFramePr/>
          <p:nvPr/>
        </p:nvGraphicFramePr>
        <p:xfrm>
          <a:off x="478500" y="4140275"/>
          <a:ext cx="3000000" cy="3000000"/>
        </p:xfrm>
        <a:graphic>
          <a:graphicData uri="http://schemas.openxmlformats.org/drawingml/2006/table">
            <a:tbl>
              <a:tblPr>
                <a:noFill/>
                <a:tableStyleId>{48D64F81-8992-4DC9-96D6-71992F174C65}</a:tableStyleId>
              </a:tblPr>
              <a:tblGrid>
                <a:gridCol w="804200"/>
                <a:gridCol w="804200"/>
                <a:gridCol w="804200"/>
              </a:tblGrid>
              <a:tr h="100000">
                <a:tc>
                  <a:txBody>
                    <a:bodyPr/>
                    <a:lstStyle/>
                    <a:p>
                      <a:pPr indent="0" lvl="0" marL="0" rtl="0" algn="ctr">
                        <a:lnSpc>
                          <a:spcPct val="115000"/>
                        </a:lnSpc>
                        <a:spcBef>
                          <a:spcPts val="0"/>
                        </a:spcBef>
                        <a:spcAft>
                          <a:spcPts val="0"/>
                        </a:spcAft>
                        <a:buNone/>
                      </a:pPr>
                      <a:r>
                        <a:rPr lang="en" sz="1200"/>
                        <a:t>MAE</a:t>
                      </a:r>
                      <a:endParaRPr sz="1200"/>
                    </a:p>
                  </a:txBody>
                  <a:tcPr marT="63500" marB="63500" marR="63500" marL="63500"/>
                </a:tc>
                <a:tc>
                  <a:txBody>
                    <a:bodyPr/>
                    <a:lstStyle/>
                    <a:p>
                      <a:pPr indent="0" lvl="0" marL="0" rtl="0" algn="ctr">
                        <a:lnSpc>
                          <a:spcPct val="115000"/>
                        </a:lnSpc>
                        <a:spcBef>
                          <a:spcPts val="0"/>
                        </a:spcBef>
                        <a:spcAft>
                          <a:spcPts val="0"/>
                        </a:spcAft>
                        <a:buNone/>
                      </a:pPr>
                      <a:r>
                        <a:rPr lang="en" sz="1200"/>
                        <a:t>RMSE</a:t>
                      </a:r>
                      <a:endParaRPr sz="1200"/>
                    </a:p>
                  </a:txBody>
                  <a:tcPr marT="63500" marB="63500" marR="63500" marL="63500"/>
                </a:tc>
                <a:tc>
                  <a:txBody>
                    <a:bodyPr/>
                    <a:lstStyle/>
                    <a:p>
                      <a:pPr indent="0" lvl="0" marL="0" rtl="0" algn="ctr">
                        <a:lnSpc>
                          <a:spcPct val="115000"/>
                        </a:lnSpc>
                        <a:spcBef>
                          <a:spcPts val="0"/>
                        </a:spcBef>
                        <a:spcAft>
                          <a:spcPts val="0"/>
                        </a:spcAft>
                        <a:buNone/>
                      </a:pPr>
                      <a:r>
                        <a:rPr lang="en"/>
                        <a:t>R2</a:t>
                      </a:r>
                      <a:endParaRPr/>
                    </a:p>
                  </a:txBody>
                  <a:tcPr marT="63500" marB="63500" marR="63500" marL="63500"/>
                </a:tc>
              </a:tr>
              <a:tr h="363350">
                <a:tc>
                  <a:txBody>
                    <a:bodyPr/>
                    <a:lstStyle/>
                    <a:p>
                      <a:pPr indent="0" lvl="0" marL="0" rtl="0" algn="ctr">
                        <a:lnSpc>
                          <a:spcPct val="115000"/>
                        </a:lnSpc>
                        <a:spcBef>
                          <a:spcPts val="0"/>
                        </a:spcBef>
                        <a:spcAft>
                          <a:spcPts val="0"/>
                        </a:spcAft>
                        <a:buNone/>
                      </a:pPr>
                      <a:r>
                        <a:rPr lang="en" sz="1200"/>
                        <a:t>0.0467</a:t>
                      </a:r>
                      <a:endParaRPr sz="1200"/>
                    </a:p>
                  </a:txBody>
                  <a:tcPr marT="63500" marB="63500" marR="63500" marL="63500"/>
                </a:tc>
                <a:tc>
                  <a:txBody>
                    <a:bodyPr/>
                    <a:lstStyle/>
                    <a:p>
                      <a:pPr indent="0" lvl="0" marL="0" rtl="0" algn="ctr">
                        <a:lnSpc>
                          <a:spcPct val="115000"/>
                        </a:lnSpc>
                        <a:spcBef>
                          <a:spcPts val="0"/>
                        </a:spcBef>
                        <a:spcAft>
                          <a:spcPts val="0"/>
                        </a:spcAft>
                        <a:buNone/>
                      </a:pPr>
                      <a:r>
                        <a:rPr lang="en" sz="1200"/>
                        <a:t>0.0549</a:t>
                      </a:r>
                      <a:endParaRPr sz="1200"/>
                    </a:p>
                  </a:txBody>
                  <a:tcPr marT="63500" marB="63500" marR="63500" marL="63500"/>
                </a:tc>
                <a:tc>
                  <a:txBody>
                    <a:bodyPr/>
                    <a:lstStyle/>
                    <a:p>
                      <a:pPr indent="0" lvl="0" marL="0" rtl="0" algn="ctr">
                        <a:lnSpc>
                          <a:spcPct val="115000"/>
                        </a:lnSpc>
                        <a:spcBef>
                          <a:spcPts val="0"/>
                        </a:spcBef>
                        <a:spcAft>
                          <a:spcPts val="0"/>
                        </a:spcAft>
                        <a:buNone/>
                      </a:pPr>
                      <a:r>
                        <a:rPr lang="en" sz="1200"/>
                        <a:t>0.8706</a:t>
                      </a:r>
                      <a:endParaRPr sz="1200"/>
                    </a:p>
                  </a:txBody>
                  <a:tcPr marT="63500" marB="63500" marR="63500" marL="63500"/>
                </a:tc>
              </a:tr>
            </a:tbl>
          </a:graphicData>
        </a:graphic>
      </p:graphicFrame>
      <p:sp>
        <p:nvSpPr>
          <p:cNvPr id="159" name="Google Shape;159;p26"/>
          <p:cNvSpPr txBox="1"/>
          <p:nvPr/>
        </p:nvSpPr>
        <p:spPr>
          <a:xfrm>
            <a:off x="5861025" y="1246225"/>
            <a:ext cx="2885100" cy="4083600"/>
          </a:xfrm>
          <a:prstGeom prst="rect">
            <a:avLst/>
          </a:prstGeom>
          <a:noFill/>
          <a:ln>
            <a:noFill/>
          </a:ln>
        </p:spPr>
        <p:txBody>
          <a:bodyPr anchorCtr="0" anchor="t" bIns="91425" lIns="91425" spcFirstLastPara="1" rIns="91425" wrap="square" tIns="91425">
            <a:spAutoFit/>
          </a:bodyPr>
          <a:lstStyle/>
          <a:p>
            <a:pPr indent="-279400" lvl="0" marL="457200" rtl="0" algn="l">
              <a:lnSpc>
                <a:spcPct val="115000"/>
              </a:lnSpc>
              <a:spcBef>
                <a:spcPts val="1500"/>
              </a:spcBef>
              <a:spcAft>
                <a:spcPts val="0"/>
              </a:spcAft>
              <a:buClr>
                <a:srgbClr val="2D3B45"/>
              </a:buClr>
              <a:buSzPts val="800"/>
              <a:buFont typeface="Roboto"/>
              <a:buChar char="●"/>
            </a:pPr>
            <a:r>
              <a:rPr lang="en" sz="800">
                <a:solidFill>
                  <a:srgbClr val="2D3B45"/>
                </a:solidFill>
                <a:latin typeface="Roboto"/>
                <a:ea typeface="Roboto"/>
                <a:cs typeface="Roboto"/>
                <a:sym typeface="Roboto"/>
              </a:rPr>
              <a:t>Comparison to HMM model: Higher MAE and RMSE, lower R2</a:t>
            </a:r>
            <a:endParaRPr sz="800">
              <a:solidFill>
                <a:srgbClr val="2D3B45"/>
              </a:solidFill>
              <a:latin typeface="Roboto"/>
              <a:ea typeface="Roboto"/>
              <a:cs typeface="Roboto"/>
              <a:sym typeface="Roboto"/>
            </a:endParaRPr>
          </a:p>
          <a:p>
            <a:pPr indent="-279400" lvl="0" marL="457200" rtl="0" algn="l">
              <a:lnSpc>
                <a:spcPct val="115000"/>
              </a:lnSpc>
              <a:spcBef>
                <a:spcPts val="0"/>
              </a:spcBef>
              <a:spcAft>
                <a:spcPts val="0"/>
              </a:spcAft>
              <a:buClr>
                <a:srgbClr val="2D3B45"/>
              </a:buClr>
              <a:buSzPts val="800"/>
              <a:buFont typeface="Roboto"/>
              <a:buChar char="●"/>
            </a:pPr>
            <a:r>
              <a:rPr lang="en" sz="800">
                <a:solidFill>
                  <a:srgbClr val="2D3B45"/>
                </a:solidFill>
                <a:latin typeface="Roboto"/>
                <a:ea typeface="Roboto"/>
                <a:cs typeface="Roboto"/>
                <a:sym typeface="Roboto"/>
              </a:rPr>
              <a:t>Slightly worse performance in predicting closing prices</a:t>
            </a:r>
            <a:endParaRPr sz="800">
              <a:solidFill>
                <a:srgbClr val="2D3B45"/>
              </a:solidFill>
              <a:latin typeface="Roboto"/>
              <a:ea typeface="Roboto"/>
              <a:cs typeface="Roboto"/>
              <a:sym typeface="Roboto"/>
            </a:endParaRPr>
          </a:p>
          <a:p>
            <a:pPr indent="0" lvl="0" marL="0" rtl="0" algn="l">
              <a:lnSpc>
                <a:spcPct val="115000"/>
              </a:lnSpc>
              <a:spcBef>
                <a:spcPts val="1500"/>
              </a:spcBef>
              <a:spcAft>
                <a:spcPts val="0"/>
              </a:spcAft>
              <a:buNone/>
            </a:pPr>
            <a:r>
              <a:rPr lang="en" sz="800">
                <a:solidFill>
                  <a:srgbClr val="2D3B45"/>
                </a:solidFill>
                <a:latin typeface="Roboto"/>
                <a:ea typeface="Roboto"/>
                <a:cs typeface="Roboto"/>
                <a:sym typeface="Roboto"/>
              </a:rPr>
              <a:t>Improvements and Future Directions</a:t>
            </a:r>
            <a:endParaRPr sz="800">
              <a:solidFill>
                <a:srgbClr val="2D3B45"/>
              </a:solidFill>
              <a:latin typeface="Roboto"/>
              <a:ea typeface="Roboto"/>
              <a:cs typeface="Roboto"/>
              <a:sym typeface="Roboto"/>
            </a:endParaRPr>
          </a:p>
          <a:p>
            <a:pPr indent="0" lvl="0" marL="0" rtl="0" algn="l">
              <a:lnSpc>
                <a:spcPct val="100000"/>
              </a:lnSpc>
              <a:spcBef>
                <a:spcPts val="1500"/>
              </a:spcBef>
              <a:spcAft>
                <a:spcPts val="0"/>
              </a:spcAft>
              <a:buNone/>
            </a:pPr>
            <a:r>
              <a:rPr lang="en" sz="800">
                <a:solidFill>
                  <a:srgbClr val="2D3B45"/>
                </a:solidFill>
                <a:latin typeface="Roboto"/>
                <a:ea typeface="Roboto"/>
                <a:cs typeface="Roboto"/>
                <a:sym typeface="Roboto"/>
              </a:rPr>
              <a:t>Tuning hyperparameters for better performance</a:t>
            </a:r>
            <a:endParaRPr sz="800">
              <a:solidFill>
                <a:srgbClr val="2D3B45"/>
              </a:solidFill>
              <a:latin typeface="Roboto"/>
              <a:ea typeface="Roboto"/>
              <a:cs typeface="Roboto"/>
              <a:sym typeface="Roboto"/>
            </a:endParaRPr>
          </a:p>
          <a:p>
            <a:pPr indent="0" lvl="0" marL="457200" rtl="0" algn="l">
              <a:lnSpc>
                <a:spcPct val="100000"/>
              </a:lnSpc>
              <a:spcBef>
                <a:spcPts val="1500"/>
              </a:spcBef>
              <a:spcAft>
                <a:spcPts val="0"/>
              </a:spcAft>
              <a:buNone/>
            </a:pPr>
            <a:r>
              <a:rPr lang="en" sz="800">
                <a:solidFill>
                  <a:srgbClr val="2D3B45"/>
                </a:solidFill>
                <a:latin typeface="Roboto"/>
                <a:ea typeface="Roboto"/>
                <a:cs typeface="Roboto"/>
                <a:sym typeface="Roboto"/>
              </a:rPr>
              <a:t>Grid search results: Gaussian HMM - n_hidden_states: 6, n_latency_days: 12 (MAE 0.0228)</a:t>
            </a:r>
            <a:endParaRPr sz="800">
              <a:solidFill>
                <a:srgbClr val="2D3B45"/>
              </a:solidFill>
              <a:latin typeface="Roboto"/>
              <a:ea typeface="Roboto"/>
              <a:cs typeface="Roboto"/>
              <a:sym typeface="Roboto"/>
            </a:endParaRPr>
          </a:p>
          <a:p>
            <a:pPr indent="0" lvl="0" marL="457200" rtl="0" algn="l">
              <a:lnSpc>
                <a:spcPct val="100000"/>
              </a:lnSpc>
              <a:spcBef>
                <a:spcPts val="1500"/>
              </a:spcBef>
              <a:spcAft>
                <a:spcPts val="0"/>
              </a:spcAft>
              <a:buNone/>
            </a:pPr>
            <a:r>
              <a:rPr lang="en" sz="800">
                <a:solidFill>
                  <a:srgbClr val="2D3B45"/>
                </a:solidFill>
                <a:latin typeface="Roboto"/>
                <a:ea typeface="Roboto"/>
                <a:cs typeface="Roboto"/>
                <a:sym typeface="Roboto"/>
              </a:rPr>
              <a:t>GMM-HMM - n_hidden_states: 5, n_latency_days: 14 (MAE 0.0402)</a:t>
            </a:r>
            <a:endParaRPr sz="800">
              <a:solidFill>
                <a:srgbClr val="2D3B45"/>
              </a:solidFill>
              <a:latin typeface="Roboto"/>
              <a:ea typeface="Roboto"/>
              <a:cs typeface="Roboto"/>
              <a:sym typeface="Roboto"/>
            </a:endParaRPr>
          </a:p>
          <a:p>
            <a:pPr indent="-279400" lvl="0" marL="457200" rtl="0" algn="l">
              <a:lnSpc>
                <a:spcPct val="115000"/>
              </a:lnSpc>
              <a:spcBef>
                <a:spcPts val="1500"/>
              </a:spcBef>
              <a:spcAft>
                <a:spcPts val="0"/>
              </a:spcAft>
              <a:buClr>
                <a:srgbClr val="2D3B45"/>
              </a:buClr>
              <a:buSzPts val="800"/>
              <a:buFont typeface="Roboto"/>
              <a:buChar char="●"/>
            </a:pPr>
            <a:r>
              <a:rPr lang="en" sz="800">
                <a:solidFill>
                  <a:srgbClr val="2D3B45"/>
                </a:solidFill>
                <a:latin typeface="Roboto"/>
                <a:ea typeface="Roboto"/>
                <a:cs typeface="Roboto"/>
                <a:sym typeface="Roboto"/>
              </a:rPr>
              <a:t>Addressing overfitting or underfitting with regularization or feature engineering</a:t>
            </a:r>
            <a:endParaRPr sz="800">
              <a:solidFill>
                <a:srgbClr val="2D3B45"/>
              </a:solidFill>
              <a:latin typeface="Roboto"/>
              <a:ea typeface="Roboto"/>
              <a:cs typeface="Roboto"/>
              <a:sym typeface="Roboto"/>
            </a:endParaRPr>
          </a:p>
          <a:p>
            <a:pPr indent="-279400" lvl="0" marL="457200" rtl="0" algn="l">
              <a:lnSpc>
                <a:spcPct val="115000"/>
              </a:lnSpc>
              <a:spcBef>
                <a:spcPts val="0"/>
              </a:spcBef>
              <a:spcAft>
                <a:spcPts val="0"/>
              </a:spcAft>
              <a:buClr>
                <a:srgbClr val="2D3B45"/>
              </a:buClr>
              <a:buSzPts val="800"/>
              <a:buFont typeface="Roboto"/>
              <a:buChar char="●"/>
            </a:pPr>
            <a:r>
              <a:rPr lang="en" sz="800">
                <a:solidFill>
                  <a:srgbClr val="2D3B45"/>
                </a:solidFill>
                <a:latin typeface="Roboto"/>
                <a:ea typeface="Roboto"/>
                <a:cs typeface="Roboto"/>
                <a:sym typeface="Roboto"/>
              </a:rPr>
              <a:t>Exploring alternative models: LSTMs, GRUs, reinforcement learning, ensemble methods</a:t>
            </a:r>
            <a:endParaRPr sz="800">
              <a:solidFill>
                <a:srgbClr val="2D3B45"/>
              </a:solidFill>
              <a:latin typeface="Roboto"/>
              <a:ea typeface="Roboto"/>
              <a:cs typeface="Roboto"/>
              <a:sym typeface="Roboto"/>
            </a:endParaRPr>
          </a:p>
          <a:p>
            <a:pPr indent="-279400" lvl="0" marL="457200" rtl="0" algn="l">
              <a:lnSpc>
                <a:spcPct val="115000"/>
              </a:lnSpc>
              <a:spcBef>
                <a:spcPts val="0"/>
              </a:spcBef>
              <a:spcAft>
                <a:spcPts val="0"/>
              </a:spcAft>
              <a:buClr>
                <a:srgbClr val="2D3B45"/>
              </a:buClr>
              <a:buSzPts val="800"/>
              <a:buFont typeface="Roboto"/>
              <a:buChar char="●"/>
            </a:pPr>
            <a:r>
              <a:rPr lang="en" sz="800">
                <a:solidFill>
                  <a:srgbClr val="2D3B45"/>
                </a:solidFill>
                <a:latin typeface="Roboto"/>
                <a:ea typeface="Roboto"/>
                <a:cs typeface="Roboto"/>
                <a:sym typeface="Roboto"/>
              </a:rPr>
              <a:t>Incorporating more features: technical indicators, trading volumes, macroeconomic data</a:t>
            </a:r>
            <a:endParaRPr sz="800">
              <a:solidFill>
                <a:srgbClr val="2D3B45"/>
              </a:solidFill>
              <a:latin typeface="Roboto"/>
              <a:ea typeface="Roboto"/>
              <a:cs typeface="Roboto"/>
              <a:sym typeface="Roboto"/>
            </a:endParaRPr>
          </a:p>
          <a:p>
            <a:pPr indent="-279400" lvl="0" marL="457200" rtl="0" algn="l">
              <a:lnSpc>
                <a:spcPct val="115000"/>
              </a:lnSpc>
              <a:spcBef>
                <a:spcPts val="0"/>
              </a:spcBef>
              <a:spcAft>
                <a:spcPts val="0"/>
              </a:spcAft>
              <a:buClr>
                <a:srgbClr val="2D3B45"/>
              </a:buClr>
              <a:buSzPts val="800"/>
              <a:buFont typeface="Roboto"/>
              <a:buChar char="●"/>
            </a:pPr>
            <a:r>
              <a:rPr lang="en" sz="800">
                <a:solidFill>
                  <a:srgbClr val="2D3B45"/>
                </a:solidFill>
                <a:latin typeface="Roboto"/>
                <a:ea typeface="Roboto"/>
                <a:cs typeface="Roboto"/>
                <a:sym typeface="Roboto"/>
              </a:rPr>
              <a:t>Employing techniques to reduce overfitting risk: cross-validation, regularization</a:t>
            </a:r>
            <a:endParaRPr sz="800">
              <a:solidFill>
                <a:srgbClr val="2D3B45"/>
              </a:solidFill>
              <a:latin typeface="Roboto"/>
              <a:ea typeface="Roboto"/>
              <a:cs typeface="Roboto"/>
              <a:sym typeface="Roboto"/>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Model</a:t>
            </a:r>
            <a:endParaRPr/>
          </a:p>
        </p:txBody>
      </p:sp>
      <p:pic>
        <p:nvPicPr>
          <p:cNvPr id="165" name="Google Shape;165;p27"/>
          <p:cNvPicPr preferRelativeResize="0"/>
          <p:nvPr/>
        </p:nvPicPr>
        <p:blipFill>
          <a:blip r:embed="rId3">
            <a:alphaModFix/>
          </a:blip>
          <a:stretch>
            <a:fillRect/>
          </a:stretch>
        </p:blipFill>
        <p:spPr>
          <a:xfrm>
            <a:off x="0" y="1443125"/>
            <a:ext cx="4768051" cy="2760025"/>
          </a:xfrm>
          <a:prstGeom prst="rect">
            <a:avLst/>
          </a:prstGeom>
          <a:noFill/>
          <a:ln>
            <a:noFill/>
          </a:ln>
        </p:spPr>
      </p:pic>
      <p:sp>
        <p:nvSpPr>
          <p:cNvPr id="166" name="Google Shape;166;p27"/>
          <p:cNvSpPr txBox="1"/>
          <p:nvPr/>
        </p:nvSpPr>
        <p:spPr>
          <a:xfrm>
            <a:off x="4941600" y="1207550"/>
            <a:ext cx="42024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LSTM networks use a set of specialized units called memory cells that can store information over long periods of time and selectively forget or remember information based on a gating mechanism. The gating mechanism controls the flow of information through the network, allowing it to selectively remember or forget information from previous time steps.</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In an LSTM (Long Short-Term Memory) model, the cell state C and hidden state h are two important internal states in an LSTM network. The cell state is responsible for storing the long-term memory of the network, while the hidden state represents the network's output at a given time step.</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67" name="Google Shape;167;p27"/>
          <p:cNvSpPr txBox="1"/>
          <p:nvPr/>
        </p:nvSpPr>
        <p:spPr>
          <a:xfrm>
            <a:off x="4941600" y="690725"/>
            <a:ext cx="3890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solidFill>
                  <a:srgbClr val="674EA7"/>
                </a:solidFill>
              </a:rPr>
              <a:t>The theoretical basis</a:t>
            </a:r>
            <a:endParaRPr b="1" sz="2000">
              <a:solidFill>
                <a:srgbClr val="674EA7"/>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Model</a:t>
            </a:r>
            <a:endParaRPr/>
          </a:p>
        </p:txBody>
      </p:sp>
      <p:sp>
        <p:nvSpPr>
          <p:cNvPr id="173" name="Google Shape;173;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LSTM Model Definition</a:t>
            </a:r>
            <a:endParaRPr/>
          </a:p>
          <a:p>
            <a:pPr indent="-342900" lvl="0" marL="457200" rtl="0" algn="l">
              <a:spcBef>
                <a:spcPts val="1200"/>
              </a:spcBef>
              <a:spcAft>
                <a:spcPts val="0"/>
              </a:spcAft>
              <a:buSzPts val="1800"/>
              <a:buChar char="●"/>
            </a:pPr>
            <a:r>
              <a:rPr lang="en"/>
              <a:t>Input layer, two LSTM layers, and a fully connected output layer</a:t>
            </a:r>
            <a:endParaRPr/>
          </a:p>
          <a:p>
            <a:pPr indent="-342900" lvl="0" marL="457200" rtl="0" algn="l">
              <a:spcBef>
                <a:spcPts val="0"/>
              </a:spcBef>
              <a:spcAft>
                <a:spcPts val="0"/>
              </a:spcAft>
              <a:buSzPts val="1800"/>
              <a:buChar char="●"/>
            </a:pPr>
            <a:r>
              <a:rPr lang="en"/>
              <a:t>Training the model using backpropagation and Adam optimizer</a:t>
            </a:r>
            <a:endParaRPr/>
          </a:p>
          <a:p>
            <a:pPr indent="-342900" lvl="0" marL="457200" rtl="0" algn="l">
              <a:spcBef>
                <a:spcPts val="0"/>
              </a:spcBef>
              <a:spcAft>
                <a:spcPts val="0"/>
              </a:spcAft>
              <a:buSzPts val="1800"/>
              <a:buChar char="●"/>
            </a:pPr>
            <a:r>
              <a:rPr lang="en"/>
              <a:t>Minimizing mean squared error (MSE)</a:t>
            </a:r>
            <a:endParaRPr/>
          </a:p>
          <a:p>
            <a:pPr indent="0" lvl="0" marL="0" rtl="0" algn="l">
              <a:spcBef>
                <a:spcPts val="1200"/>
              </a:spcBef>
              <a:spcAft>
                <a:spcPts val="0"/>
              </a:spcAft>
              <a:buNone/>
            </a:pPr>
            <a:r>
              <a:rPr lang="en"/>
              <a:t>Training and Evaluation</a:t>
            </a:r>
            <a:endParaRPr/>
          </a:p>
          <a:p>
            <a:pPr indent="-342900" lvl="0" marL="457200" rtl="0" algn="l">
              <a:spcBef>
                <a:spcPts val="1200"/>
              </a:spcBef>
              <a:spcAft>
                <a:spcPts val="0"/>
              </a:spcAft>
              <a:buSzPts val="1800"/>
              <a:buChar char="●"/>
            </a:pPr>
            <a:r>
              <a:rPr lang="en"/>
              <a:t>Training loss visualization using Seaborn</a:t>
            </a:r>
            <a:endParaRPr/>
          </a:p>
          <a:p>
            <a:pPr indent="-342900" lvl="0" marL="457200" rtl="0" algn="l">
              <a:spcBef>
                <a:spcPts val="0"/>
              </a:spcBef>
              <a:spcAft>
                <a:spcPts val="0"/>
              </a:spcAft>
              <a:buSzPts val="1800"/>
              <a:buChar char="●"/>
            </a:pPr>
            <a:r>
              <a:rPr lang="en"/>
              <a:t>Predicting future Forex prices on testing dataset</a:t>
            </a:r>
            <a:endParaRPr/>
          </a:p>
          <a:p>
            <a:pPr indent="-342900" lvl="0" marL="457200" rtl="0" algn="l">
              <a:spcBef>
                <a:spcPts val="0"/>
              </a:spcBef>
              <a:spcAft>
                <a:spcPts val="0"/>
              </a:spcAft>
              <a:buSzPts val="1800"/>
              <a:buChar char="●"/>
            </a:pPr>
            <a:r>
              <a:rPr lang="en"/>
              <a:t>Evaluating predictions using root mean squared error (RMSE) metric</a:t>
            </a:r>
            <a:endParaRPr sz="1200">
              <a:solidFill>
                <a:srgbClr val="374151"/>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Model</a:t>
            </a:r>
            <a:endParaRPr/>
          </a:p>
        </p:txBody>
      </p:sp>
      <p:pic>
        <p:nvPicPr>
          <p:cNvPr id="179" name="Google Shape;179;p29"/>
          <p:cNvPicPr preferRelativeResize="0"/>
          <p:nvPr/>
        </p:nvPicPr>
        <p:blipFill>
          <a:blip r:embed="rId3">
            <a:alphaModFix/>
          </a:blip>
          <a:stretch>
            <a:fillRect/>
          </a:stretch>
        </p:blipFill>
        <p:spPr>
          <a:xfrm>
            <a:off x="442900" y="1714500"/>
            <a:ext cx="8258175" cy="3429000"/>
          </a:xfrm>
          <a:prstGeom prst="rect">
            <a:avLst/>
          </a:prstGeom>
          <a:noFill/>
          <a:ln>
            <a:noFill/>
          </a:ln>
        </p:spPr>
      </p:pic>
      <p:sp>
        <p:nvSpPr>
          <p:cNvPr id="180" name="Google Shape;180;p29"/>
          <p:cNvSpPr txBox="1"/>
          <p:nvPr/>
        </p:nvSpPr>
        <p:spPr>
          <a:xfrm>
            <a:off x="2811725" y="445025"/>
            <a:ext cx="5476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The training loss and T</a:t>
            </a:r>
            <a:r>
              <a:rPr lang="en">
                <a:latin typeface="Open Sans"/>
                <a:ea typeface="Open Sans"/>
                <a:cs typeface="Open Sans"/>
                <a:sym typeface="Open Sans"/>
              </a:rPr>
              <a:t>rain</a:t>
            </a:r>
            <a:r>
              <a:rPr lang="en">
                <a:latin typeface="Open Sans"/>
                <a:ea typeface="Open Sans"/>
                <a:cs typeface="Open Sans"/>
                <a:sym typeface="Open Sans"/>
              </a:rPr>
              <a:t> Forex price predictions made by the LSTM model. The loss function decreases as the number of epochs increase, which is expected in a well-performing LSTM model. The final loss value is relatively low, indicating a good fit of the model to the data.</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Model</a:t>
            </a:r>
            <a:endParaRPr/>
          </a:p>
        </p:txBody>
      </p:sp>
      <p:pic>
        <p:nvPicPr>
          <p:cNvPr id="186" name="Google Shape;186;p30"/>
          <p:cNvPicPr preferRelativeResize="0"/>
          <p:nvPr/>
        </p:nvPicPr>
        <p:blipFill>
          <a:blip r:embed="rId3">
            <a:alphaModFix/>
          </a:blip>
          <a:stretch>
            <a:fillRect/>
          </a:stretch>
        </p:blipFill>
        <p:spPr>
          <a:xfrm>
            <a:off x="0" y="1775350"/>
            <a:ext cx="4661875" cy="3368150"/>
          </a:xfrm>
          <a:prstGeom prst="rect">
            <a:avLst/>
          </a:prstGeom>
          <a:noFill/>
          <a:ln>
            <a:noFill/>
          </a:ln>
        </p:spPr>
      </p:pic>
      <p:pic>
        <p:nvPicPr>
          <p:cNvPr id="187" name="Google Shape;187;p30"/>
          <p:cNvPicPr preferRelativeResize="0"/>
          <p:nvPr/>
        </p:nvPicPr>
        <p:blipFill>
          <a:blip r:embed="rId4">
            <a:alphaModFix/>
          </a:blip>
          <a:stretch>
            <a:fillRect/>
          </a:stretch>
        </p:blipFill>
        <p:spPr>
          <a:xfrm>
            <a:off x="4482125" y="1612935"/>
            <a:ext cx="4661875" cy="3530565"/>
          </a:xfrm>
          <a:prstGeom prst="rect">
            <a:avLst/>
          </a:prstGeom>
          <a:noFill/>
          <a:ln>
            <a:noFill/>
          </a:ln>
        </p:spPr>
      </p:pic>
      <p:sp>
        <p:nvSpPr>
          <p:cNvPr id="188" name="Google Shape;188;p30"/>
          <p:cNvSpPr txBox="1"/>
          <p:nvPr/>
        </p:nvSpPr>
        <p:spPr>
          <a:xfrm>
            <a:off x="485200" y="115242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The predictions are  visualized using Matplotlib and Plotly, with separate plots for the training and testing datasets.</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0" y="3755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LSTM Model Result &amp; Analysis</a:t>
            </a:r>
            <a:endParaRPr/>
          </a:p>
        </p:txBody>
      </p:sp>
      <p:sp>
        <p:nvSpPr>
          <p:cNvPr id="194" name="Google Shape;194;p31"/>
          <p:cNvSpPr txBox="1"/>
          <p:nvPr/>
        </p:nvSpPr>
        <p:spPr>
          <a:xfrm>
            <a:off x="5470200" y="903975"/>
            <a:ext cx="3673800" cy="37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t>RMSE</a:t>
            </a:r>
            <a:r>
              <a:rPr lang="en" sz="1200"/>
              <a:t>: My model's RMSE is 0.06, R2 = 0.0508, and MAE = 0.34. These values indicate that my model is performing reasonably well in predicting.</a:t>
            </a:r>
            <a:endParaRPr sz="1200"/>
          </a:p>
          <a:p>
            <a:pPr indent="0" lvl="0" marL="0" rtl="0" algn="l">
              <a:lnSpc>
                <a:spcPct val="115000"/>
              </a:lnSpc>
              <a:spcBef>
                <a:spcPts val="0"/>
              </a:spcBef>
              <a:spcAft>
                <a:spcPts val="0"/>
              </a:spcAft>
              <a:buNone/>
            </a:pPr>
            <a:r>
              <a:rPr b="1" lang="en" sz="1200"/>
              <a:t>Plot</a:t>
            </a:r>
            <a:r>
              <a:rPr lang="en" sz="1200"/>
              <a:t>: The plot shows that the actual prices closely follow the predicted prices, especially during the training period. During the test period, the actual prices show more variation than the predicted prices, but the overall trend is captured reasonably well by the model.</a:t>
            </a:r>
            <a:endParaRPr sz="1200"/>
          </a:p>
          <a:p>
            <a:pPr indent="0" lvl="0" marL="0" rtl="0" algn="l">
              <a:lnSpc>
                <a:spcPct val="115000"/>
              </a:lnSpc>
              <a:spcBef>
                <a:spcPts val="0"/>
              </a:spcBef>
              <a:spcAft>
                <a:spcPts val="0"/>
              </a:spcAft>
              <a:buNone/>
            </a:pPr>
            <a:r>
              <a:rPr b="1" lang="en" sz="1200"/>
              <a:t>Overfitting</a:t>
            </a:r>
            <a:r>
              <a:rPr lang="en" sz="1200"/>
              <a:t>: Based on the results I provided, there are no signs of overfitting in my LSTM model. The model appears to generalize well to the test set, as evidenced by the relatively low test RMSE.</a:t>
            </a:r>
            <a:endParaRPr b="1" sz="1200"/>
          </a:p>
          <a:p>
            <a:pPr indent="0" lvl="0" marL="0" rtl="0" algn="l">
              <a:lnSpc>
                <a:spcPct val="115000"/>
              </a:lnSpc>
              <a:spcBef>
                <a:spcPts val="0"/>
              </a:spcBef>
              <a:spcAft>
                <a:spcPts val="0"/>
              </a:spcAft>
              <a:buNone/>
            </a:pPr>
            <a:r>
              <a:rPr lang="en" sz="1200"/>
              <a:t>In conclusion, my LSTM model appears to be performing reasonably well in predicting forex prices, with low RMSE values and a good fit to the data. </a:t>
            </a:r>
            <a:endParaRPr>
              <a:latin typeface="Open Sans"/>
              <a:ea typeface="Open Sans"/>
              <a:cs typeface="Open Sans"/>
              <a:sym typeface="Open Sans"/>
            </a:endParaRPr>
          </a:p>
        </p:txBody>
      </p:sp>
      <p:pic>
        <p:nvPicPr>
          <p:cNvPr id="195" name="Google Shape;195;p31"/>
          <p:cNvPicPr preferRelativeResize="0"/>
          <p:nvPr/>
        </p:nvPicPr>
        <p:blipFill>
          <a:blip r:embed="rId3">
            <a:alphaModFix/>
          </a:blip>
          <a:stretch>
            <a:fillRect/>
          </a:stretch>
        </p:blipFill>
        <p:spPr>
          <a:xfrm>
            <a:off x="0" y="903975"/>
            <a:ext cx="5253026" cy="2907900"/>
          </a:xfrm>
          <a:prstGeom prst="rect">
            <a:avLst/>
          </a:prstGeom>
          <a:noFill/>
          <a:ln>
            <a:noFill/>
          </a:ln>
        </p:spPr>
      </p:pic>
      <p:pic>
        <p:nvPicPr>
          <p:cNvPr id="196" name="Google Shape;196;p31"/>
          <p:cNvPicPr preferRelativeResize="0"/>
          <p:nvPr/>
        </p:nvPicPr>
        <p:blipFill>
          <a:blip r:embed="rId4">
            <a:alphaModFix/>
          </a:blip>
          <a:stretch>
            <a:fillRect/>
          </a:stretch>
        </p:blipFill>
        <p:spPr>
          <a:xfrm>
            <a:off x="5100" y="3886525"/>
            <a:ext cx="5242824" cy="70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Predicting Forex Trend</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rgbClr val="434343"/>
              </a:buClr>
              <a:buSzPts val="1900"/>
              <a:buFont typeface="Arial"/>
              <a:buChar char="●"/>
            </a:pPr>
            <a:r>
              <a:rPr b="1" lang="en" sz="1900">
                <a:solidFill>
                  <a:srgbClr val="434343"/>
                </a:solidFill>
                <a:latin typeface="Arial"/>
                <a:ea typeface="Arial"/>
                <a:cs typeface="Arial"/>
                <a:sym typeface="Arial"/>
              </a:rPr>
              <a:t>Introduction and Motivation</a:t>
            </a:r>
            <a:endParaRPr b="1" sz="1900">
              <a:solidFill>
                <a:srgbClr val="434343"/>
              </a:solidFill>
              <a:latin typeface="Arial"/>
              <a:ea typeface="Arial"/>
              <a:cs typeface="Arial"/>
              <a:sym typeface="Arial"/>
            </a:endParaRPr>
          </a:p>
          <a:p>
            <a:pPr indent="-349250" lvl="0" marL="457200" rtl="0" algn="l">
              <a:lnSpc>
                <a:spcPct val="150000"/>
              </a:lnSpc>
              <a:spcBef>
                <a:spcPts val="0"/>
              </a:spcBef>
              <a:spcAft>
                <a:spcPts val="0"/>
              </a:spcAft>
              <a:buClr>
                <a:srgbClr val="434343"/>
              </a:buClr>
              <a:buSzPts val="1900"/>
              <a:buFont typeface="Arial"/>
              <a:buChar char="●"/>
            </a:pPr>
            <a:r>
              <a:rPr b="1" lang="en" sz="1900">
                <a:solidFill>
                  <a:srgbClr val="434343"/>
                </a:solidFill>
                <a:latin typeface="Arial"/>
                <a:ea typeface="Arial"/>
                <a:cs typeface="Arial"/>
                <a:sym typeface="Arial"/>
              </a:rPr>
              <a:t>Approach and Rationale </a:t>
            </a:r>
            <a:endParaRPr b="1" sz="1900">
              <a:solidFill>
                <a:srgbClr val="434343"/>
              </a:solidFill>
              <a:latin typeface="Arial"/>
              <a:ea typeface="Arial"/>
              <a:cs typeface="Arial"/>
              <a:sym typeface="Arial"/>
            </a:endParaRPr>
          </a:p>
          <a:p>
            <a:pPr indent="0" lvl="0" marL="457200" rtl="0" algn="l">
              <a:lnSpc>
                <a:spcPct val="150000"/>
              </a:lnSpc>
              <a:spcBef>
                <a:spcPts val="0"/>
              </a:spcBef>
              <a:spcAft>
                <a:spcPts val="0"/>
              </a:spcAft>
              <a:buNone/>
            </a:pPr>
            <a:r>
              <a:rPr b="1" lang="en" sz="1900">
                <a:solidFill>
                  <a:srgbClr val="2D3B45"/>
                </a:solidFill>
                <a:latin typeface="Arial"/>
                <a:ea typeface="Arial"/>
                <a:cs typeface="Arial"/>
                <a:sym typeface="Arial"/>
              </a:rPr>
              <a:t>with Results and Analysis </a:t>
            </a:r>
            <a:endParaRPr b="1" sz="1900">
              <a:solidFill>
                <a:srgbClr val="2D3B45"/>
              </a:solidFill>
              <a:latin typeface="Arial"/>
              <a:ea typeface="Arial"/>
              <a:cs typeface="Arial"/>
              <a:sym typeface="Arial"/>
            </a:endParaRPr>
          </a:p>
          <a:p>
            <a:pPr indent="-323850" lvl="1" marL="914400" rtl="0" algn="l">
              <a:lnSpc>
                <a:spcPct val="115000"/>
              </a:lnSpc>
              <a:spcBef>
                <a:spcPts val="0"/>
              </a:spcBef>
              <a:spcAft>
                <a:spcPts val="0"/>
              </a:spcAft>
              <a:buClr>
                <a:srgbClr val="2D3B45"/>
              </a:buClr>
              <a:buSzPts val="1500"/>
              <a:buFont typeface="Arial"/>
              <a:buChar char="○"/>
            </a:pPr>
            <a:r>
              <a:rPr lang="en" sz="1500">
                <a:solidFill>
                  <a:srgbClr val="2D3B45"/>
                </a:solidFill>
                <a:latin typeface="Arial"/>
                <a:ea typeface="Arial"/>
                <a:cs typeface="Arial"/>
                <a:sym typeface="Arial"/>
              </a:rPr>
              <a:t>HMMs</a:t>
            </a:r>
            <a:endParaRPr sz="1500">
              <a:solidFill>
                <a:srgbClr val="2D3B45"/>
              </a:solidFill>
              <a:latin typeface="Arial"/>
              <a:ea typeface="Arial"/>
              <a:cs typeface="Arial"/>
              <a:sym typeface="Arial"/>
            </a:endParaRPr>
          </a:p>
          <a:p>
            <a:pPr indent="-323850" lvl="1" marL="914400" rtl="0" algn="l">
              <a:lnSpc>
                <a:spcPct val="115000"/>
              </a:lnSpc>
              <a:spcBef>
                <a:spcPts val="0"/>
              </a:spcBef>
              <a:spcAft>
                <a:spcPts val="0"/>
              </a:spcAft>
              <a:buClr>
                <a:srgbClr val="2D3B45"/>
              </a:buClr>
              <a:buSzPts val="1500"/>
              <a:buFont typeface="Arial"/>
              <a:buChar char="○"/>
            </a:pPr>
            <a:r>
              <a:rPr lang="en" sz="1500">
                <a:solidFill>
                  <a:srgbClr val="2D3B45"/>
                </a:solidFill>
                <a:latin typeface="Arial"/>
                <a:ea typeface="Arial"/>
                <a:cs typeface="Arial"/>
                <a:sym typeface="Arial"/>
              </a:rPr>
              <a:t>GMM-HMMs</a:t>
            </a:r>
            <a:endParaRPr sz="1500">
              <a:solidFill>
                <a:srgbClr val="2D3B45"/>
              </a:solidFill>
              <a:latin typeface="Arial"/>
              <a:ea typeface="Arial"/>
              <a:cs typeface="Arial"/>
              <a:sym typeface="Arial"/>
            </a:endParaRPr>
          </a:p>
          <a:p>
            <a:pPr indent="-323850" lvl="1" marL="914400" rtl="0" algn="l">
              <a:lnSpc>
                <a:spcPct val="115000"/>
              </a:lnSpc>
              <a:spcBef>
                <a:spcPts val="0"/>
              </a:spcBef>
              <a:spcAft>
                <a:spcPts val="0"/>
              </a:spcAft>
              <a:buClr>
                <a:srgbClr val="2D3B45"/>
              </a:buClr>
              <a:buSzPts val="1500"/>
              <a:buFont typeface="Arial"/>
              <a:buChar char="○"/>
            </a:pPr>
            <a:r>
              <a:rPr lang="en" sz="1500">
                <a:solidFill>
                  <a:srgbClr val="2D3B45"/>
                </a:solidFill>
                <a:latin typeface="Arial"/>
                <a:ea typeface="Arial"/>
                <a:cs typeface="Arial"/>
                <a:sym typeface="Arial"/>
              </a:rPr>
              <a:t>LSTM</a:t>
            </a:r>
            <a:endParaRPr sz="1500">
              <a:solidFill>
                <a:srgbClr val="2D3B45"/>
              </a:solidFill>
              <a:latin typeface="Arial"/>
              <a:ea typeface="Arial"/>
              <a:cs typeface="Arial"/>
              <a:sym typeface="Arial"/>
            </a:endParaRPr>
          </a:p>
          <a:p>
            <a:pPr indent="-323850" lvl="1" marL="914400" rtl="0" algn="l">
              <a:lnSpc>
                <a:spcPct val="115000"/>
              </a:lnSpc>
              <a:spcBef>
                <a:spcPts val="0"/>
              </a:spcBef>
              <a:spcAft>
                <a:spcPts val="0"/>
              </a:spcAft>
              <a:buClr>
                <a:srgbClr val="2D3B45"/>
              </a:buClr>
              <a:buSzPts val="1500"/>
              <a:buFont typeface="Arial"/>
              <a:buChar char="○"/>
            </a:pPr>
            <a:r>
              <a:rPr lang="en" sz="1500">
                <a:solidFill>
                  <a:srgbClr val="2D3B45"/>
                </a:solidFill>
                <a:latin typeface="Arial"/>
                <a:ea typeface="Arial"/>
                <a:cs typeface="Arial"/>
                <a:sym typeface="Arial"/>
              </a:rPr>
              <a:t>XGBoost</a:t>
            </a:r>
            <a:endParaRPr sz="1500">
              <a:solidFill>
                <a:srgbClr val="2D3B45"/>
              </a:solidFill>
              <a:latin typeface="Arial"/>
              <a:ea typeface="Arial"/>
              <a:cs typeface="Arial"/>
              <a:sym typeface="Arial"/>
            </a:endParaRPr>
          </a:p>
          <a:p>
            <a:pPr indent="-349250" lvl="0" marL="457200" rtl="0" algn="l">
              <a:lnSpc>
                <a:spcPct val="150000"/>
              </a:lnSpc>
              <a:spcBef>
                <a:spcPts val="0"/>
              </a:spcBef>
              <a:spcAft>
                <a:spcPts val="0"/>
              </a:spcAft>
              <a:buClr>
                <a:srgbClr val="000000"/>
              </a:buClr>
              <a:buSzPts val="1900"/>
              <a:buFont typeface="Arial"/>
              <a:buChar char="●"/>
            </a:pPr>
            <a:r>
              <a:rPr b="1" lang="en" sz="1900">
                <a:solidFill>
                  <a:srgbClr val="000000"/>
                </a:solidFill>
                <a:latin typeface="Arial"/>
                <a:ea typeface="Arial"/>
                <a:cs typeface="Arial"/>
                <a:sym typeface="Arial"/>
              </a:rPr>
              <a:t>Conclusion and future work</a:t>
            </a:r>
            <a:endParaRPr b="1" sz="1900">
              <a:solidFill>
                <a:srgbClr val="2D3B45"/>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a:p>
            <a:pPr indent="0" lvl="0" marL="0" rtl="0" algn="l">
              <a:spcBef>
                <a:spcPts val="0"/>
              </a:spcBef>
              <a:spcAft>
                <a:spcPts val="0"/>
              </a:spcAft>
              <a:buNone/>
            </a:pPr>
            <a:r>
              <a:t/>
            </a:r>
            <a:endParaRPr/>
          </a:p>
        </p:txBody>
      </p:sp>
      <p:sp>
        <p:nvSpPr>
          <p:cNvPr id="202" name="Google Shape;202;p3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Boosting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Ensemble learning technique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Combining weak learners into a strong learner</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Main idea</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Gradient Boosting</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XGBoost</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Optimized implementation of gradient boosting</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Parallelization, automatic handling of missing values, and built-in cross-validation</a:t>
            </a:r>
            <a:endParaRPr sz="1200">
              <a:solidFill>
                <a:srgbClr val="000000"/>
              </a:solidFill>
              <a:highlight>
                <a:srgbClr val="F7F7F8"/>
              </a:highlight>
              <a:latin typeface="Roboto"/>
              <a:ea typeface="Roboto"/>
              <a:cs typeface="Roboto"/>
              <a:sym typeface="Roboto"/>
            </a:endParaRPr>
          </a:p>
          <a:p>
            <a:pPr indent="0" lvl="0" marL="4572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p:txBody>
      </p:sp>
      <p:sp>
        <p:nvSpPr>
          <p:cNvPr id="208" name="Google Shape;208;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XGBoost Algorithm Flow</a:t>
            </a:r>
            <a:endParaRPr>
              <a:solidFill>
                <a:srgbClr val="000000"/>
              </a:solidFill>
            </a:endParaRPr>
          </a:p>
          <a:p>
            <a:pPr indent="-342900" lvl="0" marL="457200" rtl="0" algn="l">
              <a:spcBef>
                <a:spcPts val="1200"/>
              </a:spcBef>
              <a:spcAft>
                <a:spcPts val="0"/>
              </a:spcAft>
              <a:buClr>
                <a:srgbClr val="000000"/>
              </a:buClr>
              <a:buSzPts val="1800"/>
              <a:buAutoNum type="arabicPeriod"/>
            </a:pPr>
            <a:r>
              <a:rPr lang="en">
                <a:solidFill>
                  <a:srgbClr val="000000"/>
                </a:solidFill>
              </a:rPr>
              <a:t>Start with a simple base model (usually a decision tree) that provides an initial prediction. </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For each iteration:</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Calculate the gradient of the loss function</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Fit a new decision tree to the calculated gradient values</a:t>
            </a:r>
            <a:endParaRPr>
              <a:solidFill>
                <a:srgbClr val="000000"/>
              </a:solidFill>
            </a:endParaRPr>
          </a:p>
          <a:p>
            <a:pPr indent="-317500" lvl="1" marL="914400" rtl="0" algn="l">
              <a:spcBef>
                <a:spcPts val="0"/>
              </a:spcBef>
              <a:spcAft>
                <a:spcPts val="0"/>
              </a:spcAft>
              <a:buClr>
                <a:srgbClr val="000000"/>
              </a:buClr>
              <a:buSzPts val="1400"/>
              <a:buAutoNum type="alphaLcPeriod"/>
            </a:pPr>
            <a:r>
              <a:rPr lang="en">
                <a:solidFill>
                  <a:srgbClr val="000000"/>
                </a:solidFill>
              </a:rPr>
              <a:t>Add the new tree to the ensemble, applying a learning rate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Combine all the decision trees in the ensemble to make the final prediction</a:t>
            </a:r>
            <a:endParaRPr sz="1200">
              <a:solidFill>
                <a:srgbClr val="000000"/>
              </a:solidFill>
              <a:highlight>
                <a:srgbClr val="F7F7F8"/>
              </a:highlight>
              <a:latin typeface="Roboto"/>
              <a:ea typeface="Roboto"/>
              <a:cs typeface="Roboto"/>
              <a:sym typeface="Roboto"/>
            </a:endParaRPr>
          </a:p>
          <a:p>
            <a:pPr indent="0" lvl="0" marL="0" rtl="0" algn="l">
              <a:spcBef>
                <a:spcPts val="1200"/>
              </a:spcBef>
              <a:spcAft>
                <a:spcPts val="1200"/>
              </a:spcAft>
              <a:buNone/>
            </a:pPr>
            <a:r>
              <a:t/>
            </a:r>
            <a:endParaRPr sz="1200">
              <a:solidFill>
                <a:srgbClr val="000000"/>
              </a:solidFill>
              <a:highlight>
                <a:srgbClr val="F7F7F8"/>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p:txBody>
      </p:sp>
      <p:sp>
        <p:nvSpPr>
          <p:cNvPr id="214" name="Google Shape;214;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1st experiment:</a:t>
            </a:r>
            <a:endParaRPr/>
          </a:p>
          <a:p>
            <a:pPr indent="0" lvl="0" marL="0" rtl="0" algn="l">
              <a:spcBef>
                <a:spcPts val="1200"/>
              </a:spcBef>
              <a:spcAft>
                <a:spcPts val="1200"/>
              </a:spcAft>
              <a:buNone/>
            </a:pPr>
            <a:r>
              <a:t/>
            </a:r>
            <a:endParaRPr/>
          </a:p>
        </p:txBody>
      </p:sp>
      <p:pic>
        <p:nvPicPr>
          <p:cNvPr id="215" name="Google Shape;215;p34"/>
          <p:cNvPicPr preferRelativeResize="0"/>
          <p:nvPr/>
        </p:nvPicPr>
        <p:blipFill>
          <a:blip r:embed="rId3">
            <a:alphaModFix/>
          </a:blip>
          <a:stretch>
            <a:fillRect/>
          </a:stretch>
        </p:blipFill>
        <p:spPr>
          <a:xfrm>
            <a:off x="5018775" y="1587100"/>
            <a:ext cx="3518351" cy="2633975"/>
          </a:xfrm>
          <a:prstGeom prst="rect">
            <a:avLst/>
          </a:prstGeom>
          <a:noFill/>
          <a:ln>
            <a:noFill/>
          </a:ln>
        </p:spPr>
      </p:pic>
      <p:graphicFrame>
        <p:nvGraphicFramePr>
          <p:cNvPr id="216" name="Google Shape;216;p34"/>
          <p:cNvGraphicFramePr/>
          <p:nvPr/>
        </p:nvGraphicFramePr>
        <p:xfrm>
          <a:off x="952500" y="2128450"/>
          <a:ext cx="3000000" cy="3000000"/>
        </p:xfrm>
        <a:graphic>
          <a:graphicData uri="http://schemas.openxmlformats.org/drawingml/2006/table">
            <a:tbl>
              <a:tblPr>
                <a:noFill/>
                <a:tableStyleId>{B0B3C422-D2EC-45FE-9521-506205987B56}</a:tableStyleId>
              </a:tblPr>
              <a:tblGrid>
                <a:gridCol w="1294650"/>
                <a:gridCol w="1294650"/>
                <a:gridCol w="1294650"/>
              </a:tblGrid>
              <a:tr h="412150">
                <a:tc>
                  <a:txBody>
                    <a:bodyPr/>
                    <a:lstStyle/>
                    <a:p>
                      <a:pPr indent="0" lvl="0" marL="0" rtl="0" algn="ctr">
                        <a:lnSpc>
                          <a:spcPct val="115000"/>
                        </a:lnSpc>
                        <a:spcBef>
                          <a:spcPts val="0"/>
                        </a:spcBef>
                        <a:spcAft>
                          <a:spcPts val="0"/>
                        </a:spcAft>
                        <a:buNone/>
                      </a:pPr>
                      <a:r>
                        <a:rPr lang="en" sz="1200"/>
                        <a:t>MAE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RMSE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R2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150">
                <a:tc>
                  <a:txBody>
                    <a:bodyPr/>
                    <a:lstStyle/>
                    <a:p>
                      <a:pPr indent="0" lvl="0" marL="0" rtl="0" algn="ctr">
                        <a:spcBef>
                          <a:spcPts val="0"/>
                        </a:spcBef>
                        <a:spcAft>
                          <a:spcPts val="0"/>
                        </a:spcAft>
                        <a:buNone/>
                      </a:pPr>
                      <a:r>
                        <a:rPr lang="en" sz="1200"/>
                        <a:t>0.03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0.0442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0.9148</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XGBoost</a:t>
            </a:r>
            <a:endParaRPr/>
          </a:p>
        </p:txBody>
      </p:sp>
      <p:sp>
        <p:nvSpPr>
          <p:cNvPr id="222" name="Google Shape;222;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2nd experiment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3" name="Google Shape;223;p35"/>
          <p:cNvPicPr preferRelativeResize="0"/>
          <p:nvPr/>
        </p:nvPicPr>
        <p:blipFill>
          <a:blip r:embed="rId3">
            <a:alphaModFix/>
          </a:blip>
          <a:stretch>
            <a:fillRect/>
          </a:stretch>
        </p:blipFill>
        <p:spPr>
          <a:xfrm>
            <a:off x="5040900" y="1590175"/>
            <a:ext cx="3583824" cy="2644525"/>
          </a:xfrm>
          <a:prstGeom prst="rect">
            <a:avLst/>
          </a:prstGeom>
          <a:noFill/>
          <a:ln>
            <a:noFill/>
          </a:ln>
        </p:spPr>
      </p:pic>
      <p:graphicFrame>
        <p:nvGraphicFramePr>
          <p:cNvPr id="224" name="Google Shape;224;p35"/>
          <p:cNvGraphicFramePr/>
          <p:nvPr/>
        </p:nvGraphicFramePr>
        <p:xfrm>
          <a:off x="744950" y="2343700"/>
          <a:ext cx="3000000" cy="3000000"/>
        </p:xfrm>
        <a:graphic>
          <a:graphicData uri="http://schemas.openxmlformats.org/drawingml/2006/table">
            <a:tbl>
              <a:tblPr>
                <a:noFill/>
                <a:tableStyleId>{B0B3C422-D2EC-45FE-9521-506205987B56}</a:tableStyleId>
              </a:tblPr>
              <a:tblGrid>
                <a:gridCol w="1305575"/>
                <a:gridCol w="1305575"/>
                <a:gridCol w="1305575"/>
              </a:tblGrid>
              <a:tr h="381000">
                <a:tc>
                  <a:txBody>
                    <a:bodyPr/>
                    <a:lstStyle/>
                    <a:p>
                      <a:pPr indent="0" lvl="0" marL="0" rtl="0" algn="ctr">
                        <a:lnSpc>
                          <a:spcPct val="115000"/>
                        </a:lnSpc>
                        <a:spcBef>
                          <a:spcPts val="0"/>
                        </a:spcBef>
                        <a:spcAft>
                          <a:spcPts val="0"/>
                        </a:spcAft>
                        <a:buNone/>
                      </a:pPr>
                      <a:r>
                        <a:rPr lang="en" sz="1200"/>
                        <a:t>MAE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t>RMSE</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t>R2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t>0.01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0.0084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t>-0.7311</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Comparison</a:t>
            </a:r>
            <a:endParaRPr sz="1900">
              <a:solidFill>
                <a:srgbClr val="2D3B45"/>
              </a:solidFill>
              <a:latin typeface="Arial"/>
              <a:ea typeface="Arial"/>
              <a:cs typeface="Arial"/>
              <a:sym typeface="Arial"/>
            </a:endParaRPr>
          </a:p>
          <a:p>
            <a:pPr indent="0" lvl="0" marL="0" rtl="0" algn="l">
              <a:spcBef>
                <a:spcPts val="0"/>
              </a:spcBef>
              <a:spcAft>
                <a:spcPts val="0"/>
              </a:spcAft>
              <a:buNone/>
            </a:pPr>
            <a:r>
              <a:t/>
            </a:r>
            <a:endParaRPr/>
          </a:p>
        </p:txBody>
      </p:sp>
      <p:sp>
        <p:nvSpPr>
          <p:cNvPr id="230" name="Google Shape;230;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31" name="Google Shape;231;p36"/>
          <p:cNvPicPr preferRelativeResize="0"/>
          <p:nvPr/>
        </p:nvPicPr>
        <p:blipFill>
          <a:blip r:embed="rId3">
            <a:alphaModFix/>
          </a:blip>
          <a:stretch>
            <a:fillRect/>
          </a:stretch>
        </p:blipFill>
        <p:spPr>
          <a:xfrm>
            <a:off x="0" y="1458263"/>
            <a:ext cx="3079300" cy="2226975"/>
          </a:xfrm>
          <a:prstGeom prst="rect">
            <a:avLst/>
          </a:prstGeom>
          <a:noFill/>
          <a:ln>
            <a:noFill/>
          </a:ln>
        </p:spPr>
      </p:pic>
      <p:pic>
        <p:nvPicPr>
          <p:cNvPr id="232" name="Google Shape;232;p36"/>
          <p:cNvPicPr preferRelativeResize="0"/>
          <p:nvPr/>
        </p:nvPicPr>
        <p:blipFill>
          <a:blip r:embed="rId4">
            <a:alphaModFix/>
          </a:blip>
          <a:stretch>
            <a:fillRect/>
          </a:stretch>
        </p:blipFill>
        <p:spPr>
          <a:xfrm>
            <a:off x="3079300" y="1590175"/>
            <a:ext cx="3271925" cy="1963150"/>
          </a:xfrm>
          <a:prstGeom prst="rect">
            <a:avLst/>
          </a:prstGeom>
          <a:noFill/>
          <a:ln>
            <a:noFill/>
          </a:ln>
        </p:spPr>
      </p:pic>
      <p:pic>
        <p:nvPicPr>
          <p:cNvPr id="233" name="Google Shape;233;p36"/>
          <p:cNvPicPr preferRelativeResize="0"/>
          <p:nvPr/>
        </p:nvPicPr>
        <p:blipFill>
          <a:blip r:embed="rId5">
            <a:alphaModFix/>
          </a:blip>
          <a:stretch>
            <a:fillRect/>
          </a:stretch>
        </p:blipFill>
        <p:spPr>
          <a:xfrm>
            <a:off x="6253549" y="1590175"/>
            <a:ext cx="3181400" cy="1911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Comparison</a:t>
            </a:r>
            <a:endParaRPr sz="1900">
              <a:solidFill>
                <a:srgbClr val="2D3B45"/>
              </a:solidFill>
              <a:latin typeface="Arial"/>
              <a:ea typeface="Arial"/>
              <a:cs typeface="Arial"/>
              <a:sym typeface="Arial"/>
            </a:endParaRPr>
          </a:p>
          <a:p>
            <a:pPr indent="0" lvl="0" marL="0" rtl="0" algn="l">
              <a:spcBef>
                <a:spcPts val="0"/>
              </a:spcBef>
              <a:spcAft>
                <a:spcPts val="0"/>
              </a:spcAft>
              <a:buNone/>
            </a:pPr>
            <a:r>
              <a:t/>
            </a:r>
            <a:endParaRPr/>
          </a:p>
        </p:txBody>
      </p:sp>
      <p:sp>
        <p:nvSpPr>
          <p:cNvPr id="239" name="Google Shape;239;p37"/>
          <p:cNvSpPr txBox="1"/>
          <p:nvPr>
            <p:ph idx="1" type="body"/>
          </p:nvPr>
        </p:nvSpPr>
        <p:spPr>
          <a:xfrm>
            <a:off x="311700" y="1266325"/>
            <a:ext cx="8520600" cy="3745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35">
                <a:solidFill>
                  <a:srgbClr val="000000"/>
                </a:solidFill>
                <a:latin typeface="Arial"/>
                <a:ea typeface="Arial"/>
                <a:cs typeface="Arial"/>
                <a:sym typeface="Arial"/>
              </a:rPr>
              <a:t>Our analysis reveals that the HMM model consistently performs well across all currency pairs, with lower MAE and RMSE values and higher R-squared scores. In contrast, LSTM exhibits the worst performance among the four models, with higher MAE and RMSE values and lower R-squared scores.</a:t>
            </a:r>
            <a:endParaRPr sz="2035">
              <a:solidFill>
                <a:srgbClr val="000000"/>
              </a:solidFill>
            </a:endParaRPr>
          </a:p>
        </p:txBody>
      </p:sp>
      <p:pic>
        <p:nvPicPr>
          <p:cNvPr id="240" name="Google Shape;240;p37"/>
          <p:cNvPicPr preferRelativeResize="0"/>
          <p:nvPr/>
        </p:nvPicPr>
        <p:blipFill>
          <a:blip r:embed="rId3">
            <a:alphaModFix/>
          </a:blip>
          <a:stretch>
            <a:fillRect/>
          </a:stretch>
        </p:blipFill>
        <p:spPr>
          <a:xfrm>
            <a:off x="670750" y="1311275"/>
            <a:ext cx="7554726" cy="2520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Comparison</a:t>
            </a:r>
            <a:endParaRPr sz="1900">
              <a:solidFill>
                <a:srgbClr val="2D3B45"/>
              </a:solidFill>
              <a:latin typeface="Arial"/>
              <a:ea typeface="Arial"/>
              <a:cs typeface="Arial"/>
              <a:sym typeface="Arial"/>
            </a:endParaRPr>
          </a:p>
          <a:p>
            <a:pPr indent="0" lvl="0" marL="0" rtl="0" algn="l">
              <a:spcBef>
                <a:spcPts val="0"/>
              </a:spcBef>
              <a:spcAft>
                <a:spcPts val="0"/>
              </a:spcAft>
              <a:buNone/>
            </a:pPr>
            <a:r>
              <a:t/>
            </a:r>
            <a:endParaRPr/>
          </a:p>
        </p:txBody>
      </p:sp>
      <p:sp>
        <p:nvSpPr>
          <p:cNvPr id="246" name="Google Shape;246;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500">
                <a:solidFill>
                  <a:srgbClr val="000000"/>
                </a:solidFill>
                <a:latin typeface="Arial"/>
                <a:ea typeface="Arial"/>
                <a:cs typeface="Arial"/>
                <a:sym typeface="Arial"/>
              </a:rPr>
              <a:t>Several factors could contribute to the worst performance of LSTM among the 4 models.</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Hyperparameter tuning</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Model architecture</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Feature engineering</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Data preprocessing</a:t>
            </a:r>
            <a:endParaRPr sz="15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p:txBody>
      </p:sp>
      <p:sp>
        <p:nvSpPr>
          <p:cNvPr id="252" name="Google Shape;252;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HMM emerges as the most effective method for predicting the close price of the tested currency pairs.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GMM-HMM and XGBoost show comparable performance, both outperforming LSTM and sometimes performing better or worse than each other.</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Although LSTMs are popular in time series forecasting, they may not be the best option for this particular problem.</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approach we took in this project was successful for the HMM model, as it consistently produced accurate predictions with low error rates. However, there is room for improvement, particularly for LSTM, GMM-HMM, and XGBoost models.</a:t>
            </a:r>
            <a:endParaRPr sz="2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a:p>
            <a:pPr indent="0" lvl="0" marL="0" rtl="0" algn="l">
              <a:spcBef>
                <a:spcPts val="0"/>
              </a:spcBef>
              <a:spcAft>
                <a:spcPts val="0"/>
              </a:spcAft>
              <a:buNone/>
            </a:pPr>
            <a:r>
              <a:t/>
            </a:r>
            <a:endParaRPr/>
          </a:p>
        </p:txBody>
      </p:sp>
      <p:sp>
        <p:nvSpPr>
          <p:cNvPr id="258" name="Google Shape;258;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To enhance the performance of the models, we can consider the following strategies:</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Further tuning of hyperparameters and model architectures, especially for GMM-HMM, LSTM, and XGBoost.</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Incorporating additional features, such as technical indicators, to help the models capture more information about the market dynamics.</a:t>
            </a:r>
            <a:endParaRPr>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Ensembling multiple models or using a combination of different models to achieve more robust and accurate predictions.</a:t>
            </a:r>
            <a:endParaRPr>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5"/>
          <p:cNvSpPr txBox="1"/>
          <p:nvPr>
            <p:ph idx="1" type="body"/>
          </p:nvPr>
        </p:nvSpPr>
        <p:spPr>
          <a:xfrm>
            <a:off x="311700" y="1102725"/>
            <a:ext cx="8520600" cy="34662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t/>
            </a:r>
            <a:endParaRPr>
              <a:solidFill>
                <a:srgbClr val="000000"/>
              </a:solidFill>
              <a:latin typeface="Arial"/>
              <a:ea typeface="Arial"/>
              <a:cs typeface="Arial"/>
              <a:sym typeface="Arial"/>
            </a:endParaRPr>
          </a:p>
          <a:p>
            <a:pPr indent="-342900" lvl="0" marL="457200" rtl="0" algn="l">
              <a:lnSpc>
                <a:spcPct val="150000"/>
              </a:lnSpc>
              <a:spcBef>
                <a:spcPts val="0"/>
              </a:spcBef>
              <a:spcAft>
                <a:spcPts val="0"/>
              </a:spcAft>
              <a:buClr>
                <a:srgbClr val="2D3B45"/>
              </a:buClr>
              <a:buSzPts val="1800"/>
              <a:buFont typeface="Arial"/>
              <a:buChar char="●"/>
            </a:pPr>
            <a:r>
              <a:rPr lang="en">
                <a:solidFill>
                  <a:srgbClr val="2D3B45"/>
                </a:solidFill>
                <a:latin typeface="Arial"/>
                <a:ea typeface="Arial"/>
                <a:cs typeface="Arial"/>
                <a:sym typeface="Arial"/>
              </a:rPr>
              <a:t>Foreign exchange (Forex) is the global market for trading currencies, operating 24 hours a day, 5 days a week</a:t>
            </a:r>
            <a:endParaRPr>
              <a:solidFill>
                <a:srgbClr val="2D3B45"/>
              </a:solidFill>
              <a:latin typeface="Arial"/>
              <a:ea typeface="Arial"/>
              <a:cs typeface="Arial"/>
              <a:sym typeface="Arial"/>
            </a:endParaRPr>
          </a:p>
          <a:p>
            <a:pPr indent="-342900" lvl="0" marL="457200" rtl="0" algn="l">
              <a:lnSpc>
                <a:spcPct val="150000"/>
              </a:lnSpc>
              <a:spcBef>
                <a:spcPts val="0"/>
              </a:spcBef>
              <a:spcAft>
                <a:spcPts val="0"/>
              </a:spcAft>
              <a:buClr>
                <a:srgbClr val="2D3B45"/>
              </a:buClr>
              <a:buSzPts val="1800"/>
              <a:buFont typeface="Arial"/>
              <a:buChar char="●"/>
            </a:pPr>
            <a:r>
              <a:rPr lang="en">
                <a:solidFill>
                  <a:srgbClr val="2D3B45"/>
                </a:solidFill>
                <a:latin typeface="Arial"/>
                <a:ea typeface="Arial"/>
                <a:cs typeface="Arial"/>
                <a:sym typeface="Arial"/>
              </a:rPr>
              <a:t>Importance of Forex market in global economy. Need for accurate prediction of Forex trends for various stakeholders,including traders, financial institutions, and policy-makers. </a:t>
            </a:r>
            <a:endParaRPr>
              <a:solidFill>
                <a:srgbClr val="2D3B45"/>
              </a:solidFill>
              <a:latin typeface="Arial"/>
              <a:ea typeface="Arial"/>
              <a:cs typeface="Arial"/>
              <a:sym typeface="Arial"/>
            </a:endParaRPr>
          </a:p>
          <a:p>
            <a:pPr indent="-342900" lvl="0" marL="457200" rtl="0" algn="l">
              <a:lnSpc>
                <a:spcPct val="150000"/>
              </a:lnSpc>
              <a:spcBef>
                <a:spcPts val="0"/>
              </a:spcBef>
              <a:spcAft>
                <a:spcPts val="0"/>
              </a:spcAft>
              <a:buClr>
                <a:srgbClr val="2D3B45"/>
              </a:buClr>
              <a:buSzPts val="1800"/>
              <a:buFont typeface="Roboto"/>
              <a:buChar char="●"/>
            </a:pPr>
            <a:r>
              <a:rPr lang="en">
                <a:solidFill>
                  <a:srgbClr val="2D3B45"/>
                </a:solidFill>
                <a:latin typeface="Roboto"/>
                <a:ea typeface="Roboto"/>
                <a:cs typeface="Roboto"/>
                <a:sym typeface="Roboto"/>
              </a:rPr>
              <a:t>Forex trends sensitive to various factors</a:t>
            </a:r>
            <a:endParaRPr>
              <a:solidFill>
                <a:srgbClr val="2D3B45"/>
              </a:solidFill>
              <a:latin typeface="Roboto"/>
              <a:ea typeface="Roboto"/>
              <a:cs typeface="Roboto"/>
              <a:sym typeface="Roboto"/>
            </a:endParaRPr>
          </a:p>
          <a:p>
            <a:pPr indent="-342900" lvl="0" marL="457200" rtl="0" algn="l">
              <a:lnSpc>
                <a:spcPct val="150000"/>
              </a:lnSpc>
              <a:spcBef>
                <a:spcPts val="0"/>
              </a:spcBef>
              <a:spcAft>
                <a:spcPts val="0"/>
              </a:spcAft>
              <a:buClr>
                <a:srgbClr val="2D3B45"/>
              </a:buClr>
              <a:buSzPts val="1800"/>
              <a:buFont typeface="Roboto"/>
              <a:buChar char="●"/>
            </a:pPr>
            <a:r>
              <a:rPr lang="en">
                <a:solidFill>
                  <a:srgbClr val="2D3B45"/>
                </a:solidFill>
                <a:latin typeface="Roboto"/>
                <a:ea typeface="Roboto"/>
                <a:cs typeface="Roboto"/>
                <a:sym typeface="Roboto"/>
              </a:rPr>
              <a:t>Impact on international students and individuals affected by currency fluctuations</a:t>
            </a:r>
            <a:endParaRPr sz="1200">
              <a:solidFill>
                <a:srgbClr val="D1D5DB"/>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a:t>
            </a:r>
            <a:r>
              <a:rPr lang="en"/>
              <a:t>Importance</a:t>
            </a:r>
            <a:r>
              <a:rPr lang="en"/>
              <a:t> of Accurate Forex Trend Prediction</a:t>
            </a:r>
            <a:endParaRPr/>
          </a:p>
        </p:txBody>
      </p:sp>
      <p:sp>
        <p:nvSpPr>
          <p:cNvPr id="85" name="Google Shape;85;p16"/>
          <p:cNvSpPr txBox="1"/>
          <p:nvPr>
            <p:ph idx="1" type="body"/>
          </p:nvPr>
        </p:nvSpPr>
        <p:spPr>
          <a:xfrm>
            <a:off x="311700" y="1102725"/>
            <a:ext cx="8520600" cy="3466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solidFill>
                <a:srgbClr val="000000"/>
              </a:solidFill>
              <a:latin typeface="Arial"/>
              <a:ea typeface="Arial"/>
              <a:cs typeface="Arial"/>
              <a:sym typeface="Arial"/>
            </a:endParaRPr>
          </a:p>
          <a:p>
            <a:pPr indent="-361950" lvl="0" marL="457200" rtl="0" algn="l">
              <a:spcBef>
                <a:spcPts val="1500"/>
              </a:spcBef>
              <a:spcAft>
                <a:spcPts val="0"/>
              </a:spcAft>
              <a:buClr>
                <a:srgbClr val="000000"/>
              </a:buClr>
              <a:buSzPts val="2100"/>
              <a:buFont typeface="Roboto"/>
              <a:buChar char="●"/>
            </a:pPr>
            <a:r>
              <a:rPr lang="en" sz="2100">
                <a:solidFill>
                  <a:srgbClr val="000000"/>
                </a:solidFill>
                <a:latin typeface="Roboto"/>
                <a:ea typeface="Roboto"/>
                <a:cs typeface="Roboto"/>
                <a:sym typeface="Roboto"/>
              </a:rPr>
              <a:t>Facilitates international trade</a:t>
            </a:r>
            <a:endParaRPr sz="2100">
              <a:solidFill>
                <a:srgbClr val="000000"/>
              </a:solidFill>
              <a:latin typeface="Roboto"/>
              <a:ea typeface="Roboto"/>
              <a:cs typeface="Roboto"/>
              <a:sym typeface="Roboto"/>
            </a:endParaRPr>
          </a:p>
          <a:p>
            <a:pPr indent="-361950" lvl="0" marL="457200" rtl="0" algn="l">
              <a:spcBef>
                <a:spcPts val="0"/>
              </a:spcBef>
              <a:spcAft>
                <a:spcPts val="0"/>
              </a:spcAft>
              <a:buClr>
                <a:srgbClr val="000000"/>
              </a:buClr>
              <a:buSzPts val="2100"/>
              <a:buFont typeface="Roboto"/>
              <a:buChar char="●"/>
            </a:pPr>
            <a:r>
              <a:rPr lang="en" sz="2100">
                <a:solidFill>
                  <a:srgbClr val="000000"/>
                </a:solidFill>
                <a:latin typeface="Roboto"/>
                <a:ea typeface="Roboto"/>
                <a:cs typeface="Roboto"/>
                <a:sym typeface="Roboto"/>
              </a:rPr>
              <a:t>Provides investment opportunities</a:t>
            </a:r>
            <a:endParaRPr sz="2100">
              <a:solidFill>
                <a:srgbClr val="000000"/>
              </a:solidFill>
              <a:latin typeface="Roboto"/>
              <a:ea typeface="Roboto"/>
              <a:cs typeface="Roboto"/>
              <a:sym typeface="Roboto"/>
            </a:endParaRPr>
          </a:p>
          <a:p>
            <a:pPr indent="-361950" lvl="0" marL="457200" rtl="0" algn="l">
              <a:spcBef>
                <a:spcPts val="0"/>
              </a:spcBef>
              <a:spcAft>
                <a:spcPts val="0"/>
              </a:spcAft>
              <a:buClr>
                <a:srgbClr val="000000"/>
              </a:buClr>
              <a:buSzPts val="2100"/>
              <a:buFont typeface="Roboto"/>
              <a:buChar char="●"/>
            </a:pPr>
            <a:r>
              <a:rPr lang="en" sz="2100">
                <a:solidFill>
                  <a:srgbClr val="000000"/>
                </a:solidFill>
                <a:latin typeface="Roboto"/>
                <a:ea typeface="Roboto"/>
                <a:cs typeface="Roboto"/>
                <a:sym typeface="Roboto"/>
              </a:rPr>
              <a:t>Determines exchange rates</a:t>
            </a:r>
            <a:endParaRPr sz="2100">
              <a:solidFill>
                <a:srgbClr val="000000"/>
              </a:solidFill>
              <a:latin typeface="Roboto"/>
              <a:ea typeface="Roboto"/>
              <a:cs typeface="Roboto"/>
              <a:sym typeface="Roboto"/>
            </a:endParaRPr>
          </a:p>
          <a:p>
            <a:pPr indent="-361950" lvl="0" marL="457200" rtl="0" algn="l">
              <a:spcBef>
                <a:spcPts val="0"/>
              </a:spcBef>
              <a:spcAft>
                <a:spcPts val="0"/>
              </a:spcAft>
              <a:buClr>
                <a:srgbClr val="000000"/>
              </a:buClr>
              <a:buSzPts val="2100"/>
              <a:buFont typeface="Roboto"/>
              <a:buChar char="●"/>
            </a:pPr>
            <a:r>
              <a:rPr lang="en" sz="2100">
                <a:solidFill>
                  <a:srgbClr val="000000"/>
                </a:solidFill>
                <a:latin typeface="Roboto"/>
                <a:ea typeface="Roboto"/>
                <a:cs typeface="Roboto"/>
                <a:sym typeface="Roboto"/>
              </a:rPr>
              <a:t>Enables risk management</a:t>
            </a:r>
            <a:endParaRPr sz="2100">
              <a:solidFill>
                <a:srgbClr val="000000"/>
              </a:solidFill>
              <a:latin typeface="Roboto"/>
              <a:ea typeface="Roboto"/>
              <a:cs typeface="Roboto"/>
              <a:sym typeface="Roboto"/>
            </a:endParaRPr>
          </a:p>
          <a:p>
            <a:pPr indent="-361950" lvl="0" marL="457200" rtl="0" algn="l">
              <a:spcBef>
                <a:spcPts val="0"/>
              </a:spcBef>
              <a:spcAft>
                <a:spcPts val="0"/>
              </a:spcAft>
              <a:buClr>
                <a:srgbClr val="000000"/>
              </a:buClr>
              <a:buSzPts val="2100"/>
              <a:buFont typeface="Roboto"/>
              <a:buChar char="●"/>
            </a:pPr>
            <a:r>
              <a:rPr lang="en" sz="2100">
                <a:solidFill>
                  <a:srgbClr val="000000"/>
                </a:solidFill>
                <a:latin typeface="Roboto"/>
                <a:ea typeface="Roboto"/>
                <a:cs typeface="Roboto"/>
                <a:sym typeface="Roboto"/>
              </a:rPr>
              <a:t>Influences central bank policy</a:t>
            </a:r>
            <a:endParaRPr sz="2100">
              <a:solidFill>
                <a:srgbClr val="000000"/>
              </a:solidFill>
              <a:latin typeface="Roboto"/>
              <a:ea typeface="Roboto"/>
              <a:cs typeface="Roboto"/>
              <a:sym typeface="Roboto"/>
            </a:endParaRPr>
          </a:p>
          <a:p>
            <a:pPr indent="-361950" lvl="0" marL="457200" rtl="0" algn="l">
              <a:spcBef>
                <a:spcPts val="0"/>
              </a:spcBef>
              <a:spcAft>
                <a:spcPts val="0"/>
              </a:spcAft>
              <a:buClr>
                <a:srgbClr val="000000"/>
              </a:buClr>
              <a:buSzPts val="2100"/>
              <a:buFont typeface="Roboto"/>
              <a:buChar char="●"/>
            </a:pPr>
            <a:r>
              <a:rPr lang="en" sz="2100">
                <a:solidFill>
                  <a:srgbClr val="000000"/>
                </a:solidFill>
                <a:latin typeface="Roboto"/>
                <a:ea typeface="Roboto"/>
                <a:cs typeface="Roboto"/>
                <a:sym typeface="Roboto"/>
              </a:rPr>
              <a:t>Supports tourism and remittances</a:t>
            </a:r>
            <a:endParaRPr sz="2100">
              <a:solidFill>
                <a:srgbClr val="000000"/>
              </a:solidFill>
              <a:latin typeface="Roboto"/>
              <a:ea typeface="Roboto"/>
              <a:cs typeface="Roboto"/>
              <a:sym typeface="Roboto"/>
            </a:endParaRPr>
          </a:p>
          <a:p>
            <a:pPr indent="-361950" lvl="0" marL="457200" rtl="0" algn="l">
              <a:spcBef>
                <a:spcPts val="0"/>
              </a:spcBef>
              <a:spcAft>
                <a:spcPts val="0"/>
              </a:spcAft>
              <a:buClr>
                <a:srgbClr val="000000"/>
              </a:buClr>
              <a:buSzPts val="2100"/>
              <a:buFont typeface="Roboto"/>
              <a:buChar char="●"/>
            </a:pPr>
            <a:r>
              <a:rPr lang="en" sz="2100">
                <a:solidFill>
                  <a:srgbClr val="000000"/>
                </a:solidFill>
                <a:latin typeface="Roboto"/>
                <a:ea typeface="Roboto"/>
                <a:cs typeface="Roboto"/>
                <a:sym typeface="Roboto"/>
              </a:rPr>
              <a:t>……</a:t>
            </a:r>
            <a:endParaRPr sz="2100">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05975" y="74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Objective and Success Criteria</a:t>
            </a:r>
            <a:endParaRPr/>
          </a:p>
        </p:txBody>
      </p:sp>
      <p:sp>
        <p:nvSpPr>
          <p:cNvPr id="91" name="Google Shape;91;p17"/>
          <p:cNvSpPr txBox="1"/>
          <p:nvPr>
            <p:ph idx="1" type="body"/>
          </p:nvPr>
        </p:nvSpPr>
        <p:spPr>
          <a:xfrm>
            <a:off x="311700" y="974325"/>
            <a:ext cx="8520600" cy="3995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2116">
                <a:solidFill>
                  <a:srgbClr val="2D3B45"/>
                </a:solidFill>
                <a:latin typeface="Arial"/>
                <a:ea typeface="Arial"/>
                <a:cs typeface="Arial"/>
                <a:sym typeface="Arial"/>
              </a:rPr>
              <a:t>Goal</a:t>
            </a:r>
            <a:r>
              <a:rPr lang="en" sz="2116">
                <a:solidFill>
                  <a:srgbClr val="2D3B45"/>
                </a:solidFill>
                <a:latin typeface="Arial"/>
                <a:ea typeface="Arial"/>
                <a:cs typeface="Arial"/>
                <a:sym typeface="Arial"/>
              </a:rPr>
              <a:t>: </a:t>
            </a:r>
            <a:endParaRPr sz="2116">
              <a:solidFill>
                <a:srgbClr val="2D3B45"/>
              </a:solidFill>
              <a:latin typeface="Arial"/>
              <a:ea typeface="Arial"/>
              <a:cs typeface="Arial"/>
              <a:sym typeface="Arial"/>
            </a:endParaRPr>
          </a:p>
          <a:p>
            <a:pPr indent="-332465" lvl="0" marL="914400" rtl="0" algn="l">
              <a:spcBef>
                <a:spcPts val="1500"/>
              </a:spcBef>
              <a:spcAft>
                <a:spcPts val="0"/>
              </a:spcAft>
              <a:buClr>
                <a:srgbClr val="2D3B45"/>
              </a:buClr>
              <a:buSzPts val="1636"/>
              <a:buFont typeface="Roboto"/>
              <a:buChar char="●"/>
            </a:pPr>
            <a:r>
              <a:rPr lang="en" sz="1635">
                <a:solidFill>
                  <a:srgbClr val="2D3B45"/>
                </a:solidFill>
                <a:latin typeface="Roboto"/>
                <a:ea typeface="Roboto"/>
                <a:cs typeface="Roboto"/>
                <a:sym typeface="Roboto"/>
              </a:rPr>
              <a:t>Examine PGMs for predicting medium-term Forex trends. Investigate capabilities of HMMs and GMM-HMMs</a:t>
            </a:r>
            <a:endParaRPr sz="1635">
              <a:solidFill>
                <a:srgbClr val="2D3B45"/>
              </a:solidFill>
              <a:latin typeface="Roboto"/>
              <a:ea typeface="Roboto"/>
              <a:cs typeface="Roboto"/>
              <a:sym typeface="Roboto"/>
            </a:endParaRPr>
          </a:p>
          <a:p>
            <a:pPr indent="-332465" lvl="0" marL="914400" rtl="0" algn="l">
              <a:lnSpc>
                <a:spcPct val="150000"/>
              </a:lnSpc>
              <a:spcBef>
                <a:spcPts val="0"/>
              </a:spcBef>
              <a:spcAft>
                <a:spcPts val="0"/>
              </a:spcAft>
              <a:buClr>
                <a:srgbClr val="2D3B45"/>
              </a:buClr>
              <a:buSzPts val="1636"/>
              <a:buFont typeface="Roboto"/>
              <a:buChar char="●"/>
            </a:pPr>
            <a:r>
              <a:rPr lang="en" sz="1635">
                <a:solidFill>
                  <a:srgbClr val="2D3B45"/>
                </a:solidFill>
                <a:latin typeface="Arial"/>
                <a:ea typeface="Arial"/>
                <a:cs typeface="Arial"/>
                <a:sym typeface="Arial"/>
              </a:rPr>
              <a:t>Performance comparison of PGMS, LSTM and XGBoost for predicting medium-term foreign exchange trends</a:t>
            </a:r>
            <a:endParaRPr sz="1635">
              <a:solidFill>
                <a:srgbClr val="2D3B45"/>
              </a:solidFill>
              <a:latin typeface="Arial"/>
              <a:ea typeface="Arial"/>
              <a:cs typeface="Arial"/>
              <a:sym typeface="Arial"/>
            </a:endParaRPr>
          </a:p>
          <a:p>
            <a:pPr indent="0" lvl="0" marL="914400" rtl="0" algn="l">
              <a:lnSpc>
                <a:spcPct val="150000"/>
              </a:lnSpc>
              <a:spcBef>
                <a:spcPts val="0"/>
              </a:spcBef>
              <a:spcAft>
                <a:spcPts val="0"/>
              </a:spcAft>
              <a:buNone/>
            </a:pPr>
            <a:r>
              <a:t/>
            </a:r>
            <a:endParaRPr sz="1635">
              <a:solidFill>
                <a:srgbClr val="2D3B45"/>
              </a:solidFill>
              <a:latin typeface="Arial"/>
              <a:ea typeface="Arial"/>
              <a:cs typeface="Arial"/>
              <a:sym typeface="Arial"/>
            </a:endParaRPr>
          </a:p>
          <a:p>
            <a:pPr indent="0" lvl="0" marL="0" rtl="0" algn="l">
              <a:lnSpc>
                <a:spcPct val="150000"/>
              </a:lnSpc>
              <a:spcBef>
                <a:spcPts val="0"/>
              </a:spcBef>
              <a:spcAft>
                <a:spcPts val="0"/>
              </a:spcAft>
              <a:buNone/>
            </a:pPr>
            <a:r>
              <a:rPr lang="en" sz="2187">
                <a:solidFill>
                  <a:srgbClr val="2D3B45"/>
                </a:solidFill>
              </a:rPr>
              <a:t>Success Criteria</a:t>
            </a:r>
            <a:endParaRPr sz="2187">
              <a:solidFill>
                <a:srgbClr val="2D3B45"/>
              </a:solidFill>
            </a:endParaRPr>
          </a:p>
          <a:p>
            <a:pPr indent="-341115" lvl="1" marL="914400" rtl="0" algn="l">
              <a:spcBef>
                <a:spcPts val="1500"/>
              </a:spcBef>
              <a:spcAft>
                <a:spcPts val="0"/>
              </a:spcAft>
              <a:buClr>
                <a:srgbClr val="2D3B45"/>
              </a:buClr>
              <a:buSzPts val="1772"/>
              <a:buFont typeface="Roboto"/>
              <a:buChar char="○"/>
            </a:pPr>
            <a:r>
              <a:rPr lang="en" sz="1771">
                <a:solidFill>
                  <a:srgbClr val="2D3B45"/>
                </a:solidFill>
                <a:latin typeface="Roboto"/>
                <a:ea typeface="Roboto"/>
                <a:cs typeface="Roboto"/>
                <a:sym typeface="Roboto"/>
              </a:rPr>
              <a:t>Accurate and reliable models for predicting medium-term Forex trends</a:t>
            </a:r>
            <a:endParaRPr sz="1771">
              <a:solidFill>
                <a:srgbClr val="2D3B45"/>
              </a:solidFill>
              <a:latin typeface="Roboto"/>
              <a:ea typeface="Roboto"/>
              <a:cs typeface="Roboto"/>
              <a:sym typeface="Roboto"/>
            </a:endParaRPr>
          </a:p>
          <a:p>
            <a:pPr indent="-341115" lvl="1" marL="914400" rtl="0" algn="l">
              <a:lnSpc>
                <a:spcPct val="150000"/>
              </a:lnSpc>
              <a:spcBef>
                <a:spcPts val="0"/>
              </a:spcBef>
              <a:spcAft>
                <a:spcPts val="0"/>
              </a:spcAft>
              <a:buClr>
                <a:srgbClr val="2D3B45"/>
              </a:buClr>
              <a:buSzPts val="1772"/>
              <a:buChar char="○"/>
            </a:pPr>
            <a:r>
              <a:rPr lang="en" sz="1771">
                <a:solidFill>
                  <a:srgbClr val="2D3B45"/>
                </a:solidFill>
              </a:rPr>
              <a:t>Performance metrics: MAE, RMSE, and      values</a:t>
            </a:r>
            <a:endParaRPr sz="1771">
              <a:solidFill>
                <a:srgbClr val="2D3B45"/>
              </a:solidFill>
            </a:endParaRPr>
          </a:p>
          <a:p>
            <a:pPr indent="-341115" lvl="1" marL="914400" rtl="0" algn="l">
              <a:spcBef>
                <a:spcPts val="0"/>
              </a:spcBef>
              <a:spcAft>
                <a:spcPts val="0"/>
              </a:spcAft>
              <a:buClr>
                <a:srgbClr val="2D3B45"/>
              </a:buClr>
              <a:buSzPts val="1772"/>
              <a:buFont typeface="Roboto"/>
              <a:buChar char="○"/>
            </a:pPr>
            <a:r>
              <a:rPr lang="en" sz="1771">
                <a:solidFill>
                  <a:srgbClr val="2D3B45"/>
                </a:solidFill>
                <a:latin typeface="Roboto"/>
                <a:ea typeface="Roboto"/>
                <a:cs typeface="Roboto"/>
                <a:sym typeface="Roboto"/>
              </a:rPr>
              <a:t>Identify the most suitable approach for predicting Forex trends</a:t>
            </a:r>
            <a:endParaRPr sz="1771">
              <a:solidFill>
                <a:srgbClr val="2D3B45"/>
              </a:solidFill>
            </a:endParaRPr>
          </a:p>
        </p:txBody>
      </p:sp>
      <p:pic>
        <p:nvPicPr>
          <p:cNvPr id="92" name="Google Shape;92;p17"/>
          <p:cNvPicPr preferRelativeResize="0"/>
          <p:nvPr/>
        </p:nvPicPr>
        <p:blipFill>
          <a:blip r:embed="rId3">
            <a:alphaModFix/>
          </a:blip>
          <a:stretch>
            <a:fillRect/>
          </a:stretch>
        </p:blipFill>
        <p:spPr>
          <a:xfrm>
            <a:off x="5465050" y="4246050"/>
            <a:ext cx="222250" cy="20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05975" y="74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and Rationale</a:t>
            </a:r>
            <a:endParaRPr/>
          </a:p>
        </p:txBody>
      </p:sp>
      <p:sp>
        <p:nvSpPr>
          <p:cNvPr id="98" name="Google Shape;98;p18"/>
          <p:cNvSpPr txBox="1"/>
          <p:nvPr>
            <p:ph idx="1" type="body"/>
          </p:nvPr>
        </p:nvSpPr>
        <p:spPr>
          <a:xfrm>
            <a:off x="649350" y="1208475"/>
            <a:ext cx="7845300" cy="3995400"/>
          </a:xfrm>
          <a:prstGeom prst="rect">
            <a:avLst/>
          </a:prstGeom>
        </p:spPr>
        <p:txBody>
          <a:bodyPr anchorCtr="0" anchor="t" bIns="91425" lIns="91425" spcFirstLastPara="1" rIns="91425" wrap="square" tIns="91425">
            <a:normAutofit/>
          </a:bodyPr>
          <a:lstStyle/>
          <a:p>
            <a:pPr indent="-342900" lvl="1" marL="914400" rtl="0" algn="l">
              <a:lnSpc>
                <a:spcPct val="150000"/>
              </a:lnSpc>
              <a:spcBef>
                <a:spcPts val="1500"/>
              </a:spcBef>
              <a:spcAft>
                <a:spcPts val="0"/>
              </a:spcAft>
              <a:buClr>
                <a:srgbClr val="2D3B45"/>
              </a:buClr>
              <a:buSzPts val="1800"/>
              <a:buFont typeface="Roboto"/>
              <a:buChar char="○"/>
            </a:pPr>
            <a:r>
              <a:rPr lang="en" sz="1800">
                <a:solidFill>
                  <a:srgbClr val="2D3B45"/>
                </a:solidFill>
                <a:latin typeface="Roboto"/>
                <a:ea typeface="Roboto"/>
                <a:cs typeface="Roboto"/>
                <a:sym typeface="Roboto"/>
              </a:rPr>
              <a:t>Focus on PGMs for compact representation and efficient inference and learning</a:t>
            </a:r>
            <a:endParaRPr sz="1800">
              <a:solidFill>
                <a:srgbClr val="2D3B45"/>
              </a:solidFill>
              <a:latin typeface="Roboto"/>
              <a:ea typeface="Roboto"/>
              <a:cs typeface="Roboto"/>
              <a:sym typeface="Roboto"/>
            </a:endParaRPr>
          </a:p>
          <a:p>
            <a:pPr indent="-342900" lvl="1" marL="914400" rtl="0" algn="l">
              <a:lnSpc>
                <a:spcPct val="150000"/>
              </a:lnSpc>
              <a:spcBef>
                <a:spcPts val="0"/>
              </a:spcBef>
              <a:spcAft>
                <a:spcPts val="0"/>
              </a:spcAft>
              <a:buClr>
                <a:srgbClr val="2D3B45"/>
              </a:buClr>
              <a:buSzPts val="1800"/>
              <a:buFont typeface="Roboto"/>
              <a:buChar char="○"/>
            </a:pPr>
            <a:r>
              <a:rPr lang="en" sz="1800">
                <a:solidFill>
                  <a:srgbClr val="2D3B45"/>
                </a:solidFill>
                <a:latin typeface="Roboto"/>
                <a:ea typeface="Roboto"/>
                <a:cs typeface="Roboto"/>
                <a:sym typeface="Roboto"/>
              </a:rPr>
              <a:t>Implement HMMs, GMM-HMMs, and compare with LSTM and XGBoost</a:t>
            </a:r>
            <a:endParaRPr sz="1800">
              <a:solidFill>
                <a:srgbClr val="2D3B45"/>
              </a:solidFill>
              <a:latin typeface="Roboto"/>
              <a:ea typeface="Roboto"/>
              <a:cs typeface="Roboto"/>
              <a:sym typeface="Roboto"/>
            </a:endParaRPr>
          </a:p>
          <a:p>
            <a:pPr indent="-342900" lvl="1" marL="914400" rtl="0" algn="l">
              <a:lnSpc>
                <a:spcPct val="150000"/>
              </a:lnSpc>
              <a:spcBef>
                <a:spcPts val="0"/>
              </a:spcBef>
              <a:spcAft>
                <a:spcPts val="0"/>
              </a:spcAft>
              <a:buClr>
                <a:srgbClr val="2D3B45"/>
              </a:buClr>
              <a:buSzPts val="1800"/>
              <a:buFont typeface="Roboto"/>
              <a:buChar char="○"/>
            </a:pPr>
            <a:r>
              <a:rPr lang="en" sz="1800">
                <a:solidFill>
                  <a:srgbClr val="2D3B45"/>
                </a:solidFill>
                <a:latin typeface="Roboto"/>
                <a:ea typeface="Roboto"/>
                <a:cs typeface="Roboto"/>
                <a:sym typeface="Roboto"/>
              </a:rPr>
              <a:t>Limit scope: medium-term trends, major currency pairs (CNY/USD, EUR/USD, and USD/JPY), historical price data only</a:t>
            </a:r>
            <a:endParaRPr sz="2116">
              <a:solidFill>
                <a:srgbClr val="2D3B4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05975" y="749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and Rationale</a:t>
            </a:r>
            <a:endParaRPr/>
          </a:p>
        </p:txBody>
      </p:sp>
      <p:sp>
        <p:nvSpPr>
          <p:cNvPr id="104" name="Google Shape;104;p19"/>
          <p:cNvSpPr txBox="1"/>
          <p:nvPr>
            <p:ph idx="1" type="body"/>
          </p:nvPr>
        </p:nvSpPr>
        <p:spPr>
          <a:xfrm>
            <a:off x="649350" y="740175"/>
            <a:ext cx="7845300" cy="4463700"/>
          </a:xfrm>
          <a:prstGeom prst="rect">
            <a:avLst/>
          </a:prstGeom>
        </p:spPr>
        <p:txBody>
          <a:bodyPr anchorCtr="0" anchor="t" bIns="91425" lIns="91425" spcFirstLastPara="1" rIns="91425" wrap="square" tIns="91425">
            <a:normAutofit/>
          </a:bodyPr>
          <a:lstStyle/>
          <a:p>
            <a:pPr indent="0" lvl="0" marL="0" rtl="0" algn="l">
              <a:lnSpc>
                <a:spcPct val="150000"/>
              </a:lnSpc>
              <a:spcBef>
                <a:spcPts val="1500"/>
              </a:spcBef>
              <a:spcAft>
                <a:spcPts val="0"/>
              </a:spcAft>
              <a:buNone/>
            </a:pPr>
            <a:r>
              <a:rPr lang="en" sz="1400">
                <a:solidFill>
                  <a:srgbClr val="2D3B45"/>
                </a:solidFill>
                <a:latin typeface="Roboto"/>
                <a:ea typeface="Roboto"/>
                <a:cs typeface="Roboto"/>
                <a:sym typeface="Roboto"/>
              </a:rPr>
              <a:t>Evaluation Metrics:</a:t>
            </a:r>
            <a:endParaRPr sz="1400">
              <a:solidFill>
                <a:srgbClr val="2D3B45"/>
              </a:solidFill>
              <a:latin typeface="Roboto"/>
              <a:ea typeface="Roboto"/>
              <a:cs typeface="Roboto"/>
              <a:sym typeface="Roboto"/>
            </a:endParaRPr>
          </a:p>
          <a:p>
            <a:pPr indent="-317500" lvl="0" marL="457200" rtl="0" algn="l">
              <a:spcBef>
                <a:spcPts val="1500"/>
              </a:spcBef>
              <a:spcAft>
                <a:spcPts val="0"/>
              </a:spcAft>
              <a:buClr>
                <a:srgbClr val="2D3B45"/>
              </a:buClr>
              <a:buSzPts val="1400"/>
              <a:buFont typeface="Roboto"/>
              <a:buChar char="●"/>
            </a:pPr>
            <a:r>
              <a:rPr lang="en" sz="1400">
                <a:solidFill>
                  <a:srgbClr val="2D3B45"/>
                </a:solidFill>
                <a:latin typeface="Roboto"/>
                <a:ea typeface="Roboto"/>
                <a:cs typeface="Roboto"/>
                <a:sym typeface="Roboto"/>
              </a:rPr>
              <a:t>Mean Absolute Error (MAE): average magnitude of errors, lower value indicates better accuracy</a:t>
            </a:r>
            <a:endParaRPr sz="1400">
              <a:solidFill>
                <a:srgbClr val="2D3B45"/>
              </a:solidFill>
              <a:latin typeface="Roboto"/>
              <a:ea typeface="Roboto"/>
              <a:cs typeface="Roboto"/>
              <a:sym typeface="Roboto"/>
            </a:endParaRPr>
          </a:p>
          <a:p>
            <a:pPr indent="-317500" lvl="0" marL="457200" rtl="0" algn="l">
              <a:spcBef>
                <a:spcPts val="0"/>
              </a:spcBef>
              <a:spcAft>
                <a:spcPts val="0"/>
              </a:spcAft>
              <a:buClr>
                <a:srgbClr val="2D3B45"/>
              </a:buClr>
              <a:buSzPts val="1400"/>
              <a:buFont typeface="Roboto"/>
              <a:buChar char="●"/>
            </a:pPr>
            <a:r>
              <a:rPr lang="en" sz="1400">
                <a:solidFill>
                  <a:srgbClr val="2D3B45"/>
                </a:solidFill>
                <a:latin typeface="Roboto"/>
                <a:ea typeface="Roboto"/>
                <a:cs typeface="Roboto"/>
                <a:sym typeface="Roboto"/>
              </a:rPr>
              <a:t>Root Mean Squared Error (RMSE): square of prediction errors, lower value indicates better performance, sensitive to large discrepancies</a:t>
            </a:r>
            <a:endParaRPr sz="1400">
              <a:solidFill>
                <a:srgbClr val="2D3B45"/>
              </a:solidFill>
              <a:latin typeface="Roboto"/>
              <a:ea typeface="Roboto"/>
              <a:cs typeface="Roboto"/>
              <a:sym typeface="Roboto"/>
            </a:endParaRPr>
          </a:p>
          <a:p>
            <a:pPr indent="-317500" lvl="0" marL="457200" rtl="0" algn="l">
              <a:spcBef>
                <a:spcPts val="0"/>
              </a:spcBef>
              <a:spcAft>
                <a:spcPts val="0"/>
              </a:spcAft>
              <a:buClr>
                <a:srgbClr val="2D3B45"/>
              </a:buClr>
              <a:buSzPts val="1400"/>
              <a:buFont typeface="Roboto"/>
              <a:buChar char="●"/>
            </a:pPr>
            <a:r>
              <a:rPr lang="en" sz="1400">
                <a:solidFill>
                  <a:srgbClr val="2D3B45"/>
                </a:solidFill>
                <a:latin typeface="Roboto"/>
                <a:ea typeface="Roboto"/>
                <a:cs typeface="Roboto"/>
                <a:sym typeface="Roboto"/>
              </a:rPr>
              <a:t>R-squared (R2) value: proportion of variance explained, value close to 1 indicates effective explanation of variation in data</a:t>
            </a:r>
            <a:endParaRPr sz="1400">
              <a:solidFill>
                <a:srgbClr val="2D3B45"/>
              </a:solidFill>
              <a:latin typeface="Roboto"/>
              <a:ea typeface="Roboto"/>
              <a:cs typeface="Roboto"/>
              <a:sym typeface="Roboto"/>
            </a:endParaRPr>
          </a:p>
          <a:p>
            <a:pPr indent="0" lvl="0" marL="0" rtl="0" algn="l">
              <a:spcBef>
                <a:spcPts val="1500"/>
              </a:spcBef>
              <a:spcAft>
                <a:spcPts val="0"/>
              </a:spcAft>
              <a:buNone/>
            </a:pPr>
            <a:r>
              <a:rPr lang="en" sz="1400">
                <a:solidFill>
                  <a:srgbClr val="000000"/>
                </a:solidFill>
                <a:latin typeface="Roboto"/>
                <a:ea typeface="Roboto"/>
                <a:cs typeface="Roboto"/>
                <a:sym typeface="Roboto"/>
              </a:rPr>
              <a:t>Data Collection and Processing</a:t>
            </a:r>
            <a:endParaRPr sz="1400">
              <a:solidFill>
                <a:srgbClr val="000000"/>
              </a:solidFill>
              <a:latin typeface="Roboto"/>
              <a:ea typeface="Roboto"/>
              <a:cs typeface="Roboto"/>
              <a:sym typeface="Roboto"/>
            </a:endParaRPr>
          </a:p>
          <a:p>
            <a:pPr indent="0" lvl="0" marL="0" rtl="0" algn="l">
              <a:spcBef>
                <a:spcPts val="0"/>
              </a:spcBef>
              <a:spcAft>
                <a:spcPts val="0"/>
              </a:spcAft>
              <a:buNone/>
            </a:pPr>
            <a:r>
              <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Use Alpha Vantage API for historical price data</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Currency pairs: USD/EUR, USD/CNY, and USD/JPY</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Data coverage: 5 years, includes open, high, low, and close prices</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Preprocessing: cleaning, normalizing, feature extraction</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Training and testing datasets: 9:1 ratio</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Models: HMMs, GMM-HMMs, LSTM, and XGBoost for Forex trend prediction</a:t>
            </a:r>
            <a:endParaRPr>
              <a:solidFill>
                <a:srgbClr val="2D3B45"/>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Markov Models</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Stochastic processes with hidden and observable states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Applications: speech recognition, NLP, and financial market predictions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Main Components of HMMs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Hidden states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Observations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State transition probability matrix</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Observation probability matrix</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Initial state probability distribution</a:t>
            </a:r>
            <a:endParaRPr sz="1200">
              <a:solidFill>
                <a:srgbClr val="000000"/>
              </a:solidFill>
              <a:highlight>
                <a:srgbClr val="F7F7F8"/>
              </a:highlight>
              <a:latin typeface="Roboto"/>
              <a:ea typeface="Roboto"/>
              <a:cs typeface="Roboto"/>
              <a:sym typeface="Roboto"/>
            </a:endParaRPr>
          </a:p>
          <a:p>
            <a:pPr indent="0" lvl="0" marL="457200" rtl="0" algn="l">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Hidden Markov Models</a:t>
            </a:r>
            <a:endParaRPr/>
          </a:p>
          <a:p>
            <a:pPr indent="0" lvl="0" marL="0" rtl="0" algn="l">
              <a:spcBef>
                <a:spcPts val="0"/>
              </a:spcBef>
              <a:spcAft>
                <a:spcPts val="0"/>
              </a:spcAft>
              <a:buNone/>
            </a:pPr>
            <a:r>
              <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Joint Probability distribution:</a:t>
            </a:r>
            <a:endParaRPr>
              <a:solidFill>
                <a:srgbClr val="000000"/>
              </a:solidFill>
            </a:endParaRPr>
          </a:p>
          <a:p>
            <a:pPr indent="0" lvl="0" marL="0" rtl="0" algn="l">
              <a:spcBef>
                <a:spcPts val="1200"/>
              </a:spcBef>
              <a:spcAft>
                <a:spcPts val="0"/>
              </a:spcAft>
              <a:buNone/>
            </a:pPr>
            <a:r>
              <a:t/>
            </a:r>
            <a:endParaRPr/>
          </a:p>
          <a:p>
            <a:pPr indent="-304800" lvl="0" marL="457200" rtl="0" algn="l">
              <a:spcBef>
                <a:spcPts val="1200"/>
              </a:spcBef>
              <a:spcAft>
                <a:spcPts val="0"/>
              </a:spcAft>
              <a:buClr>
                <a:srgbClr val="000000"/>
              </a:buClr>
              <a:buSzPts val="1200"/>
              <a:buFont typeface="Arial"/>
              <a:buChar char="●"/>
            </a:pPr>
            <a:r>
              <a:rPr lang="en">
                <a:solidFill>
                  <a:srgbClr val="000000"/>
                </a:solidFill>
              </a:rPr>
              <a:t>Three main components</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434343"/>
                </a:solidFill>
                <a:latin typeface="Arial"/>
                <a:ea typeface="Arial"/>
                <a:cs typeface="Arial"/>
                <a:sym typeface="Arial"/>
              </a:rPr>
              <a:t>                 : The initial probability distribution of the hidden states at the beginning of the process (time step 1).</a:t>
            </a:r>
            <a:endParaRPr sz="1200">
              <a:solidFill>
                <a:srgbClr val="434343"/>
              </a:solidFill>
              <a:latin typeface="Arial"/>
              <a:ea typeface="Arial"/>
              <a:cs typeface="Arial"/>
              <a:sym typeface="Arial"/>
            </a:endParaRPr>
          </a:p>
          <a:p>
            <a:pPr indent="0" lvl="0" marL="0" rtl="0" algn="l">
              <a:spcBef>
                <a:spcPts val="0"/>
              </a:spcBef>
              <a:spcAft>
                <a:spcPts val="0"/>
              </a:spcAft>
              <a:buNone/>
            </a:pPr>
            <a:r>
              <a:rPr lang="en" sz="1200">
                <a:solidFill>
                  <a:srgbClr val="434343"/>
                </a:solidFill>
                <a:latin typeface="Arial"/>
                <a:ea typeface="Arial"/>
                <a:cs typeface="Arial"/>
                <a:sym typeface="Arial"/>
              </a:rPr>
              <a:t>              </a:t>
            </a:r>
            <a:endParaRPr sz="1200">
              <a:solidFill>
                <a:srgbClr val="434343"/>
              </a:solidFill>
              <a:latin typeface="Arial"/>
              <a:ea typeface="Arial"/>
              <a:cs typeface="Arial"/>
              <a:sym typeface="Arial"/>
            </a:endParaRPr>
          </a:p>
          <a:p>
            <a:pPr indent="0" lvl="0" marL="457200" rtl="0" algn="l">
              <a:spcBef>
                <a:spcPts val="0"/>
              </a:spcBef>
              <a:spcAft>
                <a:spcPts val="0"/>
              </a:spcAft>
              <a:buNone/>
            </a:pPr>
            <a:r>
              <a:rPr lang="en" sz="1200">
                <a:solidFill>
                  <a:srgbClr val="434343"/>
                </a:solidFill>
                <a:latin typeface="Arial"/>
                <a:ea typeface="Arial"/>
                <a:cs typeface="Arial"/>
                <a:sym typeface="Arial"/>
              </a:rPr>
              <a:t>      : The product of the state transition probabilities, representing the probability of transitioning from one hidden state to another across time steps.</a:t>
            </a:r>
            <a:endParaRPr sz="1200">
              <a:solidFill>
                <a:srgbClr val="434343"/>
              </a:solidFill>
              <a:latin typeface="Arial"/>
              <a:ea typeface="Arial"/>
              <a:cs typeface="Arial"/>
              <a:sym typeface="Arial"/>
            </a:endParaRPr>
          </a:p>
          <a:p>
            <a:pPr indent="457200" lvl="0" marL="457200" rtl="0" algn="l">
              <a:spcBef>
                <a:spcPts val="0"/>
              </a:spcBef>
              <a:spcAft>
                <a:spcPts val="0"/>
              </a:spcAft>
              <a:buNone/>
            </a:pPr>
            <a:r>
              <a:t/>
            </a:r>
            <a:endParaRPr sz="1200">
              <a:solidFill>
                <a:srgbClr val="434343"/>
              </a:solidFill>
              <a:latin typeface="Arial"/>
              <a:ea typeface="Arial"/>
              <a:cs typeface="Arial"/>
              <a:sym typeface="Arial"/>
            </a:endParaRPr>
          </a:p>
          <a:p>
            <a:pPr indent="0" lvl="0" marL="457200" rtl="0" algn="l">
              <a:spcBef>
                <a:spcPts val="0"/>
              </a:spcBef>
              <a:spcAft>
                <a:spcPts val="0"/>
              </a:spcAft>
              <a:buNone/>
            </a:pPr>
            <a:r>
              <a:rPr lang="en" sz="1200">
                <a:solidFill>
                  <a:srgbClr val="434343"/>
                </a:solidFill>
                <a:latin typeface="Arial"/>
                <a:ea typeface="Arial"/>
                <a:cs typeface="Arial"/>
                <a:sym typeface="Arial"/>
              </a:rPr>
              <a:t>     : The product of the observation probabilities, representing the probability of observing a particular state at each time step given the hidden state.</a:t>
            </a:r>
            <a:endParaRPr sz="1200">
              <a:solidFill>
                <a:srgbClr val="434343"/>
              </a:solidFill>
              <a:latin typeface="Arial"/>
              <a:ea typeface="Arial"/>
              <a:cs typeface="Arial"/>
              <a:sym typeface="Arial"/>
            </a:endParaRPr>
          </a:p>
          <a:p>
            <a:pPr indent="457200" lvl="0" marL="457200" rtl="0" algn="l">
              <a:spcBef>
                <a:spcPts val="0"/>
              </a:spcBef>
              <a:spcAft>
                <a:spcPts val="0"/>
              </a:spcAft>
              <a:buNone/>
            </a:pPr>
            <a:r>
              <a:t/>
            </a:r>
            <a:endParaRPr sz="1200">
              <a:solidFill>
                <a:srgbClr val="434343"/>
              </a:solidFill>
              <a:latin typeface="Arial"/>
              <a:ea typeface="Arial"/>
              <a:cs typeface="Arial"/>
              <a:sym typeface="Arial"/>
            </a:endParaRPr>
          </a:p>
          <a:p>
            <a:pPr indent="0" lvl="0" marL="0" rtl="0" algn="l">
              <a:spcBef>
                <a:spcPts val="0"/>
              </a:spcBef>
              <a:spcAft>
                <a:spcPts val="0"/>
              </a:spcAft>
              <a:buNone/>
            </a:pPr>
            <a:r>
              <a:t/>
            </a:r>
            <a:endParaRPr sz="1200">
              <a:solidFill>
                <a:srgbClr val="434343"/>
              </a:solidFill>
              <a:latin typeface="Arial"/>
              <a:ea typeface="Arial"/>
              <a:cs typeface="Arial"/>
              <a:sym typeface="Arial"/>
            </a:endParaRPr>
          </a:p>
        </p:txBody>
      </p:sp>
      <p:pic>
        <p:nvPicPr>
          <p:cNvPr id="117" name="Google Shape;117;p21"/>
          <p:cNvPicPr preferRelativeResize="0"/>
          <p:nvPr/>
        </p:nvPicPr>
        <p:blipFill>
          <a:blip r:embed="rId3">
            <a:alphaModFix/>
          </a:blip>
          <a:stretch>
            <a:fillRect/>
          </a:stretch>
        </p:blipFill>
        <p:spPr>
          <a:xfrm>
            <a:off x="3060225" y="1724125"/>
            <a:ext cx="2422750" cy="386125"/>
          </a:xfrm>
          <a:prstGeom prst="rect">
            <a:avLst/>
          </a:prstGeom>
          <a:noFill/>
          <a:ln>
            <a:noFill/>
          </a:ln>
        </p:spPr>
      </p:pic>
      <p:pic>
        <p:nvPicPr>
          <p:cNvPr id="118" name="Google Shape;118;p21"/>
          <p:cNvPicPr preferRelativeResize="0"/>
          <p:nvPr/>
        </p:nvPicPr>
        <p:blipFill>
          <a:blip r:embed="rId4">
            <a:alphaModFix/>
          </a:blip>
          <a:stretch>
            <a:fillRect/>
          </a:stretch>
        </p:blipFill>
        <p:spPr>
          <a:xfrm>
            <a:off x="647950" y="2605100"/>
            <a:ext cx="447675" cy="190500"/>
          </a:xfrm>
          <a:prstGeom prst="rect">
            <a:avLst/>
          </a:prstGeom>
          <a:noFill/>
          <a:ln>
            <a:noFill/>
          </a:ln>
        </p:spPr>
      </p:pic>
      <p:pic>
        <p:nvPicPr>
          <p:cNvPr id="119" name="Google Shape;119;p21"/>
          <p:cNvPicPr preferRelativeResize="0"/>
          <p:nvPr/>
        </p:nvPicPr>
        <p:blipFill>
          <a:blip r:embed="rId5">
            <a:alphaModFix/>
          </a:blip>
          <a:stretch>
            <a:fillRect/>
          </a:stretch>
        </p:blipFill>
        <p:spPr>
          <a:xfrm>
            <a:off x="602100" y="2989950"/>
            <a:ext cx="539350" cy="269675"/>
          </a:xfrm>
          <a:prstGeom prst="rect">
            <a:avLst/>
          </a:prstGeom>
          <a:noFill/>
          <a:ln>
            <a:noFill/>
          </a:ln>
        </p:spPr>
      </p:pic>
      <p:pic>
        <p:nvPicPr>
          <p:cNvPr id="120" name="Google Shape;120;p21"/>
          <p:cNvPicPr preferRelativeResize="0"/>
          <p:nvPr/>
        </p:nvPicPr>
        <p:blipFill>
          <a:blip r:embed="rId6">
            <a:alphaModFix/>
          </a:blip>
          <a:stretch>
            <a:fillRect/>
          </a:stretch>
        </p:blipFill>
        <p:spPr>
          <a:xfrm>
            <a:off x="624488" y="3593250"/>
            <a:ext cx="441967" cy="26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