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FF7C80"/>
    <a:srgbClr val="C9D6EF"/>
    <a:srgbClr val="1D3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3F950-02E4-03EE-2FB3-AE051161B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79D19F-D05B-64DA-6773-983C1BC54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BAE02-AAAB-E5B1-86BC-75D543B5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6C3C-0A5B-46E2-8A75-FB958FABCA0C}" type="datetimeFigureOut">
              <a:rPr lang="ko-KR" altLang="en-US" smtClean="0"/>
              <a:t>2022-05-12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D7029C-6B57-27A5-7498-839271A2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78BA68-7F3F-4950-FE9B-15A2EA09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1E51-1418-4AD9-BB82-70AB06BB259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62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9E01D-1065-94BE-DA49-47D6DF703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E795F3-F84F-7131-F2F6-9288CC102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99917-458C-5B53-93E6-26A73551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6C3C-0A5B-46E2-8A75-FB958FABCA0C}" type="datetimeFigureOut">
              <a:rPr lang="ko-KR" altLang="en-US" smtClean="0"/>
              <a:t>2022-05-12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240C13-18C2-6C1F-1730-1B5D3991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54077-4BD6-1A95-6A37-58A84EA6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1E51-1418-4AD9-BB82-70AB06BB259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80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34299C-9B1B-10D2-4A87-14A7704F4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1E5B61-2255-C6F6-2A56-CE7E564AE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0436D0-699E-DD4C-FAE9-1DDAE601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6C3C-0A5B-46E2-8A75-FB958FABCA0C}" type="datetimeFigureOut">
              <a:rPr lang="ko-KR" altLang="en-US" smtClean="0"/>
              <a:t>2022-05-12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AFADA2-F719-CBD0-6693-49FAA9A7D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A9D408-1D46-10F0-EB0D-DAD32AB6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1E51-1418-4AD9-BB82-70AB06BB259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51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E5135-1085-686E-444A-321BDD86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91EA51-CAA0-5C1F-9CD1-EE2D9F25B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44C886-DCC8-7067-1906-A6F84BB4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6C3C-0A5B-46E2-8A75-FB958FABCA0C}" type="datetimeFigureOut">
              <a:rPr lang="ko-KR" altLang="en-US" smtClean="0"/>
              <a:t>2022-05-12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768F2D-D660-F46E-3510-E087CB89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979CF4-2E40-0AD1-866A-062F7CF4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1E51-1418-4AD9-BB82-70AB06BB259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8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E5369-87AC-D9C6-204D-382CF0171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42C8C-0C59-6B62-8615-32971474C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735D44-A052-C876-BE4F-58C49858D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6C3C-0A5B-46E2-8A75-FB958FABCA0C}" type="datetimeFigureOut">
              <a:rPr lang="ko-KR" altLang="en-US" smtClean="0"/>
              <a:t>2022-05-12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59F08-D703-A401-51DC-19064113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7C4F4-566B-E3D9-A929-172DD210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1E51-1418-4AD9-BB82-70AB06BB259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9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EFDD1-865F-B22C-B11B-358F9F1F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41347D-D6A9-5755-3C9B-52E14F2AD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14D39B-E6C2-233B-8AFF-65A05729A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8E9358-C5D6-C997-05E0-39735A5C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6C3C-0A5B-46E2-8A75-FB958FABCA0C}" type="datetimeFigureOut">
              <a:rPr lang="ko-KR" altLang="en-US" smtClean="0"/>
              <a:t>2022-05-12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97493A-3373-857C-D40E-E629D523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A66AF5-3B67-26CC-A6BF-4DE77BE9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1E51-1418-4AD9-BB82-70AB06BB259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81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13029-B07F-6CF5-75F2-57223A64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8546C-7B70-D9E8-F155-AFD8400F5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F6A321-067D-43BC-1062-E771AC8FE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93443D-650E-DB78-786E-74F049834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D521B7-957B-BAD5-7451-06745EA61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67162E-4269-A514-7A2E-7E3A1FF11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6C3C-0A5B-46E2-8A75-FB958FABCA0C}" type="datetimeFigureOut">
              <a:rPr lang="ko-KR" altLang="en-US" smtClean="0"/>
              <a:t>2022-05-12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8F821B-D492-E07F-CA0B-F6C5EC74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44B713-DC83-247E-D166-67AEEFA6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1E51-1418-4AD9-BB82-70AB06BB259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01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D79A7-78E1-37D4-85C4-5D04A0B8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190B51-1C05-AF2D-1A80-D2DABAB3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6C3C-0A5B-46E2-8A75-FB958FABCA0C}" type="datetimeFigureOut">
              <a:rPr lang="ko-KR" altLang="en-US" smtClean="0"/>
              <a:t>2022-05-12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AF08A7-8CE3-EB56-5240-78C56483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4A5018-31B4-CB2E-79D3-C7D736D3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1E51-1418-4AD9-BB82-70AB06BB259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40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8077C0-3014-485E-2D17-0061D40F3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6C3C-0A5B-46E2-8A75-FB958FABCA0C}" type="datetimeFigureOut">
              <a:rPr lang="ko-KR" altLang="en-US" smtClean="0"/>
              <a:t>2022-05-12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8EEB61-0FC2-197A-36B6-25450233F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88918F-9DF2-E71E-CE76-5D98B91E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1E51-1418-4AD9-BB82-70AB06BB259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64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337B2-D35D-BD5F-BCB0-CC415FA3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B6783-FD53-0AC2-6126-9D94928C0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5A0FC0-8D09-4B87-D4E9-B6A3B15A0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0435B9-74A2-9280-BE02-0355C444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6C3C-0A5B-46E2-8A75-FB958FABCA0C}" type="datetimeFigureOut">
              <a:rPr lang="ko-KR" altLang="en-US" smtClean="0"/>
              <a:t>2022-05-12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30BA3-4CF1-2133-D28D-C35E16E2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ADB6B3-E65A-F787-0CD7-4239F54A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1E51-1418-4AD9-BB82-70AB06BB259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98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FBD2C-786E-D982-A872-D69A09A9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1C3CC9-BA45-5B87-8CE5-9C65296C5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FE8084-CCC1-FBA3-2BFF-7342AA422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48F0BD-4A4B-AC79-6426-FF2A1E0B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6C3C-0A5B-46E2-8A75-FB958FABCA0C}" type="datetimeFigureOut">
              <a:rPr lang="ko-KR" altLang="en-US" smtClean="0"/>
              <a:t>2022-05-12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F99C11-F3F7-83C6-43E1-C2887BDD8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24F9C-1086-CBF1-8B0E-964DDA70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1E51-1418-4AD9-BB82-70AB06BB259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89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4735BB-6B82-4383-4502-D6FE8A5E5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3FED8C-EAAA-286E-61D9-0B7B0D778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11E1D-4305-C047-7A4D-78644FCE8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56C3C-0A5B-46E2-8A75-FB958FABCA0C}" type="datetimeFigureOut">
              <a:rPr lang="ko-KR" altLang="en-US" smtClean="0"/>
              <a:t>2022-05-12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C494FF-1F72-8755-6078-4CDB3B9E2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A8CC53-05CC-662E-2EBB-201D8060B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1E51-1418-4AD9-BB82-70AB06BB259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05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E61B81-1507-9CCD-3F33-0ED040D7783F}"/>
              </a:ext>
            </a:extLst>
          </p:cNvPr>
          <p:cNvSpPr txBox="1"/>
          <p:nvPr/>
        </p:nvSpPr>
        <p:spPr>
          <a:xfrm>
            <a:off x="0" y="325120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그라비토</a:t>
            </a:r>
            <a:r>
              <a:rPr lang="en-US" altLang="ko-KR" dirty="0"/>
              <a:t> UI_A</a:t>
            </a:r>
            <a:r>
              <a:rPr lang="ko-KR" altLang="en-US" dirty="0"/>
              <a:t>안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75FBA00-ED38-12A9-D4C9-ECAD88C81358}"/>
              </a:ext>
            </a:extLst>
          </p:cNvPr>
          <p:cNvCxnSpPr>
            <a:cxnSpLocks/>
          </p:cNvCxnSpPr>
          <p:nvPr/>
        </p:nvCxnSpPr>
        <p:spPr>
          <a:xfrm>
            <a:off x="0" y="785892"/>
            <a:ext cx="2132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148DCFE-FA7F-3FDE-4BDA-15D5E7FBCB1F}"/>
              </a:ext>
            </a:extLst>
          </p:cNvPr>
          <p:cNvSpPr txBox="1"/>
          <p:nvPr/>
        </p:nvSpPr>
        <p:spPr>
          <a:xfrm>
            <a:off x="0" y="877333"/>
            <a:ext cx="56589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반투명한 큐브 모양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</a:t>
            </a: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원래 중력의 방향을 다른 색으로 표시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플레이어가 카메라를 회전하면 실시간으로 큐브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도 회전함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그라비토를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이용하여 중력을 전환시켰을 경우 큐브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도 같이 회전함</a:t>
            </a:r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C483F6BE-36C3-8B96-0A5D-9E48A805FA99}"/>
              </a:ext>
            </a:extLst>
          </p:cNvPr>
          <p:cNvSpPr/>
          <p:nvPr/>
        </p:nvSpPr>
        <p:spPr>
          <a:xfrm rot="10800000">
            <a:off x="219505" y="2262329"/>
            <a:ext cx="4236775" cy="4044193"/>
          </a:xfrm>
          <a:prstGeom prst="cube">
            <a:avLst>
              <a:gd name="adj" fmla="val 52416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다이아몬드 1">
            <a:extLst>
              <a:ext uri="{FF2B5EF4-FFF2-40B4-BE49-F238E27FC236}">
                <a16:creationId xmlns:a16="http://schemas.microsoft.com/office/drawing/2014/main" id="{A437E870-3370-6B40-C0AF-E27F37DC6F3B}"/>
              </a:ext>
            </a:extLst>
          </p:cNvPr>
          <p:cNvSpPr/>
          <p:nvPr/>
        </p:nvSpPr>
        <p:spPr>
          <a:xfrm>
            <a:off x="867906" y="4203404"/>
            <a:ext cx="2916821" cy="1704952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모델 6" descr="Male icon">
                <a:extLst>
                  <a:ext uri="{FF2B5EF4-FFF2-40B4-BE49-F238E27FC236}">
                    <a16:creationId xmlns:a16="http://schemas.microsoft.com/office/drawing/2014/main" id="{DF1C48F2-A63C-C2BA-E103-6C1FB3D7504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38631791"/>
                  </p:ext>
                </p:extLst>
              </p:nvPr>
            </p:nvGraphicFramePr>
            <p:xfrm>
              <a:off x="4062936" y="3631348"/>
              <a:ext cx="811797" cy="196666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11797" cy="1966662"/>
                    </a:xfrm>
                    <a:prstGeom prst="rect">
                      <a:avLst/>
                    </a:prstGeom>
                    <a:noFill/>
                  </am3d:spPr>
                  <am3d:camera>
                    <am3d:pos x="788" y="315" z="50316661"/>
                    <am3d:up dx="0" dy="36000000" dz="0"/>
                    <am3d:lookAt x="788" y="315" z="0"/>
                    <am3d:perspective fov="2597407"/>
                  </am3d:camera>
                  <am3d:trans>
                    <am3d:meterPerModelUnit n="3029133" d="1000000"/>
                    <am3d:preTrans dx="547" dy="-18000281" dz="1874"/>
                    <am3d:scale>
                      <am3d:sx n="1000000" d="1000000"/>
                      <am3d:sy n="1000000" d="1000000"/>
                      <am3d:sz n="1000000" d="1000000"/>
                    </am3d:scale>
                    <am3d:rot ax="8700000" ay="1800000" az="9600000"/>
                    <am3d:postTrans dx="788" dy="315" dz="0"/>
                  </am3d:trans>
                  <am3d:raster rName="Office3DRenderer" rVer="16.0.8326">
                    <am3d:blip r:embed="rId3"/>
                  </am3d:raster>
                  <am3d:winViewport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모델 6" descr="Male icon">
                <a:extLst>
                  <a:ext uri="{FF2B5EF4-FFF2-40B4-BE49-F238E27FC236}">
                    <a16:creationId xmlns:a16="http://schemas.microsoft.com/office/drawing/2014/main" id="{DF1C48F2-A63C-C2BA-E103-6C1FB3D750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2936" y="3631348"/>
                <a:ext cx="811797" cy="1966662"/>
              </a:xfrm>
              <a:prstGeom prst="rect">
                <a:avLst/>
              </a:prstGeom>
              <a:noFill/>
            </p:spPr>
          </p:pic>
        </mc:Fallback>
      </mc:AlternateContent>
      <p:sp>
        <p:nvSpPr>
          <p:cNvPr id="34" name="정육면체 33">
            <a:extLst>
              <a:ext uri="{FF2B5EF4-FFF2-40B4-BE49-F238E27FC236}">
                <a16:creationId xmlns:a16="http://schemas.microsoft.com/office/drawing/2014/main" id="{60CD44B0-9D17-9423-35F5-77BF2FAD2276}"/>
              </a:ext>
            </a:extLst>
          </p:cNvPr>
          <p:cNvSpPr/>
          <p:nvPr/>
        </p:nvSpPr>
        <p:spPr>
          <a:xfrm rot="10800000">
            <a:off x="7627180" y="2533237"/>
            <a:ext cx="3470480" cy="3312730"/>
          </a:xfrm>
          <a:prstGeom prst="cube">
            <a:avLst>
              <a:gd name="adj" fmla="val 52416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다이아몬드 36">
            <a:extLst>
              <a:ext uri="{FF2B5EF4-FFF2-40B4-BE49-F238E27FC236}">
                <a16:creationId xmlns:a16="http://schemas.microsoft.com/office/drawing/2014/main" id="{38C30067-D248-3ADF-CD12-E774F67DD213}"/>
              </a:ext>
            </a:extLst>
          </p:cNvPr>
          <p:cNvSpPr/>
          <p:nvPr/>
        </p:nvSpPr>
        <p:spPr>
          <a:xfrm rot="3590791">
            <a:off x="8781739" y="3165161"/>
            <a:ext cx="2384432" cy="139658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4A56CBB-E273-93B9-8EF0-C56222ECDC97}"/>
              </a:ext>
            </a:extLst>
          </p:cNvPr>
          <p:cNvGrpSpPr/>
          <p:nvPr/>
        </p:nvGrpSpPr>
        <p:grpSpPr>
          <a:xfrm>
            <a:off x="8158306" y="4123235"/>
            <a:ext cx="2389263" cy="1396582"/>
            <a:chOff x="7964731" y="4674713"/>
            <a:chExt cx="2389263" cy="1396582"/>
          </a:xfrm>
        </p:grpSpPr>
        <p:sp>
          <p:nvSpPr>
            <p:cNvPr id="35" name="다이아몬드 34">
              <a:extLst>
                <a:ext uri="{FF2B5EF4-FFF2-40B4-BE49-F238E27FC236}">
                  <a16:creationId xmlns:a16="http://schemas.microsoft.com/office/drawing/2014/main" id="{2D4FAC62-E6B6-8A8F-1F5B-54C950E92E56}"/>
                </a:ext>
              </a:extLst>
            </p:cNvPr>
            <p:cNvSpPr/>
            <p:nvPr/>
          </p:nvSpPr>
          <p:spPr>
            <a:xfrm>
              <a:off x="7964731" y="4674713"/>
              <a:ext cx="2389263" cy="1396582"/>
            </a:xfrm>
            <a:prstGeom prst="diamond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216FE0-7F99-77CA-D0D9-06B0618EF74E}"/>
                </a:ext>
              </a:extLst>
            </p:cNvPr>
            <p:cNvSpPr txBox="1"/>
            <p:nvPr/>
          </p:nvSpPr>
          <p:spPr>
            <a:xfrm>
              <a:off x="8369857" y="5063252"/>
              <a:ext cx="1560043" cy="584775"/>
            </a:xfrm>
            <a:prstGeom prst="rect">
              <a:avLst/>
            </a:prstGeom>
            <a:noFill/>
            <a:scene3d>
              <a:camera prst="isometricBottomDown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그라비토 </a:t>
              </a:r>
              <a:endParaRPr lang="en-US" altLang="ko-KR" sz="1600" b="1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중력 적용 범위</a:t>
              </a:r>
            </a:p>
          </p:txBody>
        </p:sp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9" name="3D 모델 38" descr="Male icon">
                <a:extLst>
                  <a:ext uri="{FF2B5EF4-FFF2-40B4-BE49-F238E27FC236}">
                    <a16:creationId xmlns:a16="http://schemas.microsoft.com/office/drawing/2014/main" id="{2B0BDFD1-2BEC-F4AE-3469-DA6F6E410C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68323474"/>
                  </p:ext>
                </p:extLst>
              </p:nvPr>
            </p:nvGraphicFramePr>
            <p:xfrm>
              <a:off x="10850599" y="3686178"/>
              <a:ext cx="619893" cy="150175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19893" cy="1501754"/>
                    </a:xfrm>
                    <a:prstGeom prst="rect">
                      <a:avLst/>
                    </a:prstGeom>
                    <a:noFill/>
                  </am3d:spPr>
                  <am3d:camera>
                    <am3d:pos x="788" y="315" z="50316661"/>
                    <am3d:up dx="0" dy="36000000" dz="0"/>
                    <am3d:lookAt x="788" y="315" z="0"/>
                    <am3d:perspective fov="2597407"/>
                  </am3d:camera>
                  <am3d:trans>
                    <am3d:meterPerModelUnit n="3029133" d="1000000"/>
                    <am3d:preTrans dx="547" dy="-18000281" dz="1874"/>
                    <am3d:scale>
                      <am3d:sx n="1000000" d="1000000"/>
                      <am3d:sy n="1000000" d="1000000"/>
                      <am3d:sz n="1000000" d="1000000"/>
                    </am3d:scale>
                    <am3d:rot ax="8700000" ay="1800000" az="9600000"/>
                    <am3d:postTrans dx="788" dy="315" dz="0"/>
                  </am3d:trans>
                  <am3d:raster rName="Office3DRenderer" rVer="16.0.8326">
                    <am3d:blip r:embed="rId4"/>
                  </am3d:raster>
                  <am3d:winViewport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9" name="3D 모델 38" descr="Male icon">
                <a:extLst>
                  <a:ext uri="{FF2B5EF4-FFF2-40B4-BE49-F238E27FC236}">
                    <a16:creationId xmlns:a16="http://schemas.microsoft.com/office/drawing/2014/main" id="{2B0BDFD1-2BEC-F4AE-3469-DA6F6E410C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50599" y="3686178"/>
                <a:ext cx="619893" cy="1501754"/>
              </a:xfrm>
              <a:prstGeom prst="rect">
                <a:avLst/>
              </a:prstGeom>
              <a:noFill/>
            </p:spPr>
          </p:pic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548A789-8E28-3568-81C6-A20430A01FA6}"/>
              </a:ext>
            </a:extLst>
          </p:cNvPr>
          <p:cNvCxnSpPr>
            <a:cxnSpLocks/>
          </p:cNvCxnSpPr>
          <p:nvPr/>
        </p:nvCxnSpPr>
        <p:spPr>
          <a:xfrm>
            <a:off x="5612937" y="4293404"/>
            <a:ext cx="176615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1CE6644-47D3-B801-EB40-82C5E9C576AF}"/>
              </a:ext>
            </a:extLst>
          </p:cNvPr>
          <p:cNvSpPr txBox="1"/>
          <p:nvPr/>
        </p:nvSpPr>
        <p:spPr>
          <a:xfrm>
            <a:off x="8161610" y="5690966"/>
            <a:ext cx="2401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그라비토 중력 적용 범위는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이해를 위해 그려 둔 것임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9F32483-442A-F3A3-076F-F6DE7607CC45}"/>
              </a:ext>
            </a:extLst>
          </p:cNvPr>
          <p:cNvCxnSpPr>
            <a:cxnSpLocks/>
          </p:cNvCxnSpPr>
          <p:nvPr/>
        </p:nvCxnSpPr>
        <p:spPr>
          <a:xfrm flipH="1">
            <a:off x="1481490" y="4524912"/>
            <a:ext cx="545043" cy="318530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2632AF9-649D-5348-D897-EC495009FB73}"/>
              </a:ext>
            </a:extLst>
          </p:cNvPr>
          <p:cNvSpPr txBox="1"/>
          <p:nvPr/>
        </p:nvSpPr>
        <p:spPr>
          <a:xfrm>
            <a:off x="5849280" y="4358870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기믹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발동 시</a:t>
            </a:r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A9D4BF76-FCBA-08FD-8223-257175709A85}"/>
              </a:ext>
            </a:extLst>
          </p:cNvPr>
          <p:cNvSpPr/>
          <p:nvPr/>
        </p:nvSpPr>
        <p:spPr>
          <a:xfrm>
            <a:off x="232059" y="2262328"/>
            <a:ext cx="4236775" cy="4044193"/>
          </a:xfrm>
          <a:prstGeom prst="cube">
            <a:avLst>
              <a:gd name="adj" fmla="val 52416"/>
            </a:avLst>
          </a:prstGeom>
          <a:solidFill>
            <a:schemeClr val="accent3">
              <a:lumMod val="40000"/>
              <a:lumOff val="60000"/>
              <a:alpha val="55000"/>
            </a:schemeClr>
          </a:solidFill>
          <a:ln w="28575"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정육면체 35">
            <a:extLst>
              <a:ext uri="{FF2B5EF4-FFF2-40B4-BE49-F238E27FC236}">
                <a16:creationId xmlns:a16="http://schemas.microsoft.com/office/drawing/2014/main" id="{A461BC2B-808E-9605-8313-3DD7610830D3}"/>
              </a:ext>
            </a:extLst>
          </p:cNvPr>
          <p:cNvSpPr/>
          <p:nvPr/>
        </p:nvSpPr>
        <p:spPr>
          <a:xfrm>
            <a:off x="7627180" y="2529291"/>
            <a:ext cx="3470480" cy="3312730"/>
          </a:xfrm>
          <a:prstGeom prst="cube">
            <a:avLst>
              <a:gd name="adj" fmla="val 52416"/>
            </a:avLst>
          </a:prstGeom>
          <a:solidFill>
            <a:schemeClr val="accent3">
              <a:lumMod val="40000"/>
              <a:lumOff val="60000"/>
              <a:alpha val="55000"/>
            </a:schemeClr>
          </a:solidFill>
          <a:ln w="28575"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EB61B64-30B3-2736-CAD3-6346BCFDA4E1}"/>
              </a:ext>
            </a:extLst>
          </p:cNvPr>
          <p:cNvGrpSpPr/>
          <p:nvPr/>
        </p:nvGrpSpPr>
        <p:grpSpPr>
          <a:xfrm>
            <a:off x="1501575" y="6122283"/>
            <a:ext cx="1673485" cy="318530"/>
            <a:chOff x="398288" y="5931961"/>
            <a:chExt cx="1673485" cy="318530"/>
          </a:xfrm>
        </p:grpSpPr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BFC09089-909B-1DD8-2A20-94E8A4F03B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288" y="5931961"/>
              <a:ext cx="545043" cy="31853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CB6B83-B6FA-95CE-53C8-6F3216683100}"/>
                </a:ext>
              </a:extLst>
            </p:cNvPr>
            <p:cNvSpPr txBox="1"/>
            <p:nvPr/>
          </p:nvSpPr>
          <p:spPr>
            <a:xfrm>
              <a:off x="1066370" y="5942714"/>
              <a:ext cx="1005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그라비토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E57A187-F50D-B5C0-A1C7-309340939D69}"/>
              </a:ext>
            </a:extLst>
          </p:cNvPr>
          <p:cNvGrpSpPr/>
          <p:nvPr/>
        </p:nvGrpSpPr>
        <p:grpSpPr>
          <a:xfrm>
            <a:off x="6096000" y="476945"/>
            <a:ext cx="1871879" cy="1781923"/>
            <a:chOff x="622403" y="1990845"/>
            <a:chExt cx="4248352" cy="4044193"/>
          </a:xfrm>
        </p:grpSpPr>
        <p:sp>
          <p:nvSpPr>
            <p:cNvPr id="64" name="정육면체 63">
              <a:extLst>
                <a:ext uri="{FF2B5EF4-FFF2-40B4-BE49-F238E27FC236}">
                  <a16:creationId xmlns:a16="http://schemas.microsoft.com/office/drawing/2014/main" id="{7B296C9A-B6A9-9EF8-4735-9E538544E3A9}"/>
                </a:ext>
              </a:extLst>
            </p:cNvPr>
            <p:cNvSpPr/>
            <p:nvPr/>
          </p:nvSpPr>
          <p:spPr>
            <a:xfrm rot="10800000">
              <a:off x="633980" y="1990845"/>
              <a:ext cx="4236775" cy="4044193"/>
            </a:xfrm>
            <a:prstGeom prst="cube">
              <a:avLst>
                <a:gd name="adj" fmla="val 5241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다이아몬드 64">
              <a:extLst>
                <a:ext uri="{FF2B5EF4-FFF2-40B4-BE49-F238E27FC236}">
                  <a16:creationId xmlns:a16="http://schemas.microsoft.com/office/drawing/2014/main" id="{34581890-ACCD-031B-FD89-D4F78E1E1B50}"/>
                </a:ext>
              </a:extLst>
            </p:cNvPr>
            <p:cNvSpPr/>
            <p:nvPr/>
          </p:nvSpPr>
          <p:spPr>
            <a:xfrm>
              <a:off x="1282381" y="3931920"/>
              <a:ext cx="2916821" cy="1704952"/>
            </a:xfrm>
            <a:prstGeom prst="diamond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정육면체 65">
              <a:extLst>
                <a:ext uri="{FF2B5EF4-FFF2-40B4-BE49-F238E27FC236}">
                  <a16:creationId xmlns:a16="http://schemas.microsoft.com/office/drawing/2014/main" id="{8A3D2AD4-3042-CB0B-A0F4-33E81A9FC465}"/>
                </a:ext>
              </a:extLst>
            </p:cNvPr>
            <p:cNvSpPr/>
            <p:nvPr/>
          </p:nvSpPr>
          <p:spPr>
            <a:xfrm>
              <a:off x="622403" y="1990845"/>
              <a:ext cx="4236775" cy="4044193"/>
            </a:xfrm>
            <a:prstGeom prst="cube">
              <a:avLst>
                <a:gd name="adj" fmla="val 52416"/>
              </a:avLst>
            </a:prstGeom>
            <a:solidFill>
              <a:schemeClr val="accent3">
                <a:lumMod val="40000"/>
                <a:lumOff val="60000"/>
                <a:alpha val="55000"/>
              </a:schemeClr>
            </a:solidFill>
            <a:ln w="28575"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443EFC3-58AA-4A3F-7BBF-22C1406BF667}"/>
              </a:ext>
            </a:extLst>
          </p:cNvPr>
          <p:cNvSpPr txBox="1"/>
          <p:nvPr/>
        </p:nvSpPr>
        <p:spPr>
          <a:xfrm>
            <a:off x="7732915" y="1178318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모양 예시</a:t>
            </a:r>
          </a:p>
        </p:txBody>
      </p:sp>
    </p:spTree>
    <p:extLst>
      <p:ext uri="{BB962C8B-B14F-4D97-AF65-F5344CB8AC3E}">
        <p14:creationId xmlns:p14="http://schemas.microsoft.com/office/powerpoint/2010/main" val="45081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E61B81-1507-9CCD-3F33-0ED040D7783F}"/>
              </a:ext>
            </a:extLst>
          </p:cNvPr>
          <p:cNvSpPr txBox="1"/>
          <p:nvPr/>
        </p:nvSpPr>
        <p:spPr>
          <a:xfrm>
            <a:off x="0" y="32512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그라비토</a:t>
            </a:r>
            <a:r>
              <a:rPr lang="en-US" altLang="ko-KR" dirty="0"/>
              <a:t> UI_B</a:t>
            </a:r>
            <a:r>
              <a:rPr lang="ko-KR" altLang="en-US" dirty="0"/>
              <a:t>안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75FBA00-ED38-12A9-D4C9-ECAD88C81358}"/>
              </a:ext>
            </a:extLst>
          </p:cNvPr>
          <p:cNvCxnSpPr>
            <a:cxnSpLocks/>
          </p:cNvCxnSpPr>
          <p:nvPr/>
        </p:nvCxnSpPr>
        <p:spPr>
          <a:xfrm>
            <a:off x="0" y="785892"/>
            <a:ext cx="2132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148DCFE-FA7F-3FDE-4BDA-15D5E7FBCB1F}"/>
              </a:ext>
            </a:extLst>
          </p:cNvPr>
          <p:cNvSpPr txBox="1"/>
          <p:nvPr/>
        </p:nvSpPr>
        <p:spPr>
          <a:xfrm>
            <a:off x="0" y="877333"/>
            <a:ext cx="49311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맵에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직접 그려주는 방식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원래 중력으로 되돌렸을 때 플레이어가 위치하게 될 지점을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맵에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실시간으로 표시해주는 방식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53864E-4302-7541-8A4F-8EB86D81FC59}"/>
              </a:ext>
            </a:extLst>
          </p:cNvPr>
          <p:cNvSpPr txBox="1"/>
          <p:nvPr/>
        </p:nvSpPr>
        <p:spPr>
          <a:xfrm>
            <a:off x="5583037" y="1203451"/>
            <a:ext cx="1560043" cy="584775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그라비토 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중력 적용 범위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1C6CA0D-9A4C-A87F-2942-39E1742784FB}"/>
              </a:ext>
            </a:extLst>
          </p:cNvPr>
          <p:cNvSpPr txBox="1"/>
          <p:nvPr/>
        </p:nvSpPr>
        <p:spPr>
          <a:xfrm>
            <a:off x="8627328" y="178822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적용 예시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434A851-6FD3-E1EE-BEFE-A76CA94D9D90}"/>
              </a:ext>
            </a:extLst>
          </p:cNvPr>
          <p:cNvGrpSpPr/>
          <p:nvPr/>
        </p:nvGrpSpPr>
        <p:grpSpPr>
          <a:xfrm>
            <a:off x="1" y="1623790"/>
            <a:ext cx="12042235" cy="5586150"/>
            <a:chOff x="1" y="1276550"/>
            <a:chExt cx="12042235" cy="5586150"/>
          </a:xfrm>
        </p:grpSpPr>
        <p:sp>
          <p:nvSpPr>
            <p:cNvPr id="25" name="정육면체 24">
              <a:extLst>
                <a:ext uri="{FF2B5EF4-FFF2-40B4-BE49-F238E27FC236}">
                  <a16:creationId xmlns:a16="http://schemas.microsoft.com/office/drawing/2014/main" id="{06E191D6-0782-8ADB-CBEE-FE4772C7A78E}"/>
                </a:ext>
              </a:extLst>
            </p:cNvPr>
            <p:cNvSpPr/>
            <p:nvPr/>
          </p:nvSpPr>
          <p:spPr>
            <a:xfrm rot="10800000">
              <a:off x="1" y="1276550"/>
              <a:ext cx="5852159" cy="5586150"/>
            </a:xfrm>
            <a:prstGeom prst="cube">
              <a:avLst>
                <a:gd name="adj" fmla="val 5241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다이아몬드 31">
              <a:extLst>
                <a:ext uri="{FF2B5EF4-FFF2-40B4-BE49-F238E27FC236}">
                  <a16:creationId xmlns:a16="http://schemas.microsoft.com/office/drawing/2014/main" id="{4E3E3DD0-35BA-DF30-6A30-F8C4945D7C3E}"/>
                </a:ext>
              </a:extLst>
            </p:cNvPr>
            <p:cNvSpPr/>
            <p:nvPr/>
          </p:nvSpPr>
          <p:spPr>
            <a:xfrm rot="17991503">
              <a:off x="-195395" y="2381840"/>
              <a:ext cx="4145664" cy="2423240"/>
            </a:xfrm>
            <a:prstGeom prst="diamond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다이아몬드 30">
              <a:extLst>
                <a:ext uri="{FF2B5EF4-FFF2-40B4-BE49-F238E27FC236}">
                  <a16:creationId xmlns:a16="http://schemas.microsoft.com/office/drawing/2014/main" id="{62A8421D-4999-478D-CB81-95A0F439113D}"/>
                </a:ext>
              </a:extLst>
            </p:cNvPr>
            <p:cNvSpPr/>
            <p:nvPr/>
          </p:nvSpPr>
          <p:spPr>
            <a:xfrm>
              <a:off x="853248" y="3938428"/>
              <a:ext cx="4145664" cy="2423240"/>
            </a:xfrm>
            <a:prstGeom prst="diamond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9913485C-5CE4-2376-4634-AC5F166F0238}"/>
                </a:ext>
              </a:extLst>
            </p:cNvPr>
            <p:cNvSpPr/>
            <p:nvPr/>
          </p:nvSpPr>
          <p:spPr>
            <a:xfrm rot="238125">
              <a:off x="354343" y="5157642"/>
              <a:ext cx="957169" cy="507795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512ADB5-1709-958B-19C9-24B0F55B9342}"/>
                </a:ext>
              </a:extLst>
            </p:cNvPr>
            <p:cNvSpPr txBox="1"/>
            <p:nvPr/>
          </p:nvSpPr>
          <p:spPr>
            <a:xfrm>
              <a:off x="1629892" y="4627343"/>
              <a:ext cx="2592376" cy="954107"/>
            </a:xfrm>
            <a:prstGeom prst="rect">
              <a:avLst/>
            </a:prstGeom>
            <a:noFill/>
            <a:scene3d>
              <a:camera prst="isometricBottomDown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chemeClr val="bg1"/>
                  </a:solidFill>
                </a:rPr>
                <a:t>그라비토 </a:t>
              </a:r>
              <a:endParaRPr lang="en-US" altLang="ko-KR" sz="2800" b="1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800" b="1" dirty="0">
                  <a:solidFill>
                    <a:schemeClr val="bg1"/>
                  </a:solidFill>
                </a:rPr>
                <a:t>중력 적용 범위</a:t>
              </a:r>
            </a:p>
          </p:txBody>
        </p: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30" name="3D 모델 29" descr="Male icon">
                  <a:extLst>
                    <a:ext uri="{FF2B5EF4-FFF2-40B4-BE49-F238E27FC236}">
                      <a16:creationId xmlns:a16="http://schemas.microsoft.com/office/drawing/2014/main" id="{5B39F6C3-EE82-78A5-7E54-2C3668250D4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42427437"/>
                    </p:ext>
                  </p:extLst>
                </p:nvPr>
              </p:nvGraphicFramePr>
              <p:xfrm>
                <a:off x="2850207" y="4069625"/>
                <a:ext cx="457066" cy="1107290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457066" cy="1107290"/>
                      </a:xfrm>
                      <a:prstGeom prst="rect">
                        <a:avLst/>
                      </a:prstGeom>
                      <a:noFill/>
                    </am3d:spPr>
                    <am3d:camera>
                      <am3d:pos x="788" y="315" z="50316661"/>
                      <am3d:up dx="0" dy="36000000" dz="0"/>
                      <am3d:lookAt x="788" y="315" z="0"/>
                      <am3d:perspective fov="2597407"/>
                    </am3d:camera>
                    <am3d:trans>
                      <am3d:meterPerModelUnit n="3029133" d="1000000"/>
                      <am3d:preTrans dx="547" dy="-18000281" dz="1874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8700000" ay="1800000" az="9600000"/>
                      <am3d:postTrans dx="788" dy="315" dz="0"/>
                    </am3d:trans>
                    <am3d:raster rName="Office3DRenderer" rVer="16.0.8326">
                      <am3d:blip r:embed="rId3"/>
                    </am3d:raster>
                    <am3d:winViewport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30" name="3D 모델 29" descr="Male icon">
                  <a:extLst>
                    <a:ext uri="{FF2B5EF4-FFF2-40B4-BE49-F238E27FC236}">
                      <a16:creationId xmlns:a16="http://schemas.microsoft.com/office/drawing/2014/main" id="{5B39F6C3-EE82-78A5-7E54-2C3668250D4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50207" y="4416865"/>
                  <a:ext cx="457066" cy="1107290"/>
                </a:xfrm>
                <a:prstGeom prst="rect">
                  <a:avLst/>
                </a:prstGeom>
                <a:noFill/>
              </p:spPr>
            </p:pic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B64F023-063B-8172-02AF-74C89EB2F5DF}"/>
                </a:ext>
              </a:extLst>
            </p:cNvPr>
            <p:cNvSpPr txBox="1"/>
            <p:nvPr/>
          </p:nvSpPr>
          <p:spPr>
            <a:xfrm>
              <a:off x="623863" y="3118804"/>
              <a:ext cx="2592377" cy="523220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chemeClr val="bg1"/>
                  </a:solidFill>
                </a:rPr>
                <a:t>원래 중력 방향</a:t>
              </a:r>
            </a:p>
          </p:txBody>
        </p:sp>
        <p:sp>
          <p:nvSpPr>
            <p:cNvPr id="57" name="정육면체 56">
              <a:extLst>
                <a:ext uri="{FF2B5EF4-FFF2-40B4-BE49-F238E27FC236}">
                  <a16:creationId xmlns:a16="http://schemas.microsoft.com/office/drawing/2014/main" id="{BA7023AC-01FB-1980-1049-0B49C12B2D72}"/>
                </a:ext>
              </a:extLst>
            </p:cNvPr>
            <p:cNvSpPr/>
            <p:nvPr/>
          </p:nvSpPr>
          <p:spPr>
            <a:xfrm rot="10800000">
              <a:off x="6190077" y="1276550"/>
              <a:ext cx="5852159" cy="5586150"/>
            </a:xfrm>
            <a:prstGeom prst="cube">
              <a:avLst>
                <a:gd name="adj" fmla="val 5241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BB20C471-6238-F597-4EC3-EF0E6F73B969}"/>
                </a:ext>
              </a:extLst>
            </p:cNvPr>
            <p:cNvCxnSpPr>
              <a:cxnSpLocks/>
            </p:cNvCxnSpPr>
            <p:nvPr/>
          </p:nvCxnSpPr>
          <p:spPr>
            <a:xfrm>
              <a:off x="5153412" y="4270254"/>
              <a:ext cx="1766152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D76FBA5-2488-DC76-3BA4-EA700D4EB064}"/>
                </a:ext>
              </a:extLst>
            </p:cNvPr>
            <p:cNvSpPr/>
            <p:nvPr/>
          </p:nvSpPr>
          <p:spPr>
            <a:xfrm>
              <a:off x="8055980" y="4096634"/>
              <a:ext cx="347240" cy="347240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02B6346-4B16-FF42-58A3-6664CEC1B81B}"/>
                </a:ext>
              </a:extLst>
            </p:cNvPr>
            <p:cNvCxnSpPr/>
            <p:nvPr/>
          </p:nvCxnSpPr>
          <p:spPr>
            <a:xfrm>
              <a:off x="8229600" y="4270254"/>
              <a:ext cx="886556" cy="456311"/>
            </a:xfrm>
            <a:prstGeom prst="line">
              <a:avLst/>
            </a:prstGeom>
            <a:ln w="38100">
              <a:solidFill>
                <a:srgbClr val="00CC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58" name="3D 모델 57" descr="Male icon">
                  <a:extLst>
                    <a:ext uri="{FF2B5EF4-FFF2-40B4-BE49-F238E27FC236}">
                      <a16:creationId xmlns:a16="http://schemas.microsoft.com/office/drawing/2014/main" id="{37CA71B8-14E5-E973-27A0-EEA7C990EA8B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592197048"/>
                    </p:ext>
                  </p:extLst>
                </p:nvPr>
              </p:nvGraphicFramePr>
              <p:xfrm>
                <a:off x="8975760" y="4017032"/>
                <a:ext cx="457066" cy="1107290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457066" cy="1107290"/>
                      </a:xfrm>
                      <a:prstGeom prst="rect">
                        <a:avLst/>
                      </a:prstGeom>
                      <a:noFill/>
                    </am3d:spPr>
                    <am3d:camera>
                      <am3d:pos x="788" y="315" z="50316661"/>
                      <am3d:up dx="0" dy="36000000" dz="0"/>
                      <am3d:lookAt x="788" y="315" z="0"/>
                      <am3d:perspective fov="2597407"/>
                    </am3d:camera>
                    <am3d:trans>
                      <am3d:meterPerModelUnit n="3029133" d="1000000"/>
                      <am3d:preTrans dx="547" dy="-18000281" dz="1874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8700000" ay="1800000" az="9600000"/>
                      <am3d:postTrans dx="788" dy="315" dz="0"/>
                    </am3d:trans>
                    <am3d:raster rName="Office3DRenderer" rVer="16.0.8326">
                      <am3d:blip r:embed="rId3"/>
                    </am3d:raster>
                    <am3d:winViewport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58" name="3D 모델 57" descr="Male icon">
                  <a:extLst>
                    <a:ext uri="{FF2B5EF4-FFF2-40B4-BE49-F238E27FC236}">
                      <a16:creationId xmlns:a16="http://schemas.microsoft.com/office/drawing/2014/main" id="{37CA71B8-14E5-E973-27A0-EEA7C990EA8B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75760" y="4364272"/>
                  <a:ext cx="457066" cy="1107290"/>
                </a:xfrm>
                <a:prstGeom prst="rect">
                  <a:avLst/>
                </a:prstGeom>
                <a:noFill/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6932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90</Words>
  <Application>Microsoft Office PowerPoint</Application>
  <PresentationFormat>와이드스크린</PresentationFormat>
  <Paragraphs>25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윤지성</dc:creator>
  <cp:lastModifiedBy>윤지성</cp:lastModifiedBy>
  <cp:revision>10</cp:revision>
  <dcterms:created xsi:type="dcterms:W3CDTF">2022-05-12T03:54:52Z</dcterms:created>
  <dcterms:modified xsi:type="dcterms:W3CDTF">2022-05-12T06:25:22Z</dcterms:modified>
</cp:coreProperties>
</file>