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468" r:id="rId2"/>
    <p:sldId id="469" r:id="rId3"/>
    <p:sldId id="412" r:id="rId4"/>
    <p:sldId id="377" r:id="rId5"/>
    <p:sldId id="402" r:id="rId6"/>
    <p:sldId id="413" r:id="rId7"/>
    <p:sldId id="351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48" r:id="rId22"/>
    <p:sldId id="444" r:id="rId23"/>
    <p:sldId id="427" r:id="rId24"/>
    <p:sldId id="360" r:id="rId25"/>
    <p:sldId id="429" r:id="rId26"/>
    <p:sldId id="430" r:id="rId27"/>
    <p:sldId id="431" r:id="rId28"/>
    <p:sldId id="432" r:id="rId29"/>
    <p:sldId id="433" r:id="rId30"/>
    <p:sldId id="434" r:id="rId31"/>
    <p:sldId id="437" r:id="rId32"/>
    <p:sldId id="435" r:id="rId33"/>
    <p:sldId id="436" r:id="rId34"/>
    <p:sldId id="438" r:id="rId35"/>
    <p:sldId id="445" r:id="rId36"/>
    <p:sldId id="439" r:id="rId37"/>
    <p:sldId id="449" r:id="rId38"/>
    <p:sldId id="440" r:id="rId39"/>
    <p:sldId id="441" r:id="rId40"/>
    <p:sldId id="442" r:id="rId41"/>
  </p:sldIdLst>
  <p:sldSz cx="9144000" cy="6858000" type="screen4x3"/>
  <p:notesSz cx="7315200" cy="9601200"/>
  <p:custDataLst>
    <p:tags r:id="rId4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456C6"/>
    <a:srgbClr val="0033CC"/>
    <a:srgbClr val="F2B800"/>
    <a:srgbClr val="FF9900"/>
    <a:srgbClr val="FF6600"/>
    <a:srgbClr val="FFFFFF"/>
    <a:srgbClr val="FFFF66"/>
    <a:srgbClr val="CCFF33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86297" autoAdjust="0"/>
  </p:normalViewPr>
  <p:slideViewPr>
    <p:cSldViewPr snapToGrid="0" showGuides="1">
      <p:cViewPr varScale="1">
        <p:scale>
          <a:sx n="59" d="100"/>
          <a:sy n="59" d="100"/>
        </p:scale>
        <p:origin x="14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A5F5-5892-403B-B42B-C44EFE4992F9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38935-2443-4442-B9E7-AF218D8B08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通俗地讲，空间就是集合，是一种具有特殊性质及一些额外结构的集合。本节课首先从线性空间这一基本概念讲起。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下面我们看一些常见的线性空间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基于线性空间的定义，我们还可以证明线性空间具有如下四条性质：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基于线性空间的定义，我们还可以证明线性空间具有如下四条性质：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在实际运算时，通常会根据运算需要把</a:t>
            </a:r>
            <a:r>
              <a:rPr lang="en-US" altLang="zh-CN" dirty="0"/>
              <a:t>n</a:t>
            </a:r>
            <a:r>
              <a:rPr lang="zh-CN" altLang="en-US" dirty="0"/>
              <a:t>维向量写成行或列向量的形式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向量的加法和数乘运算具有明确的几何直观，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其中加法运算遵从矢量平行四边形法则，数乘运算则反映的是向量长度的伸缩，正负号表示同向或反向。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下面考查两个例题。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现在定义更普遍的“向量空间”，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在向量加法扩展方面，我们引入加群的概念。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下面看一道例题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证明这一命题，首先须说明加法和数乘的封闭性。这是验证线性空间的必要步骤，也是在验证时常忽略的一点。然后再根据线性空间的定义验证加法的四条性质和数乘的四条性质。在这八条性质中，我们特别关注的就是零元和负元的存在性问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fld id="{32B3A7C3-238C-4F15-9026-CB518688ABF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9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4230" indent="-398780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greecourse.xuetangx.com/course/buaaP08111008076_ME/" TargetMode="External"/><Relationship Id="rId2" Type="http://schemas.openxmlformats.org/officeDocument/2006/relationships/hyperlink" Target="https://www.gradsmartedu.cn/course/buaa08101A02619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教材与参考书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627331" y="1229293"/>
            <a:ext cx="7886700" cy="5056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课程教材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800" dirty="0">
                <a:latin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</a:rPr>
              <a:t>矩阵基本理论与应用</a:t>
            </a:r>
            <a:r>
              <a:rPr lang="en-US" altLang="zh-CN" sz="2800" dirty="0">
                <a:latin typeface="黑体" panose="02010609060101010101" pitchFamily="49" charset="-122"/>
              </a:rPr>
              <a:t>》</a:t>
            </a:r>
            <a:r>
              <a:rPr lang="zh-CN" altLang="en-US" sz="2800" dirty="0">
                <a:latin typeface="黑体" panose="02010609060101010101" pitchFamily="49" charset="-122"/>
              </a:rPr>
              <a:t>王磊编著  </a:t>
            </a:r>
            <a:endParaRPr lang="en-US" altLang="zh-CN" sz="2800" dirty="0">
              <a:latin typeface="黑体" panose="02010609060101010101" pitchFamily="49" charset="-12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黑体" panose="02010609060101010101" pitchFamily="49" charset="-122"/>
              </a:rPr>
              <a:t>北京航天航天大学出版社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黑体" panose="02010609060101010101" pitchFamily="49" charset="-122"/>
              </a:rPr>
              <a:t>2021.</a:t>
            </a:r>
            <a:b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参考书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[1] Matrix Analysis 2</a:t>
            </a:r>
            <a:r>
              <a:rPr lang="en-US" altLang="zh-CN" sz="2600" baseline="30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nd</a:t>
            </a:r>
            <a:r>
              <a:rPr lang="en-US" altLang="zh-CN" sz="2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Edition, R.A. Horn, C.R. Johnson, Cambridge University Press, 2013.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2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[2] </a:t>
            </a:r>
            <a:r>
              <a:rPr lang="zh-CN" altLang="zh-CN" sz="2600" dirty="0">
                <a:latin typeface="黑体" panose="02010609060101010101" pitchFamily="49" charset="-122"/>
              </a:rPr>
              <a:t>矩阵论教程（第二版）</a:t>
            </a:r>
            <a:r>
              <a:rPr lang="zh-CN" altLang="en-US" sz="2600" dirty="0">
                <a:latin typeface="黑体" panose="02010609060101010101" pitchFamily="49" charset="-122"/>
              </a:rPr>
              <a:t>张邵飞、赵迪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600" dirty="0">
                <a:latin typeface="黑体" panose="02010609060101010101" pitchFamily="49" charset="-122"/>
              </a:rPr>
              <a:t>机械工业出版社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600" dirty="0">
                <a:latin typeface="黑体" panose="02010609060101010101" pitchFamily="49" charset="-122"/>
              </a:rPr>
              <a:t>2012</a:t>
            </a:r>
            <a:r>
              <a:rPr lang="zh-CN" altLang="zh-CN" sz="2600" dirty="0">
                <a:latin typeface="黑体" panose="02010609060101010101" pitchFamily="49" charset="-122"/>
              </a:rPr>
              <a:t>.</a:t>
            </a:r>
          </a:p>
          <a:p>
            <a:pPr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2600" dirty="0">
              <a:latin typeface="黑体" panose="02010609060101010101" pitchFamily="49" charset="-122"/>
            </a:endParaRPr>
          </a:p>
          <a:p>
            <a:pPr lvl="0" fontAlgn="auto">
              <a:spcAft>
                <a:spcPts val="0"/>
              </a:spcAft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  <p:pic>
        <p:nvPicPr>
          <p:cNvPr id="4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82" y="1230086"/>
            <a:ext cx="2123828" cy="272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1.1.2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向量空间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维实向量的非空集合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对向量的加法和数乘两种运算都封闭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/>
                        <a:ea typeface="Cambria Math" panose="02040503050406030204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都有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则称集合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为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向量空间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800" dirty="0"/>
              </a:p>
              <a:p>
                <a:pPr algn="ctr">
                  <a:lnSpc>
                    <a:spcPct val="13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0" y="1229293"/>
                <a:ext cx="7955735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1.1.1 </a:t>
                </a:r>
                <a:r>
                  <a:rPr lang="zh-CN" altLang="zh-CN" sz="2800" dirty="0"/>
                  <a:t>定义集合</a:t>
                </a:r>
                <a:endParaRPr lang="en-US" altLang="zh-CN" sz="2800" dirty="0"/>
              </a:p>
              <a:p>
                <a:pPr algn="ctr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7955735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0" y="1229293"/>
                <a:ext cx="7955735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1.1.1 </a:t>
                </a:r>
                <a:r>
                  <a:rPr lang="zh-CN" altLang="zh-CN" sz="2800" dirty="0"/>
                  <a:t>定义集合</a:t>
                </a:r>
                <a:endParaRPr lang="en-US" altLang="zh-CN" sz="2800" dirty="0"/>
              </a:p>
              <a:p>
                <a:pPr algn="ctr">
                  <a:lnSpc>
                    <a:spcPct val="12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/>
                        <a:ea typeface="Cambria Math" panose="02040503050406030204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8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/>
                        <a:ea typeface="Cambria Math" panose="02040503050406030204"/>
                      </a:rPr>
                      <m:t>∈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以及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/>
                        <a:ea typeface="Cambria Math" panose="02040503050406030204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有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对向量的加法和数乘运算封闭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zh-CN" sz="2800" dirty="0"/>
                  <a:t>由向量空间定义知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是向量空间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zh-CN" sz="2800" dirty="0"/>
              </a:p>
              <a:p>
                <a:pPr>
                  <a:lnSpc>
                    <a:spcPct val="13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7955735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5" b="-15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1.1.2 </a:t>
                </a:r>
                <a:r>
                  <a:rPr lang="zh-CN" altLang="zh-CN" sz="2800" dirty="0"/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zh-CN" sz="2800" dirty="0"/>
              </a:p>
              <a:p>
                <a:pPr algn="ctr">
                  <a:lnSpc>
                    <a:spcPct val="13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-983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1.1.2 </a:t>
                </a:r>
                <a:r>
                  <a:rPr lang="zh-CN" altLang="zh-CN" sz="2800" dirty="0"/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  <m: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en-US" altLang="zh-CN" sz="2800" b="1" dirty="0">
                    <a:ea typeface="Cambria Math" panose="02040503050406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/>
                        <a:ea typeface="Cambria Math" panose="02040503050406030204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ea typeface="Cambria Math" panose="02040503050406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∈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800" dirty="0"/>
                  <a:t>以及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有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zh-CN" sz="2800" dirty="0"/>
                  <a:t>所以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对向量的加法和数乘运算不封闭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zh-CN" sz="2800" dirty="0"/>
                  <a:t>由向量空间定义知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不是向量空间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zh-CN" sz="2800" dirty="0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endParaRPr lang="zh-CN" altLang="zh-CN" sz="2800" dirty="0"/>
              </a:p>
              <a:p>
                <a:pPr>
                  <a:lnSpc>
                    <a:spcPct val="13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3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-983" b="-27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p:sp>
        <p:nvSpPr>
          <p:cNvPr id="22" name="内容占位符 2"/>
          <p:cNvSpPr txBox="1"/>
          <p:nvPr/>
        </p:nvSpPr>
        <p:spPr>
          <a:xfrm>
            <a:off x="627331" y="1229293"/>
            <a:ext cx="7886700" cy="4935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现将向量空间拓展到一般的线性空间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p:sp>
        <p:nvSpPr>
          <p:cNvPr id="22" name="内容占位符 2"/>
          <p:cNvSpPr txBox="1"/>
          <p:nvPr/>
        </p:nvSpPr>
        <p:spPr>
          <a:xfrm>
            <a:off x="627331" y="1229293"/>
            <a:ext cx="7886700" cy="4935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现将向量空间拓展到一般的线性空间</a:t>
            </a:r>
            <a:r>
              <a:rPr lang="en-US" altLang="zh-CN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1080135" lvl="1" indent="-4572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2800" dirty="0"/>
              <a:t>将向量空间中的</a:t>
            </a:r>
            <a:r>
              <a:rPr lang="zh-CN" altLang="zh-CN" sz="2800" dirty="0">
                <a:solidFill>
                  <a:srgbClr val="FF0000"/>
                </a:solidFill>
              </a:rPr>
              <a:t>实数</a:t>
            </a:r>
            <a:r>
              <a:rPr lang="zh-CN" altLang="zh-CN" sz="2800" dirty="0"/>
              <a:t>扩展为</a:t>
            </a:r>
            <a:r>
              <a:rPr lang="zh-CN" altLang="zh-CN" sz="2800" b="1" dirty="0"/>
              <a:t>一般的</a:t>
            </a:r>
            <a:r>
              <a:rPr lang="zh-CN" altLang="zh-CN" sz="2800" dirty="0">
                <a:solidFill>
                  <a:srgbClr val="FF0000"/>
                </a:solidFill>
              </a:rPr>
              <a:t>数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080135" lvl="1" indent="-4572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2800" dirty="0"/>
              <a:t>将向量空间中的</a:t>
            </a:r>
            <a:r>
              <a:rPr lang="zh-CN" altLang="zh-CN" sz="2800" dirty="0">
                <a:solidFill>
                  <a:srgbClr val="FF0000"/>
                </a:solidFill>
              </a:rPr>
              <a:t>向量集合</a:t>
            </a:r>
            <a:r>
              <a:rPr lang="zh-CN" altLang="zh-CN" sz="2800" dirty="0"/>
              <a:t>扩展为</a:t>
            </a:r>
            <a:r>
              <a:rPr lang="zh-CN" altLang="zh-CN" sz="2800" b="1" dirty="0"/>
              <a:t>一般的</a:t>
            </a:r>
            <a:r>
              <a:rPr lang="zh-CN" altLang="zh-CN" sz="2800" dirty="0">
                <a:solidFill>
                  <a:srgbClr val="FF0000"/>
                </a:solidFill>
              </a:rPr>
              <a:t>非空集合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080135" lvl="1" indent="-4572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zh-CN" sz="2800" dirty="0"/>
              <a:t>将向量空间中的</a:t>
            </a:r>
            <a:r>
              <a:rPr lang="zh-CN" altLang="zh-CN" sz="2800" dirty="0">
                <a:solidFill>
                  <a:srgbClr val="FF0000"/>
                </a:solidFill>
              </a:rPr>
              <a:t>向量加法和数乘运算</a:t>
            </a:r>
            <a:r>
              <a:rPr lang="zh-CN" altLang="zh-CN" sz="2800" dirty="0"/>
              <a:t>扩展为</a:t>
            </a:r>
            <a:r>
              <a:rPr lang="zh-CN" altLang="zh-CN" sz="2800" b="1" dirty="0"/>
              <a:t>一般的</a:t>
            </a:r>
            <a:r>
              <a:rPr lang="zh-CN" altLang="zh-CN" sz="2800" dirty="0">
                <a:solidFill>
                  <a:srgbClr val="FF0000"/>
                </a:solidFill>
              </a:rPr>
              <a:t>加法和数乘运算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zh-CN" sz="2800" dirty="0"/>
              <a:t>由此可定义更一般的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zh-CN" sz="2800" dirty="0"/>
              <a:t>向量空间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800" dirty="0"/>
              <a:t>即线性空间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800" dirty="0"/>
              <a:t> </a:t>
            </a:r>
            <a:endParaRPr lang="zh-CN" altLang="zh-CN" sz="2800" dirty="0"/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1.1.3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数域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是非空数集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中任意两个数的和、差、积、商（除数不为</a:t>
                </a:r>
                <a:r>
                  <a:rPr lang="en-US" altLang="zh-CN" sz="2800" dirty="0"/>
                  <a:t>0</a:t>
                </a:r>
                <a:r>
                  <a:rPr lang="zh-CN" altLang="zh-CN" sz="2800" dirty="0"/>
                  <a:t>）仍在该数集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en-US" altLang="zh-CN" sz="2800" dirty="0"/>
                  <a:t> </a:t>
                </a:r>
                <a:r>
                  <a:rPr lang="zh-CN" altLang="zh-CN" sz="2800" dirty="0"/>
                  <a:t>即</a:t>
                </a:r>
                <a:r>
                  <a:rPr lang="zh-CN" altLang="zh-CN" sz="2800" b="1" dirty="0"/>
                  <a:t>对四则运算封闭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称该数集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为一个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数域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3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3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-59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1.1.3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数域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是非空数集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中任意两个数的和、差、积、商（除数不为</a:t>
                </a:r>
                <a:r>
                  <a:rPr lang="en-US" altLang="zh-CN" sz="2800" dirty="0"/>
                  <a:t>0</a:t>
                </a:r>
                <a:r>
                  <a:rPr lang="zh-CN" altLang="zh-CN" sz="2800" dirty="0"/>
                  <a:t>）仍在该数集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en-US" altLang="zh-CN" sz="2800" dirty="0"/>
                  <a:t> </a:t>
                </a:r>
                <a:r>
                  <a:rPr lang="zh-CN" altLang="zh-CN" sz="2800" dirty="0"/>
                  <a:t>即</a:t>
                </a:r>
                <a:r>
                  <a:rPr lang="zh-CN" altLang="zh-CN" sz="2800" b="1" dirty="0"/>
                  <a:t>对四则运算封闭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称该数集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为一个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数域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marL="457200" indent="-457200" eaLnBrk="0" hangingPunct="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数域是对加减乘除四则运算封闭的非空数集</a:t>
                </a: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eaLnBrk="0" hangingPunct="0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例如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有理数集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、实数集</a:t>
                </a:r>
                <a14:m>
                  <m:oMath xmlns:m="http://schemas.openxmlformats.org/officeDocument/2006/math">
                    <m:r>
                      <a:rPr lang="en-US" altLang="zh-CN" sz="2800" b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、复数集</a:t>
                </a:r>
                <a14:m>
                  <m:oMath xmlns:m="http://schemas.openxmlformats.org/officeDocument/2006/math">
                    <m:r>
                      <a:rPr lang="en-US" altLang="zh-CN" sz="2800" b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  <m:r>
                      <a:rPr lang="en-US" altLang="zh-CN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数域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；   </a:t>
                </a:r>
                <a:endParaRPr lang="en-US" altLang="zh-CN" sz="2800" dirty="0">
                  <a:solidFill>
                    <a:schemeClr val="accent6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0" hangingPunct="0">
                  <a:lnSpc>
                    <a:spcPct val="120000"/>
                  </a:lnSpc>
                </a:pPr>
                <a:r>
                  <a:rPr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自然数集</a:t>
                </a:r>
                <a14:m>
                  <m:oMath xmlns:m="http://schemas.openxmlformats.org/officeDocument/2006/math">
                    <m:r>
                      <a:rPr lang="en-US" altLang="zh-CN" sz="2800" b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、整数集</a:t>
                </a:r>
                <a14:m>
                  <m:oMath xmlns:m="http://schemas.openxmlformats.org/officeDocument/2006/math">
                    <m:r>
                      <a:rPr lang="en-US" altLang="zh-CN" sz="2800" b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不是数域</a:t>
                </a:r>
                <a:r>
                  <a:rPr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3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-596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0" y="1229293"/>
                <a:ext cx="7941793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1.1.3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数域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是非空数集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中任意两个数的和、差、积、商（除数不为</a:t>
                </a:r>
                <a:r>
                  <a:rPr lang="en-US" altLang="zh-CN" sz="2800" dirty="0"/>
                  <a:t>0</a:t>
                </a:r>
                <a:r>
                  <a:rPr lang="zh-CN" altLang="zh-CN" sz="2800" dirty="0"/>
                  <a:t>）仍在该数集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en-US" altLang="zh-CN" sz="2800" dirty="0"/>
                  <a:t> </a:t>
                </a:r>
                <a:r>
                  <a:rPr lang="zh-CN" altLang="zh-CN" sz="2800" dirty="0"/>
                  <a:t>即对四则运算封闭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称该数集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为一个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数域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marL="457200" indent="-457200" eaLnBrk="0" hangingPunct="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数域是对加减乘除四则运算封闭的非空数集</a:t>
                </a: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eaLnBrk="0" hangingPunct="0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例如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有理数集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、实数集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、复数集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  <m:r>
                      <a:rPr lang="en-US" altLang="zh-CN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数域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；   </a:t>
                </a:r>
                <a:endParaRPr lang="en-US" altLang="zh-CN" sz="2800" dirty="0">
                  <a:solidFill>
                    <a:schemeClr val="accent6">
                      <a:lumMod val="7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0" hangingPunct="0">
                  <a:lnSpc>
                    <a:spcPct val="120000"/>
                  </a:lnSpc>
                </a:pPr>
                <a:r>
                  <a:rPr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自然数集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、整数集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不是数域</a:t>
                </a:r>
                <a:r>
                  <a:rPr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eaLnBrk="0" hangingPunct="0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ℚ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/>
                                <a:ea typeface="Cambria Math" panose="02040503050406030204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={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panose="02040503050406030204"/>
                            <a:ea typeface="Cambria Math" panose="02040503050406030204"/>
                          </a:rPr>
                          <m:t>2</m:t>
                        </m:r>
                      </m:e>
                    </m:rad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|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𝑎</m:t>
                    </m:r>
                    <m:r>
                      <a:rPr lang="en-US" altLang="zh-CN" sz="2800" i="1" smtClean="0">
                        <a:latin typeface="Cambria Math" panose="02040503050406030204"/>
                        <a:ea typeface="Cambria Math" panose="02040503050406030204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ℚ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}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是数域吗？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eaLnBrk="0" hangingPunct="0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思考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数域一定包含哪些元素？最小数域是什么？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7941793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5" b="-3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考试成绩</a:t>
            </a:r>
          </a:p>
        </p:txBody>
      </p:sp>
      <p:sp>
        <p:nvSpPr>
          <p:cNvPr id="5" name="内容占位符 2"/>
          <p:cNvSpPr txBox="1"/>
          <p:nvPr/>
        </p:nvSpPr>
        <p:spPr>
          <a:xfrm>
            <a:off x="627331" y="1229293"/>
            <a:ext cx="8317886" cy="5056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auto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平时作业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智慧教育平台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MOOC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30%</a:t>
            </a:r>
          </a:p>
          <a:p>
            <a:pPr lvl="0" fontAlgn="auto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要求</a:t>
            </a:r>
            <a:r>
              <a:rPr lang="en-US" altLang="zh-CN" sz="2400" b="1" dirty="0">
                <a:latin typeface="Times New Roman" panose="02020603050405020304" pitchFamily="18" charset="0"/>
              </a:rPr>
              <a:t>:  </a:t>
            </a:r>
            <a:r>
              <a:rPr lang="zh-CN" altLang="en-US" sz="2400" b="1" dirty="0">
                <a:latin typeface="Times New Roman" panose="02020603050405020304" pitchFamily="18" charset="0"/>
              </a:rPr>
              <a:t>观看</a:t>
            </a:r>
            <a:r>
              <a:rPr lang="en-US" altLang="zh-CN" sz="2400" b="1" dirty="0">
                <a:latin typeface="Times New Roman" panose="02020603050405020304" pitchFamily="18" charset="0"/>
              </a:rPr>
              <a:t>MOOC</a:t>
            </a:r>
            <a:r>
              <a:rPr lang="zh-CN" altLang="en-US" sz="2400" b="1" dirty="0">
                <a:latin typeface="Times New Roman" panose="02020603050405020304" pitchFamily="18" charset="0"/>
              </a:rPr>
              <a:t>视频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做习题，系统自动记录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fontAlgn="auto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期末考试                                       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70%</a:t>
            </a:r>
          </a:p>
          <a:p>
            <a:pPr lvl="0" fontAlgn="auto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0" fontAlgn="auto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研究生教育：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https://www.gradsmartedu.cn/course/buaa08101A02619</a:t>
            </a:r>
            <a:endParaRPr lang="en-US" altLang="zh-CN" sz="2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zh-CN" altLang="en-US" sz="2400" b="1" kern="100" dirty="0">
                <a:effectLst/>
                <a:latin typeface="黑体" panose="02010609060101010101" pitchFamily="49" charset="-122"/>
                <a:cs typeface="Times New Roman" panose="02020603050405020304" pitchFamily="18" charset="0"/>
              </a:rPr>
              <a:t>学堂在线：</a:t>
            </a:r>
            <a:endParaRPr lang="zh-CN" altLang="zh-CN" sz="2400" b="1" kern="100" dirty="0">
              <a:effectLst/>
              <a:latin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https://degreecourse.xuetangx.com/course/buaaP08111008076_ME/</a:t>
            </a:r>
            <a:r>
              <a:rPr lang="en-US" altLang="zh-CN" sz="28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kumimoji="0" lang="en-US" altLang="zh-CN" sz="2800" b="1" i="0" u="none" strike="noStrike" kern="120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336176" y="1229293"/>
                <a:ext cx="8256495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1.1.4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加群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 smtClean="0">
                        <a:solidFill>
                          <a:srgbClr val="0000FF"/>
                        </a:solidFill>
                        <a:latin typeface="黑体" panose="02010609060101010101" pitchFamily="49" charset="-122"/>
                      </a:rPr>
                      <m:t>非空集合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上定义一种代数运算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称</a:t>
                </a:r>
                <a:r>
                  <a:rPr lang="zh-CN" altLang="en-US" sz="2800" dirty="0"/>
                  <a:t>之</a:t>
                </a:r>
                <a:r>
                  <a:rPr lang="zh-CN" altLang="zh-CN" sz="2800" dirty="0"/>
                  <a:t>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加法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zh-CN" altLang="zh-CN" sz="2800" dirty="0"/>
                  <a:t>记为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”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使得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都有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唯一元素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zh-CN" sz="2800" dirty="0"/>
                  <a:t>与之对应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800" dirty="0"/>
                  <a:t>该元素</a:t>
                </a:r>
                <a:r>
                  <a:rPr lang="zh-CN" altLang="zh-CN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zh-CN" sz="2800" dirty="0"/>
                  <a:t>的和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且满足如下性质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1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b="1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交换律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：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b="1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结合律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：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)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3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b="1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存在零元素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 smtClean="0">
                        <a:latin typeface="Cambria Math" panose="02040503050406030204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4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b="1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存在负元素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∃−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在加法运算下构成一个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加群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 smtClean="0">
                        <a:latin typeface="Cambria Math" panose="02040503050406030204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+)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endParaRPr lang="zh-CN" altLang="zh-CN" sz="2800" dirty="0"/>
              </a:p>
              <a:p>
                <a:endParaRPr lang="zh-CN" altLang="zh-CN" sz="2800" dirty="0"/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6" y="1229293"/>
                <a:ext cx="8256495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3" t="-12" r="-2894" b="-32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/>
                  <a:t>例如：</a:t>
                </a:r>
                <a:endParaRPr lang="en-US" altLang="zh-CN" sz="2800" dirty="0"/>
              </a:p>
              <a:p>
                <a:r>
                  <a:rPr lang="en-US" altLang="zh-CN" sz="2800" dirty="0"/>
                  <a:t>1</a:t>
                </a:r>
                <a:r>
                  <a:rPr lang="zh-CN" altLang="en-US" sz="2800" dirty="0"/>
                  <a:t>）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在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通常的加法运算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下构成加群？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/>
                  <a:t>2</a:t>
                </a:r>
                <a:r>
                  <a:rPr lang="zh-CN" altLang="en-US" sz="2800" dirty="0"/>
                  <a:t>）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ℂ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在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通常的乘法运算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下构成加群？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/>
                  <a:t>例如：</a:t>
                </a:r>
                <a:endParaRPr lang="en-US" altLang="zh-CN" sz="2800" dirty="0"/>
              </a:p>
              <a:p>
                <a:r>
                  <a:rPr lang="en-US" altLang="zh-CN" sz="2800" dirty="0"/>
                  <a:t>1</a:t>
                </a:r>
                <a:r>
                  <a:rPr lang="zh-CN" altLang="en-US" sz="2800" dirty="0"/>
                  <a:t>）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在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通常的加法运算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下构成加群？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/>
                  <a:t>2</a:t>
                </a:r>
                <a:r>
                  <a:rPr lang="zh-CN" altLang="en-US" sz="2800" dirty="0"/>
                  <a:t>）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、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ℂ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在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通常的乘法运算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下构成加群？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endParaRPr lang="en-US" altLang="zh-CN" sz="2800" dirty="0"/>
              </a:p>
              <a:p>
                <a:r>
                  <a:rPr lang="zh-CN" altLang="en-US" sz="2800" dirty="0">
                    <a:solidFill>
                      <a:srgbClr val="FF0000"/>
                    </a:solidFill>
                  </a:rPr>
                  <a:t>思考：其中的零元是什么？负元是什么？</a:t>
                </a:r>
                <a:endParaRPr lang="zh-CN" altLang="zh-CN" sz="2800" dirty="0">
                  <a:solidFill>
                    <a:srgbClr val="FF0000"/>
                  </a:solidFill>
                </a:endParaRPr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94951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1.1.5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线性空间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）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 smtClean="0">
                        <a:latin typeface="Cambria Math" panose="02040503050406030204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+)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是一个加群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是一个数域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zh-CN" sz="2800" dirty="0"/>
                  <a:t>定义了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中的数与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中元素的一种代数运算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称为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数乘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中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唯一元素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与之对应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zh-CN" sz="2800" dirty="0"/>
                  <a:t>称为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zh-CN" sz="2800" dirty="0"/>
                  <a:t>的积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且满足以下性质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m:t>：</m:t>
                    </m:r>
                  </m:oMath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r>
                  <a:rPr lang="zh-CN" altLang="en-US" sz="26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600" dirty="0">
                    <a:latin typeface="黑体" panose="02010609060101010101" pitchFamily="49" charset="-122"/>
                  </a:rPr>
                  <a:t>1</a:t>
                </a:r>
                <a:r>
                  <a:rPr lang="zh-CN" altLang="en-US" sz="2600" dirty="0">
                    <a:latin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zh-CN" sz="2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</a:p>
              <a:p>
                <a:pPr algn="just"/>
                <a:r>
                  <a:rPr lang="zh-CN" altLang="en-US" sz="26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600" dirty="0">
                    <a:latin typeface="黑体" panose="02010609060101010101" pitchFamily="49" charset="-122"/>
                  </a:rPr>
                  <a:t>2</a:t>
                </a:r>
                <a:r>
                  <a:rPr lang="zh-CN" altLang="en-US" sz="2600" dirty="0">
                    <a:latin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6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</a:p>
              <a:p>
                <a:pPr algn="just"/>
                <a:r>
                  <a:rPr lang="zh-CN" altLang="en-US" sz="26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600" dirty="0">
                    <a:latin typeface="黑体" panose="02010609060101010101" pitchFamily="49" charset="-122"/>
                  </a:rPr>
                  <a:t>3</a:t>
                </a:r>
                <a:r>
                  <a:rPr lang="zh-CN" altLang="en-US" sz="2600" dirty="0">
                    <a:latin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sz="2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𝜆𝜇</m:t>
                        </m:r>
                      </m:e>
                    </m:d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	  </a:t>
                </a:r>
              </a:p>
              <a:p>
                <a:pPr algn="just"/>
                <a:r>
                  <a:rPr lang="zh-CN" altLang="en-US" sz="2600" dirty="0"/>
                  <a:t>（</a:t>
                </a:r>
                <a:r>
                  <a:rPr lang="en-US" altLang="zh-CN" sz="2600" dirty="0"/>
                  <a:t>4</a:t>
                </a:r>
                <a:r>
                  <a:rPr lang="zh-CN" altLang="en-US" sz="26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</a:p>
              <a:p>
                <a:r>
                  <a:rPr lang="zh-CN" altLang="en-US" sz="2800" dirty="0">
                    <a:latin typeface="黑体" panose="02010609060101010101" pitchFamily="49" charset="-122"/>
                  </a:rPr>
                  <a:t>此时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称为数域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上的线性空间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/>
                          </a:rPr>
                          <m:t>𝑉</m:t>
                        </m:r>
                        <m:r>
                          <a:rPr lang="en-US" altLang="zh-CN" sz="2800" i="1">
                            <a:latin typeface="Cambria Math" panose="02040503050406030204"/>
                          </a:rPr>
                          <m:t>,+,</m:t>
                        </m:r>
                        <m:r>
                          <a:rPr lang="en-US" altLang="zh-CN" sz="2800">
                            <a:latin typeface="Cambria Math" panose="02040503050406030204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中元素称为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向量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中元素称为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标量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94951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940834" y="3384817"/>
            <a:ext cx="2981405" cy="182495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40000"/>
              </a:lnSpc>
            </a:pP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15264" y="3154295"/>
            <a:ext cx="4501642" cy="2055480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数乘对加法分配律</a:t>
            </a:r>
            <a:endParaRPr lang="en-US" altLang="zh-CN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数乘对数的加法分配律</a:t>
            </a:r>
            <a:endParaRPr lang="en-US" altLang="zh-CN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数乘结合律</a:t>
            </a:r>
            <a:endParaRPr lang="en-US" altLang="zh-CN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数乘的初始条件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单位元</a:t>
            </a:r>
            <a:r>
              <a:rPr lang="en-US" altLang="zh-CN" sz="28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8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ℝ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时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称为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实线性空间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;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ℂ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时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称为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复线性空间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1. </a:t>
                </a:r>
                <a:r>
                  <a:rPr lang="zh-CN" altLang="en-US" sz="2800" dirty="0"/>
                  <a:t>这里的加法运算“</a:t>
                </a:r>
                <a14:m>
                  <m:oMath xmlns:m="http://schemas.openxmlformats.org/officeDocument/2006/math">
                    <m:r>
                      <a:rPr lang="en-US" altLang="zh-CN" sz="2800" b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800" dirty="0"/>
                  <a:t>”和数乘运算“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zh-CN" altLang="en-US" sz="2800" dirty="0"/>
                  <a:t>”都是广义的运算法则，可以自己定义，不限于普通的加法和数乘</a:t>
                </a:r>
                <a:r>
                  <a:rPr lang="en-US" altLang="zh-CN" sz="2800" dirty="0"/>
                  <a:t>. 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 </a:t>
                </a:r>
                <a:r>
                  <a:rPr lang="zh-CN" altLang="en-US" sz="2800" dirty="0"/>
                  <a:t>证明是线性空间：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非空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</a:rPr>
                  <a:t>+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两种运算封闭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+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八条判据</a:t>
                </a:r>
                <a:endParaRPr lang="zh-CN" altLang="zh-CN" sz="2800" dirty="0">
                  <a:solidFill>
                    <a:srgbClr val="0000FF"/>
                  </a:solidFill>
                </a:endParaRPr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0" y="1229293"/>
                <a:ext cx="808068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1.1.3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中加法运算为</a:t>
                </a:r>
                <a:endParaRPr lang="en-US" altLang="zh-CN" sz="2800" dirty="0"/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spcAft>
                    <a:spcPts val="0"/>
                  </a:spcAft>
                </a:pP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中元素与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中数的数乘为</a:t>
                </a:r>
                <a:endParaRPr lang="en-US" altLang="zh-CN" sz="2800" dirty="0"/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>
                  <a:spcAft>
                    <a:spcPts val="0"/>
                  </a:spcAft>
                </a:pPr>
                <a:r>
                  <a:rPr lang="zh-CN" altLang="zh-CN" sz="2800" dirty="0"/>
                  <a:t>其中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zh-CN" sz="2800" dirty="0"/>
                  <a:t>证明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zh-CN" sz="2800" dirty="0"/>
                  <a:t>是实线性空间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endParaRPr lang="zh-CN" altLang="zh-CN" sz="2800" dirty="0"/>
              </a:p>
              <a:p>
                <a:endParaRPr lang="zh-CN" altLang="zh-CN" sz="2800" dirty="0"/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80689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-83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0" y="1229293"/>
                <a:ext cx="808068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1.1.3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中加法运算为</a:t>
                </a:r>
                <a:endParaRPr lang="en-US" altLang="zh-CN" sz="2800" dirty="0"/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spcAft>
                    <a:spcPts val="0"/>
                  </a:spcAft>
                </a:pP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中元素与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中数的数乘为</a:t>
                </a:r>
                <a:endParaRPr lang="en-US" altLang="zh-CN" sz="2800" dirty="0"/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>
                  <a:spcAft>
                    <a:spcPts val="0"/>
                  </a:spcAft>
                </a:pPr>
                <a:r>
                  <a:rPr lang="zh-CN" altLang="zh-CN" sz="2800" dirty="0"/>
                  <a:t>其中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zh-CN" sz="2800" dirty="0"/>
                  <a:t>证明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zh-CN" sz="2800" dirty="0"/>
                  <a:t>是实线性空间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分析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  <a:spcAft>
                    <a:spcPts val="0"/>
                  </a:spcAft>
                </a:pP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endParaRPr lang="zh-CN" altLang="zh-CN" sz="2800" dirty="0"/>
              </a:p>
              <a:p>
                <a:endParaRPr lang="zh-CN" altLang="zh-CN" sz="2800" dirty="0"/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80689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-83" b="-9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0" y="1229293"/>
                <a:ext cx="8080689" cy="5248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0"/>
                  </a:spcAft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1.1.3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中加法运算为</a:t>
                </a:r>
                <a:endParaRPr lang="en-US" altLang="zh-CN" sz="2800" dirty="0"/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spcAft>
                    <a:spcPts val="0"/>
                  </a:spcAft>
                </a:pP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中元素与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中数的数乘为</a:t>
                </a:r>
                <a:endParaRPr lang="en-US" altLang="zh-CN" sz="2800" dirty="0"/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>
                  <a:spcAft>
                    <a:spcPts val="0"/>
                  </a:spcAft>
                </a:pPr>
                <a:r>
                  <a:rPr lang="zh-CN" altLang="zh-CN" sz="2800" dirty="0"/>
                  <a:t>其中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zh-CN" sz="2800" dirty="0"/>
                  <a:t>证明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zh-CN" altLang="zh-CN" sz="2800" dirty="0"/>
                  <a:t>是实线性空间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0"/>
                  </a:spcAft>
                </a:pP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分析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r>
                  <a:rPr lang="zh-CN" altLang="en-US" sz="2600" dirty="0"/>
                  <a:t>再</a:t>
                </a:r>
                <a:r>
                  <a:rPr lang="zh-CN" altLang="zh-CN" sz="2600" dirty="0"/>
                  <a:t>根据定义</a:t>
                </a:r>
                <a:r>
                  <a:rPr lang="en-US" altLang="zh-CN" sz="2600" dirty="0"/>
                  <a:t>1.1.4</a:t>
                </a:r>
                <a:r>
                  <a:rPr lang="zh-CN" altLang="zh-CN" sz="2600" dirty="0"/>
                  <a:t>验证八条性质</a:t>
                </a:r>
                <a:r>
                  <a:rPr lang="zh-CN" altLang="en-US" sz="2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sz="2600" dirty="0"/>
                  <a:t>特别是</a:t>
                </a:r>
                <a:endParaRPr lang="en-US" altLang="zh-CN" sz="2600" dirty="0"/>
              </a:p>
              <a:p>
                <a:pPr marL="1080135" lvl="1" indent="-457200">
                  <a:buFont typeface="Wingdings" panose="05000000000000000000" pitchFamily="2" charset="2"/>
                  <a:buChar char="l"/>
                </a:pPr>
                <a:r>
                  <a:rPr lang="zh-CN" altLang="zh-CN" sz="2600" dirty="0">
                    <a:solidFill>
                      <a:srgbClr val="0000FF"/>
                    </a:solidFill>
                  </a:rPr>
                  <a:t>存在零元</a:t>
                </a:r>
                <a:r>
                  <a:rPr lang="zh-CN" altLang="zh-CN" sz="2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6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⊕1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zh-CN" sz="2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1080135" lvl="1" indent="-457200">
                  <a:buFont typeface="Wingdings" panose="05000000000000000000" pitchFamily="2" charset="2"/>
                  <a:buChar char="l"/>
                </a:pPr>
                <a:r>
                  <a:rPr lang="zh-CN" altLang="zh-CN" sz="2600" dirty="0">
                    <a:solidFill>
                      <a:srgbClr val="0000FF"/>
                    </a:solidFill>
                  </a:rPr>
                  <a:t>存在负元</a:t>
                </a:r>
                <a:r>
                  <a:rPr lang="zh-CN" altLang="zh-CN" sz="2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6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6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zh-CN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zh-CN" sz="26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6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1080135" lvl="1" indent="-457200">
                  <a:buFont typeface="Wingdings" panose="05000000000000000000" pitchFamily="2" charset="2"/>
                  <a:buChar char="l"/>
                </a:pPr>
                <a:r>
                  <a:rPr lang="zh-CN" altLang="zh-CN" sz="2800" dirty="0">
                    <a:solidFill>
                      <a:srgbClr val="0000FF"/>
                    </a:solidFill>
                  </a:rPr>
                  <a:t>存在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单位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元</a:t>
                </a:r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zh-CN" sz="2800" dirty="0"/>
              </a:p>
              <a:p>
                <a:endParaRPr lang="zh-CN" altLang="zh-CN" sz="2800" dirty="0"/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80689" cy="5248347"/>
              </a:xfrm>
              <a:prstGeom prst="rect">
                <a:avLst/>
              </a:prstGeom>
              <a:blipFill rotWithShape="1">
                <a:blip r:embed="rId3"/>
                <a:stretch>
                  <a:fillRect l="-7" t="-11" r="-1073" b="-21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1.1.4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常见的线性空间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向量空间</a:t>
                </a:r>
                <a:r>
                  <a:rPr lang="en-US" altLang="zh-CN" sz="2800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lang="zh-CN" altLang="zh-CN" sz="2800" dirty="0"/>
                  <a:t>是线性空间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1.1.4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常见的线性空间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向量空间</a:t>
                </a:r>
                <a:r>
                  <a:rPr lang="en-US" altLang="zh-CN" sz="2800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</m:oMath>
                </a14:m>
                <a:r>
                  <a:rPr lang="zh-CN" altLang="zh-CN" sz="2800" dirty="0"/>
                  <a:t>是线性空间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</a:t>
                </a:r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矩阵空间</a:t>
                </a:r>
                <a:r>
                  <a:rPr lang="en-US" altLang="zh-CN" sz="2800" dirty="0"/>
                  <a:t>: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zh-CN" sz="2800" dirty="0"/>
                  <a:t>上所有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矩阵构成的集合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en-US" altLang="zh-CN" sz="2800" dirty="0"/>
                  <a:t> </a:t>
                </a:r>
                <a:r>
                  <a:rPr lang="zh-CN" altLang="zh-CN" sz="2800" dirty="0"/>
                  <a:t>在矩阵加法和数乘运算下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构成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称为</a:t>
                </a:r>
                <a:r>
                  <a:rPr lang="zh-CN" altLang="en-US" sz="2800" dirty="0">
                    <a:solidFill>
                      <a:srgbClr val="990000"/>
                    </a:solidFill>
                    <a:latin typeface="黑体" panose="02010609060101010101" pitchFamily="49" charset="-122"/>
                  </a:rPr>
                  <a:t>复矩阵空间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</a:t>
                </a:r>
                <a:r>
                  <a:rPr lang="zh-CN" altLang="zh-CN" sz="2800" dirty="0"/>
                  <a:t>类似</a:t>
                </a:r>
                <a:r>
                  <a:rPr lang="zh-CN" altLang="en-US" sz="2800" dirty="0"/>
                  <a:t>地</a:t>
                </a:r>
                <a:r>
                  <a:rPr lang="zh-CN" altLang="zh-CN" sz="2800" dirty="0"/>
                  <a:t>可定义</a:t>
                </a:r>
                <a:r>
                  <a:rPr lang="zh-CN" altLang="en-US" sz="2800" dirty="0">
                    <a:solidFill>
                      <a:srgbClr val="990000"/>
                    </a:solidFill>
                    <a:latin typeface="黑体" panose="02010609060101010101" pitchFamily="49" charset="-122"/>
                  </a:rPr>
                  <a:t>实矩阵空间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smtClean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91733" y="266627"/>
            <a:ext cx="8001000" cy="678344"/>
          </a:xfrm>
        </p:spPr>
        <p:txBody>
          <a:bodyPr/>
          <a:lstStyle/>
          <a:p>
            <a:pPr algn="ctr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课程章节</a:t>
            </a:r>
          </a:p>
        </p:txBody>
      </p:sp>
      <p:sp>
        <p:nvSpPr>
          <p:cNvPr id="63" name="内容占位符 2"/>
          <p:cNvSpPr txBox="1"/>
          <p:nvPr/>
        </p:nvSpPr>
        <p:spPr>
          <a:xfrm>
            <a:off x="627331" y="1229293"/>
            <a:ext cx="7886700" cy="5056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marL="1771650" lvl="4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第一章 线性空间引论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marL="1771650" lvl="4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第二章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线性映射与矩阵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marL="1771650" lvl="4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</a:rPr>
              <a:t>第三章 矩阵分解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</a:endParaRPr>
          </a:p>
          <a:p>
            <a:pPr marL="1771650" lvl="4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第四章 矩阵分析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</a:endParaRPr>
          </a:p>
          <a:p>
            <a:pPr marL="1771650" lvl="4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1.1.4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常见的线性空间</a:t>
                </a:r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）一元多项式集合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zh-CN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ℂ</m:t>
                            </m:r>
                          </m:e>
                        </m:nary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:endParaRPr lang="zh-CN" altLang="zh-CN" sz="2800" dirty="0"/>
              </a:p>
              <a:p>
                <a:r>
                  <a:rPr lang="zh-CN" altLang="zh-CN" sz="2800" dirty="0"/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构成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称为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多项式空间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endParaRPr lang="zh-CN" altLang="zh-CN" sz="2800" dirty="0"/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1.1.4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常见的线性空间</a:t>
                </a:r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）一元多项式集合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zh-CN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CN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8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8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ℂ</m:t>
                            </m:r>
                          </m:e>
                        </m:nary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:endParaRPr lang="zh-CN" altLang="zh-CN" sz="2800" dirty="0"/>
              </a:p>
              <a:p>
                <a:r>
                  <a:rPr lang="zh-CN" altLang="zh-CN" sz="2800" dirty="0"/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构成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称为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多项式空间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4</a:t>
                </a:r>
                <a:r>
                  <a:rPr lang="zh-CN" altLang="zh-CN" sz="2800" dirty="0"/>
                  <a:t>）设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齐次线性方程组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的解集</a:t>
                </a:r>
                <a:r>
                  <a:rPr lang="zh-CN" altLang="zh-CN" sz="2800" dirty="0"/>
                  <a:t>构成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而非齐次线性方程组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zh-CN" sz="2800" dirty="0"/>
                  <a:t>的解集则不构成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endParaRPr lang="zh-CN" altLang="zh-CN" sz="2800" dirty="0"/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1.1.4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常见的线性空间</a:t>
                </a:r>
              </a:p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5</a:t>
                </a:r>
                <a:r>
                  <a:rPr lang="zh-CN" altLang="zh-CN" sz="2800" dirty="0"/>
                  <a:t>）分别定义在区间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zh-CN" sz="2800" dirty="0"/>
                  <a:t>上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全体多项式集合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全体可微函数集合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全体连续函数集合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全体可积函数集合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全体实函数集合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  <a:endParaRPr lang="en-US" altLang="zh-CN" sz="28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r>
                  <a:rPr lang="zh-CN" altLang="zh-CN" sz="2800" dirty="0"/>
                  <a:t>且这五个集合均为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endParaRPr lang="zh-CN" altLang="zh-CN" sz="2800" dirty="0"/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1.1.4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常见的线性空间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（本页不讲，自学）</a:t>
                </a:r>
              </a:p>
              <a:p>
                <a:pPr>
                  <a:lnSpc>
                    <a:spcPct val="114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6</a:t>
                </a:r>
                <a:r>
                  <a:rPr lang="zh-CN" altLang="zh-CN" sz="2800" dirty="0"/>
                  <a:t>）设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sz="2800" dirty="0"/>
                  <a:t>是所有双边序列</a:t>
                </a:r>
                <a:r>
                  <a:rPr lang="zh-CN" altLang="en-US" sz="2800" dirty="0"/>
                  <a:t>的</a:t>
                </a:r>
                <a:r>
                  <a:rPr lang="zh-CN" altLang="zh-CN" sz="2800" dirty="0"/>
                  <a:t>集合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其中双边序列</a:t>
                </a:r>
                <a:endParaRPr lang="en-US" altLang="zh-CN" sz="2800" dirty="0"/>
              </a:p>
              <a:p>
                <a:pPr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  <m: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±1</m:t>
                          </m:r>
                          <m: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±2</m:t>
                          </m:r>
                          <m: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zh-CN" altLang="zh-CN" sz="2800" dirty="0"/>
                  <a:t>若序列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800" dirty="0"/>
                  <a:t>是集合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sz="2800" dirty="0"/>
                  <a:t>中的元素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800" dirty="0"/>
                  <a:t>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800" dirty="0"/>
                  <a:t>的和为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数乘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800" dirty="0"/>
                  <a:t>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我们称为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离散时间信号空间</a:t>
                </a:r>
                <a:r>
                  <a:rPr lang="en-US" altLang="zh-CN" sz="2800" dirty="0"/>
                  <a:t>.</a:t>
                </a:r>
                <a:br>
                  <a:rPr lang="en-US" altLang="zh-CN" sz="2800" dirty="0"/>
                </a:br>
                <a:r>
                  <a:rPr lang="en-US" altLang="zh-CN" sz="2800" dirty="0"/>
                  <a:t>  </a:t>
                </a:r>
                <a:endParaRPr lang="zh-CN" altLang="zh-CN" sz="2800" dirty="0"/>
              </a:p>
              <a:p>
                <a:endParaRPr lang="zh-CN" altLang="zh-CN" sz="2800" dirty="0"/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3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有</a:t>
                </a:r>
              </a:p>
              <a:p>
                <a:pPr>
                  <a:lnSpc>
                    <a:spcPct val="114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）零向量是唯一的</a:t>
                </a:r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14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）任一向量的负向量是唯一的</a:t>
                </a:r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14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）对任意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/>
                  <a:t>, </a:t>
                </a:r>
              </a:p>
              <a:p>
                <a:pPr algn="ctr">
                  <a:lnSpc>
                    <a:spcPct val="114000"/>
                  </a:lnSpc>
                </a:pP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14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4</a:t>
                </a:r>
                <a:r>
                  <a:rPr lang="zh-CN" altLang="zh-CN" sz="2800" dirty="0"/>
                  <a:t>）若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8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endParaRPr lang="zh-CN" altLang="zh-CN" sz="2800" dirty="0"/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3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是数域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上的线性空间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有</a:t>
                </a:r>
              </a:p>
              <a:p>
                <a:pPr>
                  <a:lnSpc>
                    <a:spcPct val="114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）零向量是唯一的</a:t>
                </a:r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14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）任一向量的负向量是唯一的</a:t>
                </a:r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14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）对任意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zh-CN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800" dirty="0"/>
                  <a:t>, </a:t>
                </a:r>
              </a:p>
              <a:p>
                <a:pPr algn="ctr">
                  <a:lnSpc>
                    <a:spcPct val="114000"/>
                  </a:lnSpc>
                </a:pP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1)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altLang="zh-CN" sz="28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>
                  <a:lnSpc>
                    <a:spcPct val="114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4</a:t>
                </a:r>
                <a:r>
                  <a:rPr lang="zh-CN" altLang="zh-CN" sz="2800" dirty="0"/>
                  <a:t>）若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8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黑体" panose="02010609060101010101" pitchFamily="49" charset="-122"/>
                  </a:rPr>
                  <a:t>提示：零元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0000FF"/>
                        </a:solidFill>
                        <a:latin typeface="黑体" panose="02010609060101010101" pitchFamily="49" charset="-122"/>
                      </a:rPr>
                      <m:t>𝜶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0000FF"/>
                        </a:solidFill>
                        <a:latin typeface="黑体" panose="02010609060101010101" pitchFamily="49" charset="-122"/>
                      </a:rPr>
                      <m:t>𝜶</m:t>
                    </m:r>
                  </m:oMath>
                </a14:m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黑体" panose="02010609060101010101" pitchFamily="49" charset="-122"/>
                  </a:rPr>
                  <a:t>，负元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0000FF"/>
                        </a:solidFill>
                        <a:latin typeface="黑体" panose="02010609060101010101" pitchFamily="49" charset="-122"/>
                      </a:rPr>
                      <m:t>𝜶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zh-CN" altLang="en-US" sz="2800" dirty="0">
                            <a:solidFill>
                              <a:srgbClr val="0000FF"/>
                            </a:solidFill>
                            <a:latin typeface="黑体" panose="02010609060101010101" pitchFamily="49" charset="-122"/>
                          </a:rPr>
                          <m:t>𝜶</m:t>
                        </m:r>
                      </m:e>
                    </m:d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黑体" panose="02010609060101010101" pitchFamily="49" charset="-122"/>
                  </a:rPr>
                  <a:t>，单位元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1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𝜶 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= 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𝜶</a:t>
                </a:r>
                <a:r>
                  <a:rPr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黑体" panose="02010609060101010101" pitchFamily="49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p:sp>
        <p:nvSpPr>
          <p:cNvPr id="22" name="内容占位符 2"/>
          <p:cNvSpPr txBox="1"/>
          <p:nvPr/>
        </p:nvSpPr>
        <p:spPr>
          <a:xfrm>
            <a:off x="627331" y="1229293"/>
            <a:ext cx="7886700" cy="4935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注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</a:rPr>
              <a:t>4.</a:t>
            </a:r>
            <a:r>
              <a:rPr lang="zh-CN" altLang="zh-CN" sz="2800" dirty="0"/>
              <a:t>线性空间中的两种运算</a:t>
            </a:r>
            <a:r>
              <a:rPr lang="en-US" altLang="zh-CN" sz="2800" dirty="0"/>
              <a:t>—</a:t>
            </a:r>
            <a:r>
              <a:rPr lang="zh-CN" altLang="zh-CN" sz="2800" dirty="0">
                <a:solidFill>
                  <a:srgbClr val="0000FF"/>
                </a:solidFill>
              </a:rPr>
              <a:t>加法和数乘</a:t>
            </a:r>
            <a:r>
              <a:rPr lang="en-US" altLang="zh-CN" sz="2800" dirty="0"/>
              <a:t>—</a:t>
            </a:r>
            <a:r>
              <a:rPr lang="zh-CN" altLang="zh-CN" sz="2800" dirty="0"/>
              <a:t>合称为</a:t>
            </a:r>
            <a:r>
              <a:rPr lang="zh-CN" altLang="zh-CN" sz="2800" b="1" dirty="0">
                <a:solidFill>
                  <a:srgbClr val="FF0000"/>
                </a:solidFill>
              </a:rPr>
              <a:t>线性运算</a:t>
            </a:r>
            <a:r>
              <a:rPr lang="en-US" altLang="zh-CN" sz="2800" dirty="0"/>
              <a:t>. </a:t>
            </a:r>
          </a:p>
          <a:p>
            <a:endParaRPr lang="zh-CN" altLang="zh-CN" sz="2800" dirty="0"/>
          </a:p>
          <a:p>
            <a:pPr algn="ctr"/>
            <a:endParaRPr lang="zh-CN" altLang="zh-CN" sz="2800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4.</a:t>
                </a:r>
                <a:r>
                  <a:rPr lang="zh-CN" altLang="zh-CN" sz="2800" dirty="0"/>
                  <a:t>线性空间中的两种运算</a:t>
                </a:r>
                <a:r>
                  <a:rPr lang="en-US" altLang="zh-CN" sz="2800" dirty="0"/>
                  <a:t>—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加法和数乘</a:t>
                </a:r>
                <a:r>
                  <a:rPr lang="en-US" altLang="zh-CN" sz="2800" dirty="0"/>
                  <a:t>—</a:t>
                </a:r>
                <a:r>
                  <a:rPr lang="zh-CN" altLang="zh-CN" sz="2800" dirty="0"/>
                  <a:t>合称为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线性运算</a:t>
                </a:r>
                <a:r>
                  <a:rPr lang="en-US" altLang="zh-CN" sz="2800" dirty="0"/>
                  <a:t>. </a:t>
                </a:r>
              </a:p>
              <a:p>
                <a:pPr>
                  <a:lnSpc>
                    <a:spcPct val="114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线性组合和线性表示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: </a:t>
                </a:r>
                <a:r>
                  <a:rPr lang="zh-CN" altLang="zh-CN" sz="2800" dirty="0"/>
                  <a:t>若线性空间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</a:rPr>
                      <m:t>𝑉</m:t>
                    </m:r>
                  </m:oMath>
                </a14:m>
                <a:r>
                  <a:rPr lang="zh-CN" altLang="zh-CN" sz="2800" dirty="0"/>
                  <a:t>中的向量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/>
                      </a:rPr>
                      <m:t>𝜶</m:t>
                    </m:r>
                  </m:oMath>
                </a14:m>
                <a:r>
                  <a:rPr lang="zh-CN" altLang="zh-CN" sz="2800" dirty="0"/>
                  <a:t>可由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</a:rPr>
                      <m:t>𝑉</m:t>
                    </m:r>
                  </m:oMath>
                </a14:m>
                <a:r>
                  <a:rPr lang="zh-CN" altLang="zh-CN" sz="2800" dirty="0"/>
                  <a:t>中一组向量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/>
                      </a:rPr>
                      <m:t>, </m:t>
                    </m:r>
                    <m:r>
                      <a:rPr lang="en-US" altLang="zh-CN" sz="2800">
                        <a:latin typeface="Cambria Math" panose="02040503050406030204"/>
                      </a:rPr>
                      <m:t>⋯</m:t>
                    </m:r>
                    <m:r>
                      <a:rPr lang="en-US" altLang="zh-CN" sz="2800" i="1" smtClean="0">
                        <a:latin typeface="Cambria Math" panose="02040503050406030204"/>
                      </a:rPr>
                      <m:t>,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通过线性运算获得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即存在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/>
                          </a:rPr>
                          <m:t>𝑖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𝐹</m:t>
                    </m:r>
                  </m:oMath>
                </a14:m>
                <a:r>
                  <a:rPr lang="en-US" altLang="zh-CN" sz="28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</a:rPr>
                      <m:t>𝑖</m:t>
                    </m:r>
                    <m:r>
                      <a:rPr lang="en-US" altLang="zh-CN" sz="2800">
                        <a:latin typeface="Cambria Math" panose="02040503050406030204"/>
                      </a:rPr>
                      <m:t>=1</m:t>
                    </m:r>
                    <m:r>
                      <a:rPr lang="en-US" altLang="zh-CN" sz="2800" i="1" smtClean="0">
                        <a:latin typeface="Cambria Math" panose="02040503050406030204"/>
                      </a:rPr>
                      <m:t>, </m:t>
                    </m:r>
                    <m:r>
                      <a:rPr lang="en-US" altLang="zh-CN" sz="2800">
                        <a:latin typeface="Cambria Math" panose="02040503050406030204"/>
                      </a:rPr>
                      <m:t>⋯</m:t>
                    </m:r>
                    <m:r>
                      <a:rPr lang="en-US" altLang="zh-CN" sz="2800" i="1" smtClean="0">
                        <a:latin typeface="Cambria Math" panose="02040503050406030204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𝑛</m:t>
                    </m:r>
                  </m:oMath>
                </a14:m>
                <a:r>
                  <a:rPr lang="zh-CN" altLang="zh-CN" sz="2800" dirty="0"/>
                  <a:t>满足</a:t>
                </a:r>
              </a:p>
              <a:p>
                <a:pPr algn="ctr">
                  <a:lnSpc>
                    <a:spcPct val="114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/>
                      </a:rPr>
                      <m:t>𝜶</m:t>
                    </m:r>
                    <m:r>
                      <a:rPr lang="en-US" altLang="zh-CN" sz="2800" b="1" i="1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/>
                      </a:rPr>
                      <m:t>+⋯+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endParaRPr lang="zh-CN" altLang="zh-CN" sz="2800" dirty="0"/>
              </a:p>
              <a:p>
                <a:pPr>
                  <a:lnSpc>
                    <a:spcPct val="114000"/>
                  </a:lnSpc>
                </a:pPr>
                <a:r>
                  <a:rPr lang="zh-CN" altLang="zh-CN" sz="2800" dirty="0"/>
                  <a:t>则称向量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/>
                      </a:rPr>
                      <m:t>𝜶</m:t>
                    </m:r>
                  </m:oMath>
                </a14:m>
                <a:r>
                  <a:rPr lang="zh-CN" altLang="zh-CN" sz="2800" dirty="0"/>
                  <a:t>是向量组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/>
                      </a:rPr>
                      <m:t>, </m:t>
                    </m:r>
                    <m:r>
                      <a:rPr lang="en-US" altLang="zh-CN" sz="2800">
                        <a:latin typeface="Cambria Math" panose="02040503050406030204"/>
                      </a:rPr>
                      <m:t>⋯</m:t>
                    </m:r>
                    <m:r>
                      <a:rPr lang="en-US" altLang="zh-CN" sz="2800" i="1" smtClean="0">
                        <a:latin typeface="Cambria Math" panose="02040503050406030204"/>
                      </a:rPr>
                      <m:t>,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的一个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线性组合</a:t>
                </a:r>
                <a:r>
                  <a:rPr lang="en-US" altLang="zh-CN" sz="2800" dirty="0"/>
                  <a:t>,  </a:t>
                </a:r>
                <a:r>
                  <a:rPr lang="zh-CN" altLang="zh-CN" sz="2800" dirty="0"/>
                  <a:t>或者说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/>
                      </a:rPr>
                      <m:t>𝜶</m:t>
                    </m:r>
                  </m:oMath>
                </a14:m>
                <a:r>
                  <a:rPr lang="zh-CN" altLang="zh-CN" sz="2800" dirty="0"/>
                  <a:t>可由向量组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/>
                          </a:rPr>
                          <m:t>1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/>
                      </a:rPr>
                      <m:t>, </m:t>
                    </m:r>
                    <m:r>
                      <a:rPr lang="en-US" altLang="zh-CN" sz="2800">
                        <a:latin typeface="Cambria Math" panose="02040503050406030204"/>
                      </a:rPr>
                      <m:t>⋯</m:t>
                    </m:r>
                    <m:r>
                      <a:rPr lang="en-US" altLang="zh-CN" sz="2800" i="1" smtClean="0">
                        <a:latin typeface="Cambria Math" panose="02040503050406030204"/>
                      </a:rPr>
                      <m:t>,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/>
                          </a:rPr>
                          <m:t>𝜶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b="1" dirty="0">
                    <a:solidFill>
                      <a:srgbClr val="FF0000"/>
                    </a:solidFill>
                  </a:rPr>
                  <a:t>线性表示</a:t>
                </a:r>
                <a:r>
                  <a:rPr lang="en-US" altLang="zh-CN" sz="2800" dirty="0"/>
                  <a:t>.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endParaRPr lang="zh-CN" altLang="zh-CN" sz="2800" dirty="0"/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6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1.1.5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试判断矩阵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是否可以由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线性表示</a:t>
                </a:r>
                <a:r>
                  <a:rPr lang="en-US" altLang="zh-CN" sz="2800" dirty="0">
                    <a:solidFill>
                      <a:schemeClr val="accent6">
                        <a:lumMod val="75000"/>
                      </a:schemeClr>
                    </a:solidFill>
                    <a:latin typeface="仿宋_GB2312"/>
                  </a:rPr>
                  <a:t>,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其中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zh-CN" altLang="zh-CN" sz="2800" dirty="0"/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1.1.5 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试判断矩阵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是否可以由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线性表示</a:t>
                </a:r>
                <a:r>
                  <a:rPr lang="en-US" altLang="zh-CN" sz="2800" dirty="0">
                    <a:solidFill>
                      <a:srgbClr val="99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>
                    <a:solidFill>
                      <a:schemeClr val="accent6">
                        <a:lumMod val="75000"/>
                      </a:schemeClr>
                    </a:solidFill>
                  </a:rPr>
                  <a:t>其中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zh-CN" altLang="zh-CN" dirty="0"/>
                  <a:t>解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:r>
                  <a:rPr lang="en-US" altLang="zh-CN" dirty="0"/>
                  <a:t> </a:t>
                </a:r>
                <a:r>
                  <a:rPr lang="zh-CN" altLang="zh-CN" dirty="0"/>
                  <a:t>由于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zh-CN" dirty="0"/>
              </a:p>
              <a:p>
                <a:r>
                  <a:rPr lang="zh-CN" altLang="zh-CN" dirty="0"/>
                  <a:t>因此</a:t>
                </a:r>
                <a:r>
                  <a:rPr lang="en-US" altLang="zh-CN" sz="32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dirty="0"/>
                  <a:t>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dirty="0"/>
                  <a:t>可以由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zh-CN" dirty="0"/>
                  <a:t>线性表示</a:t>
                </a:r>
                <a:r>
                  <a:rPr lang="en-US" altLang="zh-CN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en-US" altLang="zh-CN" dirty="0"/>
                  <a:t> </a:t>
                </a:r>
              </a:p>
              <a:p>
                <a:endParaRPr lang="zh-CN" altLang="zh-CN" sz="2800" dirty="0"/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第一章 线性空间引论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1497932" y="1537945"/>
            <a:ext cx="7321215" cy="4538002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线性空间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线性子空间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基与坐标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内积空间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  直和与投影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思考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由上述矩阵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A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构成的方阵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是否可以由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,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/>
                        <a:ea typeface="Cambria Math" panose="02040503050406030204"/>
                      </a:rPr>
                      <m:t>⋯</m:t>
                    </m:r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/>
                        <a:ea typeface="Cambria Math" panose="02040503050406030204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/>
                        <a:ea typeface="Cambria Math" panose="02040503050406030204"/>
                      </a:rPr>
                      <m:t>𝐴</m:t>
                    </m:r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/>
                        <a:ea typeface="Cambria Math" panose="02040503050406030204"/>
                      </a:rPr>
                      <m:t>,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线性表示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？</a:t>
                </a:r>
                <a:r>
                  <a:rPr lang="zh-CN" altLang="zh-CN" sz="2800" dirty="0">
                    <a:solidFill>
                      <a:srgbClr val="FF0000"/>
                    </a:solidFill>
                    <a:sym typeface="+mn-ea"/>
                  </a:rPr>
                  <a:t>（本页不讲，自学）</a:t>
                </a:r>
                <a:endParaRPr lang="en-US" altLang="zh-CN" sz="2800" i="1" kern="10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zh-CN" sz="280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chemeClr val="tx1"/>
                    </a:solidFill>
                  </a:rPr>
                  <a:t>显然通过矩阵等式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  <a:r>
                  <a:rPr lang="zh-CN" altLang="zh-CN" sz="2800" dirty="0">
                    <a:solidFill>
                      <a:schemeClr val="tx1"/>
                    </a:solidFill>
                  </a:rPr>
                  <a:t>我们容易验证对于任意自然数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chemeClr val="tx1"/>
                    </a:solidFill>
                  </a:rPr>
                  <a:t>总可以由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zh-CN" sz="2800" dirty="0">
                    <a:solidFill>
                      <a:schemeClr val="tx1"/>
                    </a:solidFill>
                  </a:rPr>
                  <a:t>线性表示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进一步思考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：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任意方阵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是否可以由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𝑛</m:t>
                        </m:r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/>
                      </a:rPr>
                      <m:t>,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/>
                        <a:ea typeface="Cambria Math" panose="02040503050406030204"/>
                      </a:rPr>
                      <m:t>⋯</m:t>
                    </m:r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/>
                        <a:ea typeface="Cambria Math" panose="02040503050406030204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/>
                        <a:ea typeface="Cambria Math" panose="02040503050406030204"/>
                      </a:rPr>
                      <m:t>𝐴</m:t>
                    </m:r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/>
                        <a:ea typeface="Cambria Math" panose="02040503050406030204"/>
                      </a:rPr>
                      <m:t>,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</a:rPr>
                  <a:t>线性表示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？</a:t>
                </a:r>
                <a:endParaRPr lang="zh-CN" altLang="zh-CN" sz="2800" dirty="0"/>
              </a:p>
              <a:p>
                <a:pPr algn="ctr"/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2"/>
                <a:stretch>
                  <a:fillRect l="-7" t="-12" r="7" b="-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第一章 线性空间引论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0" y="2985239"/>
            <a:ext cx="9144000" cy="902475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3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 </a:t>
            </a:r>
            <a:r>
              <a:rPr lang="zh-CN" altLang="en-US" sz="3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线性空间</a:t>
            </a:r>
            <a:endParaRPr lang="en-US" altLang="zh-CN" sz="36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sz="3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7778" cy="31541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dirty="0">
                    <a:solidFill>
                      <a:srgbClr val="0000FF"/>
                    </a:solidFill>
                    <a:latin typeface="宋体" panose="02010600030101010101" pitchFamily="2" charset="-122"/>
                  </a:rPr>
                  <a:t>回顾</a:t>
                </a:r>
                <a:r>
                  <a:rPr kumimoji="0" lang="zh-CN" alt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黑体" panose="02010609060101010101" pitchFamily="49" charset="-122"/>
                    <a:cs typeface="+mn-cs"/>
                  </a:rPr>
                  <a:t>从向量空间到线性空间</a:t>
                </a:r>
                <a:endParaRPr kumimoji="0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以三维向量空间为例</a:t>
                </a:r>
                <a:r>
                  <a:rPr lang="zh-CN" altLang="en-US" sz="2800" dirty="0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1011555" lvl="2" indent="-457200" fontAlgn="auto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空间任一点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与向量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一一对应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；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1011555" lvl="2" indent="-457200" fontAlgn="auto">
                  <a:spcAft>
                    <a:spcPts val="0"/>
                  </a:spcAft>
                  <a:buFont typeface="Wingdings" panose="05000000000000000000" pitchFamily="2" charset="2"/>
                  <a:buChar char="l"/>
                  <a:defRPr/>
                </a:pPr>
                <a:r>
                  <a:rPr lang="zh-CN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与三元有序数组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一一对应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en-US" altLang="zh-CN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7778" cy="3154131"/>
              </a:xfrm>
              <a:prstGeom prst="rect">
                <a:avLst/>
              </a:prstGeom>
              <a:blipFill rotWithShape="1">
                <a:blip r:embed="rId3"/>
                <a:stretch>
                  <a:fillRect l="-7" t="-18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/>
          <p:cNvGrpSpPr/>
          <p:nvPr/>
        </p:nvGrpSpPr>
        <p:grpSpPr>
          <a:xfrm>
            <a:off x="962382" y="4243344"/>
            <a:ext cx="1368485" cy="1297942"/>
            <a:chOff x="1403648" y="4241449"/>
            <a:chExt cx="1368485" cy="1297942"/>
          </a:xfrm>
        </p:grpSpPr>
        <p:sp>
          <p:nvSpPr>
            <p:cNvPr id="24" name="椭圆 23"/>
            <p:cNvSpPr/>
            <p:nvPr/>
          </p:nvSpPr>
          <p:spPr>
            <a:xfrm>
              <a:off x="2267744" y="4293096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1403648" y="5077726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o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521287" y="5049180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412093" y="4241449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oMath>
                    </m:oMathPara>
                  </a14:m>
                  <a:endParaRPr lang="zh-CN" altLang="en-US" sz="2400" i="1" dirty="0">
                    <a:solidFill>
                      <a:schemeClr val="tx1"/>
                    </a:solidFill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2093" y="4241449"/>
                  <a:ext cx="360040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/>
          <p:cNvGrpSpPr/>
          <p:nvPr/>
        </p:nvGrpSpPr>
        <p:grpSpPr>
          <a:xfrm>
            <a:off x="3446658" y="4255712"/>
            <a:ext cx="1275102" cy="1281546"/>
            <a:chOff x="3643137" y="4148644"/>
            <a:chExt cx="1275102" cy="1281546"/>
          </a:xfrm>
        </p:grpSpPr>
        <p:cxnSp>
          <p:nvCxnSpPr>
            <p:cNvPr id="33" name="直接箭头连接符 32"/>
            <p:cNvCxnSpPr>
              <a:stCxn id="31" idx="7"/>
              <a:endCxn id="29" idx="3"/>
            </p:cNvCxnSpPr>
            <p:nvPr/>
          </p:nvCxnSpPr>
          <p:spPr>
            <a:xfrm flipV="1">
              <a:off x="3822239" y="4245358"/>
              <a:ext cx="695539" cy="705166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4507233" y="4183895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31"/>
            <p:cNvSpPr txBox="1"/>
            <p:nvPr/>
          </p:nvSpPr>
          <p:spPr>
            <a:xfrm>
              <a:off x="3643137" y="4968525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o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760776" y="4939979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3"/>
                <p:cNvSpPr txBox="1"/>
                <p:nvPr/>
              </p:nvSpPr>
              <p:spPr>
                <a:xfrm>
                  <a:off x="4558199" y="4148644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oMath>
                    </m:oMathPara>
                  </a14:m>
                  <a:endParaRPr lang="zh-CN" altLang="en-US" sz="2400" i="1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199" y="4148644"/>
                  <a:ext cx="360040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/>
          <p:cNvGrpSpPr/>
          <p:nvPr/>
        </p:nvGrpSpPr>
        <p:grpSpPr>
          <a:xfrm>
            <a:off x="5525808" y="3467552"/>
            <a:ext cx="2618293" cy="2668920"/>
            <a:chOff x="6110545" y="3297994"/>
            <a:chExt cx="2618293" cy="2668920"/>
          </a:xfrm>
        </p:grpSpPr>
        <p:cxnSp>
          <p:nvCxnSpPr>
            <p:cNvPr id="35" name="直接箭头连接符 34"/>
            <p:cNvCxnSpPr/>
            <p:nvPr/>
          </p:nvCxnSpPr>
          <p:spPr>
            <a:xfrm>
              <a:off x="6722613" y="4907976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6732240" y="3603448"/>
              <a:ext cx="0" cy="1304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6110545" y="4907976"/>
              <a:ext cx="612069" cy="820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24"/>
            <p:cNvSpPr txBox="1"/>
            <p:nvPr/>
          </p:nvSpPr>
          <p:spPr>
            <a:xfrm>
              <a:off x="6578597" y="4900518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o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696236" y="4871972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/>
            <p:cNvCxnSpPr>
              <a:endCxn id="41" idx="3"/>
            </p:cNvCxnSpPr>
            <p:nvPr/>
          </p:nvCxnSpPr>
          <p:spPr>
            <a:xfrm flipV="1">
              <a:off x="6735544" y="4172025"/>
              <a:ext cx="768678" cy="735533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7493677" y="4110562"/>
              <a:ext cx="72008" cy="72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4"/>
                <p:cNvSpPr txBox="1"/>
                <p:nvPr/>
              </p:nvSpPr>
              <p:spPr>
                <a:xfrm>
                  <a:off x="7617473" y="4086154"/>
                  <a:ext cx="3600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oMath>
                    </m:oMathPara>
                  </a14:m>
                  <a:endParaRPr lang="zh-CN" altLang="en-US" sz="2400" i="1" dirty="0"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7473" y="4086154"/>
                  <a:ext cx="360040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5"/>
            <p:cNvSpPr txBox="1"/>
            <p:nvPr/>
          </p:nvSpPr>
          <p:spPr>
            <a:xfrm>
              <a:off x="6258774" y="5505249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x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44" name="TextBox 46"/>
            <p:cNvSpPr txBox="1"/>
            <p:nvPr/>
          </p:nvSpPr>
          <p:spPr>
            <a:xfrm>
              <a:off x="8368798" y="488803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45" name="TextBox 47"/>
            <p:cNvSpPr txBox="1"/>
            <p:nvPr/>
          </p:nvSpPr>
          <p:spPr>
            <a:xfrm>
              <a:off x="6336196" y="329799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z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872522" y="3929217"/>
                <a:ext cx="17697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522" y="3929217"/>
                <a:ext cx="1769715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31" t="-102" r="29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1.1.1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维向量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维向量写成</a:t>
                </a:r>
                <a:endParaRPr lang="en-US" altLang="zh-CN" sz="2800" dirty="0"/>
              </a:p>
              <a:p>
                <a:pPr defTabSz="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的形式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维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列向量</a:t>
                </a:r>
                <a:r>
                  <a:rPr lang="en-US" altLang="zh-CN" sz="2800" dirty="0"/>
                  <a:t>; 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维向量写成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800" i="1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sz="2800" dirty="0"/>
                  <a:t>的形式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维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行向量</a:t>
                </a:r>
                <a:r>
                  <a:rPr lang="en-US" altLang="zh-CN" sz="2800" dirty="0"/>
                  <a:t>. </a:t>
                </a:r>
                <a:r>
                  <a:rPr lang="zh-CN" altLang="zh-CN" sz="2800" dirty="0"/>
                  <a:t>这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个数称为该向量的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个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分量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/>
                  <a:t>称为第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2800" dirty="0"/>
                  <a:t>个分量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 lvl="0" fontAlgn="auto">
                  <a:spcBef>
                    <a:spcPts val="1200"/>
                  </a:spcBef>
                  <a:spcAft>
                    <a:spcPts val="0"/>
                  </a:spcAft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-4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则有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加法运算</a:t>
                </a:r>
                <a:r>
                  <a:rPr lang="zh-CN" altLang="en-US" sz="2800" dirty="0"/>
                  <a:t>和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数乘运算</a:t>
                </a:r>
              </a:p>
              <a:p>
                <a:pPr algn="ctr"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sz="2800" dirty="0"/>
              </a:p>
              <a:p>
                <a:pPr algn="ctr">
                  <a:lnSpc>
                    <a:spcPct val="13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-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第一章 线性空间引论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zh-CN" sz="2800" dirty="0"/>
                  <a:t>则有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加法运算</a:t>
                </a:r>
                <a:r>
                  <a:rPr lang="zh-CN" altLang="en-US" sz="2800" dirty="0"/>
                  <a:t>和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数乘运算</a:t>
                </a:r>
              </a:p>
              <a:p>
                <a:pPr algn="ctr"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m:t>,</m:t>
                      </m:r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sz="2800" dirty="0"/>
              </a:p>
              <a:p>
                <a:pPr algn="ctr">
                  <a:lnSpc>
                    <a:spcPct val="13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3"/>
                <a:stretch>
                  <a:fillRect l="-7" t="-12" r="7" b="-3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27331" y="3550701"/>
            <a:ext cx="2552980" cy="2539671"/>
            <a:chOff x="6110545" y="3488720"/>
            <a:chExt cx="2552980" cy="2539671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6722613" y="4907976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6732240" y="3603448"/>
              <a:ext cx="0" cy="1304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6110545" y="4907976"/>
              <a:ext cx="612069" cy="820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24"/>
            <p:cNvSpPr txBox="1"/>
            <p:nvPr/>
          </p:nvSpPr>
          <p:spPr>
            <a:xfrm>
              <a:off x="6578597" y="4900518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o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696236" y="4871972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6735544" y="4172025"/>
              <a:ext cx="768678" cy="735533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45"/>
            <p:cNvSpPr txBox="1"/>
            <p:nvPr/>
          </p:nvSpPr>
          <p:spPr>
            <a:xfrm>
              <a:off x="6245416" y="5566726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x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15" name="TextBox 46"/>
            <p:cNvSpPr txBox="1"/>
            <p:nvPr/>
          </p:nvSpPr>
          <p:spPr>
            <a:xfrm>
              <a:off x="8303485" y="491543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16" name="TextBox 47"/>
            <p:cNvSpPr txBox="1"/>
            <p:nvPr/>
          </p:nvSpPr>
          <p:spPr>
            <a:xfrm>
              <a:off x="6336196" y="3488720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z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>
          <a:xfrm>
            <a:off x="1236074" y="4970558"/>
            <a:ext cx="1145976" cy="409723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1285030" y="4234006"/>
            <a:ext cx="1862581" cy="1152027"/>
            <a:chOff x="1285030" y="4234006"/>
            <a:chExt cx="1862581" cy="1152027"/>
          </a:xfrm>
        </p:grpSpPr>
        <p:cxnSp>
          <p:nvCxnSpPr>
            <p:cNvPr id="19" name="直接箭头连接符 18"/>
            <p:cNvCxnSpPr>
              <a:stCxn id="10" idx="6"/>
            </p:cNvCxnSpPr>
            <p:nvPr/>
          </p:nvCxnSpPr>
          <p:spPr>
            <a:xfrm flipV="1">
              <a:off x="1285030" y="4650500"/>
              <a:ext cx="1862581" cy="3194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2378933" y="4650500"/>
              <a:ext cx="768678" cy="735533"/>
            </a:xfrm>
            <a:prstGeom prst="straightConnector1">
              <a:avLst/>
            </a:prstGeom>
            <a:ln w="31750">
              <a:solidFill>
                <a:srgbClr val="00B0F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2021008" y="4234006"/>
              <a:ext cx="1126603" cy="416494"/>
            </a:xfrm>
            <a:prstGeom prst="straightConnector1">
              <a:avLst/>
            </a:prstGeom>
            <a:ln w="317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5912665" y="3696961"/>
            <a:ext cx="2470813" cy="2424175"/>
            <a:chOff x="6110545" y="3496836"/>
            <a:chExt cx="2470813" cy="2424175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6722613" y="4907976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6732240" y="3603448"/>
              <a:ext cx="0" cy="13045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H="1">
              <a:off x="6110545" y="4907976"/>
              <a:ext cx="612069" cy="820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24"/>
            <p:cNvSpPr txBox="1"/>
            <p:nvPr/>
          </p:nvSpPr>
          <p:spPr>
            <a:xfrm>
              <a:off x="6578597" y="4900518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o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6696236" y="4871972"/>
              <a:ext cx="72008" cy="7200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6735544" y="4172025"/>
              <a:ext cx="768678" cy="735533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45"/>
            <p:cNvSpPr txBox="1"/>
            <p:nvPr/>
          </p:nvSpPr>
          <p:spPr>
            <a:xfrm>
              <a:off x="6345858" y="5459346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x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37" name="TextBox 46"/>
            <p:cNvSpPr txBox="1"/>
            <p:nvPr/>
          </p:nvSpPr>
          <p:spPr>
            <a:xfrm>
              <a:off x="8221318" y="4856635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  <p:sp>
          <p:nvSpPr>
            <p:cNvPr id="38" name="TextBox 47"/>
            <p:cNvSpPr txBox="1"/>
            <p:nvPr/>
          </p:nvSpPr>
          <p:spPr>
            <a:xfrm>
              <a:off x="6328475" y="3496836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cs typeface="Times New Roman" panose="02020603050405020304" pitchFamily="18" charset="0"/>
                </a:rPr>
                <a:t>z</a:t>
              </a:r>
              <a:endParaRPr lang="zh-CN" altLang="en-US" sz="2400" i="1" dirty="0"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/>
          <p:cNvCxnSpPr/>
          <p:nvPr/>
        </p:nvCxnSpPr>
        <p:spPr>
          <a:xfrm flipV="1">
            <a:off x="6570364" y="4012366"/>
            <a:ext cx="1132880" cy="108827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I0M2M0ZDVlMDdjOTFmMmU2MDI3YzgzYTg2ZjZiNzE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2924</Words>
  <Application>Microsoft Office PowerPoint</Application>
  <PresentationFormat>全屏显示(4:3)</PresentationFormat>
  <Paragraphs>270</Paragraphs>
  <Slides>40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仿宋</vt:lpstr>
      <vt:lpstr>仿宋_GB2312</vt:lpstr>
      <vt:lpstr>黑体</vt:lpstr>
      <vt:lpstr>楷体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教材与参考书</vt:lpstr>
      <vt:lpstr>考试成绩</vt:lpstr>
      <vt:lpstr>课程章节</vt:lpstr>
      <vt:lpstr>第一章 线性空间引论</vt:lpstr>
      <vt:lpstr>第一章 线性空间引论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  <vt:lpstr>第一章 线性空间引论——线性空间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of Multi-Agent Systems</dc:title>
  <dc:creator>Mark Spong</dc:creator>
  <cp:lastModifiedBy>buaa</cp:lastModifiedBy>
  <cp:revision>1410</cp:revision>
  <dcterms:created xsi:type="dcterms:W3CDTF">2006-05-15T15:18:00Z</dcterms:created>
  <dcterms:modified xsi:type="dcterms:W3CDTF">2024-09-05T14:38:20Z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487C01E80B624388AE63D712B85BCB55_12</vt:lpwstr>
  </property>
  <property fmtid="{D5CDD505-2E9C-101B-9397-08002B2CF9AE}" pid="3" name="KSOProductBuildVer">
    <vt:lpwstr>2052-12.1.0.16929</vt:lpwstr>
  </property>
</Properties>
</file>