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9"/>
  </p:notesMasterIdLst>
  <p:sldIdLst>
    <p:sldId id="403" r:id="rId2"/>
    <p:sldId id="414" r:id="rId3"/>
    <p:sldId id="415" r:id="rId4"/>
    <p:sldId id="416" r:id="rId5"/>
    <p:sldId id="417" r:id="rId6"/>
    <p:sldId id="421" r:id="rId7"/>
    <p:sldId id="418" r:id="rId8"/>
    <p:sldId id="419" r:id="rId9"/>
    <p:sldId id="420" r:id="rId10"/>
    <p:sldId id="422" r:id="rId11"/>
    <p:sldId id="423" r:id="rId12"/>
    <p:sldId id="424" r:id="rId13"/>
    <p:sldId id="406" r:id="rId14"/>
    <p:sldId id="1077" r:id="rId15"/>
    <p:sldId id="432" r:id="rId16"/>
    <p:sldId id="433" r:id="rId17"/>
    <p:sldId id="1076" r:id="rId18"/>
    <p:sldId id="372" r:id="rId19"/>
    <p:sldId id="425" r:id="rId20"/>
    <p:sldId id="373" r:id="rId21"/>
    <p:sldId id="407" r:id="rId22"/>
    <p:sldId id="374" r:id="rId23"/>
    <p:sldId id="426" r:id="rId24"/>
    <p:sldId id="427" r:id="rId25"/>
    <p:sldId id="428" r:id="rId26"/>
    <p:sldId id="429" r:id="rId27"/>
    <p:sldId id="430" r:id="rId28"/>
  </p:sldIdLst>
  <p:sldSz cx="9144000" cy="6858000" type="screen4x3"/>
  <p:notesSz cx="7315200" cy="9601200"/>
  <p:custDataLst>
    <p:tags r:id="rId30"/>
  </p:custDataLst>
  <p:defaultTextStyle>
    <a:defPPr>
      <a:defRPr lang="en-US"/>
    </a:defPPr>
    <a:lvl1pPr algn="l" rtl="0" eaLnBrk="0" fontAlgn="base" hangingPunct="0">
      <a:spcBef>
        <a:spcPct val="0"/>
      </a:spcBef>
      <a:spcAft>
        <a:spcPct val="0"/>
      </a:spcAft>
      <a:defRPr sz="3000" kern="1200">
        <a:solidFill>
          <a:schemeClr val="tx1"/>
        </a:solidFill>
        <a:latin typeface="Times New Roman" panose="02020603050405020304" pitchFamily="18" charset="0"/>
        <a:ea typeface="+mn-ea"/>
        <a:cs typeface="Arial" panose="020B0604020202020204" pitchFamily="34" charset="0"/>
      </a:defRPr>
    </a:lvl1pPr>
    <a:lvl2pPr marL="457200" algn="l" rtl="0" eaLnBrk="0" fontAlgn="base" hangingPunct="0">
      <a:spcBef>
        <a:spcPct val="0"/>
      </a:spcBef>
      <a:spcAft>
        <a:spcPct val="0"/>
      </a:spcAft>
      <a:defRPr sz="3000" kern="1200">
        <a:solidFill>
          <a:schemeClr val="tx1"/>
        </a:solidFill>
        <a:latin typeface="Times New Roman" panose="02020603050405020304" pitchFamily="18" charset="0"/>
        <a:ea typeface="+mn-ea"/>
        <a:cs typeface="Arial" panose="020B0604020202020204" pitchFamily="34" charset="0"/>
      </a:defRPr>
    </a:lvl2pPr>
    <a:lvl3pPr marL="914400" algn="l" rtl="0" eaLnBrk="0" fontAlgn="base" hangingPunct="0">
      <a:spcBef>
        <a:spcPct val="0"/>
      </a:spcBef>
      <a:spcAft>
        <a:spcPct val="0"/>
      </a:spcAft>
      <a:defRPr sz="3000" kern="1200">
        <a:solidFill>
          <a:schemeClr val="tx1"/>
        </a:solidFill>
        <a:latin typeface="Times New Roman" panose="02020603050405020304" pitchFamily="18" charset="0"/>
        <a:ea typeface="+mn-ea"/>
        <a:cs typeface="Arial" panose="020B0604020202020204" pitchFamily="34" charset="0"/>
      </a:defRPr>
    </a:lvl3pPr>
    <a:lvl4pPr marL="1371600" algn="l" rtl="0" eaLnBrk="0" fontAlgn="base" hangingPunct="0">
      <a:spcBef>
        <a:spcPct val="0"/>
      </a:spcBef>
      <a:spcAft>
        <a:spcPct val="0"/>
      </a:spcAft>
      <a:defRPr sz="3000" kern="1200">
        <a:solidFill>
          <a:schemeClr val="tx1"/>
        </a:solidFill>
        <a:latin typeface="Times New Roman" panose="02020603050405020304" pitchFamily="18" charset="0"/>
        <a:ea typeface="+mn-ea"/>
        <a:cs typeface="Arial" panose="020B0604020202020204" pitchFamily="34" charset="0"/>
      </a:defRPr>
    </a:lvl4pPr>
    <a:lvl5pPr marL="1828800" algn="l" rtl="0" eaLnBrk="0" fontAlgn="base" hangingPunct="0">
      <a:spcBef>
        <a:spcPct val="0"/>
      </a:spcBef>
      <a:spcAft>
        <a:spcPct val="0"/>
      </a:spcAft>
      <a:defRPr sz="3000" kern="1200">
        <a:solidFill>
          <a:schemeClr val="tx1"/>
        </a:solidFill>
        <a:latin typeface="Times New Roman" panose="02020603050405020304" pitchFamily="18" charset="0"/>
        <a:ea typeface="+mn-ea"/>
        <a:cs typeface="Arial" panose="020B0604020202020204" pitchFamily="34" charset="0"/>
      </a:defRPr>
    </a:lvl5pPr>
    <a:lvl6pPr marL="2286000" algn="l" defTabSz="914400" rtl="0" eaLnBrk="1" latinLnBrk="0" hangingPunct="1">
      <a:defRPr sz="3000" kern="1200">
        <a:solidFill>
          <a:schemeClr val="tx1"/>
        </a:solidFill>
        <a:latin typeface="Times New Roman" panose="02020603050405020304" pitchFamily="18" charset="0"/>
        <a:ea typeface="+mn-ea"/>
        <a:cs typeface="Arial" panose="020B0604020202020204" pitchFamily="34" charset="0"/>
      </a:defRPr>
    </a:lvl6pPr>
    <a:lvl7pPr marL="2743200" algn="l" defTabSz="914400" rtl="0" eaLnBrk="1" latinLnBrk="0" hangingPunct="1">
      <a:defRPr sz="3000" kern="1200">
        <a:solidFill>
          <a:schemeClr val="tx1"/>
        </a:solidFill>
        <a:latin typeface="Times New Roman" panose="02020603050405020304" pitchFamily="18" charset="0"/>
        <a:ea typeface="+mn-ea"/>
        <a:cs typeface="Arial" panose="020B0604020202020204" pitchFamily="34" charset="0"/>
      </a:defRPr>
    </a:lvl7pPr>
    <a:lvl8pPr marL="3200400" algn="l" defTabSz="914400" rtl="0" eaLnBrk="1" latinLnBrk="0" hangingPunct="1">
      <a:defRPr sz="3000" kern="1200">
        <a:solidFill>
          <a:schemeClr val="tx1"/>
        </a:solidFill>
        <a:latin typeface="Times New Roman" panose="02020603050405020304" pitchFamily="18" charset="0"/>
        <a:ea typeface="+mn-ea"/>
        <a:cs typeface="Arial" panose="020B0604020202020204" pitchFamily="34" charset="0"/>
      </a:defRPr>
    </a:lvl8pPr>
    <a:lvl9pPr marL="3657600" algn="l" defTabSz="914400" rtl="0" eaLnBrk="1" latinLnBrk="0" hangingPunct="1">
      <a:defRPr sz="3000" kern="1200">
        <a:solidFill>
          <a:schemeClr val="tx1"/>
        </a:solidFill>
        <a:latin typeface="Times New Roman" panose="02020603050405020304" pitchFamily="18"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2456C6"/>
    <a:srgbClr val="0033CC"/>
    <a:srgbClr val="F2B800"/>
    <a:srgbClr val="FF9900"/>
    <a:srgbClr val="FF6600"/>
    <a:srgbClr val="FFFFFF"/>
    <a:srgbClr val="FFFF66"/>
    <a:srgbClr val="CCFF33"/>
    <a:srgbClr val="CC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104" autoAdjust="0"/>
    <p:restoredTop sz="93196" autoAdjust="0"/>
  </p:normalViewPr>
  <p:slideViewPr>
    <p:cSldViewPr snapToGrid="0" showGuides="1">
      <p:cViewPr varScale="1">
        <p:scale>
          <a:sx n="64" d="100"/>
          <a:sy n="64" d="100"/>
        </p:scale>
        <p:origin x="1388"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ags" Target="tags/tag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170238" cy="48101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143375" y="0"/>
            <a:ext cx="3170238" cy="481013"/>
          </a:xfrm>
          <a:prstGeom prst="rect">
            <a:avLst/>
          </a:prstGeom>
        </p:spPr>
        <p:txBody>
          <a:bodyPr vert="horz" lIns="91440" tIns="45720" rIns="91440" bIns="45720" rtlCol="0"/>
          <a:lstStyle>
            <a:lvl1pPr algn="r">
              <a:defRPr sz="1200"/>
            </a:lvl1pPr>
          </a:lstStyle>
          <a:p>
            <a:fld id="{7891A5F5-5892-403B-B42B-C44EFE4992F9}" type="datetimeFigureOut">
              <a:rPr lang="zh-CN" altLang="en-US" smtClean="0"/>
              <a:t>2024/8/30</a:t>
            </a:fld>
            <a:endParaRPr lang="zh-CN" altLang="en-US"/>
          </a:p>
        </p:txBody>
      </p:sp>
      <p:sp>
        <p:nvSpPr>
          <p:cNvPr id="4" name="幻灯片图像占位符 3"/>
          <p:cNvSpPr>
            <a:spLocks noGrp="1" noRot="1" noChangeAspect="1"/>
          </p:cNvSpPr>
          <p:nvPr>
            <p:ph type="sldImg" idx="2"/>
          </p:nvPr>
        </p:nvSpPr>
        <p:spPr>
          <a:xfrm>
            <a:off x="1497013" y="1200150"/>
            <a:ext cx="4321175" cy="3240088"/>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31838" y="4621213"/>
            <a:ext cx="5851525" cy="3779837"/>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120188"/>
            <a:ext cx="3170238" cy="481012"/>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143375" y="9120188"/>
            <a:ext cx="3170238" cy="481012"/>
          </a:xfrm>
          <a:prstGeom prst="rect">
            <a:avLst/>
          </a:prstGeom>
        </p:spPr>
        <p:txBody>
          <a:bodyPr vert="horz" lIns="91440" tIns="45720" rIns="91440" bIns="45720" rtlCol="0" anchor="b"/>
          <a:lstStyle>
            <a:lvl1pPr algn="r">
              <a:defRPr sz="1200"/>
            </a:lvl1pPr>
          </a:lstStyle>
          <a:p>
            <a:fld id="{1EA38935-2443-4442-B9E7-AF218D8B08B1}"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在诸多实际问题中，我们更关心的仅仅是</a:t>
            </a:r>
            <a:r>
              <a:rPr lang="en-US" altLang="zh-CN" dirty="0" err="1"/>
              <a:t>R^n</a:t>
            </a:r>
            <a:r>
              <a:rPr lang="zh-CN" altLang="en-US" dirty="0"/>
              <a:t>或</a:t>
            </a:r>
            <a:r>
              <a:rPr lang="en-US" altLang="zh-CN" dirty="0" err="1"/>
              <a:t>C^n</a:t>
            </a:r>
            <a:r>
              <a:rPr lang="zh-CN" altLang="en-US" dirty="0"/>
              <a:t>空间的一个子集</a:t>
            </a:r>
            <a:r>
              <a:rPr lang="en-US" altLang="zh-CN" dirty="0"/>
              <a:t>. </a:t>
            </a:r>
            <a:r>
              <a:rPr lang="zh-CN" altLang="en-US" dirty="0"/>
              <a:t>此时引入子空间的概念。</a:t>
            </a:r>
          </a:p>
        </p:txBody>
      </p:sp>
      <p:sp>
        <p:nvSpPr>
          <p:cNvPr id="4" name="灯片编号占位符 3"/>
          <p:cNvSpPr>
            <a:spLocks noGrp="1"/>
          </p:cNvSpPr>
          <p:nvPr>
            <p:ph type="sldNum" sz="quarter" idx="10"/>
          </p:nvPr>
        </p:nvSpPr>
        <p:spPr/>
        <p:txBody>
          <a:bodyPr/>
          <a:lstStyle/>
          <a:p>
            <a:fld id="{1EA38935-2443-4442-B9E7-AF218D8B08B1}" type="slidenum">
              <a:rPr lang="zh-CN" altLang="en-US" smtClean="0"/>
              <a:t>2</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尽管集合</a:t>
                </a:r>
                <a14:m>
                  <m:oMath xmlns:m="http://schemas.openxmlformats.org/officeDocument/2006/math">
                    <m:sSup>
                      <m:sSupPr>
                        <m:ctrlPr>
                          <a:rPr lang="zh-CN" altLang="zh-CN" sz="1200" i="1" kern="1200">
                            <a:solidFill>
                              <a:schemeClr val="tx1"/>
                            </a:solidFill>
                            <a:effectLst/>
                            <a:latin typeface="Cambria Math" panose="02040503050406030204" pitchFamily="18" charset="0"/>
                            <a:ea typeface="+mn-ea"/>
                            <a:cs typeface="+mn-cs"/>
                          </a:rPr>
                        </m:ctrlPr>
                      </m:sSupPr>
                      <m:e>
                        <m:r>
                          <a:rPr lang="en-US" altLang="zh-CN" sz="1200" i="1" kern="1200">
                            <a:solidFill>
                              <a:schemeClr val="tx1"/>
                            </a:solidFill>
                            <a:effectLst/>
                            <a:latin typeface="Cambria Math" panose="02040503050406030204" pitchFamily="18" charset="0"/>
                            <a:ea typeface="+mn-ea"/>
                            <a:cs typeface="+mn-cs"/>
                          </a:rPr>
                          <m:t>𝑊</m:t>
                        </m:r>
                      </m:e>
                      <m:sup>
                        <m:r>
                          <a:rPr lang="en-US" altLang="zh-CN" sz="1200" i="1" kern="1200">
                            <a:solidFill>
                              <a:schemeClr val="tx1"/>
                            </a:solidFill>
                            <a:effectLst/>
                            <a:latin typeface="Cambria Math" panose="02040503050406030204" pitchFamily="18" charset="0"/>
                            <a:ea typeface="+mn-ea"/>
                            <a:cs typeface="+mn-cs"/>
                          </a:rPr>
                          <m:t>′</m:t>
                        </m:r>
                      </m:sup>
                    </m:sSup>
                  </m:oMath>
                </a14:m>
                <a:r>
                  <a:rPr lang="zh-CN" altLang="zh-CN" sz="1200" kern="1200" dirty="0">
                    <a:solidFill>
                      <a:schemeClr val="tx1"/>
                    </a:solidFill>
                    <a:effectLst/>
                    <a:latin typeface="+mn-lt"/>
                    <a:ea typeface="+mn-ea"/>
                    <a:cs typeface="+mn-cs"/>
                  </a:rPr>
                  <a:t>是</a:t>
                </a:r>
                <a14:m>
                  <m:oMath xmlns:m="http://schemas.openxmlformats.org/officeDocument/2006/math">
                    <m:sSup>
                      <m:sSupPr>
                        <m:ctrlPr>
                          <a:rPr lang="zh-CN" altLang="zh-CN" sz="1200" i="1" kern="1200">
                            <a:solidFill>
                              <a:schemeClr val="tx1"/>
                            </a:solidFill>
                            <a:effectLst/>
                            <a:latin typeface="Cambria Math" panose="02040503050406030204" pitchFamily="18" charset="0"/>
                            <a:ea typeface="+mn-ea"/>
                            <a:cs typeface="+mn-cs"/>
                          </a:rPr>
                        </m:ctrlPr>
                      </m:sSupPr>
                      <m:e>
                        <m:r>
                          <a:rPr lang="en-US" altLang="zh-CN" sz="1200" i="1" kern="1200">
                            <a:solidFill>
                              <a:schemeClr val="tx1"/>
                            </a:solidFill>
                            <a:effectLst/>
                            <a:latin typeface="Cambria Math" panose="02040503050406030204" pitchFamily="18" charset="0"/>
                            <a:ea typeface="+mn-ea"/>
                            <a:cs typeface="+mn-cs"/>
                          </a:rPr>
                          <m:t>ℝ</m:t>
                        </m:r>
                      </m:e>
                      <m:sup>
                        <m:r>
                          <a:rPr lang="en-US" altLang="zh-CN" sz="1200" kern="1200">
                            <a:solidFill>
                              <a:schemeClr val="tx1"/>
                            </a:solidFill>
                            <a:effectLst/>
                            <a:latin typeface="Cambria Math" panose="02040503050406030204" pitchFamily="18" charset="0"/>
                            <a:ea typeface="+mn-ea"/>
                            <a:cs typeface="+mn-cs"/>
                          </a:rPr>
                          <m:t>3</m:t>
                        </m:r>
                      </m:sup>
                    </m:sSup>
                  </m:oMath>
                </a14:m>
                <a:r>
                  <a:rPr lang="zh-CN" altLang="zh-CN" sz="1200" kern="1200" dirty="0">
                    <a:solidFill>
                      <a:schemeClr val="tx1"/>
                    </a:solidFill>
                    <a:effectLst/>
                    <a:latin typeface="+mn-lt"/>
                    <a:ea typeface="+mn-ea"/>
                    <a:cs typeface="+mn-cs"/>
                  </a:rPr>
                  <a:t>的一个子集，但由于它没有零向量，因此，它不是一个线性空间，别提它是</a:t>
                </a:r>
                <a14:m>
                  <m:oMath xmlns:m="http://schemas.openxmlformats.org/officeDocument/2006/math">
                    <m:sSup>
                      <m:sSupPr>
                        <m:ctrlPr>
                          <a:rPr lang="zh-CN" altLang="zh-CN" sz="1200" i="1" kern="1200">
                            <a:solidFill>
                              <a:schemeClr val="tx1"/>
                            </a:solidFill>
                            <a:effectLst/>
                            <a:latin typeface="Cambria Math" panose="02040503050406030204" pitchFamily="18" charset="0"/>
                            <a:ea typeface="+mn-ea"/>
                            <a:cs typeface="+mn-cs"/>
                          </a:rPr>
                        </m:ctrlPr>
                      </m:sSupPr>
                      <m:e>
                        <m:r>
                          <a:rPr lang="en-US" altLang="zh-CN" sz="1200" i="1" kern="1200">
                            <a:solidFill>
                              <a:schemeClr val="tx1"/>
                            </a:solidFill>
                            <a:effectLst/>
                            <a:latin typeface="Cambria Math" panose="02040503050406030204" pitchFamily="18" charset="0"/>
                            <a:ea typeface="+mn-ea"/>
                            <a:cs typeface="+mn-cs"/>
                          </a:rPr>
                          <m:t>ℝ</m:t>
                        </m:r>
                      </m:e>
                      <m:sup>
                        <m:r>
                          <a:rPr lang="en-US" altLang="zh-CN" sz="1200" kern="1200">
                            <a:solidFill>
                              <a:schemeClr val="tx1"/>
                            </a:solidFill>
                            <a:effectLst/>
                            <a:latin typeface="Cambria Math" panose="02040503050406030204" pitchFamily="18" charset="0"/>
                            <a:ea typeface="+mn-ea"/>
                            <a:cs typeface="+mn-cs"/>
                          </a:rPr>
                          <m:t>3</m:t>
                        </m:r>
                      </m:sup>
                    </m:sSup>
                  </m:oMath>
                </a14:m>
                <a:r>
                  <a:rPr lang="zh-CN" altLang="zh-CN" sz="1200" kern="1200" dirty="0">
                    <a:solidFill>
                      <a:schemeClr val="tx1"/>
                    </a:solidFill>
                    <a:effectLst/>
                    <a:latin typeface="+mn-lt"/>
                    <a:ea typeface="+mn-ea"/>
                    <a:cs typeface="+mn-cs"/>
                  </a:rPr>
                  <a:t>的子空间了。</a:t>
                </a:r>
                <a:endParaRPr lang="zh-CN" altLang="en-US" dirty="0"/>
              </a:p>
            </p:txBody>
          </p:sp>
        </mc:Choice>
        <mc:Fallback xmlns="">
          <p:sp>
            <p:nvSpPr>
              <p:cNvPr id="3" name="备注占位符 2"/>
              <p:cNvSpPr>
                <a:spLocks noRot="1" noChangeAspect="1" noMove="1" noResize="1" noEditPoints="1" noAdjustHandles="1" noChangeArrowheads="1" noChangeShapeType="1" noTextEdit="1"/>
              </p:cNvSpPr>
              <p:nvPr>
                <p:ph type="body" idx="1"/>
              </p:nvPr>
            </p:nvSpPr>
            <p:spPr>
              <a:blipFill rotWithShape="1">
                <a:blip r:embed="rId3"/>
                <a:stretch>
                  <a:fillRect l="-5" t="-8" r="5"/>
                </a:stretch>
              </a:blipFill>
            </p:spPr>
            <p:txBody>
              <a:bodyPr/>
              <a:lstStyle/>
              <a:p>
                <a:r>
                  <a:rPr lang="zh-CN" altLang="en-US">
                    <a:noFill/>
                  </a:rPr>
                  <a:t> </a:t>
                </a:r>
              </a:p>
            </p:txBody>
          </p:sp>
        </mc:Fallback>
      </mc:AlternateContent>
      <p:sp>
        <p:nvSpPr>
          <p:cNvPr id="4" name="灯片编号占位符 3"/>
          <p:cNvSpPr>
            <a:spLocks noGrp="1"/>
          </p:cNvSpPr>
          <p:nvPr>
            <p:ph type="sldNum" sz="quarter" idx="10"/>
          </p:nvPr>
        </p:nvSpPr>
        <p:spPr/>
        <p:txBody>
          <a:bodyPr/>
          <a:lstStyle/>
          <a:p>
            <a:fld id="{1EA38935-2443-4442-B9E7-AF218D8B08B1}" type="slidenum">
              <a:rPr lang="zh-CN" altLang="en-US" smtClean="0"/>
              <a:t>9</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在判定线性空间的子空间时，我们可直接采用线性子空间的定义法进行判定。但该方法需要根据线性空间的定义进行判定，比较繁琐。因此这里引入子空间判定定理。</a:t>
            </a:r>
          </a:p>
        </p:txBody>
      </p:sp>
      <p:sp>
        <p:nvSpPr>
          <p:cNvPr id="4" name="灯片编号占位符 3"/>
          <p:cNvSpPr>
            <a:spLocks noGrp="1"/>
          </p:cNvSpPr>
          <p:nvPr>
            <p:ph type="sldNum" sz="quarter" idx="10"/>
          </p:nvPr>
        </p:nvSpPr>
        <p:spPr/>
        <p:txBody>
          <a:bodyPr/>
          <a:lstStyle/>
          <a:p>
            <a:fld id="{1EA38935-2443-4442-B9E7-AF218D8B08B1}" type="slidenum">
              <a:rPr lang="zh-CN" altLang="en-US" smtClean="0"/>
              <a:t>10</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zh-CN" sz="1200" kern="1200" dirty="0">
                <a:solidFill>
                  <a:schemeClr val="tx1"/>
                </a:solidFill>
                <a:effectLst/>
                <a:latin typeface="+mn-lt"/>
                <a:ea typeface="+mn-ea"/>
                <a:cs typeface="+mn-cs"/>
              </a:rPr>
              <a:t>我们可直接利用线性空间的定义来证明该差分方程的解集是线性空间。这里采用子空间判定定理加以证明。</a:t>
            </a:r>
          </a:p>
          <a:p>
            <a:endParaRPr lang="zh-CN" altLang="en-US" dirty="0"/>
          </a:p>
        </p:txBody>
      </p:sp>
      <p:sp>
        <p:nvSpPr>
          <p:cNvPr id="4" name="灯片编号占位符 3"/>
          <p:cNvSpPr>
            <a:spLocks noGrp="1"/>
          </p:cNvSpPr>
          <p:nvPr>
            <p:ph type="sldNum" sz="quarter" idx="10"/>
          </p:nvPr>
        </p:nvSpPr>
        <p:spPr/>
        <p:txBody>
          <a:bodyPr/>
          <a:lstStyle/>
          <a:p>
            <a:fld id="{1EA38935-2443-4442-B9E7-AF218D8B08B1}" type="slidenum">
              <a:rPr lang="zh-CN" altLang="en-US" smtClean="0"/>
              <a:t>12</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zh-CN" sz="1200" kern="1200" dirty="0">
                <a:solidFill>
                  <a:schemeClr val="tx1"/>
                </a:solidFill>
                <a:effectLst/>
                <a:latin typeface="+mn-lt"/>
                <a:ea typeface="+mn-ea"/>
                <a:cs typeface="+mn-cs"/>
              </a:rPr>
              <a:t>同集合间的运算一样，我们可以定义线性子空间的运算</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常见的运算包括子空间的交、并以及和运算。</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1EA38935-2443-4442-B9E7-AF218D8B08B1}" type="slidenum">
              <a:rPr lang="zh-CN" altLang="en-US" smtClean="0"/>
              <a:t>13</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zh-CN" sz="1200" kern="1200" dirty="0">
                    <a:solidFill>
                      <a:schemeClr val="tx1"/>
                    </a:solidFill>
                    <a:effectLst/>
                    <a:latin typeface="+mn-lt"/>
                    <a:ea typeface="+mn-ea"/>
                    <a:cs typeface="+mn-cs"/>
                  </a:rPr>
                  <a:t>这一结论可利用子空间判定定理证明。实际上，我们还可定义多个子空间的交与和，它们的交与和仍为线性空间</a:t>
                </a:r>
                <a14:m>
                  <m:oMath xmlns:m="http://schemas.openxmlformats.org/officeDocument/2006/math">
                    <m:r>
                      <a:rPr lang="en-US" altLang="zh-CN" sz="1200" i="1" kern="1200">
                        <a:solidFill>
                          <a:schemeClr val="tx1"/>
                        </a:solidFill>
                        <a:effectLst/>
                        <a:latin typeface="Cambria Math" panose="02040503050406030204" pitchFamily="18" charset="0"/>
                        <a:ea typeface="+mn-ea"/>
                        <a:cs typeface="+mn-cs"/>
                      </a:rPr>
                      <m:t>𝑉</m:t>
                    </m:r>
                  </m:oMath>
                </a14:m>
                <a:r>
                  <a:rPr lang="zh-CN" altLang="zh-CN" sz="1200" kern="1200" dirty="0">
                    <a:solidFill>
                      <a:schemeClr val="tx1"/>
                    </a:solidFill>
                    <a:effectLst/>
                    <a:latin typeface="+mn-lt"/>
                    <a:ea typeface="+mn-ea"/>
                    <a:cs typeface="+mn-cs"/>
                  </a:rPr>
                  <a:t>的子空间；但子空间的并集并不一定是线性空间。因此，我们一般仅讨论子空间的交运算与和运算。</a:t>
                </a:r>
              </a:p>
              <a:p>
                <a:endParaRPr lang="zh-CN" altLang="en-US" dirty="0"/>
              </a:p>
            </p:txBody>
          </p:sp>
        </mc:Choice>
        <mc:Fallback xmlns="">
          <p:sp>
            <p:nvSpPr>
              <p:cNvPr id="3" name="备注占位符 2"/>
              <p:cNvSpPr>
                <a:spLocks noRot="1" noChangeAspect="1" noMove="1" noResize="1" noEditPoints="1" noAdjustHandles="1" noChangeArrowheads="1" noChangeShapeType="1" noTextEdit="1"/>
              </p:cNvSpPr>
              <p:nvPr>
                <p:ph type="body" idx="1"/>
              </p:nvPr>
            </p:nvSpPr>
            <p:spPr>
              <a:blipFill rotWithShape="1">
                <a:blip r:embed="rId3"/>
                <a:stretch>
                  <a:fillRect l="-5" t="-8" r="5"/>
                </a:stretch>
              </a:blipFill>
            </p:spPr>
            <p:txBody>
              <a:bodyPr/>
              <a:lstStyle/>
              <a:p>
                <a:r>
                  <a:rPr lang="zh-CN" altLang="en-US">
                    <a:noFill/>
                  </a:rPr>
                  <a:t> </a:t>
                </a:r>
              </a:p>
            </p:txBody>
          </p:sp>
        </mc:Fallback>
      </mc:AlternateContent>
      <p:sp>
        <p:nvSpPr>
          <p:cNvPr id="4" name="灯片编号占位符 3"/>
          <p:cNvSpPr>
            <a:spLocks noGrp="1"/>
          </p:cNvSpPr>
          <p:nvPr>
            <p:ph type="sldNum" sz="quarter" idx="10"/>
          </p:nvPr>
        </p:nvSpPr>
        <p:spPr/>
        <p:txBody>
          <a:bodyPr/>
          <a:lstStyle/>
          <a:p>
            <a:fld id="{1EA38935-2443-4442-B9E7-AF218D8B08B1}" type="slidenum">
              <a:rPr lang="zh-CN" altLang="en-US" smtClean="0"/>
              <a:t>14</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zh-CN" sz="1200" kern="1200" dirty="0">
                    <a:solidFill>
                      <a:schemeClr val="tx1"/>
                    </a:solidFill>
                    <a:effectLst/>
                    <a:latin typeface="+mn-lt"/>
                    <a:ea typeface="+mn-ea"/>
                    <a:cs typeface="+mn-cs"/>
                  </a:rPr>
                  <a:t>这一结论可利用子空间判定定理证明。实际上，我们还可定义多个子空间的交与和，它们的交与和仍为线性空间</a:t>
                </a:r>
                <a14:m>
                  <m:oMath xmlns:m="http://schemas.openxmlformats.org/officeDocument/2006/math">
                    <m:r>
                      <a:rPr lang="en-US" altLang="zh-CN" sz="1200" i="1" kern="1200">
                        <a:solidFill>
                          <a:schemeClr val="tx1"/>
                        </a:solidFill>
                        <a:effectLst/>
                        <a:latin typeface="Cambria Math" panose="02040503050406030204" pitchFamily="18" charset="0"/>
                        <a:ea typeface="+mn-ea"/>
                        <a:cs typeface="+mn-cs"/>
                      </a:rPr>
                      <m:t>𝑉</m:t>
                    </m:r>
                  </m:oMath>
                </a14:m>
                <a:r>
                  <a:rPr lang="zh-CN" altLang="zh-CN" sz="1200" kern="1200" dirty="0">
                    <a:solidFill>
                      <a:schemeClr val="tx1"/>
                    </a:solidFill>
                    <a:effectLst/>
                    <a:latin typeface="+mn-lt"/>
                    <a:ea typeface="+mn-ea"/>
                    <a:cs typeface="+mn-cs"/>
                  </a:rPr>
                  <a:t>的子空间；但子空间的并集并不一定是线性空间。因此，我们一般仅讨论子空间的交运算与和运算。</a:t>
                </a:r>
              </a:p>
              <a:p>
                <a:endParaRPr lang="zh-CN" altLang="en-US" dirty="0"/>
              </a:p>
            </p:txBody>
          </p:sp>
        </mc:Choice>
        <mc:Fallback xmlns="">
          <p:sp>
            <p:nvSpPr>
              <p:cNvPr id="3" name="备注占位符 2"/>
              <p:cNvSpPr>
                <a:spLocks noRot="1" noChangeAspect="1" noMove="1" noResize="1" noEditPoints="1" noAdjustHandles="1" noChangeArrowheads="1" noChangeShapeType="1" noTextEdit="1"/>
              </p:cNvSpPr>
              <p:nvPr>
                <p:ph type="body" idx="1"/>
              </p:nvPr>
            </p:nvSpPr>
            <p:spPr>
              <a:blipFill rotWithShape="1">
                <a:blip r:embed="rId3"/>
                <a:stretch>
                  <a:fillRect l="-5" t="-8" r="5"/>
                </a:stretch>
              </a:blipFill>
            </p:spPr>
            <p:txBody>
              <a:bodyPr/>
              <a:lstStyle/>
              <a:p>
                <a:r>
                  <a:rPr lang="zh-CN" altLang="en-US">
                    <a:noFill/>
                  </a:rPr>
                  <a:t> </a:t>
                </a:r>
              </a:p>
            </p:txBody>
          </p:sp>
        </mc:Fallback>
      </mc:AlternateContent>
      <p:sp>
        <p:nvSpPr>
          <p:cNvPr id="4" name="灯片编号占位符 3"/>
          <p:cNvSpPr>
            <a:spLocks noGrp="1"/>
          </p:cNvSpPr>
          <p:nvPr>
            <p:ph type="sldNum" sz="quarter" idx="10"/>
          </p:nvPr>
        </p:nvSpPr>
        <p:spPr/>
        <p:txBody>
          <a:bodyPr/>
          <a:lstStyle/>
          <a:p>
            <a:fld id="{1EA38935-2443-4442-B9E7-AF218D8B08B1}" type="slidenum">
              <a:rPr lang="zh-CN" altLang="en-US" smtClean="0"/>
              <a:t>15</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EA38935-2443-4442-B9E7-AF218D8B08B1}" type="slidenum">
              <a:rPr lang="zh-CN" altLang="en-US" smtClean="0"/>
              <a:t>21</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下面介绍与矩阵相关的两个重要子空间：矩阵的零空间和列空间</a:t>
            </a:r>
            <a:r>
              <a:rPr lang="en-US" altLang="zh-CN" sz="1200" kern="1200" dirty="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1EA38935-2443-4442-B9E7-AF218D8B08B1}" type="slidenum">
              <a:rPr lang="zh-CN" altLang="en-US" smtClean="0"/>
              <a:t>22</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15042" name="Rectangle 2"/>
          <p:cNvSpPr>
            <a:spLocks noGrp="1" noChangeArrowheads="1"/>
          </p:cNvSpPr>
          <p:nvPr>
            <p:ph type="ctrTitle"/>
          </p:nvPr>
        </p:nvSpPr>
        <p:spPr>
          <a:xfrm>
            <a:off x="685800" y="1833079"/>
            <a:ext cx="7772400" cy="1371600"/>
          </a:xfrm>
        </p:spPr>
        <p:txBody>
          <a:bodyPr/>
          <a:lstStyle>
            <a:lvl1pPr>
              <a:defRPr/>
            </a:lvl1pPr>
          </a:lstStyle>
          <a:p>
            <a:r>
              <a:rPr lang="en-US" altLang="zh-CN"/>
              <a:t>Click to edit Master title style</a:t>
            </a:r>
          </a:p>
        </p:txBody>
      </p:sp>
      <p:sp>
        <p:nvSpPr>
          <p:cNvPr id="215043" name="Rectangle 3"/>
          <p:cNvSpPr>
            <a:spLocks noGrp="1" noChangeArrowheads="1"/>
          </p:cNvSpPr>
          <p:nvPr>
            <p:ph type="subTitle" idx="1"/>
          </p:nvPr>
        </p:nvSpPr>
        <p:spPr>
          <a:xfrm>
            <a:off x="1066800" y="4654192"/>
            <a:ext cx="7010400" cy="1087323"/>
          </a:xfrm>
        </p:spPr>
        <p:txBody>
          <a:bodyPr/>
          <a:lstStyle>
            <a:lvl1pPr marL="0" indent="0" algn="ctr">
              <a:buFont typeface="Wingdings" panose="05000000000000000000" pitchFamily="2" charset="2"/>
              <a:buNone/>
              <a:defRPr/>
            </a:lvl1pPr>
          </a:lstStyle>
          <a:p>
            <a:r>
              <a:rPr lang="en-US" altLang="zh-CN" dirty="0"/>
              <a:t>Click to edit Master subtitle style</a:t>
            </a:r>
          </a:p>
        </p:txBody>
      </p:sp>
      <p:sp>
        <p:nvSpPr>
          <p:cNvPr id="215044" name="Rectangle 4"/>
          <p:cNvSpPr>
            <a:spLocks noGrp="1" noChangeArrowheads="1"/>
          </p:cNvSpPr>
          <p:nvPr>
            <p:ph type="dt" sz="half" idx="2"/>
          </p:nvPr>
        </p:nvSpPr>
        <p:spPr>
          <a:xfrm>
            <a:off x="685800" y="6248400"/>
            <a:ext cx="1905000" cy="457200"/>
          </a:xfrm>
        </p:spPr>
        <p:txBody>
          <a:bodyPr/>
          <a:lstStyle>
            <a:lvl1pPr>
              <a:defRPr sz="1200">
                <a:latin typeface="+mn-lt"/>
              </a:defRPr>
            </a:lvl1pPr>
          </a:lstStyle>
          <a:p>
            <a:endParaRPr lang="en-US" altLang="zh-CN"/>
          </a:p>
        </p:txBody>
      </p:sp>
      <p:sp>
        <p:nvSpPr>
          <p:cNvPr id="215045" name="Rectangle 5"/>
          <p:cNvSpPr>
            <a:spLocks noGrp="1" noChangeArrowheads="1"/>
          </p:cNvSpPr>
          <p:nvPr>
            <p:ph type="ftr" sz="quarter" idx="3"/>
          </p:nvPr>
        </p:nvSpPr>
        <p:spPr>
          <a:xfrm>
            <a:off x="3124200" y="6248400"/>
            <a:ext cx="2895600" cy="457200"/>
          </a:xfrm>
        </p:spPr>
        <p:txBody>
          <a:bodyPr/>
          <a:lstStyle>
            <a:lvl1pPr>
              <a:defRPr/>
            </a:lvl1pPr>
          </a:lstStyle>
          <a:p>
            <a:endParaRPr lang="en-US" altLang="zh-CN"/>
          </a:p>
        </p:txBody>
      </p:sp>
      <p:sp>
        <p:nvSpPr>
          <p:cNvPr id="215046" name="Rectangle 6"/>
          <p:cNvSpPr>
            <a:spLocks noGrp="1" noChangeArrowheads="1"/>
          </p:cNvSpPr>
          <p:nvPr>
            <p:ph type="sldNum" sz="quarter" idx="4"/>
          </p:nvPr>
        </p:nvSpPr>
        <p:spPr bwMode="auto">
          <a:xfrm>
            <a:off x="6553200" y="6248400"/>
            <a:ext cx="1905000" cy="457200"/>
          </a:xfrm>
          <a:prstGeom prst="rect">
            <a:avLst/>
          </a:prstGeom>
          <a:noFill/>
          <a:ln>
            <a:miter lim="800000"/>
          </a:ln>
        </p:spPr>
        <p:txBody>
          <a:bodyPr vert="horz" wrap="square" lIns="91440" tIns="45720" rIns="91440" bIns="45720" numCol="1" anchor="t" anchorCtr="0" compatLnSpc="1"/>
          <a:lstStyle>
            <a:lvl1pPr algn="r" eaLnBrk="1" hangingPunct="1">
              <a:defRPr sz="1200">
                <a:latin typeface="+mn-lt"/>
                <a:ea typeface="宋体" panose="02010600030101010101" pitchFamily="2" charset="-122"/>
              </a:defRPr>
            </a:lvl1pPr>
          </a:lstStyle>
          <a:p>
            <a:fld id="{32B3A7C3-238C-4F15-9026-CB518688ABFA}" type="slidenum">
              <a:rPr lang="en-US" altLang="zh-CN"/>
              <a:t>‹#›</a:t>
            </a:fld>
            <a:endParaRPr lang="en-US" altLang="zh-CN"/>
          </a:p>
        </p:txBody>
      </p:sp>
      <p:sp>
        <p:nvSpPr>
          <p:cNvPr id="215047" name="AutoShape 7"/>
          <p:cNvSpPr>
            <a:spLocks noChangeArrowheads="1"/>
          </p:cNvSpPr>
          <p:nvPr/>
        </p:nvSpPr>
        <p:spPr bwMode="auto">
          <a:xfrm>
            <a:off x="685800" y="3935747"/>
            <a:ext cx="7772400" cy="109538"/>
          </a:xfrm>
          <a:custGeom>
            <a:avLst/>
            <a:gdLst>
              <a:gd name="G0" fmla="+- 618 0 0"/>
            </a:gdLst>
            <a:ahLst/>
            <a:cxnLst>
              <a:cxn ang="0">
                <a:pos x="0" y="0"/>
              </a:cxn>
              <a:cxn ang="0">
                <a:pos x="618" y="0"/>
              </a:cxn>
              <a:cxn ang="0">
                <a:pos x="618" y="1000"/>
              </a:cxn>
              <a:cxn ang="0">
                <a:pos x="0" y="1000"/>
              </a:cxn>
              <a:cxn ang="0">
                <a:pos x="0" y="0"/>
              </a:cxn>
              <a:cxn ang="0">
                <a:pos x="1000" y="0"/>
              </a:cxn>
            </a:cxnLst>
            <a:rect l="0" t="0" r="r" b="b"/>
            <a:pathLst>
              <a:path w="1000" h="1000" stroke="0">
                <a:moveTo>
                  <a:pt x="0" y="0"/>
                </a:moveTo>
                <a:lnTo>
                  <a:pt x="618" y="0"/>
                </a:lnTo>
                <a:lnTo>
                  <a:pt x="618" y="1000"/>
                </a:lnTo>
                <a:lnTo>
                  <a:pt x="0" y="1000"/>
                </a:lnTo>
                <a:close/>
              </a:path>
              <a:path w="1000" h="1000">
                <a:moveTo>
                  <a:pt x="0" y="0"/>
                </a:moveTo>
                <a:lnTo>
                  <a:pt x="1000" y="0"/>
                </a:lnTo>
              </a:path>
            </a:pathLst>
          </a:custGeom>
          <a:solidFill>
            <a:srgbClr val="183883"/>
          </a:solidFill>
          <a:ln w="9525">
            <a:solidFill>
              <a:srgbClr val="01519A"/>
            </a:solidFill>
            <a:round/>
          </a:ln>
        </p:spPr>
        <p:txBody>
          <a:bodyPr/>
          <a:lstStyle/>
          <a:p>
            <a:pPr eaLnBrk="1" hangingPunct="1"/>
            <a:endParaRPr lang="zh-CN" altLang="zh-CN" sz="2400"/>
          </a:p>
        </p:txBody>
      </p:sp>
      <p:pic>
        <p:nvPicPr>
          <p:cNvPr id="3" name="图片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535335" y="489436"/>
            <a:ext cx="4073331" cy="908972"/>
          </a:xfrm>
          <a:prstGeom prst="rect">
            <a:avLst/>
          </a:prstGeom>
        </p:spPr>
      </p:pic>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r>
              <a:rPr lang="en-US" altLang="zh-CN" dirty="0"/>
              <a:t>IASTED CONTROL AND APPLICATIONS</a:t>
            </a:r>
          </a:p>
          <a:p>
            <a:r>
              <a:rPr lang="en-US" altLang="zh-CN" dirty="0"/>
              <a:t>May 24-26,  2006,  Montreal,  Quebec,  Canada</a:t>
            </a:r>
          </a:p>
        </p:txBody>
      </p:sp>
      <p:sp>
        <p:nvSpPr>
          <p:cNvPr id="5" name="页脚占位符 4"/>
          <p:cNvSpPr>
            <a:spLocks noGrp="1"/>
          </p:cNvSpPr>
          <p:nvPr>
            <p:ph type="ftr" sz="quarter" idx="11"/>
          </p:nvPr>
        </p:nvSpPr>
        <p:spPr/>
        <p:txBody>
          <a:bodyPr/>
          <a:lstStyle>
            <a:lvl1pPr>
              <a:defRPr/>
            </a:lvl1pPr>
          </a:lstStyle>
          <a:p>
            <a:endParaRPr lang="en-US" altLang="zh-CN"/>
          </a:p>
        </p:txBody>
      </p:sp>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795653" y="6347995"/>
            <a:ext cx="1806951" cy="403225"/>
          </a:xfrm>
          <a:prstGeom prst="rect">
            <a:avLst/>
          </a:prstGeom>
        </p:spPr>
      </p:pic>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57150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66738" y="304800"/>
            <a:ext cx="5854700" cy="57150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r>
              <a:rPr lang="en-US" altLang="zh-CN" dirty="0"/>
              <a:t>IASTED CONTROL AND APPLICATIONS</a:t>
            </a:r>
          </a:p>
          <a:p>
            <a:r>
              <a:rPr lang="en-US" altLang="zh-CN" dirty="0"/>
              <a:t>May 24-26,  2006,  Montreal,  Quebec,  Canada</a:t>
            </a:r>
          </a:p>
        </p:txBody>
      </p:sp>
      <p:sp>
        <p:nvSpPr>
          <p:cNvPr id="5" name="页脚占位符 4"/>
          <p:cNvSpPr>
            <a:spLocks noGrp="1"/>
          </p:cNvSpPr>
          <p:nvPr>
            <p:ph type="ftr" sz="quarter" idx="11"/>
          </p:nvPr>
        </p:nvSpPr>
        <p:spPr/>
        <p:txBody>
          <a:bodyPr/>
          <a:lstStyle>
            <a:lvl1pPr>
              <a:defRPr/>
            </a:lvl1pPr>
          </a:lstStyle>
          <a:p>
            <a:endParaRPr lang="en-US" altLang="zh-CN"/>
          </a:p>
        </p:txBody>
      </p:sp>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795653" y="6347995"/>
            <a:ext cx="1806951" cy="403225"/>
          </a:xfrm>
          <a:prstGeom prst="rect">
            <a:avLst/>
          </a:prstGeom>
        </p:spPr>
      </p:pic>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513031" y="349324"/>
            <a:ext cx="8001000" cy="678344"/>
          </a:xfrm>
        </p:spPr>
        <p:txBody>
          <a:body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pic>
        <p:nvPicPr>
          <p:cNvPr id="4" name="图片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795653" y="6347995"/>
            <a:ext cx="1806951" cy="403225"/>
          </a:xfrm>
          <a:prstGeom prst="rect">
            <a:avLst/>
          </a:prstGeom>
        </p:spPr>
      </p:pic>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r>
              <a:rPr lang="en-US" altLang="zh-CN" dirty="0"/>
              <a:t>IASTED CONTROL AND APPLICATIONS</a:t>
            </a:r>
          </a:p>
          <a:p>
            <a:r>
              <a:rPr lang="en-US" altLang="zh-CN" dirty="0"/>
              <a:t>May 24-26,  2006,  Montreal,  Quebec,  Canada</a:t>
            </a:r>
          </a:p>
        </p:txBody>
      </p:sp>
      <p:pic>
        <p:nvPicPr>
          <p:cNvPr id="6" name="图片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795653" y="6347995"/>
            <a:ext cx="1806951" cy="403225"/>
          </a:xfrm>
          <a:prstGeom prst="rect">
            <a:avLst/>
          </a:prstGeom>
        </p:spPr>
      </p:pic>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r>
              <a:rPr lang="en-US" altLang="zh-CN" dirty="0"/>
              <a:t>IASTED CONTROL AND APPLICATIONS</a:t>
            </a:r>
          </a:p>
          <a:p>
            <a:r>
              <a:rPr lang="en-US" altLang="zh-CN" dirty="0"/>
              <a:t>May 24-26,  2006,  Montreal,  Quebec,  Canada</a:t>
            </a:r>
          </a:p>
        </p:txBody>
      </p:sp>
      <p:sp>
        <p:nvSpPr>
          <p:cNvPr id="6" name="页脚占位符 5"/>
          <p:cNvSpPr>
            <a:spLocks noGrp="1"/>
          </p:cNvSpPr>
          <p:nvPr>
            <p:ph type="ftr" sz="quarter" idx="11"/>
          </p:nvPr>
        </p:nvSpPr>
        <p:spPr/>
        <p:txBody>
          <a:bodyPr/>
          <a:lstStyle>
            <a:lvl1pPr>
              <a:defRPr/>
            </a:lvl1pPr>
          </a:lstStyle>
          <a:p>
            <a:endParaRPr lang="en-US" altLang="zh-CN" dirty="0"/>
          </a:p>
        </p:txBody>
      </p:sp>
      <p:pic>
        <p:nvPicPr>
          <p:cNvPr id="8" name="图片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795653" y="6347995"/>
            <a:ext cx="1806951" cy="403225"/>
          </a:xfrm>
          <a:prstGeom prst="rect">
            <a:avLst/>
          </a:prstGeom>
        </p:spPr>
      </p:pic>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lvl1pPr>
          </a:lstStyle>
          <a:p>
            <a:r>
              <a:rPr lang="en-US" altLang="zh-CN" dirty="0"/>
              <a:t>IASTED CONTROL AND APPLICATIONS</a:t>
            </a:r>
          </a:p>
          <a:p>
            <a:r>
              <a:rPr lang="en-US" altLang="zh-CN" dirty="0"/>
              <a:t>May 24-26,  2006,  Montreal,  Quebec,  Canada</a:t>
            </a:r>
          </a:p>
        </p:txBody>
      </p:sp>
      <p:sp>
        <p:nvSpPr>
          <p:cNvPr id="8" name="页脚占位符 7"/>
          <p:cNvSpPr>
            <a:spLocks noGrp="1"/>
          </p:cNvSpPr>
          <p:nvPr>
            <p:ph type="ftr" sz="quarter" idx="11"/>
          </p:nvPr>
        </p:nvSpPr>
        <p:spPr/>
        <p:txBody>
          <a:bodyPr/>
          <a:lstStyle>
            <a:lvl1pPr>
              <a:defRPr/>
            </a:lvl1pPr>
          </a:lstStyle>
          <a:p>
            <a:endParaRPr lang="en-US" altLang="zh-CN"/>
          </a:p>
        </p:txBody>
      </p:sp>
      <p:pic>
        <p:nvPicPr>
          <p:cNvPr id="10" name="图片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795653" y="6347995"/>
            <a:ext cx="1806951" cy="403225"/>
          </a:xfrm>
          <a:prstGeom prst="rect">
            <a:avLst/>
          </a:prstGeom>
        </p:spPr>
      </p:pic>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r>
              <a:rPr lang="en-US" altLang="zh-CN" dirty="0"/>
              <a:t>IASTED CONTROL AND APPLICATIONS</a:t>
            </a:r>
          </a:p>
          <a:p>
            <a:r>
              <a:rPr lang="en-US" altLang="zh-CN" dirty="0"/>
              <a:t>May 24-26,  2006,  Montreal,  Quebec,  Canada</a:t>
            </a:r>
          </a:p>
        </p:txBody>
      </p:sp>
      <p:sp>
        <p:nvSpPr>
          <p:cNvPr id="4" name="页脚占位符 3"/>
          <p:cNvSpPr>
            <a:spLocks noGrp="1"/>
          </p:cNvSpPr>
          <p:nvPr>
            <p:ph type="ftr" sz="quarter" idx="11"/>
          </p:nvPr>
        </p:nvSpPr>
        <p:spPr/>
        <p:txBody>
          <a:bodyPr/>
          <a:lstStyle>
            <a:lvl1pPr>
              <a:defRPr/>
            </a:lvl1pPr>
          </a:lstStyle>
          <a:p>
            <a:endParaRPr lang="en-US" altLang="zh-CN"/>
          </a:p>
        </p:txBody>
      </p:sp>
      <p:pic>
        <p:nvPicPr>
          <p:cNvPr id="6" name="图片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795653" y="6347995"/>
            <a:ext cx="1806951" cy="403225"/>
          </a:xfrm>
          <a:prstGeom prst="rect">
            <a:avLst/>
          </a:prstGeom>
        </p:spPr>
      </p:pic>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r>
              <a:rPr lang="en-US" altLang="zh-CN" dirty="0"/>
              <a:t>IASTED CONTROL AND APPLICATIONS</a:t>
            </a:r>
          </a:p>
          <a:p>
            <a:r>
              <a:rPr lang="en-US" altLang="zh-CN" dirty="0"/>
              <a:t>May 24-26,  2006,  Montreal,  Quebec,  Canada</a:t>
            </a:r>
          </a:p>
        </p:txBody>
      </p:sp>
      <p:sp>
        <p:nvSpPr>
          <p:cNvPr id="3" name="页脚占位符 2"/>
          <p:cNvSpPr>
            <a:spLocks noGrp="1"/>
          </p:cNvSpPr>
          <p:nvPr>
            <p:ph type="ftr" sz="quarter" idx="11"/>
          </p:nvPr>
        </p:nvSpPr>
        <p:spPr/>
        <p:txBody>
          <a:bodyPr/>
          <a:lstStyle>
            <a:lvl1pPr>
              <a:defRPr/>
            </a:lvl1pPr>
          </a:lstStyle>
          <a:p>
            <a:endParaRPr lang="en-US" altLang="zh-CN"/>
          </a:p>
        </p:txBody>
      </p:sp>
      <p:pic>
        <p:nvPicPr>
          <p:cNvPr id="5" name="图片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795653" y="6347995"/>
            <a:ext cx="1806951" cy="403225"/>
          </a:xfrm>
          <a:prstGeom prst="rect">
            <a:avLst/>
          </a:prstGeom>
        </p:spPr>
      </p:pic>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r>
              <a:rPr lang="en-US" altLang="zh-CN" dirty="0"/>
              <a:t>IASTED CONTROL AND APPLICATIONS</a:t>
            </a:r>
          </a:p>
          <a:p>
            <a:r>
              <a:rPr lang="en-US" altLang="zh-CN" dirty="0"/>
              <a:t>May 24-26,  2006,  Montreal,  Quebec,  Canada</a:t>
            </a:r>
          </a:p>
        </p:txBody>
      </p:sp>
      <p:sp>
        <p:nvSpPr>
          <p:cNvPr id="6" name="页脚占位符 5"/>
          <p:cNvSpPr>
            <a:spLocks noGrp="1"/>
          </p:cNvSpPr>
          <p:nvPr>
            <p:ph type="ftr" sz="quarter" idx="11"/>
          </p:nvPr>
        </p:nvSpPr>
        <p:spPr/>
        <p:txBody>
          <a:bodyPr/>
          <a:lstStyle>
            <a:lvl1pPr>
              <a:defRPr/>
            </a:lvl1pPr>
          </a:lstStyle>
          <a:p>
            <a:endParaRPr lang="en-US" altLang="zh-CN"/>
          </a:p>
        </p:txBody>
      </p:sp>
      <p:pic>
        <p:nvPicPr>
          <p:cNvPr id="8" name="图片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795653" y="6347995"/>
            <a:ext cx="1806951" cy="403225"/>
          </a:xfrm>
          <a:prstGeom prst="rect">
            <a:avLst/>
          </a:prstGeom>
        </p:spPr>
      </p:pic>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r>
              <a:rPr lang="en-US" altLang="zh-CN" dirty="0"/>
              <a:t>IASTED CONTROL AND APPLICATIONS</a:t>
            </a:r>
          </a:p>
          <a:p>
            <a:r>
              <a:rPr lang="en-US" altLang="zh-CN" dirty="0"/>
              <a:t>May 24-26,  2006,  Montreal,  Quebec,  Canada</a:t>
            </a:r>
          </a:p>
        </p:txBody>
      </p:sp>
      <p:sp>
        <p:nvSpPr>
          <p:cNvPr id="6" name="页脚占位符 5"/>
          <p:cNvSpPr>
            <a:spLocks noGrp="1"/>
          </p:cNvSpPr>
          <p:nvPr>
            <p:ph type="ftr" sz="quarter" idx="11"/>
          </p:nvPr>
        </p:nvSpPr>
        <p:spPr/>
        <p:txBody>
          <a:bodyPr/>
          <a:lstStyle>
            <a:lvl1pPr>
              <a:defRPr/>
            </a:lvl1pPr>
          </a:lstStyle>
          <a:p>
            <a:endParaRPr lang="en-US" altLang="zh-CN"/>
          </a:p>
        </p:txBody>
      </p:sp>
      <p:pic>
        <p:nvPicPr>
          <p:cNvPr id="8" name="图片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795653" y="6347995"/>
            <a:ext cx="1806951" cy="403225"/>
          </a:xfrm>
          <a:prstGeom prst="rect">
            <a:avLst/>
          </a:prstGeom>
        </p:spPr>
      </p:pic>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amma/>
                <a:tint val="34118"/>
                <a:invGamma/>
              </a:schemeClr>
            </a:gs>
            <a:gs pos="50000">
              <a:schemeClr val="bg1"/>
            </a:gs>
            <a:gs pos="100000">
              <a:schemeClr val="bg1">
                <a:gamma/>
                <a:tint val="34118"/>
                <a:invGamma/>
              </a:schemeClr>
            </a:gs>
          </a:gsLst>
          <a:lin ang="5400000" scaled="1"/>
        </a:gradFill>
        <a:effectLst/>
      </p:bgPr>
    </p:bg>
    <p:spTree>
      <p:nvGrpSpPr>
        <p:cNvPr id="1" name=""/>
        <p:cNvGrpSpPr/>
        <p:nvPr/>
      </p:nvGrpSpPr>
      <p:grpSpPr>
        <a:xfrm>
          <a:off x="0" y="0"/>
          <a:ext cx="0" cy="0"/>
          <a:chOff x="0" y="0"/>
          <a:chExt cx="0" cy="0"/>
        </a:xfrm>
      </p:grpSpPr>
      <p:sp>
        <p:nvSpPr>
          <p:cNvPr id="214018" name="Rectangle 2"/>
          <p:cNvSpPr>
            <a:spLocks noGrp="1" noChangeArrowheads="1"/>
          </p:cNvSpPr>
          <p:nvPr>
            <p:ph type="title"/>
          </p:nvPr>
        </p:nvSpPr>
        <p:spPr bwMode="auto">
          <a:xfrm>
            <a:off x="513031" y="410968"/>
            <a:ext cx="8001000" cy="678344"/>
          </a:xfrm>
          <a:prstGeom prst="rect">
            <a:avLst/>
          </a:prstGeom>
          <a:noFill/>
          <a:ln w="9525">
            <a:noFill/>
            <a:miter lim="800000"/>
          </a:ln>
          <a:effectLst/>
        </p:spPr>
        <p:txBody>
          <a:bodyPr vert="horz" wrap="square" lIns="91440" tIns="45720" rIns="91440" bIns="45720" numCol="1" anchor="b" anchorCtr="0" compatLnSpc="1"/>
          <a:lstStyle/>
          <a:p>
            <a:pPr lvl="0"/>
            <a:r>
              <a:rPr lang="en-US" altLang="zh-CN" dirty="0"/>
              <a:t>Click to edit Master title style</a:t>
            </a:r>
          </a:p>
        </p:txBody>
      </p:sp>
      <p:sp>
        <p:nvSpPr>
          <p:cNvPr id="214019" name="Rectangle 3"/>
          <p:cNvSpPr>
            <a:spLocks noGrp="1" noChangeArrowheads="1"/>
          </p:cNvSpPr>
          <p:nvPr>
            <p:ph type="body" idx="1"/>
          </p:nvPr>
        </p:nvSpPr>
        <p:spPr bwMode="auto">
          <a:xfrm>
            <a:off x="494820" y="1454654"/>
            <a:ext cx="8001000" cy="4267200"/>
          </a:xfrm>
          <a:prstGeom prst="rect">
            <a:avLst/>
          </a:prstGeom>
          <a:noFill/>
          <a:ln w="9525">
            <a:noFill/>
            <a:miter lim="800000"/>
          </a:ln>
          <a:effectLst/>
        </p:spPr>
        <p:txBody>
          <a:bodyPr vert="horz" wrap="square" lIns="91440" tIns="45720" rIns="91440" bIns="45720" numCol="1" anchor="t" anchorCtr="0" compatLnSpc="1"/>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214020" name="AutoShape 4"/>
          <p:cNvSpPr>
            <a:spLocks noChangeArrowheads="1"/>
          </p:cNvSpPr>
          <p:nvPr/>
        </p:nvSpPr>
        <p:spPr bwMode="auto">
          <a:xfrm>
            <a:off x="609600" y="1114802"/>
            <a:ext cx="7958138" cy="109537"/>
          </a:xfrm>
          <a:custGeom>
            <a:avLst/>
            <a:gdLst>
              <a:gd name="G0" fmla="+- 585 0 0"/>
            </a:gdLst>
            <a:ahLst/>
            <a:cxnLst>
              <a:cxn ang="0">
                <a:pos x="0" y="0"/>
              </a:cxn>
              <a:cxn ang="0">
                <a:pos x="585" y="0"/>
              </a:cxn>
              <a:cxn ang="0">
                <a:pos x="585" y="1000"/>
              </a:cxn>
              <a:cxn ang="0">
                <a:pos x="0" y="1000"/>
              </a:cxn>
              <a:cxn ang="0">
                <a:pos x="0" y="0"/>
              </a:cxn>
              <a:cxn ang="0">
                <a:pos x="1000" y="0"/>
              </a:cxn>
            </a:cxnLst>
            <a:rect l="0" t="0" r="r" b="b"/>
            <a:pathLst>
              <a:path w="1000" h="1000" stroke="0">
                <a:moveTo>
                  <a:pt x="0" y="0"/>
                </a:moveTo>
                <a:lnTo>
                  <a:pt x="585" y="0"/>
                </a:lnTo>
                <a:lnTo>
                  <a:pt x="585" y="1000"/>
                </a:lnTo>
                <a:lnTo>
                  <a:pt x="0" y="1000"/>
                </a:lnTo>
                <a:close/>
              </a:path>
              <a:path w="1000" h="1000">
                <a:moveTo>
                  <a:pt x="0" y="0"/>
                </a:moveTo>
                <a:lnTo>
                  <a:pt x="1000" y="0"/>
                </a:lnTo>
              </a:path>
            </a:pathLst>
          </a:custGeom>
          <a:solidFill>
            <a:srgbClr val="183883"/>
          </a:solidFill>
          <a:ln w="9525">
            <a:solidFill>
              <a:srgbClr val="01519A"/>
            </a:solidFill>
            <a:round/>
          </a:ln>
        </p:spPr>
        <p:txBody>
          <a:bodyPr/>
          <a:lstStyle/>
          <a:p>
            <a:pPr eaLnBrk="1" hangingPunct="1"/>
            <a:endParaRPr lang="zh-CN" altLang="zh-CN" sz="2400"/>
          </a:p>
        </p:txBody>
      </p:sp>
      <p:sp>
        <p:nvSpPr>
          <p:cNvPr id="214021" name="Line 5"/>
          <p:cNvSpPr>
            <a:spLocks noChangeShapeType="1"/>
          </p:cNvSpPr>
          <p:nvPr/>
        </p:nvSpPr>
        <p:spPr bwMode="auto">
          <a:xfrm flipV="1">
            <a:off x="609600" y="6254392"/>
            <a:ext cx="7924800" cy="0"/>
          </a:xfrm>
          <a:prstGeom prst="line">
            <a:avLst/>
          </a:prstGeom>
          <a:noFill/>
          <a:ln w="3175">
            <a:solidFill>
              <a:srgbClr val="01519A"/>
            </a:solidFill>
            <a:round/>
          </a:ln>
          <a:effectLst/>
        </p:spPr>
        <p:txBody>
          <a:bodyPr/>
          <a:lstStyle/>
          <a:p>
            <a:endParaRPr lang="zh-CN" altLang="en-US"/>
          </a:p>
        </p:txBody>
      </p:sp>
      <p:sp>
        <p:nvSpPr>
          <p:cNvPr id="214022" name="Rectangle 6"/>
          <p:cNvSpPr>
            <a:spLocks noGrp="1" noChangeArrowheads="1"/>
          </p:cNvSpPr>
          <p:nvPr>
            <p:ph type="dt" sz="half" idx="2"/>
          </p:nvPr>
        </p:nvSpPr>
        <p:spPr bwMode="auto">
          <a:xfrm>
            <a:off x="609600" y="6245225"/>
            <a:ext cx="2895600" cy="476250"/>
          </a:xfrm>
          <a:prstGeom prst="rect">
            <a:avLst/>
          </a:prstGeom>
          <a:noFill/>
          <a:ln w="9525">
            <a:noFill/>
            <a:miter lim="800000"/>
          </a:ln>
          <a:effectLst/>
        </p:spPr>
        <p:txBody>
          <a:bodyPr vert="horz" wrap="square" lIns="91440" tIns="45720" rIns="91440" bIns="45720" numCol="1" anchor="t" anchorCtr="0" compatLnSpc="1"/>
          <a:lstStyle>
            <a:lvl1pPr eaLnBrk="1" hangingPunct="1">
              <a:defRPr sz="900">
                <a:latin typeface="Arial" panose="020B0604020202020204" pitchFamily="34" charset="0"/>
                <a:ea typeface="宋体" panose="02010600030101010101" pitchFamily="2" charset="-122"/>
              </a:defRPr>
            </a:lvl1pPr>
          </a:lstStyle>
          <a:p>
            <a:r>
              <a:rPr lang="en-US" altLang="zh-CN" dirty="0"/>
              <a:t>IASTED CONTROL AND APPLICATIONS</a:t>
            </a:r>
          </a:p>
          <a:p>
            <a:r>
              <a:rPr lang="en-US" altLang="zh-CN" dirty="0"/>
              <a:t>May 24-26,  2006,  Montreal,  Quebec,  Canada</a:t>
            </a:r>
          </a:p>
        </p:txBody>
      </p:sp>
      <p:sp>
        <p:nvSpPr>
          <p:cNvPr id="214023" name="Rectangle 7"/>
          <p:cNvSpPr>
            <a:spLocks noGrp="1" noChangeArrowheads="1"/>
          </p:cNvSpPr>
          <p:nvPr>
            <p:ph type="ftr" sz="quarter" idx="3"/>
          </p:nvPr>
        </p:nvSpPr>
        <p:spPr bwMode="auto">
          <a:xfrm>
            <a:off x="5715000" y="6172200"/>
            <a:ext cx="2895600" cy="47625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200">
                <a:latin typeface="+mn-lt"/>
                <a:ea typeface="宋体" panose="02010600030101010101" pitchFamily="2" charset="-122"/>
              </a:defRPr>
            </a:lvl1pPr>
          </a:lstStyle>
          <a:p>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hf sldNum="0" hdr="0" ftr="0"/>
  <p:txStyles>
    <p:titleStyle>
      <a:lvl1pPr algn="l" rtl="0" fontAlgn="base">
        <a:spcBef>
          <a:spcPct val="0"/>
        </a:spcBef>
        <a:spcAft>
          <a:spcPct val="0"/>
        </a:spcAft>
        <a:defRPr sz="3800">
          <a:solidFill>
            <a:schemeClr val="tx2"/>
          </a:solidFill>
          <a:latin typeface="+mj-lt"/>
          <a:ea typeface="+mj-ea"/>
          <a:cs typeface="+mj-cs"/>
        </a:defRPr>
      </a:lvl1pPr>
      <a:lvl2pPr algn="l" rtl="0" fontAlgn="base">
        <a:spcBef>
          <a:spcPct val="0"/>
        </a:spcBef>
        <a:spcAft>
          <a:spcPct val="0"/>
        </a:spcAft>
        <a:defRPr sz="3800">
          <a:solidFill>
            <a:schemeClr val="tx2"/>
          </a:solidFill>
          <a:latin typeface="Verdana" panose="020B0604030504040204" pitchFamily="34" charset="0"/>
          <a:cs typeface="Arial" panose="020B0604020202020204" pitchFamily="34" charset="0"/>
        </a:defRPr>
      </a:lvl2pPr>
      <a:lvl3pPr algn="l" rtl="0" fontAlgn="base">
        <a:spcBef>
          <a:spcPct val="0"/>
        </a:spcBef>
        <a:spcAft>
          <a:spcPct val="0"/>
        </a:spcAft>
        <a:defRPr sz="3800">
          <a:solidFill>
            <a:schemeClr val="tx2"/>
          </a:solidFill>
          <a:latin typeface="Verdana" panose="020B0604030504040204" pitchFamily="34" charset="0"/>
          <a:cs typeface="Arial" panose="020B0604020202020204" pitchFamily="34" charset="0"/>
        </a:defRPr>
      </a:lvl3pPr>
      <a:lvl4pPr algn="l" rtl="0" fontAlgn="base">
        <a:spcBef>
          <a:spcPct val="0"/>
        </a:spcBef>
        <a:spcAft>
          <a:spcPct val="0"/>
        </a:spcAft>
        <a:defRPr sz="3800">
          <a:solidFill>
            <a:schemeClr val="tx2"/>
          </a:solidFill>
          <a:latin typeface="Verdana" panose="020B0604030504040204" pitchFamily="34" charset="0"/>
          <a:cs typeface="Arial" panose="020B0604020202020204" pitchFamily="34" charset="0"/>
        </a:defRPr>
      </a:lvl4pPr>
      <a:lvl5pPr algn="l" rtl="0" fontAlgn="base">
        <a:spcBef>
          <a:spcPct val="0"/>
        </a:spcBef>
        <a:spcAft>
          <a:spcPct val="0"/>
        </a:spcAft>
        <a:defRPr sz="3800">
          <a:solidFill>
            <a:schemeClr val="tx2"/>
          </a:solidFill>
          <a:latin typeface="Verdana" panose="020B0604030504040204" pitchFamily="34" charset="0"/>
          <a:cs typeface="Arial" panose="020B0604020202020204" pitchFamily="34" charset="0"/>
        </a:defRPr>
      </a:lvl5pPr>
      <a:lvl6pPr marL="457200" algn="l" rtl="0" fontAlgn="base">
        <a:spcBef>
          <a:spcPct val="0"/>
        </a:spcBef>
        <a:spcAft>
          <a:spcPct val="0"/>
        </a:spcAft>
        <a:defRPr sz="3800">
          <a:solidFill>
            <a:schemeClr val="tx2"/>
          </a:solidFill>
          <a:latin typeface="Verdana" panose="020B0604030504040204" pitchFamily="34" charset="0"/>
          <a:cs typeface="Arial" panose="020B0604020202020204" pitchFamily="34" charset="0"/>
        </a:defRPr>
      </a:lvl6pPr>
      <a:lvl7pPr marL="914400" algn="l" rtl="0" fontAlgn="base">
        <a:spcBef>
          <a:spcPct val="0"/>
        </a:spcBef>
        <a:spcAft>
          <a:spcPct val="0"/>
        </a:spcAft>
        <a:defRPr sz="3800">
          <a:solidFill>
            <a:schemeClr val="tx2"/>
          </a:solidFill>
          <a:latin typeface="Verdana" panose="020B0604030504040204" pitchFamily="34" charset="0"/>
          <a:cs typeface="Arial" panose="020B0604020202020204" pitchFamily="34" charset="0"/>
        </a:defRPr>
      </a:lvl7pPr>
      <a:lvl8pPr marL="1371600" algn="l" rtl="0" fontAlgn="base">
        <a:spcBef>
          <a:spcPct val="0"/>
        </a:spcBef>
        <a:spcAft>
          <a:spcPct val="0"/>
        </a:spcAft>
        <a:defRPr sz="3800">
          <a:solidFill>
            <a:schemeClr val="tx2"/>
          </a:solidFill>
          <a:latin typeface="Verdana" panose="020B0604030504040204" pitchFamily="34" charset="0"/>
          <a:cs typeface="Arial" panose="020B0604020202020204" pitchFamily="34" charset="0"/>
        </a:defRPr>
      </a:lvl8pPr>
      <a:lvl9pPr marL="1828800" algn="l" rtl="0" fontAlgn="base">
        <a:spcBef>
          <a:spcPct val="0"/>
        </a:spcBef>
        <a:spcAft>
          <a:spcPct val="0"/>
        </a:spcAft>
        <a:defRPr sz="3800">
          <a:solidFill>
            <a:schemeClr val="tx2"/>
          </a:solidFill>
          <a:latin typeface="Verdana" panose="020B0604030504040204" pitchFamily="34" charset="0"/>
          <a:cs typeface="Arial" panose="020B0604020202020204" pitchFamily="34" charset="0"/>
        </a:defRPr>
      </a:lvl9pPr>
    </p:titleStyle>
    <p:bodyStyle>
      <a:lvl1pPr marL="469900" indent="-469900" algn="l" rtl="0" fontAlgn="base">
        <a:spcBef>
          <a:spcPct val="20000"/>
        </a:spcBef>
        <a:spcAft>
          <a:spcPct val="0"/>
        </a:spcAft>
        <a:buClr>
          <a:srgbClr val="183883"/>
        </a:buClr>
        <a:buFont typeface="Wingdings" panose="05000000000000000000" pitchFamily="2" charset="2"/>
        <a:buChar char="o"/>
        <a:defRPr sz="3000">
          <a:solidFill>
            <a:schemeClr val="tx1"/>
          </a:solidFill>
          <a:latin typeface="+mn-lt"/>
          <a:ea typeface="+mn-ea"/>
          <a:cs typeface="+mn-cs"/>
        </a:defRPr>
      </a:lvl1pPr>
      <a:lvl2pPr marL="908050" indent="-436880" algn="l" rtl="0" fontAlgn="base">
        <a:spcBef>
          <a:spcPct val="20000"/>
        </a:spcBef>
        <a:spcAft>
          <a:spcPct val="0"/>
        </a:spcAft>
        <a:buClr>
          <a:srgbClr val="183883"/>
        </a:buClr>
        <a:buFont typeface="Wingdings" panose="05000000000000000000" pitchFamily="2" charset="2"/>
        <a:buChar char="n"/>
        <a:defRPr sz="2600">
          <a:solidFill>
            <a:schemeClr val="tx1"/>
          </a:solidFill>
          <a:latin typeface="+mn-lt"/>
          <a:cs typeface="+mn-cs"/>
        </a:defRPr>
      </a:lvl2pPr>
      <a:lvl3pPr marL="1304925" indent="-395605" algn="l" rtl="0" fontAlgn="base">
        <a:spcBef>
          <a:spcPct val="20000"/>
        </a:spcBef>
        <a:spcAft>
          <a:spcPct val="0"/>
        </a:spcAft>
        <a:buClr>
          <a:srgbClr val="183883"/>
        </a:buClr>
        <a:buFont typeface="Wingdings" panose="05000000000000000000" pitchFamily="2" charset="2"/>
        <a:buChar char="o"/>
        <a:defRPr sz="2300">
          <a:solidFill>
            <a:schemeClr val="tx1"/>
          </a:solidFill>
          <a:latin typeface="+mn-lt"/>
          <a:cs typeface="+mn-cs"/>
        </a:defRPr>
      </a:lvl3pPr>
      <a:lvl4pPr marL="1694180" indent="-387350" algn="l" rtl="0" fontAlgn="base">
        <a:spcBef>
          <a:spcPct val="20000"/>
        </a:spcBef>
        <a:spcAft>
          <a:spcPct val="0"/>
        </a:spcAft>
        <a:buClr>
          <a:srgbClr val="183883"/>
        </a:buClr>
        <a:buFont typeface="Wingdings" panose="05000000000000000000" pitchFamily="2" charset="2"/>
        <a:buChar char="n"/>
        <a:defRPr sz="2000">
          <a:solidFill>
            <a:schemeClr val="tx1"/>
          </a:solidFill>
          <a:latin typeface="+mn-lt"/>
          <a:cs typeface="+mn-cs"/>
        </a:defRPr>
      </a:lvl4pPr>
      <a:lvl5pPr marL="2094230" indent="-398780" algn="l" rtl="0" fontAlgn="base">
        <a:spcBef>
          <a:spcPct val="25000"/>
        </a:spcBef>
        <a:spcAft>
          <a:spcPct val="0"/>
        </a:spcAft>
        <a:buClr>
          <a:srgbClr val="183883"/>
        </a:buClr>
        <a:buFont typeface="Wingdings" panose="05000000000000000000" pitchFamily="2" charset="2"/>
        <a:buChar char="§"/>
        <a:defRPr sz="2000">
          <a:solidFill>
            <a:schemeClr val="tx1"/>
          </a:solidFill>
          <a:latin typeface="+mn-lt"/>
          <a:cs typeface="+mn-cs"/>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cs typeface="+mn-cs"/>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cs typeface="+mn-cs"/>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cs typeface="+mn-cs"/>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3031" y="325968"/>
            <a:ext cx="8001000" cy="678344"/>
          </a:xfrm>
        </p:spPr>
        <p:txBody>
          <a:bodyPr/>
          <a:lstStyle/>
          <a:p>
            <a:pPr algn="ctr"/>
            <a:r>
              <a:rPr lang="zh-CN" altLang="en-US" dirty="0">
                <a:latin typeface="黑体" panose="02010609060101010101" pitchFamily="49" charset="-122"/>
                <a:ea typeface="黑体" panose="02010609060101010101" pitchFamily="49" charset="-122"/>
              </a:rPr>
              <a:t>第一章 线性空间引论</a:t>
            </a:r>
          </a:p>
        </p:txBody>
      </p:sp>
      <p:sp>
        <p:nvSpPr>
          <p:cNvPr id="4" name="内容占位符 2"/>
          <p:cNvSpPr txBox="1"/>
          <p:nvPr/>
        </p:nvSpPr>
        <p:spPr>
          <a:xfrm>
            <a:off x="0" y="2979184"/>
            <a:ext cx="9144000" cy="902475"/>
          </a:xfrm>
          <a:prstGeom prst="rect">
            <a:avLst/>
          </a:prstGeom>
        </p:spPr>
        <p:txBody>
          <a:bodyPr/>
          <a:lstStyle>
            <a:lvl1pPr marL="469900" indent="-469900" algn="l" rtl="0" fontAlgn="base">
              <a:spcBef>
                <a:spcPct val="20000"/>
              </a:spcBef>
              <a:spcAft>
                <a:spcPct val="0"/>
              </a:spcAft>
              <a:buClr>
                <a:srgbClr val="01519A"/>
              </a:buClr>
              <a:buFont typeface="Wingdings" panose="05000000000000000000" pitchFamily="2" charset="2"/>
              <a:buChar char="o"/>
              <a:defRPr sz="3000">
                <a:solidFill>
                  <a:schemeClr val="tx1"/>
                </a:solidFill>
                <a:latin typeface="+mn-lt"/>
                <a:ea typeface="+mn-ea"/>
                <a:cs typeface="+mn-cs"/>
              </a:defRPr>
            </a:lvl1pPr>
            <a:lvl2pPr marL="908050" indent="-436880" algn="l" rtl="0" fontAlgn="base">
              <a:spcBef>
                <a:spcPct val="20000"/>
              </a:spcBef>
              <a:spcAft>
                <a:spcPct val="0"/>
              </a:spcAft>
              <a:buClr>
                <a:srgbClr val="01519A"/>
              </a:buClr>
              <a:buFont typeface="Wingdings" panose="05000000000000000000" pitchFamily="2" charset="2"/>
              <a:buChar char="n"/>
              <a:defRPr sz="2600">
                <a:solidFill>
                  <a:schemeClr val="tx1"/>
                </a:solidFill>
                <a:latin typeface="+mn-lt"/>
                <a:cs typeface="+mn-cs"/>
              </a:defRPr>
            </a:lvl2pPr>
            <a:lvl3pPr marL="1304925" indent="-395605" algn="l" rtl="0" fontAlgn="base">
              <a:spcBef>
                <a:spcPct val="20000"/>
              </a:spcBef>
              <a:spcAft>
                <a:spcPct val="0"/>
              </a:spcAft>
              <a:buClr>
                <a:srgbClr val="01519A"/>
              </a:buClr>
              <a:buFont typeface="Wingdings" panose="05000000000000000000" pitchFamily="2" charset="2"/>
              <a:buChar char="o"/>
              <a:defRPr sz="2300">
                <a:solidFill>
                  <a:schemeClr val="tx1"/>
                </a:solidFill>
                <a:latin typeface="+mn-lt"/>
                <a:cs typeface="+mn-cs"/>
              </a:defRPr>
            </a:lvl3pPr>
            <a:lvl4pPr marL="1694180" indent="-387350" algn="l" rtl="0" fontAlgn="base">
              <a:spcBef>
                <a:spcPct val="20000"/>
              </a:spcBef>
              <a:spcAft>
                <a:spcPct val="0"/>
              </a:spcAft>
              <a:buClr>
                <a:srgbClr val="01519A"/>
              </a:buClr>
              <a:buFont typeface="Wingdings" panose="05000000000000000000" pitchFamily="2" charset="2"/>
              <a:buChar char="n"/>
              <a:defRPr sz="2000">
                <a:solidFill>
                  <a:schemeClr val="tx1"/>
                </a:solidFill>
                <a:latin typeface="+mn-lt"/>
                <a:cs typeface="+mn-cs"/>
              </a:defRPr>
            </a:lvl4pPr>
            <a:lvl5pPr marL="2094230" indent="-398780" algn="l" rtl="0" fontAlgn="base">
              <a:spcBef>
                <a:spcPct val="25000"/>
              </a:spcBef>
              <a:spcAft>
                <a:spcPct val="0"/>
              </a:spcAft>
              <a:buClr>
                <a:srgbClr val="01519A"/>
              </a:buClr>
              <a:buFont typeface="Wingdings" panose="05000000000000000000" pitchFamily="2" charset="2"/>
              <a:buChar char="§"/>
              <a:defRPr sz="2000">
                <a:solidFill>
                  <a:schemeClr val="tx1"/>
                </a:solidFill>
                <a:latin typeface="+mn-lt"/>
                <a:cs typeface="+mn-cs"/>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cs typeface="+mn-cs"/>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cs typeface="+mn-cs"/>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cs typeface="+mn-cs"/>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cs typeface="+mn-cs"/>
              </a:defRPr>
            </a:lvl9pPr>
          </a:lstStyle>
          <a:p>
            <a:pPr marL="0" indent="0" algn="ctr" eaLnBrk="1" hangingPunct="1">
              <a:lnSpc>
                <a:spcPct val="150000"/>
              </a:lnSpc>
              <a:buNone/>
            </a:pPr>
            <a:r>
              <a:rPr lang="en-US" altLang="zh-CN" sz="3600" kern="0" dirty="0">
                <a:latin typeface="Times New Roman" panose="02020603050405020304" pitchFamily="18" charset="0"/>
                <a:ea typeface="黑体" panose="02010609060101010101" pitchFamily="49" charset="-122"/>
              </a:rPr>
              <a:t>1.2 </a:t>
            </a:r>
            <a:r>
              <a:rPr lang="zh-CN" altLang="en-US" sz="3600" kern="0" dirty="0">
                <a:latin typeface="Times New Roman" panose="02020603050405020304" pitchFamily="18" charset="0"/>
                <a:ea typeface="黑体" panose="02010609060101010101" pitchFamily="49" charset="-122"/>
              </a:rPr>
              <a:t>线性子空间</a:t>
            </a:r>
            <a:endParaRPr lang="en-US" altLang="zh-CN" sz="3600" kern="0" dirty="0">
              <a:latin typeface="Times New Roman" panose="02020603050405020304" pitchFamily="18" charset="0"/>
              <a:ea typeface="黑体" panose="02010609060101010101" pitchFamily="49" charset="-122"/>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513031" y="180000"/>
            <a:ext cx="8001000" cy="678344"/>
          </a:xfrm>
        </p:spPr>
        <p:txBody>
          <a:bodyPr/>
          <a:lstStyle/>
          <a:p>
            <a:r>
              <a:rPr lang="zh-CN" altLang="en-US" sz="2400" dirty="0">
                <a:latin typeface="黑体" panose="02010609060101010101" pitchFamily="49" charset="-122"/>
                <a:ea typeface="黑体" panose="02010609060101010101" pitchFamily="49" charset="-122"/>
                <a:cs typeface="Arial" panose="020B0604020202020204" pitchFamily="34" charset="0"/>
              </a:rPr>
              <a:t>第一章 线性空间引论</a:t>
            </a:r>
            <a:r>
              <a:rPr lang="en-US" altLang="zh-CN" sz="2400" dirty="0">
                <a:latin typeface="黑体" panose="02010609060101010101" pitchFamily="49" charset="-122"/>
                <a:ea typeface="黑体" panose="02010609060101010101" pitchFamily="49" charset="-122"/>
                <a:cs typeface="Arial" panose="020B0604020202020204" pitchFamily="34" charset="0"/>
              </a:rPr>
              <a:t>——</a:t>
            </a:r>
            <a:r>
              <a:rPr lang="zh-CN" altLang="en-US" sz="2400" dirty="0">
                <a:latin typeface="黑体" panose="02010609060101010101" pitchFamily="49" charset="-122"/>
                <a:ea typeface="黑体" panose="02010609060101010101" pitchFamily="49" charset="-122"/>
                <a:cs typeface="Arial" panose="020B0604020202020204" pitchFamily="34" charset="0"/>
              </a:rPr>
              <a:t>线性子空间</a:t>
            </a:r>
          </a:p>
        </p:txBody>
      </p:sp>
      <mc:AlternateContent xmlns:mc="http://schemas.openxmlformats.org/markup-compatibility/2006" xmlns:a14="http://schemas.microsoft.com/office/drawing/2010/main">
        <mc:Choice Requires="a14">
          <p:sp>
            <p:nvSpPr>
              <p:cNvPr id="22" name="内容占位符 2"/>
              <p:cNvSpPr txBox="1"/>
              <p:nvPr/>
            </p:nvSpPr>
            <p:spPr>
              <a:xfrm>
                <a:off x="627330" y="1229293"/>
                <a:ext cx="7955735" cy="4935337"/>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600"/>
                  </a:spcBef>
                  <a:buFont typeface="Arial" panose="020B0604020202020204" pitchFamily="34" charset="0"/>
                  <a:buNone/>
                  <a:defRPr sz="3000" kern="1200" baseline="0">
                    <a:solidFill>
                      <a:schemeClr val="tx1"/>
                    </a:solidFill>
                    <a:latin typeface="+mn-ea"/>
                    <a:ea typeface="黑体" panose="02010609060101010101" pitchFamily="49" charset="-122"/>
                    <a:cs typeface="+mn-cs"/>
                  </a:defRPr>
                </a:lvl1pPr>
                <a:lvl2pPr marL="742950" indent="-28575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2pPr>
                <a:lvl3pPr marL="11430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3pPr>
                <a:lvl4pPr marL="16002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4pPr>
                <a:lvl5pPr marL="20574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20000"/>
                  </a:lnSpc>
                </a:pPr>
                <a:r>
                  <a:rPr lang="zh-CN" altLang="zh-CN" sz="2800" b="1" dirty="0">
                    <a:solidFill>
                      <a:srgbClr val="0000FF"/>
                    </a:solidFill>
                  </a:rPr>
                  <a:t>定理</a:t>
                </a:r>
                <a:r>
                  <a:rPr lang="en-US" altLang="zh-CN" sz="2800" b="1" dirty="0">
                    <a:solidFill>
                      <a:srgbClr val="0000FF"/>
                    </a:solidFill>
                  </a:rPr>
                  <a:t>1.2.1</a:t>
                </a:r>
                <a:r>
                  <a:rPr lang="zh-CN" altLang="zh-CN" sz="2800" dirty="0">
                    <a:solidFill>
                      <a:srgbClr val="0000FF"/>
                    </a:solidFill>
                  </a:rPr>
                  <a:t>（</a:t>
                </a:r>
                <a:r>
                  <a:rPr lang="zh-CN" altLang="zh-CN" sz="2800" b="1" dirty="0">
                    <a:solidFill>
                      <a:srgbClr val="0000FF"/>
                    </a:solidFill>
                  </a:rPr>
                  <a:t>子空间判别法</a:t>
                </a:r>
                <a:r>
                  <a:rPr lang="zh-CN" altLang="zh-CN" sz="2800" dirty="0">
                    <a:solidFill>
                      <a:srgbClr val="0000FF"/>
                    </a:solidFill>
                  </a:rPr>
                  <a:t>）</a:t>
                </a:r>
                <a:r>
                  <a:rPr lang="zh-CN" altLang="zh-CN" sz="2800" dirty="0"/>
                  <a:t>设</a:t>
                </a:r>
                <a14:m>
                  <m:oMath xmlns:m="http://schemas.openxmlformats.org/officeDocument/2006/math">
                    <m:r>
                      <a:rPr lang="en-US" altLang="zh-CN" sz="2800" i="1">
                        <a:latin typeface="Cambria Math" panose="02040503050406030204" pitchFamily="18" charset="0"/>
                      </a:rPr>
                      <m:t>𝑉</m:t>
                    </m:r>
                  </m:oMath>
                </a14:m>
                <a:r>
                  <a:rPr lang="zh-CN" altLang="zh-CN" sz="2800" dirty="0"/>
                  <a:t>是</a:t>
                </a:r>
                <a14:m>
                  <m:oMath xmlns:m="http://schemas.openxmlformats.org/officeDocument/2006/math">
                    <m:r>
                      <a:rPr lang="en-US" altLang="zh-CN" sz="2800" i="1">
                        <a:latin typeface="Cambria Math" panose="02040503050406030204" pitchFamily="18" charset="0"/>
                      </a:rPr>
                      <m:t>𝐹</m:t>
                    </m:r>
                  </m:oMath>
                </a14:m>
                <a:r>
                  <a:rPr lang="zh-CN" altLang="zh-CN" sz="2800" dirty="0"/>
                  <a:t>上的线性空间</a:t>
                </a:r>
                <a:r>
                  <a:rPr lang="en-US" altLang="zh-CN" sz="2800" dirty="0">
                    <a:latin typeface="仿宋" panose="02010609060101010101" pitchFamily="49" charset="-122"/>
                    <a:ea typeface="仿宋" panose="02010609060101010101" pitchFamily="49" charset="-122"/>
                  </a:rPr>
                  <a:t>,</a:t>
                </a:r>
                <a:r>
                  <a:rPr lang="en-US" altLang="zh-CN" sz="2800" dirty="0"/>
                  <a:t> </a:t>
                </a:r>
                <a14:m>
                  <m:oMath xmlns:m="http://schemas.openxmlformats.org/officeDocument/2006/math">
                    <m:r>
                      <a:rPr lang="en-US" altLang="zh-CN" sz="2800" i="1">
                        <a:latin typeface="Cambria Math" panose="02040503050406030204" pitchFamily="18" charset="0"/>
                      </a:rPr>
                      <m:t>𝑊</m:t>
                    </m:r>
                  </m:oMath>
                </a14:m>
                <a:r>
                  <a:rPr lang="zh-CN" altLang="zh-CN" sz="2800" dirty="0"/>
                  <a:t>是</a:t>
                </a:r>
                <a14:m>
                  <m:oMath xmlns:m="http://schemas.openxmlformats.org/officeDocument/2006/math">
                    <m:r>
                      <a:rPr lang="en-US" altLang="zh-CN" sz="2800" i="1">
                        <a:latin typeface="Cambria Math" panose="02040503050406030204" pitchFamily="18" charset="0"/>
                      </a:rPr>
                      <m:t>𝑉</m:t>
                    </m:r>
                  </m:oMath>
                </a14:m>
                <a:r>
                  <a:rPr lang="zh-CN" altLang="zh-CN" sz="2800" dirty="0"/>
                  <a:t>的一个</a:t>
                </a:r>
                <a:r>
                  <a:rPr lang="zh-CN" altLang="zh-CN" sz="2800" dirty="0">
                    <a:solidFill>
                      <a:srgbClr val="0000FF"/>
                    </a:solidFill>
                  </a:rPr>
                  <a:t>非空</a:t>
                </a:r>
                <a:r>
                  <a:rPr lang="zh-CN" altLang="zh-CN" sz="2800" dirty="0"/>
                  <a:t>子集</a:t>
                </a:r>
                <a:r>
                  <a:rPr lang="en-US" altLang="zh-CN" sz="2800" dirty="0">
                    <a:latin typeface="仿宋" panose="02010609060101010101" pitchFamily="49" charset="-122"/>
                    <a:ea typeface="仿宋" panose="02010609060101010101" pitchFamily="49" charset="-122"/>
                  </a:rPr>
                  <a:t>.</a:t>
                </a:r>
                <a:r>
                  <a:rPr lang="zh-CN" altLang="zh-CN" sz="2800" dirty="0"/>
                  <a:t>以下命题等价</a:t>
                </a:r>
                <a:r>
                  <a:rPr lang="zh-CN" altLang="zh-CN" sz="2800" dirty="0">
                    <a:latin typeface="仿宋" panose="02010609060101010101" pitchFamily="49" charset="-122"/>
                    <a:ea typeface="仿宋" panose="02010609060101010101" pitchFamily="49" charset="-122"/>
                  </a:rPr>
                  <a:t>：</a:t>
                </a:r>
              </a:p>
              <a:p>
                <a:pPr>
                  <a:lnSpc>
                    <a:spcPct val="120000"/>
                  </a:lnSpc>
                </a:pPr>
                <a:r>
                  <a:rPr lang="zh-CN" altLang="zh-CN" sz="2800" dirty="0"/>
                  <a:t>（</a:t>
                </a:r>
                <a:r>
                  <a:rPr lang="en-US" altLang="zh-CN" sz="2800" dirty="0"/>
                  <a:t>1</a:t>
                </a:r>
                <a:r>
                  <a:rPr lang="zh-CN" altLang="zh-CN" sz="2800" dirty="0"/>
                  <a:t>）</a:t>
                </a:r>
                <a14:m>
                  <m:oMath xmlns:m="http://schemas.openxmlformats.org/officeDocument/2006/math">
                    <m:r>
                      <a:rPr lang="en-US" altLang="zh-CN" sz="2800" i="1">
                        <a:latin typeface="Cambria Math" panose="02040503050406030204" pitchFamily="18" charset="0"/>
                      </a:rPr>
                      <m:t>𝑊</m:t>
                    </m:r>
                  </m:oMath>
                </a14:m>
                <a:r>
                  <a:rPr lang="zh-CN" altLang="zh-CN" sz="2800" dirty="0"/>
                  <a:t>是</a:t>
                </a:r>
                <a14:m>
                  <m:oMath xmlns:m="http://schemas.openxmlformats.org/officeDocument/2006/math">
                    <m:r>
                      <a:rPr lang="en-US" altLang="zh-CN" sz="2800" i="1">
                        <a:latin typeface="Cambria Math" panose="02040503050406030204" pitchFamily="18" charset="0"/>
                      </a:rPr>
                      <m:t>𝑉</m:t>
                    </m:r>
                  </m:oMath>
                </a14:m>
                <a:r>
                  <a:rPr lang="zh-CN" altLang="zh-CN" sz="2800" dirty="0"/>
                  <a:t>的子空间</a:t>
                </a:r>
                <a:r>
                  <a:rPr lang="en-US" altLang="zh-CN" sz="2800" dirty="0">
                    <a:latin typeface="仿宋" panose="02010609060101010101" pitchFamily="49" charset="-122"/>
                    <a:ea typeface="仿宋" panose="02010609060101010101" pitchFamily="49" charset="-122"/>
                  </a:rPr>
                  <a:t>.</a:t>
                </a:r>
                <a:endParaRPr lang="zh-CN" altLang="zh-CN" sz="2800" dirty="0">
                  <a:latin typeface="仿宋" panose="02010609060101010101" pitchFamily="49" charset="-122"/>
                  <a:ea typeface="仿宋" panose="02010609060101010101" pitchFamily="49" charset="-122"/>
                </a:endParaRPr>
              </a:p>
              <a:p>
                <a:pPr>
                  <a:lnSpc>
                    <a:spcPct val="120000"/>
                  </a:lnSpc>
                </a:pPr>
                <a:r>
                  <a:rPr lang="zh-CN" altLang="zh-CN" sz="2800" dirty="0"/>
                  <a:t>（</a:t>
                </a:r>
                <a:r>
                  <a:rPr lang="en-US" altLang="zh-CN" sz="2800" dirty="0"/>
                  <a:t>2</a:t>
                </a:r>
                <a:r>
                  <a:rPr lang="zh-CN" altLang="zh-CN" sz="2800" dirty="0"/>
                  <a:t>）</a:t>
                </a:r>
                <a:r>
                  <a:rPr lang="en-US" altLang="zh-CN" sz="2800" dirty="0">
                    <a:solidFill>
                      <a:srgbClr val="0000FF"/>
                    </a:solidFill>
                  </a:rPr>
                  <a:t>a</a:t>
                </a:r>
                <a:r>
                  <a:rPr lang="en-US" altLang="zh-CN" sz="2800" b="1" dirty="0"/>
                  <a:t> </a:t>
                </a:r>
                <a14:m>
                  <m:oMath xmlns:m="http://schemas.openxmlformats.org/officeDocument/2006/math">
                    <m:r>
                      <a:rPr lang="en-US" altLang="zh-CN" sz="2800">
                        <a:latin typeface="Cambria Math" panose="02040503050406030204" pitchFamily="18" charset="0"/>
                      </a:rPr>
                      <m:t>∀</m:t>
                    </m:r>
                    <m:r>
                      <a:rPr lang="en-US" altLang="zh-CN" sz="2800" i="1">
                        <a:latin typeface="Cambria Math" panose="02040503050406030204" pitchFamily="18" charset="0"/>
                      </a:rPr>
                      <m:t>𝑘</m:t>
                    </m:r>
                    <m:r>
                      <a:rPr lang="en-US" altLang="zh-CN" sz="2800">
                        <a:latin typeface="Cambria Math" panose="02040503050406030204" pitchFamily="18" charset="0"/>
                      </a:rPr>
                      <m:t>∈</m:t>
                    </m:r>
                    <m:r>
                      <a:rPr lang="en-US" altLang="zh-CN" sz="2800" i="1">
                        <a:latin typeface="Cambria Math" panose="02040503050406030204" pitchFamily="18" charset="0"/>
                      </a:rPr>
                      <m:t>𝐹</m:t>
                    </m:r>
                    <m:r>
                      <a:rPr lang="en-US" altLang="zh-CN" sz="2800" i="1">
                        <a:latin typeface="Cambria Math" panose="02040503050406030204" pitchFamily="18" charset="0"/>
                      </a:rPr>
                      <m:t>, </m:t>
                    </m:r>
                    <m:r>
                      <a:rPr lang="en-US" altLang="zh-CN" sz="2800" b="1" i="1">
                        <a:latin typeface="Cambria Math" panose="02040503050406030204" pitchFamily="18" charset="0"/>
                      </a:rPr>
                      <m:t>𝜶</m:t>
                    </m:r>
                    <m:r>
                      <a:rPr lang="en-US" altLang="zh-CN" sz="2800">
                        <a:latin typeface="Cambria Math" panose="02040503050406030204" pitchFamily="18" charset="0"/>
                      </a:rPr>
                      <m:t>∈</m:t>
                    </m:r>
                    <m:r>
                      <a:rPr lang="en-US" altLang="zh-CN" sz="2800" i="1">
                        <a:latin typeface="Cambria Math" panose="02040503050406030204" pitchFamily="18" charset="0"/>
                      </a:rPr>
                      <m:t>𝑊</m:t>
                    </m:r>
                  </m:oMath>
                </a14:m>
                <a:r>
                  <a:rPr lang="en-US" altLang="zh-CN" sz="2800" dirty="0">
                    <a:latin typeface="仿宋" panose="02010609060101010101" pitchFamily="49" charset="-122"/>
                    <a:ea typeface="仿宋" panose="02010609060101010101" pitchFamily="49" charset="-122"/>
                  </a:rPr>
                  <a:t>,</a:t>
                </a:r>
                <a:r>
                  <a:rPr lang="zh-CN" altLang="zh-CN" sz="2800" dirty="0"/>
                  <a:t>有</a:t>
                </a:r>
                <a14:m>
                  <m:oMath xmlns:m="http://schemas.openxmlformats.org/officeDocument/2006/math">
                    <m:r>
                      <a:rPr lang="en-US" altLang="zh-CN" sz="2800" i="1">
                        <a:latin typeface="Cambria Math" panose="02040503050406030204" pitchFamily="18" charset="0"/>
                      </a:rPr>
                      <m:t>𝑘</m:t>
                    </m:r>
                    <m:r>
                      <a:rPr lang="en-US" altLang="zh-CN" sz="2800" b="1" i="1">
                        <a:latin typeface="Cambria Math" panose="02040503050406030204" pitchFamily="18" charset="0"/>
                      </a:rPr>
                      <m:t>𝜶</m:t>
                    </m:r>
                    <m:r>
                      <a:rPr lang="en-US" altLang="zh-CN" sz="2800">
                        <a:latin typeface="Cambria Math" panose="02040503050406030204" pitchFamily="18" charset="0"/>
                      </a:rPr>
                      <m:t>∈</m:t>
                    </m:r>
                    <m:r>
                      <a:rPr lang="en-US" altLang="zh-CN" sz="2800" i="1">
                        <a:latin typeface="Cambria Math" panose="02040503050406030204" pitchFamily="18" charset="0"/>
                      </a:rPr>
                      <m:t>𝑊</m:t>
                    </m:r>
                  </m:oMath>
                </a14:m>
                <a:r>
                  <a:rPr lang="en-US" altLang="zh-CN" sz="2800" dirty="0">
                    <a:latin typeface="仿宋" panose="02010609060101010101" pitchFamily="49" charset="-122"/>
                    <a:ea typeface="仿宋" panose="02010609060101010101" pitchFamily="49" charset="-122"/>
                  </a:rPr>
                  <a:t>;</a:t>
                </a:r>
                <a:endParaRPr lang="zh-CN" altLang="zh-CN" sz="2800" dirty="0">
                  <a:latin typeface="仿宋" panose="02010609060101010101" pitchFamily="49" charset="-122"/>
                  <a:ea typeface="仿宋" panose="02010609060101010101" pitchFamily="49" charset="-122"/>
                </a:endParaRPr>
              </a:p>
              <a:p>
                <a:pPr>
                  <a:lnSpc>
                    <a:spcPct val="120000"/>
                  </a:lnSpc>
                </a:pPr>
                <a:r>
                  <a:rPr lang="en-US" altLang="zh-CN" sz="2800" dirty="0"/>
                  <a:t>         </a:t>
                </a:r>
                <a:r>
                  <a:rPr lang="en-US" altLang="zh-CN" sz="2800" dirty="0">
                    <a:solidFill>
                      <a:srgbClr val="0000FF"/>
                    </a:solidFill>
                  </a:rPr>
                  <a:t>b</a:t>
                </a:r>
                <a:r>
                  <a:rPr lang="en-US" altLang="zh-CN" sz="2800" dirty="0"/>
                  <a:t> </a:t>
                </a:r>
                <a14:m>
                  <m:oMath xmlns:m="http://schemas.openxmlformats.org/officeDocument/2006/math">
                    <m:r>
                      <a:rPr lang="en-US" altLang="zh-CN" sz="2800">
                        <a:latin typeface="Cambria Math" panose="02040503050406030204" pitchFamily="18" charset="0"/>
                      </a:rPr>
                      <m:t>∀</m:t>
                    </m:r>
                    <m:r>
                      <a:rPr lang="en-US" altLang="zh-CN" sz="2800" b="1" i="1">
                        <a:latin typeface="Cambria Math" panose="02040503050406030204" pitchFamily="18" charset="0"/>
                      </a:rPr>
                      <m:t>𝜶</m:t>
                    </m:r>
                    <m:r>
                      <a:rPr lang="en-US" altLang="zh-CN" sz="2800">
                        <a:latin typeface="Cambria Math" panose="02040503050406030204" pitchFamily="18" charset="0"/>
                      </a:rPr>
                      <m:t>,</m:t>
                    </m:r>
                    <m:r>
                      <a:rPr lang="en-US" altLang="zh-CN" sz="2800" b="1" i="1">
                        <a:latin typeface="Cambria Math" panose="02040503050406030204" pitchFamily="18" charset="0"/>
                      </a:rPr>
                      <m:t>𝜷</m:t>
                    </m:r>
                    <m:r>
                      <a:rPr lang="en-US" altLang="zh-CN" sz="2800">
                        <a:latin typeface="Cambria Math" panose="02040503050406030204" pitchFamily="18" charset="0"/>
                      </a:rPr>
                      <m:t>∈</m:t>
                    </m:r>
                    <m:r>
                      <a:rPr lang="en-US" altLang="zh-CN" sz="2800" i="1">
                        <a:latin typeface="Cambria Math" panose="02040503050406030204" pitchFamily="18" charset="0"/>
                      </a:rPr>
                      <m:t>𝑊</m:t>
                    </m:r>
                  </m:oMath>
                </a14:m>
                <a:r>
                  <a:rPr lang="en-US" altLang="zh-CN" sz="2800" dirty="0">
                    <a:latin typeface="仿宋" panose="02010609060101010101" pitchFamily="49" charset="-122"/>
                    <a:ea typeface="仿宋" panose="02010609060101010101" pitchFamily="49" charset="-122"/>
                  </a:rPr>
                  <a:t>,</a:t>
                </a:r>
                <a:r>
                  <a:rPr lang="zh-CN" altLang="zh-CN" sz="2800" dirty="0"/>
                  <a:t>有</a:t>
                </a:r>
                <a14:m>
                  <m:oMath xmlns:m="http://schemas.openxmlformats.org/officeDocument/2006/math">
                    <m:r>
                      <a:rPr lang="en-US" altLang="zh-CN" sz="2800" b="1" i="1">
                        <a:latin typeface="Cambria Math" panose="02040503050406030204" pitchFamily="18" charset="0"/>
                      </a:rPr>
                      <m:t>𝜶</m:t>
                    </m:r>
                    <m:r>
                      <a:rPr lang="en-US" altLang="zh-CN" sz="2800">
                        <a:latin typeface="Cambria Math" panose="02040503050406030204" pitchFamily="18" charset="0"/>
                      </a:rPr>
                      <m:t>+</m:t>
                    </m:r>
                    <m:r>
                      <a:rPr lang="en-US" altLang="zh-CN" sz="2800" b="1" i="1">
                        <a:latin typeface="Cambria Math" panose="02040503050406030204" pitchFamily="18" charset="0"/>
                      </a:rPr>
                      <m:t>𝜷</m:t>
                    </m:r>
                    <m:r>
                      <a:rPr lang="en-US" altLang="zh-CN" sz="2800">
                        <a:latin typeface="Cambria Math" panose="02040503050406030204" pitchFamily="18" charset="0"/>
                      </a:rPr>
                      <m:t>∈</m:t>
                    </m:r>
                    <m:r>
                      <a:rPr lang="en-US" altLang="zh-CN" sz="2800" i="1">
                        <a:latin typeface="Cambria Math" panose="02040503050406030204" pitchFamily="18" charset="0"/>
                      </a:rPr>
                      <m:t>𝑊</m:t>
                    </m:r>
                  </m:oMath>
                </a14:m>
                <a:r>
                  <a:rPr lang="en-US" altLang="zh-CN" sz="2800" dirty="0">
                    <a:latin typeface="仿宋" panose="02010609060101010101" pitchFamily="49" charset="-122"/>
                    <a:ea typeface="仿宋" panose="02010609060101010101" pitchFamily="49" charset="-122"/>
                  </a:rPr>
                  <a:t>.</a:t>
                </a:r>
                <a:endParaRPr lang="zh-CN" altLang="zh-CN" sz="2800" dirty="0">
                  <a:latin typeface="仿宋" panose="02010609060101010101" pitchFamily="49" charset="-122"/>
                  <a:ea typeface="仿宋" panose="02010609060101010101" pitchFamily="49" charset="-122"/>
                </a:endParaRPr>
              </a:p>
              <a:p>
                <a:pPr>
                  <a:lnSpc>
                    <a:spcPct val="120000"/>
                  </a:lnSpc>
                </a:pPr>
                <a:r>
                  <a:rPr lang="zh-CN" altLang="zh-CN" sz="2800" dirty="0"/>
                  <a:t>（</a:t>
                </a:r>
                <a:r>
                  <a:rPr lang="en-US" altLang="zh-CN" sz="2800" dirty="0"/>
                  <a:t>3</a:t>
                </a:r>
                <a:r>
                  <a:rPr lang="zh-CN" altLang="zh-CN" sz="2800" dirty="0"/>
                  <a:t>）</a:t>
                </a:r>
                <a14:m>
                  <m:oMath xmlns:m="http://schemas.openxmlformats.org/officeDocument/2006/math">
                    <m:r>
                      <a:rPr lang="en-US" altLang="zh-CN" sz="2800">
                        <a:latin typeface="Cambria Math" panose="02040503050406030204" pitchFamily="18" charset="0"/>
                      </a:rPr>
                      <m:t>∀</m:t>
                    </m:r>
                    <m:r>
                      <a:rPr lang="en-US" altLang="zh-CN" sz="2800" i="1">
                        <a:latin typeface="Cambria Math" panose="02040503050406030204" pitchFamily="18" charset="0"/>
                      </a:rPr>
                      <m:t>𝑘</m:t>
                    </m:r>
                    <m:r>
                      <a:rPr lang="en-US" altLang="zh-CN" sz="2800" i="1">
                        <a:latin typeface="Cambria Math" panose="02040503050406030204" pitchFamily="18" charset="0"/>
                      </a:rPr>
                      <m:t>,</m:t>
                    </m:r>
                    <m:r>
                      <a:rPr lang="en-US" altLang="zh-CN" sz="2800" i="1">
                        <a:latin typeface="Cambria Math" panose="02040503050406030204" pitchFamily="18" charset="0"/>
                      </a:rPr>
                      <m:t>𝑙</m:t>
                    </m:r>
                    <m:r>
                      <a:rPr lang="en-US" altLang="zh-CN" sz="2800">
                        <a:latin typeface="Cambria Math" panose="02040503050406030204" pitchFamily="18" charset="0"/>
                      </a:rPr>
                      <m:t>∈</m:t>
                    </m:r>
                    <m:r>
                      <a:rPr lang="en-US" altLang="zh-CN" sz="2800" i="1">
                        <a:latin typeface="Cambria Math" panose="02040503050406030204" pitchFamily="18" charset="0"/>
                      </a:rPr>
                      <m:t>𝐹</m:t>
                    </m:r>
                  </m:oMath>
                </a14:m>
                <a:r>
                  <a:rPr lang="zh-CN" altLang="zh-CN" sz="2800" dirty="0"/>
                  <a:t>和</a:t>
                </a:r>
                <a14:m>
                  <m:oMath xmlns:m="http://schemas.openxmlformats.org/officeDocument/2006/math">
                    <m:r>
                      <a:rPr lang="en-US" altLang="zh-CN" sz="2800" b="1" i="1">
                        <a:latin typeface="Cambria Math" panose="02040503050406030204" pitchFamily="18" charset="0"/>
                      </a:rPr>
                      <m:t>𝜶</m:t>
                    </m:r>
                    <m:r>
                      <a:rPr lang="en-US" altLang="zh-CN" sz="2800">
                        <a:latin typeface="Cambria Math" panose="02040503050406030204" pitchFamily="18" charset="0"/>
                      </a:rPr>
                      <m:t>,</m:t>
                    </m:r>
                    <m:r>
                      <a:rPr lang="en-US" altLang="zh-CN" sz="2800" b="1" i="1">
                        <a:latin typeface="Cambria Math" panose="02040503050406030204" pitchFamily="18" charset="0"/>
                      </a:rPr>
                      <m:t>𝜷</m:t>
                    </m:r>
                    <m:r>
                      <a:rPr lang="en-US" altLang="zh-CN" sz="2800">
                        <a:latin typeface="Cambria Math" panose="02040503050406030204" pitchFamily="18" charset="0"/>
                      </a:rPr>
                      <m:t>∈</m:t>
                    </m:r>
                    <m:r>
                      <a:rPr lang="en-US" altLang="zh-CN" sz="2800" i="1">
                        <a:latin typeface="Cambria Math" panose="02040503050406030204" pitchFamily="18" charset="0"/>
                      </a:rPr>
                      <m:t>𝑊</m:t>
                    </m:r>
                  </m:oMath>
                </a14:m>
                <a:r>
                  <a:rPr lang="en-US" altLang="zh-CN" sz="2800" dirty="0">
                    <a:latin typeface="仿宋" panose="02010609060101010101" pitchFamily="49" charset="-122"/>
                    <a:ea typeface="仿宋" panose="02010609060101010101" pitchFamily="49" charset="-122"/>
                  </a:rPr>
                  <a:t>,</a:t>
                </a:r>
                <a:r>
                  <a:rPr lang="zh-CN" altLang="zh-CN" sz="2800" dirty="0"/>
                  <a:t>有</a:t>
                </a:r>
                <a14:m>
                  <m:oMath xmlns:m="http://schemas.openxmlformats.org/officeDocument/2006/math">
                    <m:r>
                      <a:rPr lang="en-US" altLang="zh-CN" sz="2800" i="1">
                        <a:latin typeface="Cambria Math" panose="02040503050406030204" pitchFamily="18" charset="0"/>
                      </a:rPr>
                      <m:t>𝑘</m:t>
                    </m:r>
                    <m:r>
                      <a:rPr lang="en-US" altLang="zh-CN" sz="2800" b="1" i="1">
                        <a:latin typeface="Cambria Math" panose="02040503050406030204" pitchFamily="18" charset="0"/>
                      </a:rPr>
                      <m:t>𝜶</m:t>
                    </m:r>
                    <m:r>
                      <a:rPr lang="en-US" altLang="zh-CN" sz="2800">
                        <a:latin typeface="Cambria Math" panose="02040503050406030204" pitchFamily="18" charset="0"/>
                      </a:rPr>
                      <m:t>+</m:t>
                    </m:r>
                    <m:r>
                      <a:rPr lang="en-US" altLang="zh-CN" sz="2800" i="1">
                        <a:latin typeface="Cambria Math" panose="02040503050406030204" pitchFamily="18" charset="0"/>
                      </a:rPr>
                      <m:t>𝑙</m:t>
                    </m:r>
                    <m:r>
                      <a:rPr lang="en-US" altLang="zh-CN" sz="2800" b="1" i="1">
                        <a:latin typeface="Cambria Math" panose="02040503050406030204" pitchFamily="18" charset="0"/>
                      </a:rPr>
                      <m:t>𝜷</m:t>
                    </m:r>
                    <m:r>
                      <a:rPr lang="en-US" altLang="zh-CN" sz="2800">
                        <a:latin typeface="Cambria Math" panose="02040503050406030204" pitchFamily="18" charset="0"/>
                      </a:rPr>
                      <m:t>∈</m:t>
                    </m:r>
                    <m:r>
                      <a:rPr lang="en-US" altLang="zh-CN" sz="2800" i="1">
                        <a:latin typeface="Cambria Math" panose="02040503050406030204" pitchFamily="18" charset="0"/>
                      </a:rPr>
                      <m:t>𝑊</m:t>
                    </m:r>
                  </m:oMath>
                </a14:m>
                <a:r>
                  <a:rPr lang="en-US" altLang="zh-CN" sz="2800" dirty="0">
                    <a:latin typeface="仿宋" panose="02010609060101010101" pitchFamily="49" charset="-122"/>
                    <a:ea typeface="仿宋" panose="02010609060101010101" pitchFamily="49" charset="-122"/>
                  </a:rPr>
                  <a:t>. </a:t>
                </a:r>
                <a:endParaRPr lang="zh-CN" altLang="zh-CN" sz="2800" dirty="0">
                  <a:latin typeface="仿宋" panose="02010609060101010101" pitchFamily="49" charset="-122"/>
                  <a:ea typeface="仿宋" panose="02010609060101010101" pitchFamily="49" charset="-122"/>
                </a:endParaRPr>
              </a:p>
              <a:p>
                <a:pPr>
                  <a:lnSpc>
                    <a:spcPct val="120000"/>
                  </a:lnSpc>
                </a:pPr>
                <a:endParaRPr lang="en-US" altLang="zh-CN" sz="2800" b="1" dirty="0">
                  <a:solidFill>
                    <a:srgbClr val="0000FF"/>
                  </a:solidFill>
                </a:endParaRPr>
              </a:p>
              <a:p>
                <a:pPr>
                  <a:lnSpc>
                    <a:spcPct val="120000"/>
                  </a:lnSpc>
                </a:pPr>
                <a:r>
                  <a:rPr lang="zh-CN" altLang="en-US" sz="2800" b="1" dirty="0">
                    <a:solidFill>
                      <a:srgbClr val="0000FF"/>
                    </a:solidFill>
                  </a:rPr>
                  <a:t>注</a:t>
                </a:r>
                <a:r>
                  <a:rPr lang="en-US" altLang="zh-CN" sz="2800" b="1" dirty="0">
                    <a:solidFill>
                      <a:srgbClr val="0000FF"/>
                    </a:solidFill>
                  </a:rPr>
                  <a:t>1. </a:t>
                </a:r>
                <a:r>
                  <a:rPr lang="zh-CN" altLang="en-US" sz="2800" dirty="0"/>
                  <a:t>检验子空间：</a:t>
                </a:r>
                <a:r>
                  <a:rPr lang="zh-CN" altLang="en-US" sz="2800" dirty="0">
                    <a:solidFill>
                      <a:srgbClr val="0000FF"/>
                    </a:solidFill>
                  </a:rPr>
                  <a:t>确定</a:t>
                </a:r>
                <a14:m>
                  <m:oMath xmlns:m="http://schemas.openxmlformats.org/officeDocument/2006/math">
                    <m:r>
                      <a:rPr lang="en-US" altLang="zh-CN" sz="2800">
                        <a:solidFill>
                          <a:srgbClr val="0000FF"/>
                        </a:solidFill>
                        <a:latin typeface="Cambria Math" panose="02040503050406030204" pitchFamily="18" charset="0"/>
                      </a:rPr>
                      <m:t>𝑊</m:t>
                    </m:r>
                  </m:oMath>
                </a14:m>
                <a:r>
                  <a:rPr lang="zh-CN" altLang="en-US" sz="2800" dirty="0">
                    <a:solidFill>
                      <a:srgbClr val="0000FF"/>
                    </a:solidFill>
                  </a:rPr>
                  <a:t>是非空子集，并且包含零向量</a:t>
                </a:r>
                <a:r>
                  <a:rPr lang="en-US" altLang="zh-CN" sz="2800" dirty="0">
                    <a:solidFill>
                      <a:srgbClr val="0000FF"/>
                    </a:solidFill>
                  </a:rPr>
                  <a:t>+</a:t>
                </a:r>
                <a:r>
                  <a:rPr lang="zh-CN" altLang="en-US" sz="2800" dirty="0">
                    <a:solidFill>
                      <a:srgbClr val="0000FF"/>
                    </a:solidFill>
                  </a:rPr>
                  <a:t>验证命题</a:t>
                </a:r>
                <a:r>
                  <a:rPr lang="en-US" altLang="zh-CN" sz="2800" dirty="0">
                    <a:solidFill>
                      <a:srgbClr val="0000FF"/>
                    </a:solidFill>
                  </a:rPr>
                  <a:t>3.</a:t>
                </a:r>
                <a:endParaRPr lang="zh-CN" altLang="zh-CN" sz="2800" dirty="0"/>
              </a:p>
            </p:txBody>
          </p:sp>
        </mc:Choice>
        <mc:Fallback xmlns="">
          <p:sp>
            <p:nvSpPr>
              <p:cNvPr id="22" name="内容占位符 2"/>
              <p:cNvSpPr txBox="1">
                <a:spLocks noRot="1" noChangeAspect="1" noMove="1" noResize="1" noEditPoints="1" noAdjustHandles="1" noChangeArrowheads="1" noChangeShapeType="1" noTextEdit="1"/>
              </p:cNvSpPr>
              <p:nvPr/>
            </p:nvSpPr>
            <p:spPr>
              <a:xfrm>
                <a:off x="627330" y="1229293"/>
                <a:ext cx="7955735" cy="4935337"/>
              </a:xfrm>
              <a:prstGeom prst="rect">
                <a:avLst/>
              </a:prstGeom>
              <a:blipFill rotWithShape="1">
                <a:blip r:embed="rId3"/>
                <a:stretch>
                  <a:fillRect l="-7" t="-12" r="5" b="-3512"/>
                </a:stretch>
              </a:blipFill>
            </p:spPr>
            <p:txBody>
              <a:bodyPr/>
              <a:lstStyle/>
              <a:p>
                <a:r>
                  <a:rPr lang="zh-CN" altLang="en-US">
                    <a:noFill/>
                  </a:rPr>
                  <a:t> </a:t>
                </a:r>
              </a:p>
            </p:txBody>
          </p:sp>
        </mc:Fallback>
      </mc:AlternateContent>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513031" y="180000"/>
            <a:ext cx="8001000" cy="678344"/>
          </a:xfrm>
        </p:spPr>
        <p:txBody>
          <a:bodyPr/>
          <a:lstStyle/>
          <a:p>
            <a:r>
              <a:rPr lang="zh-CN" altLang="en-US" sz="2400" dirty="0">
                <a:latin typeface="黑体" panose="02010609060101010101" pitchFamily="49" charset="-122"/>
                <a:ea typeface="黑体" panose="02010609060101010101" pitchFamily="49" charset="-122"/>
                <a:cs typeface="Arial" panose="020B0604020202020204" pitchFamily="34" charset="0"/>
              </a:rPr>
              <a:t>第一章 线性空间引论</a:t>
            </a:r>
            <a:r>
              <a:rPr lang="en-US" altLang="zh-CN" sz="2400" dirty="0">
                <a:latin typeface="黑体" panose="02010609060101010101" pitchFamily="49" charset="-122"/>
                <a:ea typeface="黑体" panose="02010609060101010101" pitchFamily="49" charset="-122"/>
                <a:cs typeface="Arial" panose="020B0604020202020204" pitchFamily="34" charset="0"/>
              </a:rPr>
              <a:t>——</a:t>
            </a:r>
            <a:r>
              <a:rPr lang="zh-CN" altLang="en-US" sz="2400" dirty="0">
                <a:latin typeface="黑体" panose="02010609060101010101" pitchFamily="49" charset="-122"/>
                <a:ea typeface="黑体" panose="02010609060101010101" pitchFamily="49" charset="-122"/>
                <a:cs typeface="Arial" panose="020B0604020202020204" pitchFamily="34" charset="0"/>
              </a:rPr>
              <a:t>线性子空间</a:t>
            </a:r>
          </a:p>
        </p:txBody>
      </p:sp>
      <mc:AlternateContent xmlns:mc="http://schemas.openxmlformats.org/markup-compatibility/2006" xmlns:a14="http://schemas.microsoft.com/office/drawing/2010/main">
        <mc:Choice Requires="a14">
          <p:sp>
            <p:nvSpPr>
              <p:cNvPr id="22" name="内容占位符 2"/>
              <p:cNvSpPr txBox="1"/>
              <p:nvPr/>
            </p:nvSpPr>
            <p:spPr>
              <a:xfrm>
                <a:off x="627331" y="1229293"/>
                <a:ext cx="7886700" cy="4935337"/>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600"/>
                  </a:spcBef>
                  <a:buFont typeface="Arial" panose="020B0604020202020204" pitchFamily="34" charset="0"/>
                  <a:buNone/>
                  <a:defRPr sz="3000" kern="1200" baseline="0">
                    <a:solidFill>
                      <a:schemeClr val="tx1"/>
                    </a:solidFill>
                    <a:latin typeface="+mn-ea"/>
                    <a:ea typeface="黑体" panose="02010609060101010101" pitchFamily="49" charset="-122"/>
                    <a:cs typeface="+mn-cs"/>
                  </a:defRPr>
                </a:lvl1pPr>
                <a:lvl2pPr marL="742950" indent="-28575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2pPr>
                <a:lvl3pPr marL="11430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3pPr>
                <a:lvl4pPr marL="16002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4pPr>
                <a:lvl5pPr marL="20574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20000"/>
                  </a:lnSpc>
                </a:pPr>
                <a:r>
                  <a:rPr lang="zh-CN" altLang="zh-CN" sz="2800" b="1" dirty="0">
                    <a:solidFill>
                      <a:schemeClr val="accent6">
                        <a:lumMod val="75000"/>
                      </a:schemeClr>
                    </a:solidFill>
                  </a:rPr>
                  <a:t>例</a:t>
                </a:r>
                <a:r>
                  <a:rPr lang="en-US" altLang="zh-CN" sz="2800" b="1" dirty="0">
                    <a:solidFill>
                      <a:schemeClr val="accent6">
                        <a:lumMod val="75000"/>
                      </a:schemeClr>
                    </a:solidFill>
                  </a:rPr>
                  <a:t>1.2.5 </a:t>
                </a:r>
                <a:r>
                  <a:rPr lang="zh-CN" altLang="zh-CN" sz="2800" dirty="0">
                    <a:solidFill>
                      <a:srgbClr val="0000FF"/>
                    </a:solidFill>
                  </a:rPr>
                  <a:t>线性滤波器</a:t>
                </a:r>
                <a:r>
                  <a:rPr lang="zh-CN" altLang="zh-CN" sz="2800" dirty="0"/>
                  <a:t>常用</a:t>
                </a:r>
                <a14:m>
                  <m:oMath xmlns:m="http://schemas.openxmlformats.org/officeDocument/2006/math">
                    <m:r>
                      <a:rPr lang="en-US" altLang="zh-CN" sz="2800" i="1">
                        <a:latin typeface="Cambria Math" panose="02040503050406030204" pitchFamily="18" charset="0"/>
                      </a:rPr>
                      <m:t>𝑛</m:t>
                    </m:r>
                  </m:oMath>
                </a14:m>
                <a:r>
                  <a:rPr lang="zh-CN" altLang="zh-CN" sz="2800" dirty="0"/>
                  <a:t>阶线性差分方程描述</a:t>
                </a:r>
                <a:r>
                  <a:rPr lang="en-US" altLang="zh-CN" sz="2800" dirty="0">
                    <a:latin typeface="仿宋" panose="02010609060101010101" pitchFamily="49" charset="-122"/>
                    <a:ea typeface="仿宋" panose="02010609060101010101" pitchFamily="49" charset="-122"/>
                  </a:rPr>
                  <a:t>.</a:t>
                </a:r>
                <a:r>
                  <a:rPr lang="zh-CN" altLang="zh-CN" sz="2800" dirty="0"/>
                  <a:t>考查齐次</a:t>
                </a:r>
                <a:r>
                  <a:rPr lang="zh-CN" altLang="en-US" sz="2800" dirty="0"/>
                  <a:t>线性</a:t>
                </a:r>
                <a:r>
                  <a:rPr lang="zh-CN" altLang="zh-CN" sz="2800" dirty="0"/>
                  <a:t>差分方程</a:t>
                </a:r>
                <a:r>
                  <a:rPr lang="zh-CN" altLang="zh-CN" sz="2800" dirty="0">
                    <a:solidFill>
                      <a:srgbClr val="FF0000"/>
                    </a:solidFill>
                    <a:sym typeface="+mn-ea"/>
                  </a:rPr>
                  <a:t>（本页不讲，自学）</a:t>
                </a:r>
                <a:endParaRPr lang="zh-CN" altLang="zh-CN" sz="2800" dirty="0"/>
              </a:p>
              <a:p>
                <a:pPr>
                  <a:lnSpc>
                    <a:spcPct val="120000"/>
                  </a:lnSpc>
                </a:pPr>
                <a14:m>
                  <m:oMathPara xmlns:m="http://schemas.openxmlformats.org/officeDocument/2006/math">
                    <m:oMathParaPr>
                      <m:jc m:val="centerGroup"/>
                    </m:oMathParaPr>
                    <m:oMath xmlns:m="http://schemas.openxmlformats.org/officeDocument/2006/math">
                      <m:sSub>
                        <m:sSubPr>
                          <m:ctrlPr>
                            <a:rPr lang="zh-CN" altLang="zh-CN" sz="2800" i="1">
                              <a:solidFill>
                                <a:srgbClr val="0000FF"/>
                              </a:solidFill>
                              <a:latin typeface="Cambria Math" panose="02040503050406030204" pitchFamily="18" charset="0"/>
                            </a:rPr>
                          </m:ctrlPr>
                        </m:sSubPr>
                        <m:e>
                          <m:r>
                            <a:rPr lang="en-US" altLang="zh-CN" sz="2800">
                              <a:solidFill>
                                <a:srgbClr val="0000FF"/>
                              </a:solidFill>
                              <a:latin typeface="Cambria Math" panose="02040503050406030204" pitchFamily="18" charset="0"/>
                            </a:rPr>
                            <m:t>𝑢</m:t>
                          </m:r>
                        </m:e>
                        <m:sub>
                          <m:r>
                            <a:rPr lang="en-US" altLang="zh-CN" sz="2800">
                              <a:solidFill>
                                <a:srgbClr val="0000FF"/>
                              </a:solidFill>
                              <a:latin typeface="Cambria Math" panose="02040503050406030204" pitchFamily="18" charset="0"/>
                            </a:rPr>
                            <m:t>𝑘</m:t>
                          </m:r>
                          <m:r>
                            <a:rPr lang="en-US" altLang="zh-CN" sz="2800">
                              <a:solidFill>
                                <a:srgbClr val="0000FF"/>
                              </a:solidFill>
                              <a:latin typeface="Cambria Math" panose="02040503050406030204" pitchFamily="18" charset="0"/>
                            </a:rPr>
                            <m:t>+</m:t>
                          </m:r>
                          <m:r>
                            <a:rPr lang="en-US" altLang="zh-CN" sz="2800">
                              <a:solidFill>
                                <a:srgbClr val="0000FF"/>
                              </a:solidFill>
                              <a:latin typeface="Cambria Math" panose="02040503050406030204" pitchFamily="18" charset="0"/>
                            </a:rPr>
                            <m:t>𝑛</m:t>
                          </m:r>
                        </m:sub>
                      </m:sSub>
                      <m:r>
                        <a:rPr lang="en-US" altLang="zh-CN" sz="2800">
                          <a:solidFill>
                            <a:srgbClr val="0000FF"/>
                          </a:solidFill>
                          <a:latin typeface="Cambria Math" panose="02040503050406030204" pitchFamily="18" charset="0"/>
                        </a:rPr>
                        <m:t>+</m:t>
                      </m:r>
                      <m:sSub>
                        <m:sSubPr>
                          <m:ctrlPr>
                            <a:rPr lang="zh-CN" altLang="zh-CN" sz="2800" i="1">
                              <a:solidFill>
                                <a:srgbClr val="0000FF"/>
                              </a:solidFill>
                              <a:latin typeface="Cambria Math" panose="02040503050406030204" pitchFamily="18" charset="0"/>
                            </a:rPr>
                          </m:ctrlPr>
                        </m:sSubPr>
                        <m:e>
                          <m:r>
                            <a:rPr lang="en-US" altLang="zh-CN" sz="2800">
                              <a:solidFill>
                                <a:srgbClr val="0000FF"/>
                              </a:solidFill>
                              <a:latin typeface="Cambria Math" panose="02040503050406030204" pitchFamily="18" charset="0"/>
                            </a:rPr>
                            <m:t>𝑎</m:t>
                          </m:r>
                        </m:e>
                        <m:sub>
                          <m:r>
                            <a:rPr lang="en-US" altLang="zh-CN" sz="2800">
                              <a:solidFill>
                                <a:srgbClr val="0000FF"/>
                              </a:solidFill>
                              <a:latin typeface="Cambria Math" panose="02040503050406030204" pitchFamily="18" charset="0"/>
                            </a:rPr>
                            <m:t>𝑛</m:t>
                          </m:r>
                          <m:r>
                            <a:rPr lang="en-US" altLang="zh-CN" sz="2800">
                              <a:solidFill>
                                <a:srgbClr val="0000FF"/>
                              </a:solidFill>
                              <a:latin typeface="Cambria Math" panose="02040503050406030204" pitchFamily="18" charset="0"/>
                            </a:rPr>
                            <m:t>−1</m:t>
                          </m:r>
                        </m:sub>
                      </m:sSub>
                      <m:sSub>
                        <m:sSubPr>
                          <m:ctrlPr>
                            <a:rPr lang="zh-CN" altLang="zh-CN" sz="2800" i="1">
                              <a:solidFill>
                                <a:srgbClr val="0000FF"/>
                              </a:solidFill>
                              <a:latin typeface="Cambria Math" panose="02040503050406030204" pitchFamily="18" charset="0"/>
                            </a:rPr>
                          </m:ctrlPr>
                        </m:sSubPr>
                        <m:e>
                          <m:r>
                            <a:rPr lang="en-US" altLang="zh-CN" sz="2800">
                              <a:solidFill>
                                <a:srgbClr val="0000FF"/>
                              </a:solidFill>
                              <a:latin typeface="Cambria Math" panose="02040503050406030204" pitchFamily="18" charset="0"/>
                            </a:rPr>
                            <m:t>𝑢</m:t>
                          </m:r>
                        </m:e>
                        <m:sub>
                          <m:r>
                            <a:rPr lang="en-US" altLang="zh-CN" sz="2800">
                              <a:solidFill>
                                <a:srgbClr val="0000FF"/>
                              </a:solidFill>
                              <a:latin typeface="Cambria Math" panose="02040503050406030204" pitchFamily="18" charset="0"/>
                            </a:rPr>
                            <m:t>𝑘</m:t>
                          </m:r>
                          <m:r>
                            <a:rPr lang="en-US" altLang="zh-CN" sz="2800">
                              <a:solidFill>
                                <a:srgbClr val="0000FF"/>
                              </a:solidFill>
                              <a:latin typeface="Cambria Math" panose="02040503050406030204" pitchFamily="18" charset="0"/>
                            </a:rPr>
                            <m:t>+</m:t>
                          </m:r>
                          <m:r>
                            <a:rPr lang="en-US" altLang="zh-CN" sz="2800">
                              <a:solidFill>
                                <a:srgbClr val="0000FF"/>
                              </a:solidFill>
                              <a:latin typeface="Cambria Math" panose="02040503050406030204" pitchFamily="18" charset="0"/>
                            </a:rPr>
                            <m:t>𝑛</m:t>
                          </m:r>
                          <m:r>
                            <a:rPr lang="en-US" altLang="zh-CN" sz="2800">
                              <a:solidFill>
                                <a:srgbClr val="0000FF"/>
                              </a:solidFill>
                              <a:latin typeface="Cambria Math" panose="02040503050406030204" pitchFamily="18" charset="0"/>
                            </a:rPr>
                            <m:t>−1</m:t>
                          </m:r>
                        </m:sub>
                      </m:sSub>
                      <m:r>
                        <a:rPr lang="en-US" altLang="zh-CN" sz="2800">
                          <a:solidFill>
                            <a:srgbClr val="0000FF"/>
                          </a:solidFill>
                          <a:latin typeface="Cambria Math" panose="02040503050406030204" pitchFamily="18" charset="0"/>
                        </a:rPr>
                        <m:t>+⋯+</m:t>
                      </m:r>
                      <m:sSub>
                        <m:sSubPr>
                          <m:ctrlPr>
                            <a:rPr lang="zh-CN" altLang="zh-CN" sz="2800" i="1">
                              <a:solidFill>
                                <a:srgbClr val="0000FF"/>
                              </a:solidFill>
                              <a:latin typeface="Cambria Math" panose="02040503050406030204" pitchFamily="18" charset="0"/>
                            </a:rPr>
                          </m:ctrlPr>
                        </m:sSubPr>
                        <m:e>
                          <m:r>
                            <a:rPr lang="en-US" altLang="zh-CN" sz="2800">
                              <a:solidFill>
                                <a:srgbClr val="0000FF"/>
                              </a:solidFill>
                              <a:latin typeface="Cambria Math" panose="02040503050406030204" pitchFamily="18" charset="0"/>
                            </a:rPr>
                            <m:t>𝑎</m:t>
                          </m:r>
                        </m:e>
                        <m:sub>
                          <m:r>
                            <a:rPr lang="en-US" altLang="zh-CN" sz="2800">
                              <a:solidFill>
                                <a:srgbClr val="0000FF"/>
                              </a:solidFill>
                              <a:latin typeface="Cambria Math" panose="02040503050406030204" pitchFamily="18" charset="0"/>
                            </a:rPr>
                            <m:t>1</m:t>
                          </m:r>
                        </m:sub>
                      </m:sSub>
                      <m:sSub>
                        <m:sSubPr>
                          <m:ctrlPr>
                            <a:rPr lang="zh-CN" altLang="zh-CN" sz="2800" i="1">
                              <a:solidFill>
                                <a:srgbClr val="0000FF"/>
                              </a:solidFill>
                              <a:latin typeface="Cambria Math" panose="02040503050406030204" pitchFamily="18" charset="0"/>
                            </a:rPr>
                          </m:ctrlPr>
                        </m:sSubPr>
                        <m:e>
                          <m:r>
                            <a:rPr lang="en-US" altLang="zh-CN" sz="2800">
                              <a:solidFill>
                                <a:srgbClr val="0000FF"/>
                              </a:solidFill>
                              <a:latin typeface="Cambria Math" panose="02040503050406030204" pitchFamily="18" charset="0"/>
                            </a:rPr>
                            <m:t>𝑢</m:t>
                          </m:r>
                        </m:e>
                        <m:sub>
                          <m:r>
                            <a:rPr lang="en-US" altLang="zh-CN" sz="2800">
                              <a:solidFill>
                                <a:srgbClr val="0000FF"/>
                              </a:solidFill>
                              <a:latin typeface="Cambria Math" panose="02040503050406030204" pitchFamily="18" charset="0"/>
                            </a:rPr>
                            <m:t>𝑘</m:t>
                          </m:r>
                          <m:r>
                            <a:rPr lang="en-US" altLang="zh-CN" sz="2800">
                              <a:solidFill>
                                <a:srgbClr val="0000FF"/>
                              </a:solidFill>
                              <a:latin typeface="Cambria Math" panose="02040503050406030204" pitchFamily="18" charset="0"/>
                            </a:rPr>
                            <m:t>+1</m:t>
                          </m:r>
                        </m:sub>
                      </m:sSub>
                      <m:r>
                        <a:rPr lang="en-US" altLang="zh-CN" sz="2800">
                          <a:solidFill>
                            <a:srgbClr val="0000FF"/>
                          </a:solidFill>
                          <a:latin typeface="Cambria Math" panose="02040503050406030204" pitchFamily="18" charset="0"/>
                        </a:rPr>
                        <m:t>+</m:t>
                      </m:r>
                      <m:sSub>
                        <m:sSubPr>
                          <m:ctrlPr>
                            <a:rPr lang="zh-CN" altLang="zh-CN" sz="2800" i="1">
                              <a:solidFill>
                                <a:srgbClr val="0000FF"/>
                              </a:solidFill>
                              <a:latin typeface="Cambria Math" panose="02040503050406030204" pitchFamily="18" charset="0"/>
                            </a:rPr>
                          </m:ctrlPr>
                        </m:sSubPr>
                        <m:e>
                          <m:r>
                            <a:rPr lang="en-US" altLang="zh-CN" sz="2800">
                              <a:solidFill>
                                <a:srgbClr val="0000FF"/>
                              </a:solidFill>
                              <a:latin typeface="Cambria Math" panose="02040503050406030204" pitchFamily="18" charset="0"/>
                            </a:rPr>
                            <m:t>𝑎</m:t>
                          </m:r>
                        </m:e>
                        <m:sub>
                          <m:r>
                            <a:rPr lang="en-US" altLang="zh-CN" sz="2800">
                              <a:solidFill>
                                <a:srgbClr val="0000FF"/>
                              </a:solidFill>
                              <a:latin typeface="Cambria Math" panose="02040503050406030204" pitchFamily="18" charset="0"/>
                            </a:rPr>
                            <m:t>0</m:t>
                          </m:r>
                        </m:sub>
                      </m:sSub>
                      <m:sSub>
                        <m:sSubPr>
                          <m:ctrlPr>
                            <a:rPr lang="zh-CN" altLang="zh-CN" sz="2800" i="1">
                              <a:solidFill>
                                <a:srgbClr val="0000FF"/>
                              </a:solidFill>
                              <a:latin typeface="Cambria Math" panose="02040503050406030204" pitchFamily="18" charset="0"/>
                            </a:rPr>
                          </m:ctrlPr>
                        </m:sSubPr>
                        <m:e>
                          <m:r>
                            <a:rPr lang="en-US" altLang="zh-CN" sz="2800">
                              <a:solidFill>
                                <a:srgbClr val="0000FF"/>
                              </a:solidFill>
                              <a:latin typeface="Cambria Math" panose="02040503050406030204" pitchFamily="18" charset="0"/>
                            </a:rPr>
                            <m:t>𝑢</m:t>
                          </m:r>
                        </m:e>
                        <m:sub>
                          <m:r>
                            <a:rPr lang="en-US" altLang="zh-CN" sz="2800">
                              <a:solidFill>
                                <a:srgbClr val="0000FF"/>
                              </a:solidFill>
                              <a:latin typeface="Cambria Math" panose="02040503050406030204" pitchFamily="18" charset="0"/>
                            </a:rPr>
                            <m:t>𝑘</m:t>
                          </m:r>
                        </m:sub>
                      </m:sSub>
                      <m:r>
                        <a:rPr lang="en-US" altLang="zh-CN" sz="2800">
                          <a:solidFill>
                            <a:srgbClr val="0000FF"/>
                          </a:solidFill>
                          <a:latin typeface="Cambria Math" panose="02040503050406030204" pitchFamily="18" charset="0"/>
                        </a:rPr>
                        <m:t>=0</m:t>
                      </m:r>
                    </m:oMath>
                  </m:oMathPara>
                </a14:m>
                <a:endParaRPr lang="en-US" altLang="zh-CN" sz="2800" dirty="0">
                  <a:solidFill>
                    <a:srgbClr val="0000FF"/>
                  </a:solidFill>
                </a:endParaRPr>
              </a:p>
              <a:p>
                <a:pPr>
                  <a:lnSpc>
                    <a:spcPct val="120000"/>
                  </a:lnSpc>
                </a:pPr>
                <a:r>
                  <a:rPr lang="zh-CN" altLang="en-US" sz="2800" dirty="0"/>
                  <a:t>问该</a:t>
                </a:r>
                <a:r>
                  <a:rPr lang="zh-CN" altLang="zh-CN" sz="2800" dirty="0"/>
                  <a:t>差分方程的解集</a:t>
                </a:r>
                <a14:m>
                  <m:oMath xmlns:m="http://schemas.openxmlformats.org/officeDocument/2006/math">
                    <m:acc>
                      <m:accPr>
                        <m:chr m:val="̃"/>
                        <m:ctrlPr>
                          <a:rPr lang="zh-CN" altLang="zh-CN" sz="2800" i="1">
                            <a:latin typeface="Cambria Math" panose="02040503050406030204" pitchFamily="18" charset="0"/>
                          </a:rPr>
                        </m:ctrlPr>
                      </m:accPr>
                      <m:e>
                        <m:r>
                          <a:rPr lang="en-US" altLang="zh-CN" sz="2800" i="1">
                            <a:latin typeface="Cambria Math" panose="02040503050406030204" pitchFamily="18" charset="0"/>
                          </a:rPr>
                          <m:t>𝑆</m:t>
                        </m:r>
                      </m:e>
                    </m:acc>
                  </m:oMath>
                </a14:m>
                <a:r>
                  <a:rPr lang="zh-CN" altLang="zh-CN" sz="2800" dirty="0"/>
                  <a:t>是</a:t>
                </a:r>
                <a:r>
                  <a:rPr lang="zh-CN" altLang="en-US" sz="2800" dirty="0"/>
                  <a:t>线性</a:t>
                </a:r>
                <a:r>
                  <a:rPr lang="zh-CN" altLang="zh-CN" sz="2800" dirty="0"/>
                  <a:t>空间</a:t>
                </a:r>
                <a:r>
                  <a:rPr lang="zh-CN" altLang="en-US" sz="2800" dirty="0"/>
                  <a:t>吗？</a:t>
                </a:r>
                <a:endParaRPr lang="zh-CN" altLang="zh-CN" sz="2800" dirty="0"/>
              </a:p>
              <a:p>
                <a:pPr>
                  <a:lnSpc>
                    <a:spcPct val="120000"/>
                  </a:lnSpc>
                </a:pPr>
                <a:endParaRPr lang="zh-CN" altLang="zh-CN" sz="2800" dirty="0"/>
              </a:p>
              <a:p>
                <a:pPr algn="ctr">
                  <a:lnSpc>
                    <a:spcPct val="120000"/>
                  </a:lnSpc>
                </a:pPr>
                <a:endParaRPr lang="zh-CN" altLang="zh-CN" sz="2800" dirty="0"/>
              </a:p>
            </p:txBody>
          </p:sp>
        </mc:Choice>
        <mc:Fallback xmlns="">
          <p:sp>
            <p:nvSpPr>
              <p:cNvPr id="22" name="内容占位符 2"/>
              <p:cNvSpPr txBox="1">
                <a:spLocks noRot="1" noChangeAspect="1" noMove="1" noResize="1" noEditPoints="1" noAdjustHandles="1" noChangeArrowheads="1" noChangeShapeType="1" noTextEdit="1"/>
              </p:cNvSpPr>
              <p:nvPr/>
            </p:nvSpPr>
            <p:spPr>
              <a:xfrm>
                <a:off x="627331" y="1229293"/>
                <a:ext cx="7886700" cy="4935337"/>
              </a:xfrm>
              <a:prstGeom prst="rect">
                <a:avLst/>
              </a:prstGeom>
              <a:blipFill rotWithShape="1">
                <a:blip r:embed="rId2"/>
                <a:stretch>
                  <a:fillRect l="-7" t="-12" r="7" b="1"/>
                </a:stretch>
              </a:blipFill>
            </p:spPr>
            <p:txBody>
              <a:bodyPr/>
              <a:lstStyle/>
              <a:p>
                <a:r>
                  <a:rPr lang="zh-CN" altLang="en-US">
                    <a:noFill/>
                  </a:rPr>
                  <a:t> </a:t>
                </a:r>
              </a:p>
            </p:txBody>
          </p:sp>
        </mc:Fallback>
      </mc:AlternateContent>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513031" y="180000"/>
            <a:ext cx="8001000" cy="678344"/>
          </a:xfrm>
        </p:spPr>
        <p:txBody>
          <a:bodyPr/>
          <a:lstStyle/>
          <a:p>
            <a:r>
              <a:rPr lang="zh-CN" altLang="en-US" sz="2400" dirty="0">
                <a:latin typeface="黑体" panose="02010609060101010101" pitchFamily="49" charset="-122"/>
                <a:ea typeface="黑体" panose="02010609060101010101" pitchFamily="49" charset="-122"/>
                <a:cs typeface="Arial" panose="020B0604020202020204" pitchFamily="34" charset="0"/>
              </a:rPr>
              <a:t>第一章 线性空间引论</a:t>
            </a:r>
            <a:r>
              <a:rPr lang="en-US" altLang="zh-CN" sz="2400" dirty="0">
                <a:latin typeface="黑体" panose="02010609060101010101" pitchFamily="49" charset="-122"/>
                <a:ea typeface="黑体" panose="02010609060101010101" pitchFamily="49" charset="-122"/>
                <a:cs typeface="Arial" panose="020B0604020202020204" pitchFamily="34" charset="0"/>
              </a:rPr>
              <a:t>——</a:t>
            </a:r>
            <a:r>
              <a:rPr lang="zh-CN" altLang="en-US" sz="2400" dirty="0">
                <a:latin typeface="黑体" panose="02010609060101010101" pitchFamily="49" charset="-122"/>
                <a:ea typeface="黑体" panose="02010609060101010101" pitchFamily="49" charset="-122"/>
                <a:cs typeface="Arial" panose="020B0604020202020204" pitchFamily="34" charset="0"/>
              </a:rPr>
              <a:t>线性子空间</a:t>
            </a:r>
          </a:p>
        </p:txBody>
      </p:sp>
      <mc:AlternateContent xmlns:mc="http://schemas.openxmlformats.org/markup-compatibility/2006" xmlns:a14="http://schemas.microsoft.com/office/drawing/2010/main">
        <mc:Choice Requires="a14">
          <p:sp>
            <p:nvSpPr>
              <p:cNvPr id="22" name="内容占位符 2"/>
              <p:cNvSpPr txBox="1"/>
              <p:nvPr/>
            </p:nvSpPr>
            <p:spPr>
              <a:xfrm>
                <a:off x="627331" y="1229293"/>
                <a:ext cx="7886700" cy="4935337"/>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600"/>
                  </a:spcBef>
                  <a:buFont typeface="Arial" panose="020B0604020202020204" pitchFamily="34" charset="0"/>
                  <a:buNone/>
                  <a:defRPr sz="3000" kern="1200" baseline="0">
                    <a:solidFill>
                      <a:schemeClr val="tx1"/>
                    </a:solidFill>
                    <a:latin typeface="+mn-ea"/>
                    <a:ea typeface="黑体" panose="02010609060101010101" pitchFamily="49" charset="-122"/>
                    <a:cs typeface="+mn-cs"/>
                  </a:defRPr>
                </a:lvl1pPr>
                <a:lvl2pPr marL="742950" indent="-28575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2pPr>
                <a:lvl3pPr marL="11430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3pPr>
                <a:lvl4pPr marL="16002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4pPr>
                <a:lvl5pPr marL="20574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20000"/>
                  </a:lnSpc>
                </a:pPr>
                <a:r>
                  <a:rPr lang="zh-CN" altLang="zh-CN" sz="2800" b="1" dirty="0">
                    <a:solidFill>
                      <a:schemeClr val="accent6">
                        <a:lumMod val="75000"/>
                      </a:schemeClr>
                    </a:solidFill>
                  </a:rPr>
                  <a:t>例</a:t>
                </a:r>
                <a:r>
                  <a:rPr lang="en-US" altLang="zh-CN" sz="2800" b="1" dirty="0">
                    <a:solidFill>
                      <a:schemeClr val="accent6">
                        <a:lumMod val="75000"/>
                      </a:schemeClr>
                    </a:solidFill>
                  </a:rPr>
                  <a:t>1.2.5 </a:t>
                </a:r>
                <a:r>
                  <a:rPr lang="zh-CN" altLang="zh-CN" sz="2800" dirty="0">
                    <a:solidFill>
                      <a:srgbClr val="0000FF"/>
                    </a:solidFill>
                  </a:rPr>
                  <a:t>线性滤波器</a:t>
                </a:r>
                <a:r>
                  <a:rPr lang="zh-CN" altLang="zh-CN" sz="2800" dirty="0"/>
                  <a:t>常用</a:t>
                </a:r>
                <a14:m>
                  <m:oMath xmlns:m="http://schemas.openxmlformats.org/officeDocument/2006/math">
                    <m:r>
                      <a:rPr lang="en-US" altLang="zh-CN" sz="2800" i="1">
                        <a:latin typeface="Cambria Math" panose="02040503050406030204" pitchFamily="18" charset="0"/>
                      </a:rPr>
                      <m:t>𝑛</m:t>
                    </m:r>
                  </m:oMath>
                </a14:m>
                <a:r>
                  <a:rPr lang="zh-CN" altLang="zh-CN" sz="2800" dirty="0"/>
                  <a:t>阶线性差分方程描述</a:t>
                </a:r>
                <a:r>
                  <a:rPr lang="en-US" altLang="zh-CN" sz="2800" dirty="0">
                    <a:latin typeface="仿宋" panose="02010609060101010101" pitchFamily="49" charset="-122"/>
                    <a:ea typeface="仿宋" panose="02010609060101010101" pitchFamily="49" charset="-122"/>
                  </a:rPr>
                  <a:t>.</a:t>
                </a:r>
                <a:r>
                  <a:rPr lang="zh-CN" altLang="zh-CN" sz="2800" dirty="0"/>
                  <a:t>考查齐次</a:t>
                </a:r>
                <a:r>
                  <a:rPr lang="zh-CN" altLang="en-US" sz="2800" dirty="0"/>
                  <a:t>线性</a:t>
                </a:r>
                <a:r>
                  <a:rPr lang="zh-CN" altLang="zh-CN" sz="2800" dirty="0"/>
                  <a:t>差分方程</a:t>
                </a:r>
                <a:r>
                  <a:rPr lang="zh-CN" altLang="zh-CN" sz="2800" dirty="0">
                    <a:solidFill>
                      <a:srgbClr val="FF0000"/>
                    </a:solidFill>
                    <a:sym typeface="+mn-ea"/>
                  </a:rPr>
                  <a:t>（本页不讲，自学）</a:t>
                </a:r>
                <a:endParaRPr lang="zh-CN" altLang="zh-CN" sz="2800" dirty="0"/>
              </a:p>
              <a:p>
                <a:pPr>
                  <a:lnSpc>
                    <a:spcPct val="120000"/>
                  </a:lnSpc>
                </a:pPr>
                <a14:m>
                  <m:oMathPara xmlns:m="http://schemas.openxmlformats.org/officeDocument/2006/math">
                    <m:oMathParaPr>
                      <m:jc m:val="centerGroup"/>
                    </m:oMathParaPr>
                    <m:oMath xmlns:m="http://schemas.openxmlformats.org/officeDocument/2006/math">
                      <m:sSub>
                        <m:sSubPr>
                          <m:ctrlPr>
                            <a:rPr lang="zh-CN" altLang="zh-CN" sz="2800" i="1">
                              <a:solidFill>
                                <a:srgbClr val="0000FF"/>
                              </a:solidFill>
                              <a:latin typeface="Cambria Math" panose="02040503050406030204" pitchFamily="18" charset="0"/>
                            </a:rPr>
                          </m:ctrlPr>
                        </m:sSubPr>
                        <m:e>
                          <m:r>
                            <a:rPr lang="en-US" altLang="zh-CN" sz="2800">
                              <a:solidFill>
                                <a:srgbClr val="0000FF"/>
                              </a:solidFill>
                              <a:latin typeface="Cambria Math" panose="02040503050406030204" pitchFamily="18" charset="0"/>
                            </a:rPr>
                            <m:t>𝑢</m:t>
                          </m:r>
                        </m:e>
                        <m:sub>
                          <m:r>
                            <a:rPr lang="en-US" altLang="zh-CN" sz="2800">
                              <a:solidFill>
                                <a:srgbClr val="0000FF"/>
                              </a:solidFill>
                              <a:latin typeface="Cambria Math" panose="02040503050406030204" pitchFamily="18" charset="0"/>
                            </a:rPr>
                            <m:t>𝑘</m:t>
                          </m:r>
                          <m:r>
                            <a:rPr lang="en-US" altLang="zh-CN" sz="2800">
                              <a:solidFill>
                                <a:srgbClr val="0000FF"/>
                              </a:solidFill>
                              <a:latin typeface="Cambria Math" panose="02040503050406030204" pitchFamily="18" charset="0"/>
                            </a:rPr>
                            <m:t>+</m:t>
                          </m:r>
                          <m:r>
                            <a:rPr lang="en-US" altLang="zh-CN" sz="2800">
                              <a:solidFill>
                                <a:srgbClr val="0000FF"/>
                              </a:solidFill>
                              <a:latin typeface="Cambria Math" panose="02040503050406030204" pitchFamily="18" charset="0"/>
                            </a:rPr>
                            <m:t>𝑛</m:t>
                          </m:r>
                        </m:sub>
                      </m:sSub>
                      <m:r>
                        <a:rPr lang="en-US" altLang="zh-CN" sz="2800">
                          <a:solidFill>
                            <a:srgbClr val="0000FF"/>
                          </a:solidFill>
                          <a:latin typeface="Cambria Math" panose="02040503050406030204" pitchFamily="18" charset="0"/>
                        </a:rPr>
                        <m:t>+</m:t>
                      </m:r>
                      <m:sSub>
                        <m:sSubPr>
                          <m:ctrlPr>
                            <a:rPr lang="zh-CN" altLang="zh-CN" sz="2800" i="1">
                              <a:solidFill>
                                <a:srgbClr val="0000FF"/>
                              </a:solidFill>
                              <a:latin typeface="Cambria Math" panose="02040503050406030204" pitchFamily="18" charset="0"/>
                            </a:rPr>
                          </m:ctrlPr>
                        </m:sSubPr>
                        <m:e>
                          <m:r>
                            <a:rPr lang="en-US" altLang="zh-CN" sz="2800">
                              <a:solidFill>
                                <a:srgbClr val="0000FF"/>
                              </a:solidFill>
                              <a:latin typeface="Cambria Math" panose="02040503050406030204" pitchFamily="18" charset="0"/>
                            </a:rPr>
                            <m:t>𝑎</m:t>
                          </m:r>
                        </m:e>
                        <m:sub>
                          <m:r>
                            <a:rPr lang="en-US" altLang="zh-CN" sz="2800">
                              <a:solidFill>
                                <a:srgbClr val="0000FF"/>
                              </a:solidFill>
                              <a:latin typeface="Cambria Math" panose="02040503050406030204" pitchFamily="18" charset="0"/>
                            </a:rPr>
                            <m:t>𝑛</m:t>
                          </m:r>
                          <m:r>
                            <a:rPr lang="en-US" altLang="zh-CN" sz="2800">
                              <a:solidFill>
                                <a:srgbClr val="0000FF"/>
                              </a:solidFill>
                              <a:latin typeface="Cambria Math" panose="02040503050406030204" pitchFamily="18" charset="0"/>
                            </a:rPr>
                            <m:t>−1</m:t>
                          </m:r>
                        </m:sub>
                      </m:sSub>
                      <m:sSub>
                        <m:sSubPr>
                          <m:ctrlPr>
                            <a:rPr lang="zh-CN" altLang="zh-CN" sz="2800" i="1">
                              <a:solidFill>
                                <a:srgbClr val="0000FF"/>
                              </a:solidFill>
                              <a:latin typeface="Cambria Math" panose="02040503050406030204" pitchFamily="18" charset="0"/>
                            </a:rPr>
                          </m:ctrlPr>
                        </m:sSubPr>
                        <m:e>
                          <m:r>
                            <a:rPr lang="en-US" altLang="zh-CN" sz="2800">
                              <a:solidFill>
                                <a:srgbClr val="0000FF"/>
                              </a:solidFill>
                              <a:latin typeface="Cambria Math" panose="02040503050406030204" pitchFamily="18" charset="0"/>
                            </a:rPr>
                            <m:t>𝑢</m:t>
                          </m:r>
                        </m:e>
                        <m:sub>
                          <m:r>
                            <a:rPr lang="en-US" altLang="zh-CN" sz="2800">
                              <a:solidFill>
                                <a:srgbClr val="0000FF"/>
                              </a:solidFill>
                              <a:latin typeface="Cambria Math" panose="02040503050406030204" pitchFamily="18" charset="0"/>
                            </a:rPr>
                            <m:t>𝑘</m:t>
                          </m:r>
                          <m:r>
                            <a:rPr lang="en-US" altLang="zh-CN" sz="2800">
                              <a:solidFill>
                                <a:srgbClr val="0000FF"/>
                              </a:solidFill>
                              <a:latin typeface="Cambria Math" panose="02040503050406030204" pitchFamily="18" charset="0"/>
                            </a:rPr>
                            <m:t>+</m:t>
                          </m:r>
                          <m:r>
                            <a:rPr lang="en-US" altLang="zh-CN" sz="2800">
                              <a:solidFill>
                                <a:srgbClr val="0000FF"/>
                              </a:solidFill>
                              <a:latin typeface="Cambria Math" panose="02040503050406030204" pitchFamily="18" charset="0"/>
                            </a:rPr>
                            <m:t>𝑛</m:t>
                          </m:r>
                          <m:r>
                            <a:rPr lang="en-US" altLang="zh-CN" sz="2800">
                              <a:solidFill>
                                <a:srgbClr val="0000FF"/>
                              </a:solidFill>
                              <a:latin typeface="Cambria Math" panose="02040503050406030204" pitchFamily="18" charset="0"/>
                            </a:rPr>
                            <m:t>−1</m:t>
                          </m:r>
                        </m:sub>
                      </m:sSub>
                      <m:r>
                        <a:rPr lang="en-US" altLang="zh-CN" sz="2800">
                          <a:solidFill>
                            <a:srgbClr val="0000FF"/>
                          </a:solidFill>
                          <a:latin typeface="Cambria Math" panose="02040503050406030204" pitchFamily="18" charset="0"/>
                        </a:rPr>
                        <m:t>+⋯+</m:t>
                      </m:r>
                      <m:sSub>
                        <m:sSubPr>
                          <m:ctrlPr>
                            <a:rPr lang="zh-CN" altLang="zh-CN" sz="2800" i="1">
                              <a:solidFill>
                                <a:srgbClr val="0000FF"/>
                              </a:solidFill>
                              <a:latin typeface="Cambria Math" panose="02040503050406030204" pitchFamily="18" charset="0"/>
                            </a:rPr>
                          </m:ctrlPr>
                        </m:sSubPr>
                        <m:e>
                          <m:r>
                            <a:rPr lang="en-US" altLang="zh-CN" sz="2800">
                              <a:solidFill>
                                <a:srgbClr val="0000FF"/>
                              </a:solidFill>
                              <a:latin typeface="Cambria Math" panose="02040503050406030204" pitchFamily="18" charset="0"/>
                            </a:rPr>
                            <m:t>𝑎</m:t>
                          </m:r>
                        </m:e>
                        <m:sub>
                          <m:r>
                            <a:rPr lang="en-US" altLang="zh-CN" sz="2800">
                              <a:solidFill>
                                <a:srgbClr val="0000FF"/>
                              </a:solidFill>
                              <a:latin typeface="Cambria Math" panose="02040503050406030204" pitchFamily="18" charset="0"/>
                            </a:rPr>
                            <m:t>1</m:t>
                          </m:r>
                        </m:sub>
                      </m:sSub>
                      <m:sSub>
                        <m:sSubPr>
                          <m:ctrlPr>
                            <a:rPr lang="zh-CN" altLang="zh-CN" sz="2800" i="1">
                              <a:solidFill>
                                <a:srgbClr val="0000FF"/>
                              </a:solidFill>
                              <a:latin typeface="Cambria Math" panose="02040503050406030204" pitchFamily="18" charset="0"/>
                            </a:rPr>
                          </m:ctrlPr>
                        </m:sSubPr>
                        <m:e>
                          <m:r>
                            <a:rPr lang="en-US" altLang="zh-CN" sz="2800">
                              <a:solidFill>
                                <a:srgbClr val="0000FF"/>
                              </a:solidFill>
                              <a:latin typeface="Cambria Math" panose="02040503050406030204" pitchFamily="18" charset="0"/>
                            </a:rPr>
                            <m:t>𝑢</m:t>
                          </m:r>
                        </m:e>
                        <m:sub>
                          <m:r>
                            <a:rPr lang="en-US" altLang="zh-CN" sz="2800">
                              <a:solidFill>
                                <a:srgbClr val="0000FF"/>
                              </a:solidFill>
                              <a:latin typeface="Cambria Math" panose="02040503050406030204" pitchFamily="18" charset="0"/>
                            </a:rPr>
                            <m:t>𝑘</m:t>
                          </m:r>
                          <m:r>
                            <a:rPr lang="en-US" altLang="zh-CN" sz="2800">
                              <a:solidFill>
                                <a:srgbClr val="0000FF"/>
                              </a:solidFill>
                              <a:latin typeface="Cambria Math" panose="02040503050406030204" pitchFamily="18" charset="0"/>
                            </a:rPr>
                            <m:t>+1</m:t>
                          </m:r>
                        </m:sub>
                      </m:sSub>
                      <m:r>
                        <a:rPr lang="en-US" altLang="zh-CN" sz="2800">
                          <a:solidFill>
                            <a:srgbClr val="0000FF"/>
                          </a:solidFill>
                          <a:latin typeface="Cambria Math" panose="02040503050406030204" pitchFamily="18" charset="0"/>
                        </a:rPr>
                        <m:t>+</m:t>
                      </m:r>
                      <m:sSub>
                        <m:sSubPr>
                          <m:ctrlPr>
                            <a:rPr lang="zh-CN" altLang="zh-CN" sz="2800" i="1">
                              <a:solidFill>
                                <a:srgbClr val="0000FF"/>
                              </a:solidFill>
                              <a:latin typeface="Cambria Math" panose="02040503050406030204" pitchFamily="18" charset="0"/>
                            </a:rPr>
                          </m:ctrlPr>
                        </m:sSubPr>
                        <m:e>
                          <m:r>
                            <a:rPr lang="en-US" altLang="zh-CN" sz="2800">
                              <a:solidFill>
                                <a:srgbClr val="0000FF"/>
                              </a:solidFill>
                              <a:latin typeface="Cambria Math" panose="02040503050406030204" pitchFamily="18" charset="0"/>
                            </a:rPr>
                            <m:t>𝑎</m:t>
                          </m:r>
                        </m:e>
                        <m:sub>
                          <m:r>
                            <a:rPr lang="en-US" altLang="zh-CN" sz="2800">
                              <a:solidFill>
                                <a:srgbClr val="0000FF"/>
                              </a:solidFill>
                              <a:latin typeface="Cambria Math" panose="02040503050406030204" pitchFamily="18" charset="0"/>
                            </a:rPr>
                            <m:t>0</m:t>
                          </m:r>
                        </m:sub>
                      </m:sSub>
                      <m:sSub>
                        <m:sSubPr>
                          <m:ctrlPr>
                            <a:rPr lang="zh-CN" altLang="zh-CN" sz="2800" i="1">
                              <a:solidFill>
                                <a:srgbClr val="0000FF"/>
                              </a:solidFill>
                              <a:latin typeface="Cambria Math" panose="02040503050406030204" pitchFamily="18" charset="0"/>
                            </a:rPr>
                          </m:ctrlPr>
                        </m:sSubPr>
                        <m:e>
                          <m:r>
                            <a:rPr lang="en-US" altLang="zh-CN" sz="2800">
                              <a:solidFill>
                                <a:srgbClr val="0000FF"/>
                              </a:solidFill>
                              <a:latin typeface="Cambria Math" panose="02040503050406030204" pitchFamily="18" charset="0"/>
                            </a:rPr>
                            <m:t>𝑢</m:t>
                          </m:r>
                        </m:e>
                        <m:sub>
                          <m:r>
                            <a:rPr lang="en-US" altLang="zh-CN" sz="2800">
                              <a:solidFill>
                                <a:srgbClr val="0000FF"/>
                              </a:solidFill>
                              <a:latin typeface="Cambria Math" panose="02040503050406030204" pitchFamily="18" charset="0"/>
                            </a:rPr>
                            <m:t>𝑘</m:t>
                          </m:r>
                        </m:sub>
                      </m:sSub>
                      <m:r>
                        <a:rPr lang="en-US" altLang="zh-CN" sz="2800">
                          <a:solidFill>
                            <a:srgbClr val="0000FF"/>
                          </a:solidFill>
                          <a:latin typeface="Cambria Math" panose="02040503050406030204" pitchFamily="18" charset="0"/>
                        </a:rPr>
                        <m:t>=0</m:t>
                      </m:r>
                    </m:oMath>
                  </m:oMathPara>
                </a14:m>
                <a:endParaRPr lang="en-US" altLang="zh-CN" sz="2800" dirty="0">
                  <a:solidFill>
                    <a:srgbClr val="0000FF"/>
                  </a:solidFill>
                </a:endParaRPr>
              </a:p>
              <a:p>
                <a:pPr>
                  <a:lnSpc>
                    <a:spcPct val="120000"/>
                  </a:lnSpc>
                </a:pPr>
                <a:r>
                  <a:rPr lang="zh-CN" altLang="en-US" sz="2800" dirty="0"/>
                  <a:t>问该</a:t>
                </a:r>
                <a:r>
                  <a:rPr lang="zh-CN" altLang="zh-CN" sz="2800" dirty="0"/>
                  <a:t>差分方程的解集</a:t>
                </a:r>
                <a14:m>
                  <m:oMath xmlns:m="http://schemas.openxmlformats.org/officeDocument/2006/math">
                    <m:acc>
                      <m:accPr>
                        <m:chr m:val="̃"/>
                        <m:ctrlPr>
                          <a:rPr lang="zh-CN" altLang="zh-CN" sz="2800" i="1">
                            <a:latin typeface="Cambria Math" panose="02040503050406030204" pitchFamily="18" charset="0"/>
                          </a:rPr>
                        </m:ctrlPr>
                      </m:accPr>
                      <m:e>
                        <m:r>
                          <a:rPr lang="en-US" altLang="zh-CN" sz="2800" i="1">
                            <a:latin typeface="Cambria Math" panose="02040503050406030204" pitchFamily="18" charset="0"/>
                          </a:rPr>
                          <m:t>𝑆</m:t>
                        </m:r>
                      </m:e>
                    </m:acc>
                  </m:oMath>
                </a14:m>
                <a:r>
                  <a:rPr lang="zh-CN" altLang="zh-CN" sz="2800" dirty="0"/>
                  <a:t>是</a:t>
                </a:r>
                <a:r>
                  <a:rPr lang="zh-CN" altLang="en-US" sz="2800" dirty="0"/>
                  <a:t>线性</a:t>
                </a:r>
                <a:r>
                  <a:rPr lang="zh-CN" altLang="zh-CN" sz="2800" dirty="0"/>
                  <a:t>空间</a:t>
                </a:r>
                <a:r>
                  <a:rPr lang="zh-CN" altLang="en-US" sz="2800" dirty="0"/>
                  <a:t>吗？</a:t>
                </a:r>
                <a:endParaRPr lang="zh-CN" altLang="zh-CN" sz="2800" dirty="0"/>
              </a:p>
              <a:p>
                <a:r>
                  <a:rPr lang="zh-CN" altLang="en-US" sz="2800" dirty="0">
                    <a:solidFill>
                      <a:srgbClr val="0000FF"/>
                    </a:solidFill>
                  </a:rPr>
                  <a:t>解</a:t>
                </a:r>
                <a:r>
                  <a:rPr lang="zh-CN" altLang="en-US" sz="2800" dirty="0">
                    <a:solidFill>
                      <a:srgbClr val="0000FF"/>
                    </a:solidFill>
                    <a:latin typeface="宋体" panose="02010600030101010101" pitchFamily="2" charset="-122"/>
                    <a:ea typeface="宋体" panose="02010600030101010101" pitchFamily="2" charset="-122"/>
                  </a:rPr>
                  <a:t>：</a:t>
                </a:r>
                <a:r>
                  <a:rPr lang="zh-CN" altLang="zh-CN" sz="2800" dirty="0"/>
                  <a:t>定义方程解集为</a:t>
                </a:r>
                <a14:m>
                  <m:oMath xmlns:m="http://schemas.openxmlformats.org/officeDocument/2006/math">
                    <m:acc>
                      <m:accPr>
                        <m:chr m:val="̃"/>
                        <m:ctrlPr>
                          <a:rPr lang="zh-CN" altLang="zh-CN" sz="2800" i="1">
                            <a:latin typeface="Cambria Math" panose="02040503050406030204" pitchFamily="18" charset="0"/>
                          </a:rPr>
                        </m:ctrlPr>
                      </m:accPr>
                      <m:e>
                        <m:r>
                          <a:rPr lang="en-US" altLang="zh-CN" sz="2800" i="1">
                            <a:latin typeface="Cambria Math" panose="02040503050406030204"/>
                          </a:rPr>
                          <m:t>𝑆</m:t>
                        </m:r>
                      </m:e>
                    </m:acc>
                  </m:oMath>
                </a14:m>
                <a:r>
                  <a:rPr lang="en-US" altLang="zh-CN" sz="2800" dirty="0">
                    <a:latin typeface="仿宋" panose="02010609060101010101" pitchFamily="49" charset="-122"/>
                    <a:ea typeface="仿宋" panose="02010609060101010101" pitchFamily="49" charset="-122"/>
                  </a:rPr>
                  <a:t>.</a:t>
                </a:r>
                <a:r>
                  <a:rPr lang="zh-CN" altLang="en-US" sz="2800" dirty="0"/>
                  <a:t>由于</a:t>
                </a:r>
                <a:r>
                  <a:rPr lang="zh-CN" altLang="zh-CN" sz="2800" dirty="0"/>
                  <a:t>零序列是</a:t>
                </a:r>
                <a:r>
                  <a:rPr lang="zh-CN" altLang="en-US" sz="2800" dirty="0"/>
                  <a:t>该</a:t>
                </a:r>
                <a:r>
                  <a:rPr lang="zh-CN" altLang="zh-CN" sz="2800" dirty="0"/>
                  <a:t>方程的解</a:t>
                </a:r>
                <a:r>
                  <a:rPr lang="en-US" altLang="zh-CN" sz="2800" dirty="0">
                    <a:latin typeface="仿宋" panose="02010609060101010101" pitchFamily="49" charset="-122"/>
                    <a:ea typeface="仿宋" panose="02010609060101010101" pitchFamily="49" charset="-122"/>
                  </a:rPr>
                  <a:t>,</a:t>
                </a:r>
                <a:r>
                  <a:rPr lang="zh-CN" altLang="en-US" sz="2800" dirty="0">
                    <a:solidFill>
                      <a:srgbClr val="990000"/>
                    </a:solidFill>
                  </a:rPr>
                  <a:t>故</a:t>
                </a:r>
                <a14:m>
                  <m:oMath xmlns:m="http://schemas.openxmlformats.org/officeDocument/2006/math">
                    <m:acc>
                      <m:accPr>
                        <m:chr m:val="̃"/>
                        <m:ctrlPr>
                          <a:rPr lang="zh-CN" altLang="zh-CN" sz="2800" i="1">
                            <a:solidFill>
                              <a:srgbClr val="990000"/>
                            </a:solidFill>
                            <a:latin typeface="Cambria Math" panose="02040503050406030204" pitchFamily="18" charset="0"/>
                          </a:rPr>
                        </m:ctrlPr>
                      </m:accPr>
                      <m:e>
                        <m:r>
                          <a:rPr lang="en-US" altLang="zh-CN" sz="2800" i="1">
                            <a:solidFill>
                              <a:srgbClr val="990000"/>
                            </a:solidFill>
                            <a:latin typeface="Cambria Math" panose="02040503050406030204"/>
                          </a:rPr>
                          <m:t>𝑆</m:t>
                        </m:r>
                      </m:e>
                    </m:acc>
                  </m:oMath>
                </a14:m>
                <a:r>
                  <a:rPr lang="zh-CN" altLang="zh-CN" sz="2800" dirty="0">
                    <a:solidFill>
                      <a:srgbClr val="990000"/>
                    </a:solidFill>
                  </a:rPr>
                  <a:t>非空且是信号空间</a:t>
                </a:r>
                <a14:m>
                  <m:oMath xmlns:m="http://schemas.openxmlformats.org/officeDocument/2006/math">
                    <m:r>
                      <a:rPr lang="en-US" altLang="zh-CN" sz="2800" i="1">
                        <a:solidFill>
                          <a:srgbClr val="990000"/>
                        </a:solidFill>
                        <a:latin typeface="Cambria Math" panose="02040503050406030204"/>
                      </a:rPr>
                      <m:t>𝑆</m:t>
                    </m:r>
                  </m:oMath>
                </a14:m>
                <a:r>
                  <a:rPr lang="zh-CN" altLang="zh-CN" sz="2800" dirty="0">
                    <a:solidFill>
                      <a:srgbClr val="990000"/>
                    </a:solidFill>
                  </a:rPr>
                  <a:t>的子集</a:t>
                </a:r>
                <a:r>
                  <a:rPr lang="en-US" altLang="zh-CN" sz="2800" dirty="0">
                    <a:latin typeface="仿宋" panose="02010609060101010101" pitchFamily="49" charset="-122"/>
                    <a:ea typeface="仿宋" panose="02010609060101010101" pitchFamily="49" charset="-122"/>
                  </a:rPr>
                  <a:t>. </a:t>
                </a:r>
              </a:p>
              <a:p>
                <a14:m>
                  <m:oMath xmlns:m="http://schemas.openxmlformats.org/officeDocument/2006/math">
                    <m:r>
                      <a:rPr lang="zh-CN" altLang="en-US" sz="2800" i="1" smtClean="0">
                        <a:latin typeface="Cambria Math" panose="02040503050406030204"/>
                      </a:rPr>
                      <m:t>∀</m:t>
                    </m:r>
                    <m:d>
                      <m:dPr>
                        <m:begChr m:val="{"/>
                        <m:endChr m:val="}"/>
                        <m:ctrlPr>
                          <a:rPr lang="zh-CN" altLang="zh-CN" sz="2800" i="1">
                            <a:latin typeface="Cambria Math" panose="02040503050406030204" pitchFamily="18" charset="0"/>
                          </a:rPr>
                        </m:ctrlPr>
                      </m:dPr>
                      <m:e>
                        <m:sSub>
                          <m:sSubPr>
                            <m:ctrlPr>
                              <a:rPr lang="zh-CN" altLang="zh-CN" sz="2800" i="1">
                                <a:latin typeface="Cambria Math" panose="02040503050406030204" pitchFamily="18" charset="0"/>
                              </a:rPr>
                            </m:ctrlPr>
                          </m:sSubPr>
                          <m:e>
                            <m:r>
                              <a:rPr lang="en-US" altLang="zh-CN" sz="2800" i="1">
                                <a:latin typeface="Cambria Math" panose="02040503050406030204"/>
                              </a:rPr>
                              <m:t>𝑢</m:t>
                            </m:r>
                          </m:e>
                          <m:sub>
                            <m:r>
                              <a:rPr lang="en-US" altLang="zh-CN" sz="2800" i="1">
                                <a:latin typeface="Cambria Math" panose="02040503050406030204"/>
                              </a:rPr>
                              <m:t>𝑘</m:t>
                            </m:r>
                          </m:sub>
                        </m:sSub>
                      </m:e>
                    </m:d>
                    <m:r>
                      <a:rPr lang="en-US" altLang="zh-CN" sz="2800" i="1">
                        <a:latin typeface="Cambria Math" panose="02040503050406030204"/>
                      </a:rPr>
                      <m:t>,</m:t>
                    </m:r>
                    <m:d>
                      <m:dPr>
                        <m:begChr m:val="{"/>
                        <m:endChr m:val="}"/>
                        <m:ctrlPr>
                          <a:rPr lang="zh-CN" altLang="zh-CN" sz="2800" i="1">
                            <a:latin typeface="Cambria Math" panose="02040503050406030204" pitchFamily="18" charset="0"/>
                          </a:rPr>
                        </m:ctrlPr>
                      </m:dPr>
                      <m:e>
                        <m:sSub>
                          <m:sSubPr>
                            <m:ctrlPr>
                              <a:rPr lang="zh-CN" altLang="zh-CN" sz="2800" i="1">
                                <a:latin typeface="Cambria Math" panose="02040503050406030204" pitchFamily="18" charset="0"/>
                              </a:rPr>
                            </m:ctrlPr>
                          </m:sSubPr>
                          <m:e>
                            <m:r>
                              <a:rPr lang="en-US" altLang="zh-CN" sz="2800" i="1">
                                <a:latin typeface="Cambria Math" panose="02040503050406030204"/>
                              </a:rPr>
                              <m:t>𝑣</m:t>
                            </m:r>
                          </m:e>
                          <m:sub>
                            <m:r>
                              <a:rPr lang="en-US" altLang="zh-CN" sz="2800" i="1">
                                <a:latin typeface="Cambria Math" panose="02040503050406030204"/>
                              </a:rPr>
                              <m:t>𝑘</m:t>
                            </m:r>
                          </m:sub>
                        </m:sSub>
                      </m:e>
                    </m:d>
                    <m:r>
                      <a:rPr lang="en-US" altLang="zh-CN" sz="2800">
                        <a:latin typeface="Cambria Math" panose="02040503050406030204"/>
                      </a:rPr>
                      <m:t>∈</m:t>
                    </m:r>
                    <m:acc>
                      <m:accPr>
                        <m:chr m:val="̃"/>
                        <m:ctrlPr>
                          <a:rPr lang="zh-CN" altLang="zh-CN" sz="2800" i="1">
                            <a:latin typeface="Cambria Math" panose="02040503050406030204" pitchFamily="18" charset="0"/>
                          </a:rPr>
                        </m:ctrlPr>
                      </m:accPr>
                      <m:e>
                        <m:r>
                          <a:rPr lang="en-US" altLang="zh-CN" sz="2800" i="1">
                            <a:latin typeface="Cambria Math" panose="02040503050406030204"/>
                          </a:rPr>
                          <m:t>𝑆</m:t>
                        </m:r>
                      </m:e>
                    </m:acc>
                  </m:oMath>
                </a14:m>
                <a:r>
                  <a:rPr lang="zh-CN" altLang="zh-CN" sz="2800" dirty="0"/>
                  <a:t>和</a:t>
                </a:r>
                <a14:m>
                  <m:oMath xmlns:m="http://schemas.openxmlformats.org/officeDocument/2006/math">
                    <m:r>
                      <a:rPr lang="en-US" altLang="zh-CN" sz="2800" i="1">
                        <a:latin typeface="Cambria Math" panose="02040503050406030204"/>
                      </a:rPr>
                      <m:t>𝜇</m:t>
                    </m:r>
                    <m:r>
                      <a:rPr lang="en-US" altLang="zh-CN" sz="2800" i="1">
                        <a:latin typeface="Cambria Math" panose="02040503050406030204"/>
                      </a:rPr>
                      <m:t>,</m:t>
                    </m:r>
                    <m:r>
                      <a:rPr lang="en-US" altLang="zh-CN" sz="2800" i="1">
                        <a:latin typeface="Cambria Math" panose="02040503050406030204"/>
                      </a:rPr>
                      <m:t>𝜆</m:t>
                    </m:r>
                    <m:r>
                      <a:rPr lang="en-US" altLang="zh-CN" sz="2800">
                        <a:latin typeface="Cambria Math" panose="02040503050406030204"/>
                      </a:rPr>
                      <m:t>∈</m:t>
                    </m:r>
                    <m:r>
                      <a:rPr lang="en-US" altLang="zh-CN" sz="2800" i="1">
                        <a:latin typeface="Cambria Math" panose="02040503050406030204"/>
                      </a:rPr>
                      <m:t>ℝ</m:t>
                    </m:r>
                  </m:oMath>
                </a14:m>
                <a:r>
                  <a:rPr lang="en-US" altLang="zh-CN" sz="2800" dirty="0">
                    <a:latin typeface="仿宋" panose="02010609060101010101" pitchFamily="49" charset="-122"/>
                    <a:ea typeface="仿宋" panose="02010609060101010101" pitchFamily="49" charset="-122"/>
                  </a:rPr>
                  <a:t>,</a:t>
                </a:r>
                <a:r>
                  <a:rPr lang="zh-CN" altLang="en-US" sz="2800" dirty="0"/>
                  <a:t>有</a:t>
                </a:r>
                <a:endParaRPr lang="en-US" altLang="zh-CN" sz="2800" dirty="0"/>
              </a:p>
              <a:p>
                <a:pPr algn="ctr"/>
                <a14:m>
                  <m:oMath xmlns:m="http://schemas.openxmlformats.org/officeDocument/2006/math">
                    <m:d>
                      <m:dPr>
                        <m:begChr m:val="{"/>
                        <m:endChr m:val="}"/>
                        <m:ctrlPr>
                          <a:rPr lang="zh-CN" altLang="zh-CN" sz="2800" i="1" smtClean="0">
                            <a:solidFill>
                              <a:srgbClr val="990000"/>
                            </a:solidFill>
                            <a:latin typeface="Cambria Math" panose="02040503050406030204" pitchFamily="18" charset="0"/>
                          </a:rPr>
                        </m:ctrlPr>
                      </m:dPr>
                      <m:e>
                        <m:r>
                          <a:rPr lang="en-US" altLang="zh-CN" sz="2800" i="1">
                            <a:solidFill>
                              <a:srgbClr val="990000"/>
                            </a:solidFill>
                            <a:latin typeface="Cambria Math" panose="02040503050406030204"/>
                          </a:rPr>
                          <m:t>𝜇</m:t>
                        </m:r>
                        <m:sSub>
                          <m:sSubPr>
                            <m:ctrlPr>
                              <a:rPr lang="zh-CN" altLang="zh-CN" sz="2800" i="1">
                                <a:solidFill>
                                  <a:srgbClr val="990000"/>
                                </a:solidFill>
                                <a:latin typeface="Cambria Math" panose="02040503050406030204" pitchFamily="18" charset="0"/>
                              </a:rPr>
                            </m:ctrlPr>
                          </m:sSubPr>
                          <m:e>
                            <m:r>
                              <a:rPr lang="en-US" altLang="zh-CN" sz="2800" i="1">
                                <a:solidFill>
                                  <a:srgbClr val="990000"/>
                                </a:solidFill>
                                <a:latin typeface="Cambria Math" panose="02040503050406030204"/>
                              </a:rPr>
                              <m:t>𝑢</m:t>
                            </m:r>
                          </m:e>
                          <m:sub>
                            <m:r>
                              <a:rPr lang="en-US" altLang="zh-CN" sz="2800" i="1">
                                <a:solidFill>
                                  <a:srgbClr val="990000"/>
                                </a:solidFill>
                                <a:latin typeface="Cambria Math" panose="02040503050406030204"/>
                              </a:rPr>
                              <m:t>𝑘</m:t>
                            </m:r>
                          </m:sub>
                        </m:sSub>
                        <m:r>
                          <a:rPr lang="en-US" altLang="zh-CN" sz="2800" i="1">
                            <a:solidFill>
                              <a:srgbClr val="990000"/>
                            </a:solidFill>
                            <a:latin typeface="Cambria Math" panose="02040503050406030204"/>
                          </a:rPr>
                          <m:t>+</m:t>
                        </m:r>
                        <m:r>
                          <a:rPr lang="en-US" altLang="zh-CN" sz="2800" i="1">
                            <a:solidFill>
                              <a:srgbClr val="990000"/>
                            </a:solidFill>
                            <a:latin typeface="Cambria Math" panose="02040503050406030204"/>
                          </a:rPr>
                          <m:t>𝜆</m:t>
                        </m:r>
                        <m:sSub>
                          <m:sSubPr>
                            <m:ctrlPr>
                              <a:rPr lang="zh-CN" altLang="zh-CN" sz="2800" i="1">
                                <a:solidFill>
                                  <a:srgbClr val="990000"/>
                                </a:solidFill>
                                <a:latin typeface="Cambria Math" panose="02040503050406030204" pitchFamily="18" charset="0"/>
                              </a:rPr>
                            </m:ctrlPr>
                          </m:sSubPr>
                          <m:e>
                            <m:r>
                              <a:rPr lang="en-US" altLang="zh-CN" sz="2800" i="1">
                                <a:solidFill>
                                  <a:srgbClr val="990000"/>
                                </a:solidFill>
                                <a:latin typeface="Cambria Math" panose="02040503050406030204"/>
                              </a:rPr>
                              <m:t>𝑣</m:t>
                            </m:r>
                          </m:e>
                          <m:sub>
                            <m:r>
                              <a:rPr lang="en-US" altLang="zh-CN" sz="2800" i="1">
                                <a:solidFill>
                                  <a:srgbClr val="990000"/>
                                </a:solidFill>
                                <a:latin typeface="Cambria Math" panose="02040503050406030204"/>
                              </a:rPr>
                              <m:t>𝑘</m:t>
                            </m:r>
                          </m:sub>
                        </m:sSub>
                      </m:e>
                    </m:d>
                  </m:oMath>
                </a14:m>
                <a:r>
                  <a:rPr lang="en-US" altLang="zh-CN" sz="2800" dirty="0">
                    <a:solidFill>
                      <a:srgbClr val="990000"/>
                    </a:solidFill>
                  </a:rPr>
                  <a:t> </a:t>
                </a:r>
                <a14:m>
                  <m:oMath xmlns:m="http://schemas.openxmlformats.org/officeDocument/2006/math">
                    <m:r>
                      <a:rPr lang="en-US" altLang="zh-CN" sz="2800">
                        <a:solidFill>
                          <a:srgbClr val="990000"/>
                        </a:solidFill>
                        <a:latin typeface="Cambria Math" panose="02040503050406030204"/>
                      </a:rPr>
                      <m:t>∈</m:t>
                    </m:r>
                    <m:acc>
                      <m:accPr>
                        <m:chr m:val="̃"/>
                        <m:ctrlPr>
                          <a:rPr lang="zh-CN" altLang="zh-CN" sz="2800" i="1">
                            <a:solidFill>
                              <a:srgbClr val="990000"/>
                            </a:solidFill>
                            <a:latin typeface="Cambria Math" panose="02040503050406030204" pitchFamily="18" charset="0"/>
                          </a:rPr>
                        </m:ctrlPr>
                      </m:accPr>
                      <m:e>
                        <m:r>
                          <a:rPr lang="en-US" altLang="zh-CN" sz="2800" i="1">
                            <a:solidFill>
                              <a:srgbClr val="990000"/>
                            </a:solidFill>
                            <a:latin typeface="Cambria Math" panose="02040503050406030204"/>
                          </a:rPr>
                          <m:t>𝑆</m:t>
                        </m:r>
                      </m:e>
                    </m:acc>
                  </m:oMath>
                </a14:m>
                <a:r>
                  <a:rPr lang="en-US" altLang="zh-CN" sz="2800" dirty="0">
                    <a:solidFill>
                      <a:srgbClr val="990000"/>
                    </a:solidFill>
                    <a:latin typeface="仿宋" panose="02010609060101010101" pitchFamily="49" charset="-122"/>
                    <a:ea typeface="仿宋" panose="02010609060101010101" pitchFamily="49" charset="-122"/>
                  </a:rPr>
                  <a:t>.</a:t>
                </a:r>
                <a:r>
                  <a:rPr lang="en-US" altLang="zh-CN" sz="2800" dirty="0">
                    <a:solidFill>
                      <a:srgbClr val="990000"/>
                    </a:solidFill>
                  </a:rPr>
                  <a:t> </a:t>
                </a:r>
              </a:p>
              <a:p>
                <a:r>
                  <a:rPr lang="zh-CN" altLang="zh-CN" sz="2800" dirty="0"/>
                  <a:t>因此</a:t>
                </a:r>
                <a:r>
                  <a:rPr lang="en-US" altLang="zh-CN" sz="2800" dirty="0">
                    <a:latin typeface="仿宋" panose="02010609060101010101" pitchFamily="49" charset="-122"/>
                    <a:ea typeface="仿宋" panose="02010609060101010101" pitchFamily="49" charset="-122"/>
                  </a:rPr>
                  <a:t>,</a:t>
                </a:r>
                <a:r>
                  <a:rPr lang="zh-CN" altLang="zh-CN" sz="2800" dirty="0">
                    <a:solidFill>
                      <a:srgbClr val="0000FF"/>
                    </a:solidFill>
                  </a:rPr>
                  <a:t>解集</a:t>
                </a:r>
                <a14:m>
                  <m:oMath xmlns:m="http://schemas.openxmlformats.org/officeDocument/2006/math">
                    <m:acc>
                      <m:accPr>
                        <m:chr m:val="̃"/>
                        <m:ctrlPr>
                          <a:rPr lang="zh-CN" altLang="zh-CN" sz="2800" i="1">
                            <a:solidFill>
                              <a:srgbClr val="0000FF"/>
                            </a:solidFill>
                            <a:latin typeface="Cambria Math" panose="02040503050406030204" pitchFamily="18" charset="0"/>
                          </a:rPr>
                        </m:ctrlPr>
                      </m:accPr>
                      <m:e>
                        <m:r>
                          <a:rPr lang="en-US" altLang="zh-CN" sz="2800" i="1">
                            <a:solidFill>
                              <a:srgbClr val="0000FF"/>
                            </a:solidFill>
                            <a:latin typeface="Cambria Math" panose="02040503050406030204"/>
                          </a:rPr>
                          <m:t>𝑆</m:t>
                        </m:r>
                      </m:e>
                    </m:acc>
                  </m:oMath>
                </a14:m>
                <a:r>
                  <a:rPr lang="zh-CN" altLang="zh-CN" sz="2800" dirty="0">
                    <a:solidFill>
                      <a:srgbClr val="0000FF"/>
                    </a:solidFill>
                  </a:rPr>
                  <a:t>是信号空间</a:t>
                </a:r>
                <a14:m>
                  <m:oMath xmlns:m="http://schemas.openxmlformats.org/officeDocument/2006/math">
                    <m:r>
                      <a:rPr lang="en-US" altLang="zh-CN" sz="2800" b="0" i="1" smtClean="0">
                        <a:solidFill>
                          <a:srgbClr val="0000FF"/>
                        </a:solidFill>
                        <a:latin typeface="Cambria Math" panose="02040503050406030204"/>
                      </a:rPr>
                      <m:t>𝑆</m:t>
                    </m:r>
                  </m:oMath>
                </a14:m>
                <a:r>
                  <a:rPr lang="zh-CN" altLang="zh-CN" sz="2800" dirty="0">
                    <a:solidFill>
                      <a:srgbClr val="0000FF"/>
                    </a:solidFill>
                  </a:rPr>
                  <a:t>的子空间</a:t>
                </a:r>
                <a:r>
                  <a:rPr lang="en-US" altLang="zh-CN" sz="2800" dirty="0">
                    <a:latin typeface="仿宋" panose="02010609060101010101" pitchFamily="49" charset="-122"/>
                    <a:ea typeface="仿宋" panose="02010609060101010101" pitchFamily="49" charset="-122"/>
                  </a:rPr>
                  <a:t>.</a:t>
                </a:r>
                <a:r>
                  <a:rPr lang="en-US" altLang="zh-CN" sz="2800" dirty="0"/>
                  <a:t> </a:t>
                </a:r>
                <a:endParaRPr lang="zh-CN" altLang="zh-CN" sz="2800" dirty="0"/>
              </a:p>
              <a:p>
                <a:pPr algn="ctr">
                  <a:lnSpc>
                    <a:spcPct val="120000"/>
                  </a:lnSpc>
                </a:pPr>
                <a:endParaRPr lang="zh-CN" altLang="zh-CN" sz="2800" dirty="0"/>
              </a:p>
            </p:txBody>
          </p:sp>
        </mc:Choice>
        <mc:Fallback xmlns="">
          <p:sp>
            <p:nvSpPr>
              <p:cNvPr id="22" name="内容占位符 2"/>
              <p:cNvSpPr txBox="1">
                <a:spLocks noRot="1" noChangeAspect="1" noMove="1" noResize="1" noEditPoints="1" noAdjustHandles="1" noChangeArrowheads="1" noChangeShapeType="1" noTextEdit="1"/>
              </p:cNvSpPr>
              <p:nvPr/>
            </p:nvSpPr>
            <p:spPr>
              <a:xfrm>
                <a:off x="627331" y="1229293"/>
                <a:ext cx="7886700" cy="4935337"/>
              </a:xfrm>
              <a:prstGeom prst="rect">
                <a:avLst/>
              </a:prstGeom>
              <a:blipFill rotWithShape="1">
                <a:blip r:embed="rId3"/>
                <a:stretch>
                  <a:fillRect l="-7" t="-12" r="7" b="-12171"/>
                </a:stretch>
              </a:blipFill>
            </p:spPr>
            <p:txBody>
              <a:bodyPr/>
              <a:lstStyle/>
              <a:p>
                <a:r>
                  <a:rPr lang="zh-CN" altLang="en-US">
                    <a:noFill/>
                  </a:rPr>
                  <a:t> </a:t>
                </a:r>
              </a:p>
            </p:txBody>
          </p:sp>
        </mc:Fallback>
      </mc:AlternateContent>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2">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513031" y="180000"/>
            <a:ext cx="8001000" cy="678344"/>
          </a:xfrm>
        </p:spPr>
        <p:txBody>
          <a:bodyPr/>
          <a:lstStyle/>
          <a:p>
            <a:r>
              <a:rPr lang="zh-CN" altLang="en-US" sz="2400" dirty="0">
                <a:latin typeface="黑体" panose="02010609060101010101" pitchFamily="49" charset="-122"/>
                <a:ea typeface="黑体" panose="02010609060101010101" pitchFamily="49" charset="-122"/>
                <a:cs typeface="Arial" panose="020B0604020202020204" pitchFamily="34" charset="0"/>
              </a:rPr>
              <a:t>第一章 线性空间引论</a:t>
            </a:r>
            <a:r>
              <a:rPr lang="en-US" altLang="zh-CN" sz="2400" dirty="0">
                <a:latin typeface="黑体" panose="02010609060101010101" pitchFamily="49" charset="-122"/>
                <a:ea typeface="黑体" panose="02010609060101010101" pitchFamily="49" charset="-122"/>
                <a:cs typeface="Arial" panose="020B0604020202020204" pitchFamily="34" charset="0"/>
              </a:rPr>
              <a:t>——</a:t>
            </a:r>
            <a:r>
              <a:rPr lang="zh-CN" altLang="en-US" sz="2400" dirty="0">
                <a:latin typeface="黑体" panose="02010609060101010101" pitchFamily="49" charset="-122"/>
                <a:ea typeface="黑体" panose="02010609060101010101" pitchFamily="49" charset="-122"/>
                <a:cs typeface="Arial" panose="020B0604020202020204" pitchFamily="34" charset="0"/>
              </a:rPr>
              <a:t>线性子空间</a:t>
            </a:r>
          </a:p>
        </p:txBody>
      </p:sp>
      <mc:AlternateContent xmlns:mc="http://schemas.openxmlformats.org/markup-compatibility/2006" xmlns:a14="http://schemas.microsoft.com/office/drawing/2010/main">
        <mc:Choice Requires="a14">
          <p:sp>
            <p:nvSpPr>
              <p:cNvPr id="22" name="内容占位符 2"/>
              <p:cNvSpPr txBox="1"/>
              <p:nvPr/>
            </p:nvSpPr>
            <p:spPr>
              <a:xfrm>
                <a:off x="627331" y="1229293"/>
                <a:ext cx="7886700" cy="4935337"/>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600"/>
                  </a:spcBef>
                  <a:buFont typeface="Arial" panose="020B0604020202020204" pitchFamily="34" charset="0"/>
                  <a:buNone/>
                  <a:defRPr sz="3000" kern="1200" baseline="0">
                    <a:solidFill>
                      <a:schemeClr val="tx1"/>
                    </a:solidFill>
                    <a:latin typeface="+mn-ea"/>
                    <a:ea typeface="黑体" panose="02010609060101010101" pitchFamily="49" charset="-122"/>
                    <a:cs typeface="+mn-cs"/>
                  </a:defRPr>
                </a:lvl1pPr>
                <a:lvl2pPr marL="742950" indent="-28575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2pPr>
                <a:lvl3pPr marL="11430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3pPr>
                <a:lvl4pPr marL="16002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4pPr>
                <a:lvl5pPr marL="20574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spcBef>
                    <a:spcPts val="1200"/>
                  </a:spcBef>
                </a:pPr>
                <a:r>
                  <a:rPr lang="zh-CN" altLang="en-US" sz="2800" dirty="0">
                    <a:solidFill>
                      <a:schemeClr val="accent6">
                        <a:lumMod val="75000"/>
                      </a:schemeClr>
                    </a:solidFill>
                    <a:latin typeface="黑体" panose="02010609060101010101" pitchFamily="49" charset="-122"/>
                  </a:rPr>
                  <a:t>在</a:t>
                </a:r>
                <a14:m>
                  <m:oMath xmlns:m="http://schemas.openxmlformats.org/officeDocument/2006/math">
                    <m:sSup>
                      <m:sSupPr>
                        <m:ctrlPr>
                          <a:rPr lang="en-US" altLang="zh-CN" sz="2800" i="1">
                            <a:solidFill>
                              <a:schemeClr val="accent6">
                                <a:lumMod val="75000"/>
                              </a:schemeClr>
                            </a:solidFill>
                            <a:latin typeface="Cambria Math" panose="02040503050406030204" pitchFamily="18" charset="0"/>
                          </a:rPr>
                        </m:ctrlPr>
                      </m:sSupPr>
                      <m:e>
                        <m:r>
                          <a:rPr lang="en-US" altLang="zh-CN" sz="2800" i="1">
                            <a:solidFill>
                              <a:schemeClr val="accent6">
                                <a:lumMod val="75000"/>
                              </a:schemeClr>
                            </a:solidFill>
                            <a:latin typeface="Cambria Math" panose="02040503050406030204"/>
                            <a:ea typeface="Cambria Math" panose="02040503050406030204"/>
                          </a:rPr>
                          <m:t>ℝ</m:t>
                        </m:r>
                      </m:e>
                      <m:sup>
                        <m:r>
                          <a:rPr lang="en-US" altLang="zh-CN" sz="2800" i="1">
                            <a:solidFill>
                              <a:schemeClr val="accent6">
                                <a:lumMod val="75000"/>
                              </a:schemeClr>
                            </a:solidFill>
                            <a:latin typeface="Cambria Math" panose="02040503050406030204" pitchFamily="18" charset="0"/>
                          </a:rPr>
                          <m:t>3</m:t>
                        </m:r>
                      </m:sup>
                    </m:sSup>
                  </m:oMath>
                </a14:m>
                <a:r>
                  <a:rPr lang="zh-CN" altLang="en-US" sz="2800" dirty="0">
                    <a:solidFill>
                      <a:schemeClr val="accent6">
                        <a:lumMod val="75000"/>
                      </a:schemeClr>
                    </a:solidFill>
                    <a:latin typeface="黑体" panose="02010609060101010101" pitchFamily="49" charset="-122"/>
                  </a:rPr>
                  <a:t>空间中</a:t>
                </a:r>
                <a:r>
                  <a:rPr lang="en-US" altLang="zh-CN" sz="2800" dirty="0">
                    <a:solidFill>
                      <a:schemeClr val="accent6">
                        <a:lumMod val="75000"/>
                      </a:schemeClr>
                    </a:solidFill>
                    <a:latin typeface="黑体" panose="02010609060101010101" pitchFamily="49" charset="-122"/>
                  </a:rPr>
                  <a:t>,</a:t>
                </a:r>
              </a:p>
              <a:p>
                <a:pPr marL="685800" lvl="2" indent="0">
                  <a:spcBef>
                    <a:spcPts val="600"/>
                  </a:spcBef>
                  <a:buNone/>
                </a:pPr>
                <a:r>
                  <a:rPr lang="en-US" altLang="zh-CN" sz="2800" dirty="0">
                    <a:solidFill>
                      <a:schemeClr val="accent6">
                        <a:lumMod val="75000"/>
                      </a:schemeClr>
                    </a:solidFill>
                    <a:latin typeface="黑体" panose="02010609060101010101" pitchFamily="49" charset="-122"/>
                  </a:rPr>
                  <a:t>(1) </a:t>
                </a:r>
                <a14:m>
                  <m:oMath xmlns:m="http://schemas.openxmlformats.org/officeDocument/2006/math">
                    <m:sSub>
                      <m:sSubPr>
                        <m:ctrlPr>
                          <a:rPr lang="en-US" altLang="zh-CN" sz="2800" i="1">
                            <a:solidFill>
                              <a:schemeClr val="accent6">
                                <a:lumMod val="75000"/>
                              </a:schemeClr>
                            </a:solidFill>
                            <a:latin typeface="Cambria Math" panose="02040503050406030204" pitchFamily="18" charset="0"/>
                          </a:rPr>
                        </m:ctrlPr>
                      </m:sSubPr>
                      <m:e>
                        <m:r>
                          <a:rPr lang="en-US" altLang="zh-CN" sz="2800" i="1">
                            <a:solidFill>
                              <a:schemeClr val="accent6">
                                <a:lumMod val="75000"/>
                              </a:schemeClr>
                            </a:solidFill>
                            <a:latin typeface="Cambria Math" panose="02040503050406030204" pitchFamily="18" charset="0"/>
                          </a:rPr>
                          <m:t>𝑊</m:t>
                        </m:r>
                      </m:e>
                      <m:sub>
                        <m:r>
                          <a:rPr lang="en-US" altLang="zh-CN" sz="2800" i="1">
                            <a:solidFill>
                              <a:schemeClr val="accent6">
                                <a:lumMod val="75000"/>
                              </a:schemeClr>
                            </a:solidFill>
                            <a:latin typeface="Cambria Math" panose="02040503050406030204" pitchFamily="18" charset="0"/>
                          </a:rPr>
                          <m:t>1</m:t>
                        </m:r>
                      </m:sub>
                    </m:sSub>
                    <m:r>
                      <a:rPr lang="en-US" altLang="zh-CN" sz="2800" i="1">
                        <a:solidFill>
                          <a:schemeClr val="accent6">
                            <a:lumMod val="75000"/>
                          </a:schemeClr>
                        </a:solidFill>
                        <a:latin typeface="Cambria Math" panose="02040503050406030204" pitchFamily="18" charset="0"/>
                      </a:rPr>
                      <m:t>=</m:t>
                    </m:r>
                    <m:r>
                      <a:rPr lang="en-US" altLang="zh-CN" sz="2800" i="1">
                        <a:solidFill>
                          <a:schemeClr val="accent6">
                            <a:lumMod val="75000"/>
                          </a:schemeClr>
                        </a:solidFill>
                        <a:latin typeface="Cambria Math" panose="02040503050406030204" pitchFamily="18" charset="0"/>
                      </a:rPr>
                      <m:t>𝑥</m:t>
                    </m:r>
                    <m:r>
                      <m:rPr>
                        <m:nor/>
                      </m:rPr>
                      <a:rPr lang="zh-CN" altLang="en-US" sz="2800" dirty="0">
                        <a:solidFill>
                          <a:schemeClr val="accent6">
                            <a:lumMod val="75000"/>
                          </a:schemeClr>
                        </a:solidFill>
                        <a:latin typeface="黑体" panose="02010609060101010101" pitchFamily="49" charset="-122"/>
                      </a:rPr>
                      <m:t>轴</m:t>
                    </m:r>
                    <m:r>
                      <a:rPr lang="en-US" altLang="zh-CN" sz="2800" i="1">
                        <a:solidFill>
                          <a:schemeClr val="accent6">
                            <a:lumMod val="75000"/>
                          </a:schemeClr>
                        </a:solidFill>
                        <a:latin typeface="Cambria Math" panose="02040503050406030204" pitchFamily="18" charset="0"/>
                      </a:rPr>
                      <m:t>, </m:t>
                    </m:r>
                    <m:sSub>
                      <m:sSubPr>
                        <m:ctrlPr>
                          <a:rPr lang="en-US" altLang="zh-CN" sz="2800" i="1">
                            <a:solidFill>
                              <a:schemeClr val="accent6">
                                <a:lumMod val="75000"/>
                              </a:schemeClr>
                            </a:solidFill>
                            <a:latin typeface="Cambria Math" panose="02040503050406030204" pitchFamily="18" charset="0"/>
                          </a:rPr>
                        </m:ctrlPr>
                      </m:sSubPr>
                      <m:e>
                        <m:r>
                          <a:rPr lang="en-US" altLang="zh-CN" sz="2800" i="1">
                            <a:solidFill>
                              <a:schemeClr val="accent6">
                                <a:lumMod val="75000"/>
                              </a:schemeClr>
                            </a:solidFill>
                            <a:latin typeface="Cambria Math" panose="02040503050406030204" pitchFamily="18" charset="0"/>
                          </a:rPr>
                          <m:t>𝑊</m:t>
                        </m:r>
                      </m:e>
                      <m:sub>
                        <m:r>
                          <a:rPr lang="en-US" altLang="zh-CN" sz="2800" i="1">
                            <a:solidFill>
                              <a:schemeClr val="accent6">
                                <a:lumMod val="75000"/>
                              </a:schemeClr>
                            </a:solidFill>
                            <a:latin typeface="Cambria Math" panose="02040503050406030204" pitchFamily="18" charset="0"/>
                          </a:rPr>
                          <m:t>2</m:t>
                        </m:r>
                      </m:sub>
                    </m:sSub>
                    <m:r>
                      <a:rPr lang="en-US" altLang="zh-CN" sz="2800" i="1">
                        <a:solidFill>
                          <a:schemeClr val="accent6">
                            <a:lumMod val="75000"/>
                          </a:schemeClr>
                        </a:solidFill>
                        <a:latin typeface="Cambria Math" panose="02040503050406030204" pitchFamily="18" charset="0"/>
                      </a:rPr>
                      <m:t>=</m:t>
                    </m:r>
                    <m:r>
                      <a:rPr lang="en-US" altLang="zh-CN" sz="2800" i="1">
                        <a:solidFill>
                          <a:schemeClr val="accent6">
                            <a:lumMod val="75000"/>
                          </a:schemeClr>
                        </a:solidFill>
                        <a:latin typeface="Cambria Math" panose="02040503050406030204" pitchFamily="18" charset="0"/>
                      </a:rPr>
                      <m:t>𝑦𝑜𝑧</m:t>
                    </m:r>
                  </m:oMath>
                </a14:m>
                <a:r>
                  <a:rPr lang="zh-CN" altLang="en-US" sz="2800" dirty="0">
                    <a:solidFill>
                      <a:schemeClr val="accent6">
                        <a:lumMod val="75000"/>
                      </a:schemeClr>
                    </a:solidFill>
                    <a:latin typeface="黑体" panose="02010609060101010101" pitchFamily="49" charset="-122"/>
                  </a:rPr>
                  <a:t>平面；</a:t>
                </a:r>
                <a:endParaRPr lang="en-US" altLang="zh-CN" sz="2800" dirty="0">
                  <a:solidFill>
                    <a:schemeClr val="accent6">
                      <a:lumMod val="75000"/>
                    </a:schemeClr>
                  </a:solidFill>
                  <a:latin typeface="黑体" panose="02010609060101010101" pitchFamily="49" charset="-122"/>
                </a:endParaRPr>
              </a:p>
              <a:p>
                <a:pPr marL="685800" lvl="2" indent="0">
                  <a:spcBef>
                    <a:spcPts val="600"/>
                  </a:spcBef>
                  <a:buNone/>
                </a:pPr>
                <a:r>
                  <a:rPr lang="en-US" altLang="zh-CN" sz="2800" dirty="0">
                    <a:solidFill>
                      <a:schemeClr val="accent6">
                        <a:lumMod val="75000"/>
                      </a:schemeClr>
                    </a:solidFill>
                    <a:latin typeface="黑体" panose="02010609060101010101" pitchFamily="49" charset="-122"/>
                  </a:rPr>
                  <a:t>(2) </a:t>
                </a:r>
                <a14:m>
                  <m:oMath xmlns:m="http://schemas.openxmlformats.org/officeDocument/2006/math">
                    <m:sSub>
                      <m:sSubPr>
                        <m:ctrlPr>
                          <a:rPr lang="en-US" altLang="zh-CN" sz="2800" i="1">
                            <a:solidFill>
                              <a:schemeClr val="accent6">
                                <a:lumMod val="75000"/>
                              </a:schemeClr>
                            </a:solidFill>
                            <a:latin typeface="Cambria Math" panose="02040503050406030204" pitchFamily="18" charset="0"/>
                          </a:rPr>
                        </m:ctrlPr>
                      </m:sSubPr>
                      <m:e>
                        <m:r>
                          <a:rPr lang="en-US" altLang="zh-CN" sz="2800" i="1">
                            <a:solidFill>
                              <a:schemeClr val="accent6">
                                <a:lumMod val="75000"/>
                              </a:schemeClr>
                            </a:solidFill>
                            <a:latin typeface="Cambria Math" panose="02040503050406030204" pitchFamily="18" charset="0"/>
                          </a:rPr>
                          <m:t>𝑊</m:t>
                        </m:r>
                      </m:e>
                      <m:sub>
                        <m:r>
                          <a:rPr lang="en-US" altLang="zh-CN" sz="2800" i="1">
                            <a:solidFill>
                              <a:schemeClr val="accent6">
                                <a:lumMod val="75000"/>
                              </a:schemeClr>
                            </a:solidFill>
                            <a:latin typeface="Cambria Math" panose="02040503050406030204" pitchFamily="18" charset="0"/>
                          </a:rPr>
                          <m:t>1</m:t>
                        </m:r>
                      </m:sub>
                    </m:sSub>
                    <m:r>
                      <a:rPr lang="en-US" altLang="zh-CN" sz="2800" i="1">
                        <a:solidFill>
                          <a:schemeClr val="accent6">
                            <a:lumMod val="75000"/>
                          </a:schemeClr>
                        </a:solidFill>
                        <a:latin typeface="Cambria Math" panose="02040503050406030204" pitchFamily="18" charset="0"/>
                      </a:rPr>
                      <m:t>=</m:t>
                    </m:r>
                    <m:r>
                      <a:rPr lang="en-US" altLang="zh-CN" sz="2800" i="1">
                        <a:solidFill>
                          <a:schemeClr val="accent6">
                            <a:lumMod val="75000"/>
                          </a:schemeClr>
                        </a:solidFill>
                        <a:latin typeface="Cambria Math" panose="02040503050406030204" pitchFamily="18" charset="0"/>
                      </a:rPr>
                      <m:t>𝑥𝑜𝑦</m:t>
                    </m:r>
                    <m:r>
                      <m:rPr>
                        <m:nor/>
                      </m:rPr>
                      <a:rPr lang="zh-CN" altLang="en-US" sz="2800" dirty="0">
                        <a:solidFill>
                          <a:schemeClr val="accent6">
                            <a:lumMod val="75000"/>
                          </a:schemeClr>
                        </a:solidFill>
                        <a:latin typeface="黑体" panose="02010609060101010101" pitchFamily="49" charset="-122"/>
                      </a:rPr>
                      <m:t>平面</m:t>
                    </m:r>
                    <m:r>
                      <a:rPr lang="en-US" altLang="zh-CN" sz="2800" i="1" smtClean="0">
                        <a:solidFill>
                          <a:schemeClr val="accent6">
                            <a:lumMod val="75000"/>
                          </a:schemeClr>
                        </a:solidFill>
                        <a:latin typeface="Cambria Math" panose="02040503050406030204" pitchFamily="18" charset="0"/>
                      </a:rPr>
                      <m:t>, </m:t>
                    </m:r>
                    <m:sSub>
                      <m:sSubPr>
                        <m:ctrlPr>
                          <a:rPr lang="en-US" altLang="zh-CN" sz="2800" i="1">
                            <a:solidFill>
                              <a:schemeClr val="accent6">
                                <a:lumMod val="75000"/>
                              </a:schemeClr>
                            </a:solidFill>
                            <a:latin typeface="Cambria Math" panose="02040503050406030204" pitchFamily="18" charset="0"/>
                          </a:rPr>
                        </m:ctrlPr>
                      </m:sSubPr>
                      <m:e>
                        <m:r>
                          <a:rPr lang="en-US" altLang="zh-CN" sz="2800" i="1">
                            <a:solidFill>
                              <a:schemeClr val="accent6">
                                <a:lumMod val="75000"/>
                              </a:schemeClr>
                            </a:solidFill>
                            <a:latin typeface="Cambria Math" panose="02040503050406030204" pitchFamily="18" charset="0"/>
                          </a:rPr>
                          <m:t>𝑊</m:t>
                        </m:r>
                      </m:e>
                      <m:sub>
                        <m:r>
                          <a:rPr lang="en-US" altLang="zh-CN" sz="2800" i="1">
                            <a:solidFill>
                              <a:schemeClr val="accent6">
                                <a:lumMod val="75000"/>
                              </a:schemeClr>
                            </a:solidFill>
                            <a:latin typeface="Cambria Math" panose="02040503050406030204" pitchFamily="18" charset="0"/>
                          </a:rPr>
                          <m:t>2</m:t>
                        </m:r>
                      </m:sub>
                    </m:sSub>
                    <m:r>
                      <a:rPr lang="en-US" altLang="zh-CN" sz="2800" i="1">
                        <a:solidFill>
                          <a:schemeClr val="accent6">
                            <a:lumMod val="75000"/>
                          </a:schemeClr>
                        </a:solidFill>
                        <a:latin typeface="Cambria Math" panose="02040503050406030204" pitchFamily="18" charset="0"/>
                      </a:rPr>
                      <m:t>=</m:t>
                    </m:r>
                    <m:r>
                      <a:rPr lang="en-US" altLang="zh-CN" sz="2800" i="1">
                        <a:solidFill>
                          <a:schemeClr val="accent6">
                            <a:lumMod val="75000"/>
                          </a:schemeClr>
                        </a:solidFill>
                        <a:latin typeface="Cambria Math" panose="02040503050406030204" pitchFamily="18" charset="0"/>
                      </a:rPr>
                      <m:t>𝑦𝑜𝑧</m:t>
                    </m:r>
                    <m:r>
                      <m:rPr>
                        <m:nor/>
                      </m:rPr>
                      <a:rPr lang="zh-CN" altLang="en-US" sz="2800" dirty="0">
                        <a:solidFill>
                          <a:schemeClr val="accent6">
                            <a:lumMod val="75000"/>
                          </a:schemeClr>
                        </a:solidFill>
                        <a:latin typeface="黑体" panose="02010609060101010101" pitchFamily="49" charset="-122"/>
                      </a:rPr>
                      <m:t>平面</m:t>
                    </m:r>
                  </m:oMath>
                </a14:m>
                <a:r>
                  <a:rPr lang="zh-CN" altLang="en-US" sz="2800" dirty="0">
                    <a:solidFill>
                      <a:schemeClr val="accent6">
                        <a:lumMod val="75000"/>
                      </a:schemeClr>
                    </a:solidFill>
                    <a:latin typeface="黑体" panose="02010609060101010101" pitchFamily="49" charset="-122"/>
                  </a:rPr>
                  <a:t>；</a:t>
                </a:r>
                <a:endParaRPr lang="en-US" altLang="zh-CN" sz="2800" dirty="0">
                  <a:solidFill>
                    <a:schemeClr val="accent6">
                      <a:lumMod val="75000"/>
                    </a:schemeClr>
                  </a:solidFill>
                  <a:latin typeface="黑体" panose="02010609060101010101" pitchFamily="49" charset="-122"/>
                </a:endParaRPr>
              </a:p>
              <a:p>
                <a:pPr marL="0" lvl="2" indent="0">
                  <a:spcBef>
                    <a:spcPts val="600"/>
                  </a:spcBef>
                  <a:buNone/>
                </a:pPr>
                <a:r>
                  <a:rPr lang="zh-CN" altLang="en-US" sz="2800" dirty="0">
                    <a:solidFill>
                      <a:schemeClr val="accent6">
                        <a:lumMod val="75000"/>
                      </a:schemeClr>
                    </a:solidFill>
                    <a:latin typeface="黑体" panose="02010609060101010101" pitchFamily="49" charset="-122"/>
                  </a:rPr>
                  <a:t>考察集合</a:t>
                </a:r>
                <a14:m>
                  <m:oMath xmlns:m="http://schemas.openxmlformats.org/officeDocument/2006/math">
                    <m:sSub>
                      <m:sSubPr>
                        <m:ctrlPr>
                          <a:rPr lang="en-US" altLang="zh-CN" sz="2800" i="1">
                            <a:solidFill>
                              <a:schemeClr val="accent6">
                                <a:lumMod val="75000"/>
                              </a:schemeClr>
                            </a:solidFill>
                            <a:latin typeface="Cambria Math" panose="02040503050406030204" pitchFamily="18" charset="0"/>
                          </a:rPr>
                        </m:ctrlPr>
                      </m:sSubPr>
                      <m:e>
                        <m:r>
                          <a:rPr lang="en-US" altLang="zh-CN" sz="2800" i="1">
                            <a:solidFill>
                              <a:schemeClr val="accent6">
                                <a:lumMod val="75000"/>
                              </a:schemeClr>
                            </a:solidFill>
                            <a:latin typeface="Cambria Math" panose="02040503050406030204" pitchFamily="18" charset="0"/>
                          </a:rPr>
                          <m:t>𝑊</m:t>
                        </m:r>
                      </m:e>
                      <m:sub>
                        <m:r>
                          <a:rPr lang="en-US" altLang="zh-CN" sz="2800" i="1">
                            <a:solidFill>
                              <a:schemeClr val="accent6">
                                <a:lumMod val="75000"/>
                              </a:schemeClr>
                            </a:solidFill>
                            <a:latin typeface="Cambria Math" panose="02040503050406030204" pitchFamily="18" charset="0"/>
                          </a:rPr>
                          <m:t>1</m:t>
                        </m:r>
                      </m:sub>
                    </m:sSub>
                    <m:r>
                      <a:rPr lang="en-US" altLang="zh-CN" sz="2800" i="1">
                        <a:solidFill>
                          <a:schemeClr val="accent6">
                            <a:lumMod val="75000"/>
                          </a:schemeClr>
                        </a:solidFill>
                        <a:latin typeface="Cambria Math" panose="02040503050406030204" pitchFamily="18" charset="0"/>
                        <a:ea typeface="Cambria Math" panose="02040503050406030204" pitchFamily="18" charset="0"/>
                      </a:rPr>
                      <m:t>∩</m:t>
                    </m:r>
                    <m:sSub>
                      <m:sSubPr>
                        <m:ctrlPr>
                          <a:rPr lang="en-US" altLang="zh-CN" sz="2800" i="1">
                            <a:solidFill>
                              <a:schemeClr val="accent6">
                                <a:lumMod val="75000"/>
                              </a:schemeClr>
                            </a:solidFill>
                            <a:latin typeface="Cambria Math" panose="02040503050406030204" pitchFamily="18" charset="0"/>
                          </a:rPr>
                        </m:ctrlPr>
                      </m:sSubPr>
                      <m:e>
                        <m:r>
                          <a:rPr lang="en-US" altLang="zh-CN" sz="2800" i="1">
                            <a:solidFill>
                              <a:schemeClr val="accent6">
                                <a:lumMod val="75000"/>
                              </a:schemeClr>
                            </a:solidFill>
                            <a:latin typeface="Cambria Math" panose="02040503050406030204" pitchFamily="18" charset="0"/>
                          </a:rPr>
                          <m:t>𝑊</m:t>
                        </m:r>
                      </m:e>
                      <m:sub>
                        <m:r>
                          <a:rPr lang="en-US" altLang="zh-CN" sz="2800" i="1">
                            <a:solidFill>
                              <a:schemeClr val="accent6">
                                <a:lumMod val="75000"/>
                              </a:schemeClr>
                            </a:solidFill>
                            <a:latin typeface="Cambria Math" panose="02040503050406030204" pitchFamily="18" charset="0"/>
                          </a:rPr>
                          <m:t>2</m:t>
                        </m:r>
                      </m:sub>
                    </m:sSub>
                  </m:oMath>
                </a14:m>
                <a:r>
                  <a:rPr lang="en-US" altLang="zh-CN" sz="2800" dirty="0">
                    <a:solidFill>
                      <a:schemeClr val="accent6">
                        <a:lumMod val="75000"/>
                      </a:schemeClr>
                    </a:solidFill>
                    <a:latin typeface="黑体" panose="02010609060101010101" pitchFamily="49" charset="-122"/>
                  </a:rPr>
                  <a:t>,</a:t>
                </a:r>
                <a14:m>
                  <m:oMath xmlns:m="http://schemas.openxmlformats.org/officeDocument/2006/math">
                    <m:sSub>
                      <m:sSubPr>
                        <m:ctrlPr>
                          <a:rPr lang="en-US" altLang="zh-CN" sz="2800" i="1">
                            <a:solidFill>
                              <a:schemeClr val="accent6">
                                <a:lumMod val="75000"/>
                              </a:schemeClr>
                            </a:solidFill>
                            <a:latin typeface="Cambria Math" panose="02040503050406030204" pitchFamily="18" charset="0"/>
                          </a:rPr>
                        </m:ctrlPr>
                      </m:sSubPr>
                      <m:e>
                        <m:r>
                          <a:rPr lang="en-US" altLang="zh-CN" sz="2800" i="1">
                            <a:solidFill>
                              <a:schemeClr val="accent6">
                                <a:lumMod val="75000"/>
                              </a:schemeClr>
                            </a:solidFill>
                            <a:latin typeface="Cambria Math" panose="02040503050406030204" pitchFamily="18" charset="0"/>
                          </a:rPr>
                          <m:t>𝑊</m:t>
                        </m:r>
                      </m:e>
                      <m:sub>
                        <m:r>
                          <a:rPr lang="en-US" altLang="zh-CN" sz="2800" i="1">
                            <a:solidFill>
                              <a:schemeClr val="accent6">
                                <a:lumMod val="75000"/>
                              </a:schemeClr>
                            </a:solidFill>
                            <a:latin typeface="Cambria Math" panose="02040503050406030204" pitchFamily="18" charset="0"/>
                          </a:rPr>
                          <m:t>1</m:t>
                        </m:r>
                      </m:sub>
                    </m:sSub>
                    <m:r>
                      <a:rPr lang="en-US" altLang="zh-CN" sz="2800" i="1">
                        <a:solidFill>
                          <a:schemeClr val="accent6">
                            <a:lumMod val="75000"/>
                          </a:schemeClr>
                        </a:solidFill>
                        <a:latin typeface="Cambria Math" panose="02040503050406030204" pitchFamily="18" charset="0"/>
                      </a:rPr>
                      <m:t>+</m:t>
                    </m:r>
                    <m:sSub>
                      <m:sSubPr>
                        <m:ctrlPr>
                          <a:rPr lang="en-US" altLang="zh-CN" sz="2800" i="1">
                            <a:solidFill>
                              <a:schemeClr val="accent6">
                                <a:lumMod val="75000"/>
                              </a:schemeClr>
                            </a:solidFill>
                            <a:latin typeface="Cambria Math" panose="02040503050406030204" pitchFamily="18" charset="0"/>
                          </a:rPr>
                        </m:ctrlPr>
                      </m:sSubPr>
                      <m:e>
                        <m:r>
                          <a:rPr lang="en-US" altLang="zh-CN" sz="2800" i="1">
                            <a:solidFill>
                              <a:schemeClr val="accent6">
                                <a:lumMod val="75000"/>
                              </a:schemeClr>
                            </a:solidFill>
                            <a:latin typeface="Cambria Math" panose="02040503050406030204" pitchFamily="18" charset="0"/>
                          </a:rPr>
                          <m:t>𝑊</m:t>
                        </m:r>
                      </m:e>
                      <m:sub>
                        <m:r>
                          <a:rPr lang="en-US" altLang="zh-CN" sz="2800" i="1">
                            <a:solidFill>
                              <a:schemeClr val="accent6">
                                <a:lumMod val="75000"/>
                              </a:schemeClr>
                            </a:solidFill>
                            <a:latin typeface="Cambria Math" panose="02040503050406030204" pitchFamily="18" charset="0"/>
                          </a:rPr>
                          <m:t>2</m:t>
                        </m:r>
                      </m:sub>
                    </m:sSub>
                  </m:oMath>
                </a14:m>
                <a:r>
                  <a:rPr lang="en-US" altLang="zh-CN" sz="2800" dirty="0">
                    <a:solidFill>
                      <a:schemeClr val="accent6">
                        <a:lumMod val="75000"/>
                      </a:schemeClr>
                    </a:solidFill>
                    <a:latin typeface="黑体" panose="02010609060101010101" pitchFamily="49" charset="-122"/>
                  </a:rPr>
                  <a:t>,</a:t>
                </a:r>
                <a14:m>
                  <m:oMath xmlns:m="http://schemas.openxmlformats.org/officeDocument/2006/math">
                    <m:sSub>
                      <m:sSubPr>
                        <m:ctrlPr>
                          <a:rPr lang="en-US" altLang="zh-CN" sz="2800" i="1">
                            <a:solidFill>
                              <a:schemeClr val="accent6">
                                <a:lumMod val="75000"/>
                              </a:schemeClr>
                            </a:solidFill>
                            <a:latin typeface="Cambria Math" panose="02040503050406030204" pitchFamily="18" charset="0"/>
                          </a:rPr>
                        </m:ctrlPr>
                      </m:sSubPr>
                      <m:e>
                        <m:r>
                          <a:rPr lang="en-US" altLang="zh-CN" sz="2800" i="1">
                            <a:solidFill>
                              <a:schemeClr val="accent6">
                                <a:lumMod val="75000"/>
                              </a:schemeClr>
                            </a:solidFill>
                            <a:latin typeface="Cambria Math" panose="02040503050406030204" pitchFamily="18" charset="0"/>
                          </a:rPr>
                          <m:t>𝑊</m:t>
                        </m:r>
                      </m:e>
                      <m:sub>
                        <m:r>
                          <a:rPr lang="en-US" altLang="zh-CN" sz="2800" i="1">
                            <a:solidFill>
                              <a:schemeClr val="accent6">
                                <a:lumMod val="75000"/>
                              </a:schemeClr>
                            </a:solidFill>
                            <a:latin typeface="Cambria Math" panose="02040503050406030204" pitchFamily="18" charset="0"/>
                          </a:rPr>
                          <m:t>1</m:t>
                        </m:r>
                      </m:sub>
                    </m:sSub>
                    <m:sSub>
                      <m:sSubPr>
                        <m:ctrlPr>
                          <a:rPr lang="en-US" altLang="zh-CN" sz="2800" i="1">
                            <a:solidFill>
                              <a:schemeClr val="accent6">
                                <a:lumMod val="75000"/>
                              </a:schemeClr>
                            </a:solidFill>
                            <a:latin typeface="Cambria Math" panose="02040503050406030204" pitchFamily="18" charset="0"/>
                          </a:rPr>
                        </m:ctrlPr>
                      </m:sSubPr>
                      <m:e>
                        <m:r>
                          <a:rPr lang="en-US" altLang="zh-CN" sz="2800" i="1">
                            <a:solidFill>
                              <a:schemeClr val="accent6">
                                <a:lumMod val="75000"/>
                              </a:schemeClr>
                            </a:solidFill>
                            <a:latin typeface="Cambria Math" panose="02040503050406030204" pitchFamily="18" charset="0"/>
                            <a:ea typeface="Cambria Math" panose="02040503050406030204" pitchFamily="18" charset="0"/>
                          </a:rPr>
                          <m:t>∪</m:t>
                        </m:r>
                        <m:r>
                          <a:rPr lang="en-US" altLang="zh-CN" sz="2800" i="1">
                            <a:solidFill>
                              <a:schemeClr val="accent6">
                                <a:lumMod val="75000"/>
                              </a:schemeClr>
                            </a:solidFill>
                            <a:latin typeface="Cambria Math" panose="02040503050406030204" pitchFamily="18" charset="0"/>
                          </a:rPr>
                          <m:t>𝑊</m:t>
                        </m:r>
                      </m:e>
                      <m:sub>
                        <m:r>
                          <a:rPr lang="en-US" altLang="zh-CN" sz="2800" i="1">
                            <a:solidFill>
                              <a:schemeClr val="accent6">
                                <a:lumMod val="75000"/>
                              </a:schemeClr>
                            </a:solidFill>
                            <a:latin typeface="Cambria Math" panose="02040503050406030204" pitchFamily="18" charset="0"/>
                          </a:rPr>
                          <m:t>2</m:t>
                        </m:r>
                      </m:sub>
                    </m:sSub>
                  </m:oMath>
                </a14:m>
                <a:r>
                  <a:rPr lang="en-US" altLang="zh-CN" sz="2800" dirty="0">
                    <a:solidFill>
                      <a:schemeClr val="accent6">
                        <a:lumMod val="75000"/>
                      </a:schemeClr>
                    </a:solidFill>
                    <a:latin typeface="黑体" panose="02010609060101010101" pitchFamily="49" charset="-122"/>
                  </a:rPr>
                  <a:t>.</a:t>
                </a:r>
              </a:p>
              <a:p>
                <a:pPr>
                  <a:lnSpc>
                    <a:spcPct val="120000"/>
                  </a:lnSpc>
                </a:pPr>
                <a:endParaRPr lang="en-US" altLang="zh-CN" sz="2800" dirty="0"/>
              </a:p>
              <a:p>
                <a:pPr>
                  <a:lnSpc>
                    <a:spcPct val="120000"/>
                  </a:lnSpc>
                </a:pPr>
                <a:r>
                  <a:rPr lang="zh-CN" altLang="en-US" sz="2800" dirty="0">
                    <a:solidFill>
                      <a:srgbClr val="0000FF"/>
                    </a:solidFill>
                  </a:rPr>
                  <a:t>回答：</a:t>
                </a:r>
                <a:endParaRPr lang="zh-CN" altLang="zh-CN" sz="2800" dirty="0">
                  <a:solidFill>
                    <a:srgbClr val="0000FF"/>
                  </a:solidFill>
                </a:endParaRPr>
              </a:p>
              <a:p>
                <a:pPr>
                  <a:lnSpc>
                    <a:spcPct val="120000"/>
                  </a:lnSpc>
                </a:pPr>
                <a:r>
                  <a:rPr lang="zh-CN" altLang="zh-CN" sz="2800" dirty="0"/>
                  <a:t>该交集是</a:t>
                </a:r>
                <a14:m>
                  <m:oMath xmlns:m="http://schemas.openxmlformats.org/officeDocument/2006/math">
                    <m:sSup>
                      <m:sSupPr>
                        <m:ctrlPr>
                          <a:rPr lang="zh-CN" altLang="zh-CN" sz="2800" i="1">
                            <a:latin typeface="Cambria Math" panose="02040503050406030204" pitchFamily="18" charset="0"/>
                          </a:rPr>
                        </m:ctrlPr>
                      </m:sSupPr>
                      <m:e>
                        <m:r>
                          <a:rPr lang="en-US" altLang="zh-CN" sz="2800" i="1">
                            <a:latin typeface="Cambria Math" panose="02040503050406030204" pitchFamily="18" charset="0"/>
                          </a:rPr>
                          <m:t>ℝ</m:t>
                        </m:r>
                      </m:e>
                      <m:sup>
                        <m:r>
                          <a:rPr lang="en-US" altLang="zh-CN" sz="2800">
                            <a:latin typeface="Cambria Math" panose="02040503050406030204" pitchFamily="18" charset="0"/>
                          </a:rPr>
                          <m:t>3</m:t>
                        </m:r>
                      </m:sup>
                    </m:sSup>
                  </m:oMath>
                </a14:m>
                <a:r>
                  <a:rPr lang="zh-CN" altLang="zh-CN" sz="2800" dirty="0"/>
                  <a:t>的子空间</a:t>
                </a:r>
                <a:r>
                  <a:rPr lang="zh-CN" altLang="en-US" sz="2800" dirty="0"/>
                  <a:t>，该</a:t>
                </a:r>
                <a:r>
                  <a:rPr lang="zh-CN" altLang="zh-CN" sz="2800" dirty="0"/>
                  <a:t>并集不一定是线性空间。</a:t>
                </a:r>
                <a:endParaRPr lang="en-US" altLang="zh-CN" sz="2800" dirty="0"/>
              </a:p>
              <a:p>
                <a:pPr>
                  <a:lnSpc>
                    <a:spcPct val="120000"/>
                  </a:lnSpc>
                </a:pPr>
                <a:r>
                  <a:rPr lang="zh-CN" altLang="zh-CN" sz="2800" dirty="0"/>
                  <a:t>本例中，</a:t>
                </a:r>
                <a14:m>
                  <m:oMath xmlns:m="http://schemas.openxmlformats.org/officeDocument/2006/math">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𝑊</m:t>
                        </m:r>
                      </m:e>
                      <m:sub>
                        <m:r>
                          <a:rPr lang="en-US" altLang="zh-CN" sz="2800" i="1">
                            <a:latin typeface="Cambria Math" panose="02040503050406030204" pitchFamily="18" charset="0"/>
                          </a:rPr>
                          <m:t>1</m:t>
                        </m:r>
                      </m:sub>
                    </m:sSub>
                  </m:oMath>
                </a14:m>
                <a:r>
                  <a:rPr lang="zh-CN" altLang="zh-CN" sz="2800" dirty="0"/>
                  <a:t>和</a:t>
                </a:r>
                <a14:m>
                  <m:oMath xmlns:m="http://schemas.openxmlformats.org/officeDocument/2006/math">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𝑊</m:t>
                        </m:r>
                      </m:e>
                      <m:sub>
                        <m:r>
                          <a:rPr lang="en-US" altLang="zh-CN" sz="2800" i="1">
                            <a:latin typeface="Cambria Math" panose="02040503050406030204" pitchFamily="18" charset="0"/>
                          </a:rPr>
                          <m:t>2</m:t>
                        </m:r>
                      </m:sub>
                    </m:sSub>
                  </m:oMath>
                </a14:m>
                <a:r>
                  <a:rPr lang="zh-CN" altLang="zh-CN" sz="2800" dirty="0"/>
                  <a:t>的和集为整个</a:t>
                </a:r>
                <a14:m>
                  <m:oMath xmlns:m="http://schemas.openxmlformats.org/officeDocument/2006/math">
                    <m:sSup>
                      <m:sSupPr>
                        <m:ctrlPr>
                          <a:rPr lang="zh-CN" altLang="zh-CN" sz="2800" i="1">
                            <a:latin typeface="Cambria Math" panose="02040503050406030204" pitchFamily="18" charset="0"/>
                          </a:rPr>
                        </m:ctrlPr>
                      </m:sSupPr>
                      <m:e>
                        <m:r>
                          <a:rPr lang="en-US" altLang="zh-CN" sz="2800" i="1">
                            <a:latin typeface="Cambria Math" panose="02040503050406030204" pitchFamily="18" charset="0"/>
                          </a:rPr>
                          <m:t>ℝ</m:t>
                        </m:r>
                      </m:e>
                      <m:sup>
                        <m:r>
                          <a:rPr lang="en-US" altLang="zh-CN" sz="2800">
                            <a:latin typeface="Cambria Math" panose="02040503050406030204" pitchFamily="18" charset="0"/>
                          </a:rPr>
                          <m:t>3</m:t>
                        </m:r>
                      </m:sup>
                    </m:sSup>
                  </m:oMath>
                </a14:m>
                <a:r>
                  <a:rPr lang="zh-CN" altLang="zh-CN" sz="2800" dirty="0"/>
                  <a:t>空间。</a:t>
                </a:r>
              </a:p>
              <a:p>
                <a:pPr algn="ctr">
                  <a:lnSpc>
                    <a:spcPct val="120000"/>
                  </a:lnSpc>
                </a:pPr>
                <a:endParaRPr lang="zh-CN" altLang="zh-CN" sz="2800" dirty="0"/>
              </a:p>
            </p:txBody>
          </p:sp>
        </mc:Choice>
        <mc:Fallback xmlns="">
          <p:sp>
            <p:nvSpPr>
              <p:cNvPr id="22" name="内容占位符 2"/>
              <p:cNvSpPr txBox="1">
                <a:spLocks noRot="1" noChangeAspect="1" noMove="1" noResize="1" noEditPoints="1" noAdjustHandles="1" noChangeArrowheads="1" noChangeShapeType="1" noTextEdit="1"/>
              </p:cNvSpPr>
              <p:nvPr/>
            </p:nvSpPr>
            <p:spPr>
              <a:xfrm>
                <a:off x="627331" y="1229293"/>
                <a:ext cx="7886700" cy="4935337"/>
              </a:xfrm>
              <a:prstGeom prst="rect">
                <a:avLst/>
              </a:prstGeom>
              <a:blipFill rotWithShape="1">
                <a:blip r:embed="rId3"/>
                <a:stretch>
                  <a:fillRect l="-7" t="-12" r="-1233" b="-4567"/>
                </a:stretch>
              </a:blipFill>
            </p:spPr>
            <p:txBody>
              <a:bodyPr/>
              <a:lstStyle/>
              <a:p>
                <a:r>
                  <a:rPr lang="zh-CN" altLang="en-US">
                    <a:noFill/>
                  </a:rPr>
                  <a:t> </a:t>
                </a:r>
              </a:p>
            </p:txBody>
          </p:sp>
        </mc:Fallback>
      </mc:AlternateContent>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513031" y="180000"/>
            <a:ext cx="8001000" cy="678344"/>
          </a:xfrm>
        </p:spPr>
        <p:txBody>
          <a:bodyPr/>
          <a:lstStyle/>
          <a:p>
            <a:r>
              <a:rPr lang="zh-CN" altLang="en-US" sz="2400" dirty="0">
                <a:latin typeface="黑体" panose="02010609060101010101" pitchFamily="49" charset="-122"/>
                <a:ea typeface="黑体" panose="02010609060101010101" pitchFamily="49" charset="-122"/>
                <a:cs typeface="Arial" panose="020B0604020202020204" pitchFamily="34" charset="0"/>
              </a:rPr>
              <a:t>第一章 线性空间引论</a:t>
            </a:r>
            <a:r>
              <a:rPr lang="en-US" altLang="zh-CN" sz="2400" dirty="0">
                <a:latin typeface="黑体" panose="02010609060101010101" pitchFamily="49" charset="-122"/>
                <a:ea typeface="黑体" panose="02010609060101010101" pitchFamily="49" charset="-122"/>
                <a:cs typeface="Arial" panose="020B0604020202020204" pitchFamily="34" charset="0"/>
              </a:rPr>
              <a:t>——</a:t>
            </a:r>
            <a:r>
              <a:rPr lang="zh-CN" altLang="en-US" sz="2400" dirty="0">
                <a:latin typeface="黑体" panose="02010609060101010101" pitchFamily="49" charset="-122"/>
                <a:ea typeface="黑体" panose="02010609060101010101" pitchFamily="49" charset="-122"/>
                <a:cs typeface="Arial" panose="020B0604020202020204" pitchFamily="34" charset="0"/>
              </a:rPr>
              <a:t>线性子空间</a:t>
            </a:r>
          </a:p>
        </p:txBody>
      </p:sp>
      <mc:AlternateContent xmlns:mc="http://schemas.openxmlformats.org/markup-compatibility/2006" xmlns:a14="http://schemas.microsoft.com/office/drawing/2010/main">
        <mc:Choice Requires="a14">
          <p:sp>
            <p:nvSpPr>
              <p:cNvPr id="22" name="内容占位符 2"/>
              <p:cNvSpPr txBox="1"/>
              <p:nvPr/>
            </p:nvSpPr>
            <p:spPr>
              <a:xfrm>
                <a:off x="381000" y="1229293"/>
                <a:ext cx="8395855" cy="4935337"/>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600"/>
                  </a:spcBef>
                  <a:buFont typeface="Arial" panose="020B0604020202020204" pitchFamily="34" charset="0"/>
                  <a:buNone/>
                  <a:defRPr sz="3000" kern="1200" baseline="0">
                    <a:solidFill>
                      <a:schemeClr val="tx1"/>
                    </a:solidFill>
                    <a:latin typeface="+mn-ea"/>
                    <a:ea typeface="黑体" panose="02010609060101010101" pitchFamily="49" charset="-122"/>
                    <a:cs typeface="+mn-cs"/>
                  </a:defRPr>
                </a:lvl1pPr>
                <a:lvl2pPr marL="742950" indent="-28575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2pPr>
                <a:lvl3pPr marL="11430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3pPr>
                <a:lvl4pPr marL="16002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4pPr>
                <a:lvl5pPr marL="20574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20000"/>
                  </a:lnSpc>
                </a:pPr>
                <a:r>
                  <a:rPr lang="zh-CN" altLang="zh-CN" sz="2800" b="1" dirty="0">
                    <a:solidFill>
                      <a:schemeClr val="accent6">
                        <a:lumMod val="75000"/>
                      </a:schemeClr>
                    </a:solidFill>
                  </a:rPr>
                  <a:t>例</a:t>
                </a:r>
                <a:r>
                  <a:rPr lang="en-US" altLang="zh-CN" sz="2800" b="1" dirty="0">
                    <a:solidFill>
                      <a:schemeClr val="accent6">
                        <a:lumMod val="75000"/>
                      </a:schemeClr>
                    </a:solidFill>
                  </a:rPr>
                  <a:t>1.2.6 </a:t>
                </a:r>
                <a:r>
                  <a:rPr lang="zh-CN" altLang="zh-CN" sz="2800" dirty="0"/>
                  <a:t>设</a:t>
                </a:r>
                <a14:m>
                  <m:oMath xmlns:m="http://schemas.openxmlformats.org/officeDocument/2006/math">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𝑊</m:t>
                        </m:r>
                      </m:e>
                      <m:sub>
                        <m:r>
                          <a:rPr lang="en-US" altLang="zh-CN" sz="2800" i="1">
                            <a:latin typeface="Cambria Math" panose="02040503050406030204" pitchFamily="18" charset="0"/>
                          </a:rPr>
                          <m:t>1</m:t>
                        </m:r>
                      </m:sub>
                    </m:sSub>
                  </m:oMath>
                </a14:m>
                <a:r>
                  <a:rPr lang="zh-CN" altLang="zh-CN" sz="2800" dirty="0"/>
                  <a:t>和</a:t>
                </a:r>
                <a14:m>
                  <m:oMath xmlns:m="http://schemas.openxmlformats.org/officeDocument/2006/math">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𝑊</m:t>
                        </m:r>
                      </m:e>
                      <m:sub>
                        <m:r>
                          <a:rPr lang="en-US" altLang="zh-CN" sz="2800" i="1">
                            <a:latin typeface="Cambria Math" panose="02040503050406030204" pitchFamily="18" charset="0"/>
                          </a:rPr>
                          <m:t>2</m:t>
                        </m:r>
                      </m:sub>
                    </m:sSub>
                  </m:oMath>
                </a14:m>
                <a:r>
                  <a:rPr lang="zh-CN" altLang="zh-CN" sz="2800" dirty="0"/>
                  <a:t>是</a:t>
                </a:r>
                <a14:m>
                  <m:oMath xmlns:m="http://schemas.openxmlformats.org/officeDocument/2006/math">
                    <m:r>
                      <a:rPr lang="en-US" altLang="zh-CN" sz="2800" i="1">
                        <a:latin typeface="Cambria Math" panose="02040503050406030204" pitchFamily="18" charset="0"/>
                      </a:rPr>
                      <m:t>𝑉</m:t>
                    </m:r>
                  </m:oMath>
                </a14:m>
                <a:r>
                  <a:rPr lang="zh-CN" altLang="zh-CN" sz="2800" dirty="0"/>
                  <a:t>的子空间</a:t>
                </a:r>
                <a:r>
                  <a:rPr lang="en-US" altLang="zh-CN" sz="2800" dirty="0"/>
                  <a:t>, </a:t>
                </a:r>
                <a:r>
                  <a:rPr lang="zh-CN" altLang="zh-CN" sz="2800" dirty="0"/>
                  <a:t>定义三个集合</a:t>
                </a:r>
              </a:p>
              <a:p>
                <a:pPr>
                  <a:lnSpc>
                    <a:spcPct val="120000"/>
                  </a:lnSpc>
                </a:pPr>
                <a14:m>
                  <m:oMathPara xmlns:m="http://schemas.openxmlformats.org/officeDocument/2006/math">
                    <m:oMathParaPr>
                      <m:jc m:val="centerGroup"/>
                    </m:oMathParaPr>
                    <m:oMath xmlns:m="http://schemas.openxmlformats.org/officeDocument/2006/math">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𝑊</m:t>
                          </m:r>
                        </m:e>
                        <m:sub>
                          <m:r>
                            <a:rPr lang="en-US" altLang="zh-CN" sz="2800" i="1">
                              <a:latin typeface="Cambria Math" panose="02040503050406030204" pitchFamily="18" charset="0"/>
                            </a:rPr>
                            <m:t>1</m:t>
                          </m:r>
                        </m:sub>
                      </m:sSub>
                      <m:r>
                        <a:rPr lang="en-US" altLang="zh-CN" sz="2800">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𝑊</m:t>
                          </m:r>
                        </m:e>
                        <m:sub>
                          <m:r>
                            <a:rPr lang="en-US" altLang="zh-CN" sz="2800" i="1">
                              <a:latin typeface="Cambria Math" panose="02040503050406030204" pitchFamily="18" charset="0"/>
                            </a:rPr>
                            <m:t>2</m:t>
                          </m:r>
                        </m:sub>
                      </m:sSub>
                      <m:r>
                        <a:rPr lang="en-US" altLang="zh-CN" sz="2800">
                          <a:latin typeface="Cambria Math" panose="02040503050406030204" pitchFamily="18" charset="0"/>
                        </a:rPr>
                        <m:t>=</m:t>
                      </m:r>
                      <m:d>
                        <m:dPr>
                          <m:begChr m:val="{"/>
                          <m:endChr m:val="}"/>
                          <m:ctrlPr>
                            <a:rPr lang="zh-CN" altLang="zh-CN" sz="2800" i="1">
                              <a:latin typeface="Cambria Math" panose="02040503050406030204" pitchFamily="18" charset="0"/>
                            </a:rPr>
                          </m:ctrlPr>
                        </m:dPr>
                        <m:e>
                          <m:r>
                            <a:rPr lang="en-US" altLang="zh-CN" sz="2800" i="1">
                              <a:latin typeface="Cambria Math" panose="02040503050406030204" pitchFamily="18" charset="0"/>
                            </a:rPr>
                            <m:t>𝑥</m:t>
                          </m:r>
                          <m:r>
                            <a:rPr lang="en-US" altLang="zh-CN" sz="2800" i="1">
                              <a:latin typeface="Cambria Math" panose="02040503050406030204" pitchFamily="18" charset="0"/>
                            </a:rPr>
                            <m:t>∈</m:t>
                          </m:r>
                          <m:r>
                            <a:rPr lang="en-US" altLang="zh-CN" sz="2800" i="1">
                              <a:latin typeface="Cambria Math" panose="02040503050406030204" pitchFamily="18" charset="0"/>
                            </a:rPr>
                            <m:t>𝑉</m:t>
                          </m:r>
                          <m:r>
                            <a:rPr lang="en-US" altLang="zh-CN" sz="2800" i="1">
                              <a:latin typeface="Cambria Math" panose="02040503050406030204" pitchFamily="18" charset="0"/>
                            </a:rPr>
                            <m:t>|</m:t>
                          </m:r>
                          <m:r>
                            <a:rPr lang="en-US" altLang="zh-CN" sz="2800" i="1">
                              <a:latin typeface="Cambria Math" panose="02040503050406030204" pitchFamily="18" charset="0"/>
                            </a:rPr>
                            <m:t>𝑥</m:t>
                          </m:r>
                          <m:r>
                            <a:rPr lang="en-US" altLang="zh-CN" sz="2800" i="1">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𝑊</m:t>
                              </m:r>
                            </m:e>
                            <m:sub>
                              <m:r>
                                <a:rPr lang="en-US" altLang="zh-CN" sz="2800" i="1">
                                  <a:latin typeface="Cambria Math" panose="02040503050406030204" pitchFamily="18" charset="0"/>
                                </a:rPr>
                                <m:t>1</m:t>
                              </m:r>
                            </m:sub>
                          </m:sSub>
                          <m:r>
                            <a:rPr lang="zh-CN" altLang="zh-CN" sz="2800">
                              <a:latin typeface="Cambria Math" panose="02040503050406030204" pitchFamily="18" charset="0"/>
                            </a:rPr>
                            <m:t>且</m:t>
                          </m:r>
                          <m:r>
                            <a:rPr lang="en-US" altLang="zh-CN" sz="2800" i="1">
                              <a:latin typeface="Cambria Math" panose="02040503050406030204" pitchFamily="18" charset="0"/>
                            </a:rPr>
                            <m:t>𝑥</m:t>
                          </m:r>
                          <m:r>
                            <a:rPr lang="en-US" altLang="zh-CN" sz="2800" i="1">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𝑊</m:t>
                              </m:r>
                            </m:e>
                            <m:sub>
                              <m:r>
                                <a:rPr lang="en-US" altLang="zh-CN" sz="2800" i="1">
                                  <a:latin typeface="Cambria Math" panose="02040503050406030204" pitchFamily="18" charset="0"/>
                                </a:rPr>
                                <m:t>2</m:t>
                              </m:r>
                            </m:sub>
                          </m:sSub>
                        </m:e>
                      </m:d>
                    </m:oMath>
                  </m:oMathPara>
                </a14:m>
                <a:endParaRPr lang="zh-CN" altLang="zh-CN" sz="2800" dirty="0"/>
              </a:p>
              <a:p>
                <a:pPr>
                  <a:lnSpc>
                    <a:spcPct val="120000"/>
                  </a:lnSpc>
                </a:pPr>
                <a14:m>
                  <m:oMathPara xmlns:m="http://schemas.openxmlformats.org/officeDocument/2006/math">
                    <m:oMathParaPr>
                      <m:jc m:val="centerGroup"/>
                    </m:oMathParaPr>
                    <m:oMath xmlns:m="http://schemas.openxmlformats.org/officeDocument/2006/math">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𝑊</m:t>
                          </m:r>
                        </m:e>
                        <m:sub>
                          <m:r>
                            <a:rPr lang="en-US" altLang="zh-CN" sz="2800" i="1">
                              <a:latin typeface="Cambria Math" panose="02040503050406030204" pitchFamily="18" charset="0"/>
                            </a:rPr>
                            <m:t>1</m:t>
                          </m:r>
                        </m:sub>
                      </m:sSub>
                      <m:r>
                        <a:rPr lang="en-US" altLang="zh-CN" sz="2800">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𝑊</m:t>
                          </m:r>
                        </m:e>
                        <m:sub>
                          <m:r>
                            <a:rPr lang="en-US" altLang="zh-CN" sz="2800" i="1">
                              <a:latin typeface="Cambria Math" panose="02040503050406030204" pitchFamily="18" charset="0"/>
                            </a:rPr>
                            <m:t>2</m:t>
                          </m:r>
                        </m:sub>
                      </m:sSub>
                      <m:r>
                        <a:rPr lang="en-US" altLang="zh-CN" sz="2800">
                          <a:latin typeface="Cambria Math" panose="02040503050406030204" pitchFamily="18" charset="0"/>
                        </a:rPr>
                        <m:t>=</m:t>
                      </m:r>
                      <m:d>
                        <m:dPr>
                          <m:begChr m:val="{"/>
                          <m:endChr m:val="}"/>
                          <m:ctrlPr>
                            <a:rPr lang="zh-CN" altLang="zh-CN" sz="2800" i="1">
                              <a:latin typeface="Cambria Math" panose="02040503050406030204" pitchFamily="18" charset="0"/>
                            </a:rPr>
                          </m:ctrlPr>
                        </m:dPr>
                        <m:e>
                          <m:r>
                            <a:rPr lang="en-US" altLang="zh-CN" sz="2800" i="1">
                              <a:latin typeface="Cambria Math" panose="02040503050406030204" pitchFamily="18" charset="0"/>
                            </a:rPr>
                            <m:t>𝑥</m:t>
                          </m:r>
                          <m:r>
                            <a:rPr lang="en-US" altLang="zh-CN" sz="2800" i="1">
                              <a:latin typeface="Cambria Math" panose="02040503050406030204" pitchFamily="18" charset="0"/>
                            </a:rPr>
                            <m:t>∈</m:t>
                          </m:r>
                          <m:r>
                            <a:rPr lang="en-US" altLang="zh-CN" sz="2800" i="1">
                              <a:latin typeface="Cambria Math" panose="02040503050406030204" pitchFamily="18" charset="0"/>
                            </a:rPr>
                            <m:t>𝑉</m:t>
                          </m:r>
                          <m:r>
                            <a:rPr lang="en-US" altLang="zh-CN" sz="2800" i="1">
                              <a:latin typeface="Cambria Math" panose="02040503050406030204" pitchFamily="18" charset="0"/>
                            </a:rPr>
                            <m:t>|</m:t>
                          </m:r>
                          <m:r>
                            <a:rPr lang="en-US" altLang="zh-CN" sz="2800" i="1">
                              <a:latin typeface="Cambria Math" panose="02040503050406030204" pitchFamily="18" charset="0"/>
                            </a:rPr>
                            <m:t>𝑥</m:t>
                          </m:r>
                          <m:r>
                            <a:rPr lang="en-US" altLang="zh-CN" sz="2800" i="1">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𝑊</m:t>
                              </m:r>
                            </m:e>
                            <m:sub>
                              <m:r>
                                <a:rPr lang="en-US" altLang="zh-CN" sz="2800" i="1">
                                  <a:latin typeface="Cambria Math" panose="02040503050406030204" pitchFamily="18" charset="0"/>
                                </a:rPr>
                                <m:t>1</m:t>
                              </m:r>
                            </m:sub>
                          </m:sSub>
                          <m:r>
                            <a:rPr lang="zh-CN" altLang="zh-CN" sz="2800">
                              <a:latin typeface="Cambria Math" panose="02040503050406030204" pitchFamily="18" charset="0"/>
                            </a:rPr>
                            <m:t>或</m:t>
                          </m:r>
                          <m:r>
                            <a:rPr lang="en-US" altLang="zh-CN" sz="2800" i="1">
                              <a:latin typeface="Cambria Math" panose="02040503050406030204" pitchFamily="18" charset="0"/>
                            </a:rPr>
                            <m:t>𝑥</m:t>
                          </m:r>
                          <m:r>
                            <a:rPr lang="en-US" altLang="zh-CN" sz="2800" i="1">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𝑊</m:t>
                              </m:r>
                            </m:e>
                            <m:sub>
                              <m:r>
                                <a:rPr lang="en-US" altLang="zh-CN" sz="2800" i="1">
                                  <a:latin typeface="Cambria Math" panose="02040503050406030204" pitchFamily="18" charset="0"/>
                                </a:rPr>
                                <m:t>2</m:t>
                              </m:r>
                            </m:sub>
                          </m:sSub>
                        </m:e>
                      </m:d>
                    </m:oMath>
                  </m:oMathPara>
                </a14:m>
                <a:endParaRPr lang="zh-CN" altLang="zh-CN" sz="2800" dirty="0"/>
              </a:p>
              <a:p>
                <a:pPr>
                  <a:lnSpc>
                    <a:spcPct val="120000"/>
                  </a:lnSpc>
                </a:pPr>
                <a14:m>
                  <m:oMathPara xmlns:m="http://schemas.openxmlformats.org/officeDocument/2006/math">
                    <m:oMathParaPr>
                      <m:jc m:val="centerGroup"/>
                    </m:oMathParaPr>
                    <m:oMath xmlns:m="http://schemas.openxmlformats.org/officeDocument/2006/math">
                      <m:r>
                        <a:rPr lang="en-US" altLang="zh-CN" sz="2800" i="1">
                          <a:latin typeface="Cambria Math" panose="02040503050406030204" pitchFamily="18" charset="0"/>
                        </a:rPr>
                        <m:t>   </m:t>
                      </m:r>
                      <m:r>
                        <a:rPr lang="en-US" altLang="zh-CN" sz="2800" b="0" i="1" smtClean="0">
                          <a:latin typeface="Cambria Math" panose="02040503050406030204" pitchFamily="18" charset="0"/>
                        </a:rPr>
                        <m:t>  </m:t>
                      </m:r>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𝑊</m:t>
                          </m:r>
                        </m:e>
                        <m:sub>
                          <m:r>
                            <a:rPr lang="en-US" altLang="zh-CN" sz="2800" i="1">
                              <a:latin typeface="Cambria Math" panose="02040503050406030204" pitchFamily="18" charset="0"/>
                            </a:rPr>
                            <m:t>1</m:t>
                          </m:r>
                        </m:sub>
                      </m:sSub>
                      <m:r>
                        <a:rPr lang="en-US" altLang="zh-CN" sz="2800">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𝑊</m:t>
                          </m:r>
                        </m:e>
                        <m:sub>
                          <m:r>
                            <a:rPr lang="en-US" altLang="zh-CN" sz="2800" i="1">
                              <a:latin typeface="Cambria Math" panose="02040503050406030204" pitchFamily="18" charset="0"/>
                            </a:rPr>
                            <m:t>2</m:t>
                          </m:r>
                        </m:sub>
                      </m:sSub>
                      <m:r>
                        <a:rPr lang="en-US" altLang="zh-CN" sz="2800">
                          <a:latin typeface="Cambria Math" panose="02040503050406030204" pitchFamily="18" charset="0"/>
                        </a:rPr>
                        <m:t>=</m:t>
                      </m:r>
                      <m:d>
                        <m:dPr>
                          <m:begChr m:val="{"/>
                          <m:endChr m:val="}"/>
                          <m:ctrlPr>
                            <a:rPr lang="zh-CN" altLang="zh-CN" sz="2800" i="1">
                              <a:latin typeface="Cambria Math" panose="02040503050406030204" pitchFamily="18" charset="0"/>
                            </a:rPr>
                          </m:ctrlPr>
                        </m:dPr>
                        <m:e>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𝑥</m:t>
                              </m:r>
                            </m:e>
                            <m:sub>
                              <m:r>
                                <a:rPr lang="en-US" altLang="zh-CN" sz="2800" i="1">
                                  <a:latin typeface="Cambria Math" panose="02040503050406030204" pitchFamily="18" charset="0"/>
                                </a:rPr>
                                <m:t>1</m:t>
                              </m:r>
                            </m:sub>
                          </m:sSub>
                          <m:r>
                            <a:rPr lang="en-US" altLang="zh-CN" sz="2800">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𝑥</m:t>
                              </m:r>
                            </m:e>
                            <m:sub>
                              <m:r>
                                <a:rPr lang="en-US" altLang="zh-CN" sz="2800" i="1">
                                  <a:latin typeface="Cambria Math" panose="02040503050406030204" pitchFamily="18" charset="0"/>
                                </a:rPr>
                                <m:t>2</m:t>
                              </m:r>
                            </m:sub>
                          </m:sSub>
                          <m:r>
                            <a:rPr lang="en-US" altLang="zh-CN" sz="2800" i="1">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𝑥</m:t>
                              </m:r>
                            </m:e>
                            <m:sub>
                              <m:r>
                                <a:rPr lang="en-US" altLang="zh-CN" sz="2800" i="1">
                                  <a:latin typeface="Cambria Math" panose="02040503050406030204" pitchFamily="18" charset="0"/>
                                </a:rPr>
                                <m:t>1</m:t>
                              </m:r>
                            </m:sub>
                          </m:sSub>
                          <m:r>
                            <a:rPr lang="en-US" altLang="zh-CN" sz="2800" i="1" smtClean="0">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𝑊</m:t>
                              </m:r>
                            </m:e>
                            <m:sub>
                              <m:r>
                                <a:rPr lang="en-US" altLang="zh-CN" sz="2800" i="1">
                                  <a:latin typeface="Cambria Math" panose="02040503050406030204" pitchFamily="18" charset="0"/>
                                </a:rPr>
                                <m:t>1</m:t>
                              </m:r>
                            </m:sub>
                          </m:sSub>
                          <m:r>
                            <a:rPr lang="en-US" altLang="zh-CN" sz="2800" i="1">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𝑥</m:t>
                              </m:r>
                            </m:e>
                            <m:sub>
                              <m:r>
                                <a:rPr lang="en-US" altLang="zh-CN" sz="2800" i="1">
                                  <a:latin typeface="Cambria Math" panose="02040503050406030204" pitchFamily="18" charset="0"/>
                                </a:rPr>
                                <m:t>2</m:t>
                              </m:r>
                            </m:sub>
                          </m:sSub>
                          <m:r>
                            <a:rPr lang="en-US" altLang="zh-CN" sz="2800" i="1">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𝑊</m:t>
                              </m:r>
                            </m:e>
                            <m:sub>
                              <m:r>
                                <a:rPr lang="en-US" altLang="zh-CN" sz="2800" i="1">
                                  <a:latin typeface="Cambria Math" panose="02040503050406030204" pitchFamily="18" charset="0"/>
                                </a:rPr>
                                <m:t>2</m:t>
                              </m:r>
                            </m:sub>
                          </m:sSub>
                        </m:e>
                      </m:d>
                      <m:r>
                        <a:rPr lang="en-US" altLang="zh-CN" sz="2800">
                          <a:latin typeface="Cambria Math" panose="02040503050406030204" pitchFamily="18" charset="0"/>
                        </a:rPr>
                        <m:t> </m:t>
                      </m:r>
                    </m:oMath>
                  </m:oMathPara>
                </a14:m>
                <a:endParaRPr lang="zh-CN" altLang="zh-CN" sz="2800" dirty="0"/>
              </a:p>
              <a:p>
                <a:pPr>
                  <a:lnSpc>
                    <a:spcPct val="120000"/>
                  </a:lnSpc>
                </a:pPr>
                <a:r>
                  <a:rPr lang="zh-CN" altLang="zh-CN" sz="2800" dirty="0"/>
                  <a:t>试判断它们是否是</a:t>
                </a:r>
                <a14:m>
                  <m:oMath xmlns:m="http://schemas.openxmlformats.org/officeDocument/2006/math">
                    <m:r>
                      <a:rPr lang="en-US" altLang="zh-CN" sz="2800" i="1">
                        <a:latin typeface="Cambria Math" panose="02040503050406030204" pitchFamily="18" charset="0"/>
                      </a:rPr>
                      <m:t>𝑉</m:t>
                    </m:r>
                  </m:oMath>
                </a14:m>
                <a:r>
                  <a:rPr lang="zh-CN" altLang="zh-CN" sz="2800" dirty="0"/>
                  <a:t>的子空间</a:t>
                </a:r>
                <a:r>
                  <a:rPr lang="en-US" altLang="zh-CN" sz="2800" dirty="0"/>
                  <a:t>.</a:t>
                </a:r>
              </a:p>
              <a:p>
                <a:pPr>
                  <a:lnSpc>
                    <a:spcPct val="120000"/>
                  </a:lnSpc>
                </a:pPr>
                <a:endParaRPr lang="zh-CN" altLang="zh-CN" sz="2800" dirty="0"/>
              </a:p>
              <a:p>
                <a:pPr>
                  <a:lnSpc>
                    <a:spcPct val="120000"/>
                  </a:lnSpc>
                </a:pPr>
                <a:endParaRPr lang="zh-CN" altLang="zh-CN" sz="2800" dirty="0"/>
              </a:p>
              <a:p>
                <a:pPr algn="ctr">
                  <a:lnSpc>
                    <a:spcPct val="120000"/>
                  </a:lnSpc>
                </a:pPr>
                <a:endParaRPr lang="zh-CN" altLang="zh-CN" sz="2800" dirty="0"/>
              </a:p>
            </p:txBody>
          </p:sp>
        </mc:Choice>
        <mc:Fallback xmlns="">
          <p:sp>
            <p:nvSpPr>
              <p:cNvPr id="22" name="内容占位符 2"/>
              <p:cNvSpPr txBox="1">
                <a:spLocks noRot="1" noChangeAspect="1" noMove="1" noResize="1" noEditPoints="1" noAdjustHandles="1" noChangeArrowheads="1" noChangeShapeType="1" noTextEdit="1"/>
              </p:cNvSpPr>
              <p:nvPr/>
            </p:nvSpPr>
            <p:spPr>
              <a:xfrm>
                <a:off x="381000" y="1229293"/>
                <a:ext cx="8395855" cy="4935337"/>
              </a:xfrm>
              <a:prstGeom prst="rect">
                <a:avLst/>
              </a:prstGeom>
              <a:blipFill rotWithShape="1">
                <a:blip r:embed="rId3"/>
                <a:stretch>
                  <a:fillRect t="-12" r="6" b="1"/>
                </a:stretch>
              </a:blipFill>
            </p:spPr>
            <p:txBody>
              <a:bodyPr/>
              <a:lstStyle/>
              <a:p>
                <a:r>
                  <a:rPr lang="zh-CN" altLang="en-US">
                    <a:noFill/>
                  </a:rPr>
                  <a:t> </a:t>
                </a:r>
              </a:p>
            </p:txBody>
          </p:sp>
        </mc:Fallback>
      </mc:AlternateContent>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513031" y="180000"/>
            <a:ext cx="8001000" cy="678344"/>
          </a:xfrm>
        </p:spPr>
        <p:txBody>
          <a:bodyPr/>
          <a:lstStyle/>
          <a:p>
            <a:r>
              <a:rPr lang="zh-CN" altLang="en-US" sz="2400" dirty="0">
                <a:latin typeface="黑体" panose="02010609060101010101" pitchFamily="49" charset="-122"/>
                <a:ea typeface="黑体" panose="02010609060101010101" pitchFamily="49" charset="-122"/>
                <a:cs typeface="Arial" panose="020B0604020202020204" pitchFamily="34" charset="0"/>
              </a:rPr>
              <a:t>第一章 线性空间引论</a:t>
            </a:r>
            <a:r>
              <a:rPr lang="en-US" altLang="zh-CN" sz="2400" dirty="0">
                <a:latin typeface="黑体" panose="02010609060101010101" pitchFamily="49" charset="-122"/>
                <a:ea typeface="黑体" panose="02010609060101010101" pitchFamily="49" charset="-122"/>
                <a:cs typeface="Arial" panose="020B0604020202020204" pitchFamily="34" charset="0"/>
              </a:rPr>
              <a:t>——</a:t>
            </a:r>
            <a:r>
              <a:rPr lang="zh-CN" altLang="en-US" sz="2400" dirty="0">
                <a:latin typeface="黑体" panose="02010609060101010101" pitchFamily="49" charset="-122"/>
                <a:ea typeface="黑体" panose="02010609060101010101" pitchFamily="49" charset="-122"/>
                <a:cs typeface="Arial" panose="020B0604020202020204" pitchFamily="34" charset="0"/>
              </a:rPr>
              <a:t>线性子空间</a:t>
            </a:r>
          </a:p>
        </p:txBody>
      </p:sp>
      <mc:AlternateContent xmlns:mc="http://schemas.openxmlformats.org/markup-compatibility/2006" xmlns:a14="http://schemas.microsoft.com/office/drawing/2010/main">
        <mc:Choice Requires="a14">
          <p:sp>
            <p:nvSpPr>
              <p:cNvPr id="22" name="内容占位符 2"/>
              <p:cNvSpPr txBox="1"/>
              <p:nvPr/>
            </p:nvSpPr>
            <p:spPr>
              <a:xfrm>
                <a:off x="381000" y="1229293"/>
                <a:ext cx="8395855" cy="4935337"/>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600"/>
                  </a:spcBef>
                  <a:buFont typeface="Arial" panose="020B0604020202020204" pitchFamily="34" charset="0"/>
                  <a:buNone/>
                  <a:defRPr sz="3000" kern="1200" baseline="0">
                    <a:solidFill>
                      <a:schemeClr val="tx1"/>
                    </a:solidFill>
                    <a:latin typeface="+mn-ea"/>
                    <a:ea typeface="黑体" panose="02010609060101010101" pitchFamily="49" charset="-122"/>
                    <a:cs typeface="+mn-cs"/>
                  </a:defRPr>
                </a:lvl1pPr>
                <a:lvl2pPr marL="742950" indent="-28575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2pPr>
                <a:lvl3pPr marL="11430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3pPr>
                <a:lvl4pPr marL="16002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4pPr>
                <a:lvl5pPr marL="20574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20000"/>
                  </a:lnSpc>
                </a:pPr>
                <a:r>
                  <a:rPr lang="zh-CN" altLang="zh-CN" sz="2800" b="1" dirty="0">
                    <a:solidFill>
                      <a:schemeClr val="accent6">
                        <a:lumMod val="75000"/>
                      </a:schemeClr>
                    </a:solidFill>
                  </a:rPr>
                  <a:t>例</a:t>
                </a:r>
                <a:r>
                  <a:rPr lang="en-US" altLang="zh-CN" sz="2800" b="1" dirty="0">
                    <a:solidFill>
                      <a:schemeClr val="accent6">
                        <a:lumMod val="75000"/>
                      </a:schemeClr>
                    </a:solidFill>
                  </a:rPr>
                  <a:t>1.2.6 </a:t>
                </a:r>
                <a:r>
                  <a:rPr lang="zh-CN" altLang="zh-CN" sz="2800" dirty="0"/>
                  <a:t>设</a:t>
                </a:r>
                <a14:m>
                  <m:oMath xmlns:m="http://schemas.openxmlformats.org/officeDocument/2006/math">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𝑊</m:t>
                        </m:r>
                      </m:e>
                      <m:sub>
                        <m:r>
                          <a:rPr lang="en-US" altLang="zh-CN" sz="2800" i="1">
                            <a:latin typeface="Cambria Math" panose="02040503050406030204" pitchFamily="18" charset="0"/>
                          </a:rPr>
                          <m:t>1</m:t>
                        </m:r>
                      </m:sub>
                    </m:sSub>
                  </m:oMath>
                </a14:m>
                <a:r>
                  <a:rPr lang="zh-CN" altLang="zh-CN" sz="2800" dirty="0"/>
                  <a:t>和</a:t>
                </a:r>
                <a14:m>
                  <m:oMath xmlns:m="http://schemas.openxmlformats.org/officeDocument/2006/math">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𝑊</m:t>
                        </m:r>
                      </m:e>
                      <m:sub>
                        <m:r>
                          <a:rPr lang="en-US" altLang="zh-CN" sz="2800" i="1">
                            <a:latin typeface="Cambria Math" panose="02040503050406030204" pitchFamily="18" charset="0"/>
                          </a:rPr>
                          <m:t>2</m:t>
                        </m:r>
                      </m:sub>
                    </m:sSub>
                  </m:oMath>
                </a14:m>
                <a:r>
                  <a:rPr lang="zh-CN" altLang="zh-CN" sz="2800" dirty="0"/>
                  <a:t>是</a:t>
                </a:r>
                <a14:m>
                  <m:oMath xmlns:m="http://schemas.openxmlformats.org/officeDocument/2006/math">
                    <m:r>
                      <a:rPr lang="en-US" altLang="zh-CN" sz="2800" i="1">
                        <a:latin typeface="Cambria Math" panose="02040503050406030204" pitchFamily="18" charset="0"/>
                      </a:rPr>
                      <m:t>𝑉</m:t>
                    </m:r>
                  </m:oMath>
                </a14:m>
                <a:r>
                  <a:rPr lang="zh-CN" altLang="zh-CN" sz="2800" dirty="0"/>
                  <a:t>的子空间</a:t>
                </a:r>
                <a:r>
                  <a:rPr lang="en-US" altLang="zh-CN" sz="2800" dirty="0"/>
                  <a:t>, </a:t>
                </a:r>
                <a:r>
                  <a:rPr lang="zh-CN" altLang="zh-CN" sz="2800" dirty="0"/>
                  <a:t>定义三个集合</a:t>
                </a:r>
              </a:p>
              <a:p>
                <a:pPr>
                  <a:lnSpc>
                    <a:spcPct val="120000"/>
                  </a:lnSpc>
                </a:pPr>
                <a14:m>
                  <m:oMathPara xmlns:m="http://schemas.openxmlformats.org/officeDocument/2006/math">
                    <m:oMathParaPr>
                      <m:jc m:val="centerGroup"/>
                    </m:oMathParaPr>
                    <m:oMath xmlns:m="http://schemas.openxmlformats.org/officeDocument/2006/math">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𝑊</m:t>
                          </m:r>
                        </m:e>
                        <m:sub>
                          <m:r>
                            <a:rPr lang="en-US" altLang="zh-CN" sz="2800" i="1">
                              <a:latin typeface="Cambria Math" panose="02040503050406030204" pitchFamily="18" charset="0"/>
                            </a:rPr>
                            <m:t>1</m:t>
                          </m:r>
                        </m:sub>
                      </m:sSub>
                      <m:r>
                        <a:rPr lang="en-US" altLang="zh-CN" sz="2800">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𝑊</m:t>
                          </m:r>
                        </m:e>
                        <m:sub>
                          <m:r>
                            <a:rPr lang="en-US" altLang="zh-CN" sz="2800" i="1">
                              <a:latin typeface="Cambria Math" panose="02040503050406030204" pitchFamily="18" charset="0"/>
                            </a:rPr>
                            <m:t>2</m:t>
                          </m:r>
                        </m:sub>
                      </m:sSub>
                      <m:r>
                        <a:rPr lang="en-US" altLang="zh-CN" sz="2800">
                          <a:latin typeface="Cambria Math" panose="02040503050406030204" pitchFamily="18" charset="0"/>
                        </a:rPr>
                        <m:t>=</m:t>
                      </m:r>
                      <m:d>
                        <m:dPr>
                          <m:begChr m:val="{"/>
                          <m:endChr m:val="}"/>
                          <m:ctrlPr>
                            <a:rPr lang="zh-CN" altLang="zh-CN" sz="2800" i="1">
                              <a:latin typeface="Cambria Math" panose="02040503050406030204" pitchFamily="18" charset="0"/>
                            </a:rPr>
                          </m:ctrlPr>
                        </m:dPr>
                        <m:e>
                          <m:r>
                            <a:rPr lang="en-US" altLang="zh-CN" sz="2800" i="1">
                              <a:latin typeface="Cambria Math" panose="02040503050406030204" pitchFamily="18" charset="0"/>
                            </a:rPr>
                            <m:t>𝑥</m:t>
                          </m:r>
                          <m:r>
                            <a:rPr lang="en-US" altLang="zh-CN" sz="2800" i="1">
                              <a:latin typeface="Cambria Math" panose="02040503050406030204" pitchFamily="18" charset="0"/>
                            </a:rPr>
                            <m:t>∈</m:t>
                          </m:r>
                          <m:r>
                            <a:rPr lang="en-US" altLang="zh-CN" sz="2800" i="1">
                              <a:latin typeface="Cambria Math" panose="02040503050406030204" pitchFamily="18" charset="0"/>
                            </a:rPr>
                            <m:t>𝑉</m:t>
                          </m:r>
                          <m:r>
                            <a:rPr lang="en-US" altLang="zh-CN" sz="2800" i="1">
                              <a:latin typeface="Cambria Math" panose="02040503050406030204" pitchFamily="18" charset="0"/>
                            </a:rPr>
                            <m:t>|</m:t>
                          </m:r>
                          <m:r>
                            <a:rPr lang="en-US" altLang="zh-CN" sz="2800" i="1">
                              <a:latin typeface="Cambria Math" panose="02040503050406030204" pitchFamily="18" charset="0"/>
                            </a:rPr>
                            <m:t>𝑥</m:t>
                          </m:r>
                          <m:r>
                            <a:rPr lang="en-US" altLang="zh-CN" sz="2800" i="1">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𝑊</m:t>
                              </m:r>
                            </m:e>
                            <m:sub>
                              <m:r>
                                <a:rPr lang="en-US" altLang="zh-CN" sz="2800" i="1">
                                  <a:latin typeface="Cambria Math" panose="02040503050406030204" pitchFamily="18" charset="0"/>
                                </a:rPr>
                                <m:t>1</m:t>
                              </m:r>
                            </m:sub>
                          </m:sSub>
                          <m:r>
                            <a:rPr lang="zh-CN" altLang="zh-CN" sz="2800">
                              <a:latin typeface="Cambria Math" panose="02040503050406030204" pitchFamily="18" charset="0"/>
                            </a:rPr>
                            <m:t>且</m:t>
                          </m:r>
                          <m:r>
                            <a:rPr lang="en-US" altLang="zh-CN" sz="2800" i="1">
                              <a:latin typeface="Cambria Math" panose="02040503050406030204" pitchFamily="18" charset="0"/>
                            </a:rPr>
                            <m:t>𝑥</m:t>
                          </m:r>
                          <m:r>
                            <a:rPr lang="en-US" altLang="zh-CN" sz="2800" i="1">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𝑊</m:t>
                              </m:r>
                            </m:e>
                            <m:sub>
                              <m:r>
                                <a:rPr lang="en-US" altLang="zh-CN" sz="2800" i="1">
                                  <a:latin typeface="Cambria Math" panose="02040503050406030204" pitchFamily="18" charset="0"/>
                                </a:rPr>
                                <m:t>2</m:t>
                              </m:r>
                            </m:sub>
                          </m:sSub>
                        </m:e>
                      </m:d>
                    </m:oMath>
                  </m:oMathPara>
                </a14:m>
                <a:endParaRPr lang="zh-CN" altLang="zh-CN" sz="2800" dirty="0"/>
              </a:p>
              <a:p>
                <a:pPr>
                  <a:lnSpc>
                    <a:spcPct val="120000"/>
                  </a:lnSpc>
                </a:pPr>
                <a14:m>
                  <m:oMathPara xmlns:m="http://schemas.openxmlformats.org/officeDocument/2006/math">
                    <m:oMathParaPr>
                      <m:jc m:val="centerGroup"/>
                    </m:oMathParaPr>
                    <m:oMath xmlns:m="http://schemas.openxmlformats.org/officeDocument/2006/math">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𝑊</m:t>
                          </m:r>
                        </m:e>
                        <m:sub>
                          <m:r>
                            <a:rPr lang="en-US" altLang="zh-CN" sz="2800" i="1">
                              <a:latin typeface="Cambria Math" panose="02040503050406030204" pitchFamily="18" charset="0"/>
                            </a:rPr>
                            <m:t>1</m:t>
                          </m:r>
                        </m:sub>
                      </m:sSub>
                      <m:r>
                        <a:rPr lang="en-US" altLang="zh-CN" sz="2800">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𝑊</m:t>
                          </m:r>
                        </m:e>
                        <m:sub>
                          <m:r>
                            <a:rPr lang="en-US" altLang="zh-CN" sz="2800" i="1">
                              <a:latin typeface="Cambria Math" panose="02040503050406030204" pitchFamily="18" charset="0"/>
                            </a:rPr>
                            <m:t>2</m:t>
                          </m:r>
                        </m:sub>
                      </m:sSub>
                      <m:r>
                        <a:rPr lang="en-US" altLang="zh-CN" sz="2800">
                          <a:latin typeface="Cambria Math" panose="02040503050406030204" pitchFamily="18" charset="0"/>
                        </a:rPr>
                        <m:t>=</m:t>
                      </m:r>
                      <m:d>
                        <m:dPr>
                          <m:begChr m:val="{"/>
                          <m:endChr m:val="}"/>
                          <m:ctrlPr>
                            <a:rPr lang="zh-CN" altLang="zh-CN" sz="2800" i="1">
                              <a:latin typeface="Cambria Math" panose="02040503050406030204" pitchFamily="18" charset="0"/>
                            </a:rPr>
                          </m:ctrlPr>
                        </m:dPr>
                        <m:e>
                          <m:r>
                            <a:rPr lang="en-US" altLang="zh-CN" sz="2800" i="1">
                              <a:latin typeface="Cambria Math" panose="02040503050406030204" pitchFamily="18" charset="0"/>
                            </a:rPr>
                            <m:t>𝑥</m:t>
                          </m:r>
                          <m:r>
                            <a:rPr lang="en-US" altLang="zh-CN" sz="2800" i="1">
                              <a:latin typeface="Cambria Math" panose="02040503050406030204" pitchFamily="18" charset="0"/>
                            </a:rPr>
                            <m:t>∈</m:t>
                          </m:r>
                          <m:r>
                            <a:rPr lang="en-US" altLang="zh-CN" sz="2800" i="1">
                              <a:latin typeface="Cambria Math" panose="02040503050406030204" pitchFamily="18" charset="0"/>
                            </a:rPr>
                            <m:t>𝑉</m:t>
                          </m:r>
                          <m:r>
                            <a:rPr lang="en-US" altLang="zh-CN" sz="2800" i="1">
                              <a:latin typeface="Cambria Math" panose="02040503050406030204" pitchFamily="18" charset="0"/>
                            </a:rPr>
                            <m:t>|</m:t>
                          </m:r>
                          <m:r>
                            <a:rPr lang="en-US" altLang="zh-CN" sz="2800" i="1">
                              <a:latin typeface="Cambria Math" panose="02040503050406030204" pitchFamily="18" charset="0"/>
                            </a:rPr>
                            <m:t>𝑥</m:t>
                          </m:r>
                          <m:r>
                            <a:rPr lang="en-US" altLang="zh-CN" sz="2800" i="1">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𝑊</m:t>
                              </m:r>
                            </m:e>
                            <m:sub>
                              <m:r>
                                <a:rPr lang="en-US" altLang="zh-CN" sz="2800" i="1">
                                  <a:latin typeface="Cambria Math" panose="02040503050406030204" pitchFamily="18" charset="0"/>
                                </a:rPr>
                                <m:t>1</m:t>
                              </m:r>
                            </m:sub>
                          </m:sSub>
                          <m:r>
                            <a:rPr lang="zh-CN" altLang="zh-CN" sz="2800">
                              <a:latin typeface="Cambria Math" panose="02040503050406030204" pitchFamily="18" charset="0"/>
                            </a:rPr>
                            <m:t>或</m:t>
                          </m:r>
                          <m:r>
                            <a:rPr lang="en-US" altLang="zh-CN" sz="2800" i="1">
                              <a:latin typeface="Cambria Math" panose="02040503050406030204" pitchFamily="18" charset="0"/>
                            </a:rPr>
                            <m:t>𝑥</m:t>
                          </m:r>
                          <m:r>
                            <a:rPr lang="en-US" altLang="zh-CN" sz="2800" i="1">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𝑊</m:t>
                              </m:r>
                            </m:e>
                            <m:sub>
                              <m:r>
                                <a:rPr lang="en-US" altLang="zh-CN" sz="2800" i="1">
                                  <a:latin typeface="Cambria Math" panose="02040503050406030204" pitchFamily="18" charset="0"/>
                                </a:rPr>
                                <m:t>2</m:t>
                              </m:r>
                            </m:sub>
                          </m:sSub>
                        </m:e>
                      </m:d>
                    </m:oMath>
                  </m:oMathPara>
                </a14:m>
                <a:endParaRPr lang="zh-CN" altLang="zh-CN" sz="2800" dirty="0"/>
              </a:p>
              <a:p>
                <a:pPr>
                  <a:lnSpc>
                    <a:spcPct val="120000"/>
                  </a:lnSpc>
                </a:pPr>
                <a14:m>
                  <m:oMathPara xmlns:m="http://schemas.openxmlformats.org/officeDocument/2006/math">
                    <m:oMathParaPr>
                      <m:jc m:val="centerGroup"/>
                    </m:oMathParaPr>
                    <m:oMath xmlns:m="http://schemas.openxmlformats.org/officeDocument/2006/math">
                      <m:r>
                        <a:rPr lang="en-US" altLang="zh-CN" sz="2800" i="1">
                          <a:latin typeface="Cambria Math" panose="02040503050406030204" pitchFamily="18" charset="0"/>
                        </a:rPr>
                        <m:t>   </m:t>
                      </m:r>
                      <m:r>
                        <a:rPr lang="en-US" altLang="zh-CN" sz="2800" b="0" i="1" smtClean="0">
                          <a:latin typeface="Cambria Math" panose="02040503050406030204" pitchFamily="18" charset="0"/>
                        </a:rPr>
                        <m:t>  </m:t>
                      </m:r>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𝑊</m:t>
                          </m:r>
                        </m:e>
                        <m:sub>
                          <m:r>
                            <a:rPr lang="en-US" altLang="zh-CN" sz="2800" i="1">
                              <a:latin typeface="Cambria Math" panose="02040503050406030204" pitchFamily="18" charset="0"/>
                            </a:rPr>
                            <m:t>1</m:t>
                          </m:r>
                        </m:sub>
                      </m:sSub>
                      <m:r>
                        <a:rPr lang="en-US" altLang="zh-CN" sz="2800">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𝑊</m:t>
                          </m:r>
                        </m:e>
                        <m:sub>
                          <m:r>
                            <a:rPr lang="en-US" altLang="zh-CN" sz="2800" i="1">
                              <a:latin typeface="Cambria Math" panose="02040503050406030204" pitchFamily="18" charset="0"/>
                            </a:rPr>
                            <m:t>2</m:t>
                          </m:r>
                        </m:sub>
                      </m:sSub>
                      <m:r>
                        <a:rPr lang="en-US" altLang="zh-CN" sz="2800">
                          <a:latin typeface="Cambria Math" panose="02040503050406030204" pitchFamily="18" charset="0"/>
                        </a:rPr>
                        <m:t>=</m:t>
                      </m:r>
                      <m:d>
                        <m:dPr>
                          <m:begChr m:val="{"/>
                          <m:endChr m:val="}"/>
                          <m:ctrlPr>
                            <a:rPr lang="zh-CN" altLang="zh-CN" sz="2800" i="1">
                              <a:latin typeface="Cambria Math" panose="02040503050406030204" pitchFamily="18" charset="0"/>
                            </a:rPr>
                          </m:ctrlPr>
                        </m:dPr>
                        <m:e>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𝑥</m:t>
                              </m:r>
                            </m:e>
                            <m:sub>
                              <m:r>
                                <a:rPr lang="en-US" altLang="zh-CN" sz="2800" i="1">
                                  <a:latin typeface="Cambria Math" panose="02040503050406030204" pitchFamily="18" charset="0"/>
                                </a:rPr>
                                <m:t>1</m:t>
                              </m:r>
                            </m:sub>
                          </m:sSub>
                          <m:r>
                            <a:rPr lang="en-US" altLang="zh-CN" sz="2800">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𝑥</m:t>
                              </m:r>
                            </m:e>
                            <m:sub>
                              <m:r>
                                <a:rPr lang="en-US" altLang="zh-CN" sz="2800" i="1">
                                  <a:latin typeface="Cambria Math" panose="02040503050406030204" pitchFamily="18" charset="0"/>
                                </a:rPr>
                                <m:t>2</m:t>
                              </m:r>
                            </m:sub>
                          </m:sSub>
                          <m:r>
                            <a:rPr lang="en-US" altLang="zh-CN" sz="2800" i="1">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𝑥</m:t>
                              </m:r>
                            </m:e>
                            <m:sub>
                              <m:r>
                                <a:rPr lang="en-US" altLang="zh-CN" sz="2800" i="1">
                                  <a:latin typeface="Cambria Math" panose="02040503050406030204" pitchFamily="18" charset="0"/>
                                </a:rPr>
                                <m:t>1</m:t>
                              </m:r>
                            </m:sub>
                          </m:sSub>
                          <m:r>
                            <a:rPr lang="en-US" altLang="zh-CN" sz="2800" i="1" smtClean="0">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𝑊</m:t>
                              </m:r>
                            </m:e>
                            <m:sub>
                              <m:r>
                                <a:rPr lang="en-US" altLang="zh-CN" sz="2800" i="1">
                                  <a:latin typeface="Cambria Math" panose="02040503050406030204" pitchFamily="18" charset="0"/>
                                </a:rPr>
                                <m:t>1</m:t>
                              </m:r>
                            </m:sub>
                          </m:sSub>
                          <m:r>
                            <a:rPr lang="en-US" altLang="zh-CN" sz="2800" i="1">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𝑥</m:t>
                              </m:r>
                            </m:e>
                            <m:sub>
                              <m:r>
                                <a:rPr lang="en-US" altLang="zh-CN" sz="2800" i="1">
                                  <a:latin typeface="Cambria Math" panose="02040503050406030204" pitchFamily="18" charset="0"/>
                                </a:rPr>
                                <m:t>2</m:t>
                              </m:r>
                            </m:sub>
                          </m:sSub>
                          <m:r>
                            <a:rPr lang="en-US" altLang="zh-CN" sz="2800" i="1">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𝑊</m:t>
                              </m:r>
                            </m:e>
                            <m:sub>
                              <m:r>
                                <a:rPr lang="en-US" altLang="zh-CN" sz="2800" i="1">
                                  <a:latin typeface="Cambria Math" panose="02040503050406030204" pitchFamily="18" charset="0"/>
                                </a:rPr>
                                <m:t>2</m:t>
                              </m:r>
                            </m:sub>
                          </m:sSub>
                        </m:e>
                      </m:d>
                      <m:r>
                        <a:rPr lang="en-US" altLang="zh-CN" sz="2800">
                          <a:latin typeface="Cambria Math" panose="02040503050406030204" pitchFamily="18" charset="0"/>
                        </a:rPr>
                        <m:t> </m:t>
                      </m:r>
                    </m:oMath>
                  </m:oMathPara>
                </a14:m>
                <a:endParaRPr lang="zh-CN" altLang="zh-CN" sz="2800" dirty="0"/>
              </a:p>
              <a:p>
                <a:pPr>
                  <a:lnSpc>
                    <a:spcPct val="120000"/>
                  </a:lnSpc>
                </a:pPr>
                <a:r>
                  <a:rPr lang="zh-CN" altLang="zh-CN" sz="2800" dirty="0"/>
                  <a:t>试判断它们是否是</a:t>
                </a:r>
                <a14:m>
                  <m:oMath xmlns:m="http://schemas.openxmlformats.org/officeDocument/2006/math">
                    <m:r>
                      <a:rPr lang="en-US" altLang="zh-CN" sz="2800" i="1">
                        <a:latin typeface="Cambria Math" panose="02040503050406030204" pitchFamily="18" charset="0"/>
                      </a:rPr>
                      <m:t>𝑉</m:t>
                    </m:r>
                  </m:oMath>
                </a14:m>
                <a:r>
                  <a:rPr lang="zh-CN" altLang="zh-CN" sz="2800" dirty="0"/>
                  <a:t>的子空间</a:t>
                </a:r>
                <a:r>
                  <a:rPr lang="en-US" altLang="zh-CN" sz="2800" dirty="0"/>
                  <a:t>.</a:t>
                </a:r>
              </a:p>
              <a:p>
                <a:pPr>
                  <a:lnSpc>
                    <a:spcPct val="120000"/>
                  </a:lnSpc>
                </a:pPr>
                <a:r>
                  <a:rPr lang="zh-CN" altLang="en-US" sz="2800" dirty="0">
                    <a:solidFill>
                      <a:srgbClr val="0000FF"/>
                    </a:solidFill>
                  </a:rPr>
                  <a:t>解：</a:t>
                </a:r>
                <a:r>
                  <a:rPr lang="en-US" altLang="zh-CN" sz="2800" dirty="0"/>
                  <a:t>1</a:t>
                </a:r>
                <a:r>
                  <a:rPr lang="zh-CN" altLang="en-US" sz="2800" dirty="0"/>
                  <a:t>）由于</a:t>
                </a:r>
                <a14:m>
                  <m:oMath xmlns:m="http://schemas.openxmlformats.org/officeDocument/2006/math">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𝑊</m:t>
                        </m:r>
                      </m:e>
                      <m:sub>
                        <m:r>
                          <a:rPr lang="en-US" altLang="zh-CN" sz="2800" i="1">
                            <a:latin typeface="Cambria Math" panose="02040503050406030204" pitchFamily="18" charset="0"/>
                          </a:rPr>
                          <m:t>1</m:t>
                        </m:r>
                      </m:sub>
                    </m:sSub>
                  </m:oMath>
                </a14:m>
                <a:r>
                  <a:rPr lang="zh-CN" altLang="zh-CN" sz="2800" dirty="0"/>
                  <a:t>和</a:t>
                </a:r>
                <a14:m>
                  <m:oMath xmlns:m="http://schemas.openxmlformats.org/officeDocument/2006/math">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𝑊</m:t>
                        </m:r>
                      </m:e>
                      <m:sub>
                        <m:r>
                          <a:rPr lang="en-US" altLang="zh-CN" sz="2800" i="1">
                            <a:latin typeface="Cambria Math" panose="02040503050406030204" pitchFamily="18" charset="0"/>
                          </a:rPr>
                          <m:t>2</m:t>
                        </m:r>
                      </m:sub>
                    </m:sSub>
                  </m:oMath>
                </a14:m>
                <a:r>
                  <a:rPr lang="zh-CN" altLang="zh-CN" sz="2800" dirty="0"/>
                  <a:t>是</a:t>
                </a:r>
                <a14:m>
                  <m:oMath xmlns:m="http://schemas.openxmlformats.org/officeDocument/2006/math">
                    <m:r>
                      <a:rPr lang="en-US" altLang="zh-CN" sz="2800" i="1">
                        <a:latin typeface="Cambria Math" panose="02040503050406030204" pitchFamily="18" charset="0"/>
                      </a:rPr>
                      <m:t>𝑉</m:t>
                    </m:r>
                  </m:oMath>
                </a14:m>
                <a:r>
                  <a:rPr lang="zh-CN" altLang="zh-CN" sz="2800" dirty="0"/>
                  <a:t>的子空间</a:t>
                </a:r>
                <a:r>
                  <a:rPr lang="zh-CN" altLang="en-US" sz="2800" dirty="0"/>
                  <a:t>，则</a:t>
                </a:r>
                <a14:m>
                  <m:oMath xmlns:m="http://schemas.openxmlformats.org/officeDocument/2006/math">
                    <m:r>
                      <a:rPr lang="en-US" altLang="zh-CN" sz="2800" b="1" i="1">
                        <a:latin typeface="Cambria Math" panose="02040503050406030204" pitchFamily="18" charset="0"/>
                      </a:rPr>
                      <m:t>𝜽</m:t>
                    </m:r>
                    <m:r>
                      <a:rPr lang="en-US" altLang="zh-CN" sz="2800" b="1" i="1">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𝑊</m:t>
                        </m:r>
                      </m:e>
                      <m:sub>
                        <m:r>
                          <a:rPr lang="en-US" altLang="zh-CN" sz="2800" i="1">
                            <a:latin typeface="Cambria Math" panose="02040503050406030204" pitchFamily="18" charset="0"/>
                          </a:rPr>
                          <m:t>1</m:t>
                        </m:r>
                      </m:sub>
                    </m:sSub>
                  </m:oMath>
                </a14:m>
                <a:r>
                  <a:rPr lang="zh-CN" altLang="en-US" sz="2800" dirty="0"/>
                  <a:t>且</a:t>
                </a:r>
                <a14:m>
                  <m:oMath xmlns:m="http://schemas.openxmlformats.org/officeDocument/2006/math">
                    <m:r>
                      <a:rPr lang="en-US" altLang="zh-CN" sz="2800" b="1" i="1">
                        <a:latin typeface="Cambria Math" panose="02040503050406030204" pitchFamily="18" charset="0"/>
                      </a:rPr>
                      <m:t>𝜽</m:t>
                    </m:r>
                    <m:r>
                      <a:rPr lang="en-US" altLang="zh-CN" sz="2800" b="1" i="1">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𝑊</m:t>
                        </m:r>
                      </m:e>
                      <m:sub>
                        <m:r>
                          <a:rPr lang="en-US" altLang="zh-CN" sz="2800" i="1">
                            <a:latin typeface="Cambria Math" panose="02040503050406030204" pitchFamily="18" charset="0"/>
                          </a:rPr>
                          <m:t>2</m:t>
                        </m:r>
                      </m:sub>
                    </m:sSub>
                  </m:oMath>
                </a14:m>
                <a:r>
                  <a:rPr lang="en-US" altLang="zh-CN" sz="2800" dirty="0"/>
                  <a:t>, </a:t>
                </a:r>
                <a:r>
                  <a:rPr lang="zh-CN" altLang="en-US" sz="2800" dirty="0"/>
                  <a:t>故</a:t>
                </a:r>
                <a14:m>
                  <m:oMath xmlns:m="http://schemas.openxmlformats.org/officeDocument/2006/math">
                    <m:r>
                      <a:rPr lang="en-US" altLang="zh-CN" sz="2800" b="1" i="1">
                        <a:latin typeface="Cambria Math" panose="02040503050406030204" pitchFamily="18" charset="0"/>
                      </a:rPr>
                      <m:t>𝜽</m:t>
                    </m:r>
                    <m:r>
                      <a:rPr lang="en-US" altLang="zh-CN" sz="2800" b="1" i="1">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𝑊</m:t>
                        </m:r>
                      </m:e>
                      <m:sub>
                        <m:r>
                          <a:rPr lang="en-US" altLang="zh-CN" sz="2800" i="1">
                            <a:latin typeface="Cambria Math" panose="02040503050406030204" pitchFamily="18" charset="0"/>
                          </a:rPr>
                          <m:t>1</m:t>
                        </m:r>
                      </m:sub>
                    </m:sSub>
                    <m:r>
                      <a:rPr lang="en-US" altLang="zh-CN" sz="2800">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𝑊</m:t>
                        </m:r>
                      </m:e>
                      <m:sub>
                        <m:r>
                          <a:rPr lang="en-US" altLang="zh-CN" sz="2800" i="1">
                            <a:latin typeface="Cambria Math" panose="02040503050406030204" pitchFamily="18" charset="0"/>
                          </a:rPr>
                          <m:t>2</m:t>
                        </m:r>
                      </m:sub>
                    </m:sSub>
                  </m:oMath>
                </a14:m>
                <a:r>
                  <a:rPr lang="zh-CN" altLang="en-US" sz="2800" dirty="0"/>
                  <a:t>，</a:t>
                </a:r>
                <a14:m>
                  <m:oMath xmlns:m="http://schemas.openxmlformats.org/officeDocument/2006/math">
                    <m:r>
                      <a:rPr lang="zh-CN" altLang="en-US" sz="2800" i="1" dirty="0">
                        <a:latin typeface="Cambria Math" panose="02040503050406030204" pitchFamily="18" charset="0"/>
                      </a:rPr>
                      <m:t>即</m:t>
                    </m:r>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𝑊</m:t>
                        </m:r>
                      </m:e>
                      <m:sub>
                        <m:r>
                          <a:rPr lang="en-US" altLang="zh-CN" sz="2800" i="1">
                            <a:latin typeface="Cambria Math" panose="02040503050406030204" pitchFamily="18" charset="0"/>
                          </a:rPr>
                          <m:t>1</m:t>
                        </m:r>
                      </m:sub>
                    </m:sSub>
                    <m:r>
                      <a:rPr lang="en-US" altLang="zh-CN" sz="2800">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𝑊</m:t>
                        </m:r>
                      </m:e>
                      <m:sub>
                        <m:r>
                          <a:rPr lang="en-US" altLang="zh-CN" sz="2800" i="1">
                            <a:latin typeface="Cambria Math" panose="02040503050406030204" pitchFamily="18" charset="0"/>
                          </a:rPr>
                          <m:t>2</m:t>
                        </m:r>
                      </m:sub>
                    </m:sSub>
                  </m:oMath>
                </a14:m>
                <a:r>
                  <a:rPr lang="zh-CN" altLang="en-US" sz="2800" dirty="0"/>
                  <a:t>是</a:t>
                </a:r>
                <a14:m>
                  <m:oMath xmlns:m="http://schemas.openxmlformats.org/officeDocument/2006/math">
                    <m:r>
                      <a:rPr lang="en-US" altLang="zh-CN" sz="2800" i="1">
                        <a:latin typeface="Cambria Math" panose="02040503050406030204" pitchFamily="18" charset="0"/>
                      </a:rPr>
                      <m:t>𝑉</m:t>
                    </m:r>
                  </m:oMath>
                </a14:m>
                <a:r>
                  <a:rPr lang="zh-CN" altLang="en-US" sz="2800" dirty="0"/>
                  <a:t>的非空子集</a:t>
                </a:r>
                <a:r>
                  <a:rPr lang="en-US" altLang="zh-CN" sz="2800" dirty="0"/>
                  <a:t>. </a:t>
                </a:r>
              </a:p>
              <a:p>
                <a:pPr>
                  <a:lnSpc>
                    <a:spcPct val="120000"/>
                  </a:lnSpc>
                </a:pPr>
                <a:r>
                  <a:rPr lang="zh-CN" altLang="en-US" sz="2800" dirty="0"/>
                  <a:t>对</a:t>
                </a:r>
                <a14:m>
                  <m:oMath xmlns:m="http://schemas.openxmlformats.org/officeDocument/2006/math">
                    <m:r>
                      <a:rPr lang="en-US" altLang="zh-CN" sz="2800" i="1" dirty="0">
                        <a:latin typeface="Cambria Math" panose="02040503050406030204" pitchFamily="18" charset="0"/>
                      </a:rPr>
                      <m:t>∀ </m:t>
                    </m:r>
                    <m:r>
                      <a:rPr lang="en-US" altLang="zh-CN" sz="2800" i="1" dirty="0">
                        <a:latin typeface="Cambria Math" panose="02040503050406030204" pitchFamily="18" charset="0"/>
                      </a:rPr>
                      <m:t>𝑘</m:t>
                    </m:r>
                    <m:r>
                      <a:rPr lang="en-US" altLang="zh-CN" sz="2800" i="1" dirty="0">
                        <a:latin typeface="Cambria Math" panose="02040503050406030204" pitchFamily="18" charset="0"/>
                      </a:rPr>
                      <m:t>,</m:t>
                    </m:r>
                    <m:r>
                      <a:rPr lang="en-US" altLang="zh-CN" sz="2800" i="1" dirty="0">
                        <a:latin typeface="Cambria Math" panose="02040503050406030204" pitchFamily="18" charset="0"/>
                      </a:rPr>
                      <m:t>𝑙</m:t>
                    </m:r>
                    <m:r>
                      <a:rPr lang="en-US" altLang="zh-CN" sz="2800" i="1" dirty="0">
                        <a:latin typeface="Cambria Math" panose="02040503050406030204" pitchFamily="18" charset="0"/>
                      </a:rPr>
                      <m:t>∈</m:t>
                    </m:r>
                    <m:r>
                      <a:rPr lang="en-US" altLang="zh-CN" sz="2800" i="1" dirty="0">
                        <a:latin typeface="Cambria Math" panose="02040503050406030204" pitchFamily="18" charset="0"/>
                      </a:rPr>
                      <m:t>𝐹</m:t>
                    </m:r>
                    <m:r>
                      <a:rPr lang="en-US" altLang="zh-CN" sz="2800" i="1" dirty="0">
                        <a:latin typeface="Cambria Math" panose="02040503050406030204" pitchFamily="18" charset="0"/>
                      </a:rPr>
                      <m:t>,</m:t>
                    </m:r>
                  </m:oMath>
                </a14:m>
                <a:r>
                  <a:rPr lang="zh-CN" altLang="en-US" sz="2800" dirty="0"/>
                  <a:t> </a:t>
                </a:r>
                <a14:m>
                  <m:oMath xmlns:m="http://schemas.openxmlformats.org/officeDocument/2006/math">
                    <m:r>
                      <a:rPr lang="en-US" altLang="zh-CN" sz="2800" i="1" dirty="0">
                        <a:latin typeface="Cambria Math" panose="02040503050406030204" pitchFamily="18" charset="0"/>
                      </a:rPr>
                      <m:t>∀</m:t>
                    </m:r>
                    <m:r>
                      <a:rPr lang="en-US" altLang="zh-CN" sz="2800" i="1" dirty="0">
                        <a:latin typeface="Cambria Math" panose="02040503050406030204" pitchFamily="18" charset="0"/>
                      </a:rPr>
                      <m:t>𝑢</m:t>
                    </m:r>
                    <m:r>
                      <a:rPr lang="en-US" altLang="zh-CN" sz="2800" i="1" dirty="0">
                        <a:latin typeface="Cambria Math" panose="02040503050406030204" pitchFamily="18" charset="0"/>
                      </a:rPr>
                      <m:t>,</m:t>
                    </m:r>
                    <m:r>
                      <a:rPr lang="en-US" altLang="zh-CN" sz="2800" i="1" dirty="0">
                        <a:latin typeface="Cambria Math" panose="02040503050406030204" pitchFamily="18" charset="0"/>
                      </a:rPr>
                      <m:t>𝑣</m:t>
                    </m:r>
                    <m:r>
                      <a:rPr lang="en-US" altLang="zh-CN" sz="2800" i="1" dirty="0">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𝑊</m:t>
                        </m:r>
                      </m:e>
                      <m:sub>
                        <m:r>
                          <a:rPr lang="en-US" altLang="zh-CN" sz="2800" i="1">
                            <a:latin typeface="Cambria Math" panose="02040503050406030204" pitchFamily="18" charset="0"/>
                          </a:rPr>
                          <m:t>1</m:t>
                        </m:r>
                      </m:sub>
                    </m:sSub>
                    <m:r>
                      <a:rPr lang="en-US" altLang="zh-CN" sz="2800">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𝑊</m:t>
                        </m:r>
                      </m:e>
                      <m:sub>
                        <m:r>
                          <a:rPr lang="en-US" altLang="zh-CN" sz="2800" i="1">
                            <a:latin typeface="Cambria Math" panose="02040503050406030204" pitchFamily="18" charset="0"/>
                          </a:rPr>
                          <m:t>2</m:t>
                        </m:r>
                      </m:sub>
                    </m:sSub>
                    <m:r>
                      <a:rPr lang="en-US" altLang="zh-CN" sz="2800" i="1" dirty="0">
                        <a:latin typeface="Cambria Math" panose="02040503050406030204" pitchFamily="18" charset="0"/>
                      </a:rPr>
                      <m:t>,</m:t>
                    </m:r>
                  </m:oMath>
                </a14:m>
                <a:r>
                  <a:rPr lang="zh-CN" altLang="en-US" sz="2800" dirty="0"/>
                  <a:t> 有</a:t>
                </a:r>
                <a:endParaRPr lang="en-US" altLang="zh-CN" sz="2800" dirty="0"/>
              </a:p>
              <a:p>
                <a:pPr algn="ctr">
                  <a:lnSpc>
                    <a:spcPct val="120000"/>
                  </a:lnSpc>
                </a:pPr>
                <a14:m>
                  <m:oMath xmlns:m="http://schemas.openxmlformats.org/officeDocument/2006/math">
                    <m:r>
                      <a:rPr lang="en-US" altLang="zh-CN" sz="2800" i="1" dirty="0">
                        <a:latin typeface="Cambria Math" panose="02040503050406030204" pitchFamily="18" charset="0"/>
                      </a:rPr>
                      <m:t>𝑘𝑢</m:t>
                    </m:r>
                    <m:r>
                      <a:rPr lang="en-US" altLang="zh-CN" sz="2800" i="1" dirty="0">
                        <a:latin typeface="Cambria Math" panose="02040503050406030204" pitchFamily="18" charset="0"/>
                      </a:rPr>
                      <m:t>+</m:t>
                    </m:r>
                    <m:r>
                      <a:rPr lang="en-US" altLang="zh-CN" sz="2800" i="1" dirty="0">
                        <a:latin typeface="Cambria Math" panose="02040503050406030204" pitchFamily="18" charset="0"/>
                      </a:rPr>
                      <m:t>𝑙𝑣</m:t>
                    </m:r>
                    <m:r>
                      <a:rPr lang="en-US" altLang="zh-CN" sz="2800" i="1" dirty="0">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𝑊</m:t>
                        </m:r>
                      </m:e>
                      <m:sub>
                        <m:r>
                          <a:rPr lang="en-US" altLang="zh-CN" sz="2800" i="1">
                            <a:latin typeface="Cambria Math" panose="02040503050406030204" pitchFamily="18" charset="0"/>
                          </a:rPr>
                          <m:t>1</m:t>
                        </m:r>
                      </m:sub>
                    </m:sSub>
                  </m:oMath>
                </a14:m>
                <a:r>
                  <a:rPr lang="en-US" altLang="zh-CN" sz="2800" dirty="0"/>
                  <a:t>, </a:t>
                </a:r>
                <a14:m>
                  <m:oMath xmlns:m="http://schemas.openxmlformats.org/officeDocument/2006/math">
                    <m:r>
                      <a:rPr lang="en-US" altLang="zh-CN" sz="2800" i="1" dirty="0">
                        <a:latin typeface="Cambria Math" panose="02040503050406030204" pitchFamily="18" charset="0"/>
                      </a:rPr>
                      <m:t>𝑘𝑢</m:t>
                    </m:r>
                    <m:r>
                      <a:rPr lang="en-US" altLang="zh-CN" sz="2800" i="1" dirty="0">
                        <a:latin typeface="Cambria Math" panose="02040503050406030204" pitchFamily="18" charset="0"/>
                      </a:rPr>
                      <m:t>+</m:t>
                    </m:r>
                    <m:r>
                      <a:rPr lang="en-US" altLang="zh-CN" sz="2800" i="1" dirty="0">
                        <a:latin typeface="Cambria Math" panose="02040503050406030204" pitchFamily="18" charset="0"/>
                      </a:rPr>
                      <m:t>𝑙𝑣</m:t>
                    </m:r>
                    <m:r>
                      <a:rPr lang="en-US" altLang="zh-CN" sz="2800" i="1" dirty="0">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𝑊</m:t>
                        </m:r>
                      </m:e>
                      <m:sub>
                        <m:r>
                          <a:rPr lang="en-US" altLang="zh-CN" sz="2800" i="1">
                            <a:latin typeface="Cambria Math" panose="02040503050406030204" pitchFamily="18" charset="0"/>
                          </a:rPr>
                          <m:t>2</m:t>
                        </m:r>
                      </m:sub>
                    </m:sSub>
                  </m:oMath>
                </a14:m>
                <a:r>
                  <a:rPr lang="en-US" altLang="zh-CN" sz="3200" dirty="0"/>
                  <a:t>      </a:t>
                </a:r>
                <a14:m>
                  <m:oMath xmlns:m="http://schemas.openxmlformats.org/officeDocument/2006/math">
                    <m:r>
                      <a:rPr lang="en-US" altLang="zh-CN" sz="3200" i="1" dirty="0">
                        <a:latin typeface="Cambria Math" panose="02040503050406030204" pitchFamily="18" charset="0"/>
                      </a:rPr>
                      <m:t>𝑘𝑢</m:t>
                    </m:r>
                    <m:r>
                      <a:rPr lang="en-US" altLang="zh-CN" sz="3200" i="1" dirty="0">
                        <a:latin typeface="Cambria Math" panose="02040503050406030204" pitchFamily="18" charset="0"/>
                      </a:rPr>
                      <m:t>+</m:t>
                    </m:r>
                    <m:r>
                      <a:rPr lang="en-US" altLang="zh-CN" sz="3200" i="1" dirty="0">
                        <a:latin typeface="Cambria Math" panose="02040503050406030204" pitchFamily="18" charset="0"/>
                      </a:rPr>
                      <m:t>𝑙𝑣</m:t>
                    </m:r>
                    <m:r>
                      <a:rPr lang="en-US" altLang="zh-CN" sz="3200" i="1" dirty="0">
                        <a:latin typeface="Cambria Math" panose="02040503050406030204" pitchFamily="18" charset="0"/>
                      </a:rPr>
                      <m:t>∈</m:t>
                    </m:r>
                  </m:oMath>
                </a14:m>
                <a:r>
                  <a:rPr lang="en-US" altLang="zh-CN" sz="3200" dirty="0"/>
                  <a:t> </a:t>
                </a:r>
                <a14:m>
                  <m:oMath xmlns:m="http://schemas.openxmlformats.org/officeDocument/2006/math">
                    <m:sSub>
                      <m:sSubPr>
                        <m:ctrlPr>
                          <a:rPr lang="zh-CN" altLang="zh-CN" sz="3200" i="1">
                            <a:latin typeface="Cambria Math" panose="02040503050406030204" pitchFamily="18" charset="0"/>
                          </a:rPr>
                        </m:ctrlPr>
                      </m:sSubPr>
                      <m:e>
                        <m:r>
                          <a:rPr lang="en-US" altLang="zh-CN" sz="3200" i="1">
                            <a:latin typeface="Cambria Math" panose="02040503050406030204" pitchFamily="18" charset="0"/>
                          </a:rPr>
                          <m:t>𝑊</m:t>
                        </m:r>
                      </m:e>
                      <m:sub>
                        <m:r>
                          <a:rPr lang="en-US" altLang="zh-CN" sz="3200" i="1">
                            <a:latin typeface="Cambria Math" panose="02040503050406030204" pitchFamily="18" charset="0"/>
                          </a:rPr>
                          <m:t>1</m:t>
                        </m:r>
                      </m:sub>
                    </m:sSub>
                    <m:r>
                      <a:rPr lang="en-US" altLang="zh-CN" sz="3200">
                        <a:latin typeface="Cambria Math" panose="02040503050406030204" pitchFamily="18" charset="0"/>
                      </a:rPr>
                      <m:t>∩</m:t>
                    </m:r>
                    <m:sSub>
                      <m:sSubPr>
                        <m:ctrlPr>
                          <a:rPr lang="zh-CN" altLang="zh-CN" sz="3200" i="1">
                            <a:latin typeface="Cambria Math" panose="02040503050406030204" pitchFamily="18" charset="0"/>
                          </a:rPr>
                        </m:ctrlPr>
                      </m:sSubPr>
                      <m:e>
                        <m:r>
                          <a:rPr lang="en-US" altLang="zh-CN" sz="3200" i="1">
                            <a:latin typeface="Cambria Math" panose="02040503050406030204" pitchFamily="18" charset="0"/>
                          </a:rPr>
                          <m:t>𝑊</m:t>
                        </m:r>
                      </m:e>
                      <m:sub>
                        <m:r>
                          <a:rPr lang="en-US" altLang="zh-CN" sz="3200" i="1">
                            <a:latin typeface="Cambria Math" panose="02040503050406030204" pitchFamily="18" charset="0"/>
                          </a:rPr>
                          <m:t>2</m:t>
                        </m:r>
                      </m:sub>
                    </m:sSub>
                  </m:oMath>
                </a14:m>
                <a:endParaRPr lang="zh-CN" altLang="zh-CN" sz="3200" dirty="0"/>
              </a:p>
              <a:p>
                <a:pPr>
                  <a:lnSpc>
                    <a:spcPct val="120000"/>
                  </a:lnSpc>
                </a:pPr>
                <a:endParaRPr lang="zh-CN" altLang="zh-CN" sz="2800" dirty="0"/>
              </a:p>
              <a:p>
                <a:pPr>
                  <a:lnSpc>
                    <a:spcPct val="120000"/>
                  </a:lnSpc>
                </a:pPr>
                <a:endParaRPr lang="zh-CN" altLang="zh-CN" sz="2800" dirty="0"/>
              </a:p>
              <a:p>
                <a:pPr algn="ctr">
                  <a:lnSpc>
                    <a:spcPct val="120000"/>
                  </a:lnSpc>
                </a:pPr>
                <a:endParaRPr lang="zh-CN" altLang="zh-CN" sz="2800" dirty="0"/>
              </a:p>
            </p:txBody>
          </p:sp>
        </mc:Choice>
        <mc:Fallback xmlns="">
          <p:sp>
            <p:nvSpPr>
              <p:cNvPr id="22" name="内容占位符 2"/>
              <p:cNvSpPr txBox="1">
                <a:spLocks noRot="1" noChangeAspect="1" noMove="1" noResize="1" noEditPoints="1" noAdjustHandles="1" noChangeArrowheads="1" noChangeShapeType="1" noTextEdit="1"/>
              </p:cNvSpPr>
              <p:nvPr/>
            </p:nvSpPr>
            <p:spPr>
              <a:xfrm>
                <a:off x="381000" y="1229293"/>
                <a:ext cx="8395855" cy="4935337"/>
              </a:xfrm>
              <a:prstGeom prst="rect">
                <a:avLst/>
              </a:prstGeom>
              <a:blipFill rotWithShape="1">
                <a:blip r:embed="rId3"/>
                <a:stretch>
                  <a:fillRect t="-12" r="6" b="-49753"/>
                </a:stretch>
              </a:blipFill>
            </p:spPr>
            <p:txBody>
              <a:bodyPr/>
              <a:lstStyle/>
              <a:p>
                <a:r>
                  <a:rPr lang="zh-CN" altLang="en-US">
                    <a:noFill/>
                  </a:rPr>
                  <a:t> </a:t>
                </a:r>
              </a:p>
            </p:txBody>
          </p:sp>
        </mc:Fallback>
      </mc:AlternateContent>
      <p:sp>
        <p:nvSpPr>
          <p:cNvPr id="4" name="箭头: 右 3"/>
          <p:cNvSpPr/>
          <p:nvPr/>
        </p:nvSpPr>
        <p:spPr bwMode="auto">
          <a:xfrm>
            <a:off x="4786105" y="5825365"/>
            <a:ext cx="603269" cy="339265"/>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3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2" name="内容占位符 2"/>
              <p:cNvSpPr txBox="1"/>
              <p:nvPr/>
            </p:nvSpPr>
            <p:spPr>
              <a:xfrm>
                <a:off x="628650" y="1112917"/>
                <a:ext cx="7886700" cy="5420036"/>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600"/>
                  </a:spcBef>
                  <a:buFont typeface="Arial" panose="020B0604020202020204" pitchFamily="34" charset="0"/>
                  <a:buNone/>
                  <a:defRPr sz="3000" kern="1200" baseline="0">
                    <a:solidFill>
                      <a:schemeClr val="tx1"/>
                    </a:solidFill>
                    <a:latin typeface="+mn-ea"/>
                    <a:ea typeface="黑体" panose="02010609060101010101" pitchFamily="49" charset="-122"/>
                    <a:cs typeface="+mn-cs"/>
                  </a:defRPr>
                </a:lvl1pPr>
                <a:lvl2pPr marL="742950" indent="-28575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2pPr>
                <a:lvl3pPr marL="11430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3pPr>
                <a:lvl4pPr marL="16002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4pPr>
                <a:lvl5pPr marL="20574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zh-CN" sz="2800" dirty="0"/>
                  <a:t>2</a:t>
                </a:r>
                <a:r>
                  <a:rPr lang="zh-CN" altLang="en-US" sz="2800" dirty="0"/>
                  <a:t>）由于</a:t>
                </a:r>
                <a14:m>
                  <m:oMath xmlns:m="http://schemas.openxmlformats.org/officeDocument/2006/math">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𝑊</m:t>
                        </m:r>
                      </m:e>
                      <m:sub>
                        <m:r>
                          <a:rPr lang="en-US" altLang="zh-CN" sz="2800" i="1">
                            <a:latin typeface="Cambria Math" panose="02040503050406030204" pitchFamily="18" charset="0"/>
                          </a:rPr>
                          <m:t>1</m:t>
                        </m:r>
                      </m:sub>
                    </m:sSub>
                  </m:oMath>
                </a14:m>
                <a:r>
                  <a:rPr lang="zh-CN" altLang="zh-CN" sz="2800" dirty="0"/>
                  <a:t>和</a:t>
                </a:r>
                <a14:m>
                  <m:oMath xmlns:m="http://schemas.openxmlformats.org/officeDocument/2006/math">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𝑊</m:t>
                        </m:r>
                      </m:e>
                      <m:sub>
                        <m:r>
                          <a:rPr lang="en-US" altLang="zh-CN" sz="2800" i="1">
                            <a:latin typeface="Cambria Math" panose="02040503050406030204" pitchFamily="18" charset="0"/>
                          </a:rPr>
                          <m:t>2</m:t>
                        </m:r>
                      </m:sub>
                    </m:sSub>
                  </m:oMath>
                </a14:m>
                <a:r>
                  <a:rPr lang="zh-CN" altLang="zh-CN" sz="2800" dirty="0"/>
                  <a:t>是</a:t>
                </a:r>
                <a14:m>
                  <m:oMath xmlns:m="http://schemas.openxmlformats.org/officeDocument/2006/math">
                    <m:r>
                      <a:rPr lang="en-US" altLang="zh-CN" sz="2800" i="1">
                        <a:latin typeface="Cambria Math" panose="02040503050406030204" pitchFamily="18" charset="0"/>
                      </a:rPr>
                      <m:t>𝑉</m:t>
                    </m:r>
                  </m:oMath>
                </a14:m>
                <a:r>
                  <a:rPr lang="zh-CN" altLang="zh-CN" sz="2800" dirty="0"/>
                  <a:t>的子空间</a:t>
                </a:r>
                <a:r>
                  <a:rPr lang="zh-CN" altLang="en-US" sz="2800" dirty="0"/>
                  <a:t>，则</a:t>
                </a:r>
                <a14:m>
                  <m:oMath xmlns:m="http://schemas.openxmlformats.org/officeDocument/2006/math">
                    <m:r>
                      <a:rPr lang="en-US" altLang="zh-CN" sz="2800" b="1" i="1">
                        <a:latin typeface="Cambria Math" panose="02040503050406030204" pitchFamily="18" charset="0"/>
                      </a:rPr>
                      <m:t>𝜽</m:t>
                    </m:r>
                    <m:r>
                      <a:rPr lang="en-US" altLang="zh-CN" sz="2800" b="1" i="1" smtClean="0">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𝑊</m:t>
                        </m:r>
                      </m:e>
                      <m:sub>
                        <m:r>
                          <a:rPr lang="en-US" altLang="zh-CN" sz="2800" i="1">
                            <a:latin typeface="Cambria Math" panose="02040503050406030204" pitchFamily="18" charset="0"/>
                          </a:rPr>
                          <m:t>1</m:t>
                        </m:r>
                      </m:sub>
                    </m:sSub>
                    <m:r>
                      <a:rPr lang="zh-CN" altLang="en-US" sz="2800" i="1">
                        <a:latin typeface="Cambria Math" panose="02040503050406030204" pitchFamily="18" charset="0"/>
                      </a:rPr>
                      <m:t>，</m:t>
                    </m:r>
                    <m:r>
                      <a:rPr lang="en-US" altLang="zh-CN" sz="2800" b="1" i="1">
                        <a:latin typeface="Cambria Math" panose="02040503050406030204" pitchFamily="18" charset="0"/>
                      </a:rPr>
                      <m:t>𝜽</m:t>
                    </m:r>
                    <m:r>
                      <a:rPr lang="en-US" altLang="zh-CN" sz="2800" b="1" i="1">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𝑊</m:t>
                        </m:r>
                      </m:e>
                      <m:sub>
                        <m:r>
                          <a:rPr lang="en-US" altLang="zh-CN" sz="2800" b="0" i="1" smtClean="0">
                            <a:latin typeface="Cambria Math" panose="02040503050406030204" pitchFamily="18" charset="0"/>
                          </a:rPr>
                          <m:t>2</m:t>
                        </m:r>
                      </m:sub>
                    </m:sSub>
                  </m:oMath>
                </a14:m>
                <a:r>
                  <a:rPr lang="en-US" altLang="zh-CN" sz="2800" dirty="0"/>
                  <a:t>, </a:t>
                </a:r>
                <a:r>
                  <a:rPr lang="zh-CN" altLang="en-US" sz="2800" dirty="0"/>
                  <a:t>故</a:t>
                </a:r>
                <a14:m>
                  <m:oMath xmlns:m="http://schemas.openxmlformats.org/officeDocument/2006/math">
                    <m:r>
                      <a:rPr lang="en-US" altLang="zh-CN" sz="2800" b="1" i="1">
                        <a:latin typeface="Cambria Math" panose="02040503050406030204" pitchFamily="18" charset="0"/>
                      </a:rPr>
                      <m:t>𝜽</m:t>
                    </m:r>
                    <m:r>
                      <a:rPr lang="en-US" altLang="zh-CN" sz="2800" b="1" i="1">
                        <a:latin typeface="Cambria Math" panose="02040503050406030204" pitchFamily="18" charset="0"/>
                      </a:rPr>
                      <m:t>∈ </m:t>
                    </m:r>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𝑊</m:t>
                        </m:r>
                      </m:e>
                      <m:sub>
                        <m:r>
                          <a:rPr lang="en-US" altLang="zh-CN" sz="2800" i="1">
                            <a:latin typeface="Cambria Math" panose="02040503050406030204" pitchFamily="18" charset="0"/>
                          </a:rPr>
                          <m:t>1</m:t>
                        </m:r>
                      </m:sub>
                    </m:sSub>
                    <m:r>
                      <a:rPr lang="en-US" altLang="zh-CN" sz="2800">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𝑊</m:t>
                        </m:r>
                      </m:e>
                      <m:sub>
                        <m:r>
                          <a:rPr lang="en-US" altLang="zh-CN" sz="2800" i="1">
                            <a:latin typeface="Cambria Math" panose="02040503050406030204" pitchFamily="18" charset="0"/>
                          </a:rPr>
                          <m:t>2</m:t>
                        </m:r>
                      </m:sub>
                    </m:sSub>
                    <m:r>
                      <a:rPr lang="en-US" altLang="zh-CN" sz="2800" i="1">
                        <a:latin typeface="Cambria Math" panose="02040503050406030204" pitchFamily="18" charset="0"/>
                      </a:rPr>
                      <m:t> </m:t>
                    </m:r>
                  </m:oMath>
                </a14:m>
                <a:r>
                  <a:rPr lang="zh-CN" altLang="en-US" sz="2800" dirty="0"/>
                  <a:t>，即</a:t>
                </a:r>
                <a14:m>
                  <m:oMath xmlns:m="http://schemas.openxmlformats.org/officeDocument/2006/math">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𝑊</m:t>
                        </m:r>
                      </m:e>
                      <m:sub>
                        <m:r>
                          <a:rPr lang="en-US" altLang="zh-CN" sz="2800" i="1">
                            <a:latin typeface="Cambria Math" panose="02040503050406030204" pitchFamily="18" charset="0"/>
                          </a:rPr>
                          <m:t>1</m:t>
                        </m:r>
                      </m:sub>
                    </m:sSub>
                    <m:r>
                      <a:rPr lang="en-US" altLang="zh-CN" sz="2800">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𝑊</m:t>
                        </m:r>
                      </m:e>
                      <m:sub>
                        <m:r>
                          <a:rPr lang="en-US" altLang="zh-CN" sz="2800" i="1">
                            <a:latin typeface="Cambria Math" panose="02040503050406030204" pitchFamily="18" charset="0"/>
                          </a:rPr>
                          <m:t>2</m:t>
                        </m:r>
                      </m:sub>
                    </m:sSub>
                  </m:oMath>
                </a14:m>
                <a:r>
                  <a:rPr lang="zh-CN" altLang="en-US" sz="2800" dirty="0"/>
                  <a:t>是</a:t>
                </a:r>
                <a14:m>
                  <m:oMath xmlns:m="http://schemas.openxmlformats.org/officeDocument/2006/math">
                    <m:r>
                      <a:rPr lang="en-US" altLang="zh-CN" sz="2800" i="1">
                        <a:latin typeface="Cambria Math" panose="02040503050406030204" pitchFamily="18" charset="0"/>
                      </a:rPr>
                      <m:t>𝑉</m:t>
                    </m:r>
                  </m:oMath>
                </a14:m>
                <a:r>
                  <a:rPr lang="zh-CN" altLang="en-US" sz="2800" dirty="0"/>
                  <a:t>的非空子集</a:t>
                </a:r>
                <a:r>
                  <a:rPr lang="en-US" altLang="zh-CN" sz="2800" dirty="0"/>
                  <a:t>. </a:t>
                </a:r>
              </a:p>
              <a:p>
                <a:r>
                  <a:rPr lang="zh-CN" altLang="en-US" sz="2800" dirty="0"/>
                  <a:t>对</a:t>
                </a:r>
                <a14:m>
                  <m:oMath xmlns:m="http://schemas.openxmlformats.org/officeDocument/2006/math">
                    <m:r>
                      <a:rPr lang="en-US" altLang="zh-CN" sz="2800" b="0" i="0" dirty="0" smtClean="0">
                        <a:latin typeface="Cambria Math" panose="02040503050406030204" pitchFamily="18" charset="0"/>
                      </a:rPr>
                      <m:t> </m:t>
                    </m:r>
                    <m:r>
                      <a:rPr lang="en-US" altLang="zh-CN" sz="2800" i="1" dirty="0">
                        <a:latin typeface="Cambria Math" panose="02040503050406030204" pitchFamily="18" charset="0"/>
                      </a:rPr>
                      <m:t>∀</m:t>
                    </m:r>
                    <m:r>
                      <a:rPr lang="en-US" altLang="zh-CN" sz="2800" b="0" i="1" dirty="0" smtClean="0">
                        <a:latin typeface="Cambria Math" panose="02040503050406030204" pitchFamily="18" charset="0"/>
                      </a:rPr>
                      <m:t>𝑢</m:t>
                    </m:r>
                    <m:r>
                      <a:rPr lang="en-US" altLang="zh-CN" sz="2800" i="1" dirty="0">
                        <a:latin typeface="Cambria Math" panose="02040503050406030204" pitchFamily="18" charset="0"/>
                      </a:rPr>
                      <m:t>,</m:t>
                    </m:r>
                    <m:r>
                      <a:rPr lang="en-US" altLang="zh-CN" sz="2800" b="0" i="1" dirty="0" smtClean="0">
                        <a:latin typeface="Cambria Math" panose="02040503050406030204" pitchFamily="18" charset="0"/>
                      </a:rPr>
                      <m:t>𝑣</m:t>
                    </m:r>
                    <m:r>
                      <a:rPr lang="en-US" altLang="zh-CN" sz="2800" i="1" dirty="0">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𝑊</m:t>
                        </m:r>
                      </m:e>
                      <m:sub>
                        <m:r>
                          <a:rPr lang="en-US" altLang="zh-CN" sz="2800" i="1">
                            <a:latin typeface="Cambria Math" panose="02040503050406030204" pitchFamily="18" charset="0"/>
                          </a:rPr>
                          <m:t>1</m:t>
                        </m:r>
                      </m:sub>
                    </m:sSub>
                    <m:r>
                      <a:rPr lang="en-US" altLang="zh-CN" sz="2800">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𝑊</m:t>
                        </m:r>
                      </m:e>
                      <m:sub>
                        <m:r>
                          <a:rPr lang="en-US" altLang="zh-CN" sz="2800" i="1">
                            <a:latin typeface="Cambria Math" panose="02040503050406030204" pitchFamily="18" charset="0"/>
                          </a:rPr>
                          <m:t>2</m:t>
                        </m:r>
                      </m:sub>
                    </m:sSub>
                    <m:r>
                      <a:rPr lang="en-US" altLang="zh-CN" sz="2800" i="1" dirty="0">
                        <a:latin typeface="Cambria Math" panose="02040503050406030204" pitchFamily="18" charset="0"/>
                      </a:rPr>
                      <m:t>,</m:t>
                    </m:r>
                  </m:oMath>
                </a14:m>
                <a:r>
                  <a:rPr lang="zh-CN" altLang="en-US" sz="2800" dirty="0"/>
                  <a:t> 有</a:t>
                </a:r>
                <a:endParaRPr lang="en-US" altLang="zh-CN" sz="2800" dirty="0"/>
              </a:p>
              <a:p>
                <a:pPr algn="ctr"/>
                <a14:m>
                  <m:oMath xmlns:m="http://schemas.openxmlformats.org/officeDocument/2006/math">
                    <m:r>
                      <a:rPr lang="en-US" altLang="zh-CN" sz="2800" i="1" dirty="0">
                        <a:latin typeface="Cambria Math" panose="02040503050406030204" pitchFamily="18" charset="0"/>
                      </a:rPr>
                      <m:t>𝑢</m:t>
                    </m:r>
                    <m:r>
                      <a:rPr lang="en-US" altLang="zh-CN" sz="2800" b="0" i="1" dirty="0">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b="0" i="1" smtClean="0">
                            <a:latin typeface="Cambria Math" panose="02040503050406030204" pitchFamily="18" charset="0"/>
                          </a:rPr>
                          <m:t>𝑢</m:t>
                        </m:r>
                      </m:e>
                      <m:sub>
                        <m:r>
                          <a:rPr lang="en-US" altLang="zh-CN" sz="2800" i="1">
                            <a:latin typeface="Cambria Math" panose="02040503050406030204" pitchFamily="18" charset="0"/>
                          </a:rPr>
                          <m:t>1</m:t>
                        </m:r>
                      </m:sub>
                    </m:sSub>
                    <m:r>
                      <a:rPr lang="en-US" altLang="zh-CN" sz="2800" b="0" i="1" smtClean="0">
                        <a:latin typeface="Cambria Math" panose="02040503050406030204" pitchFamily="18" charset="0"/>
                      </a:rPr>
                      <m:t>+</m:t>
                    </m:r>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𝑢</m:t>
                        </m:r>
                      </m:e>
                      <m:sub>
                        <m:r>
                          <a:rPr lang="en-US" altLang="zh-CN" sz="2800" b="0" i="1" smtClean="0">
                            <a:latin typeface="Cambria Math" panose="02040503050406030204" pitchFamily="18" charset="0"/>
                          </a:rPr>
                          <m:t>2</m:t>
                        </m:r>
                      </m:sub>
                    </m:sSub>
                  </m:oMath>
                </a14:m>
                <a:r>
                  <a:rPr lang="en-US" altLang="zh-CN" sz="2800" dirty="0"/>
                  <a:t>, </a:t>
                </a:r>
                <a14:m>
                  <m:oMath xmlns:m="http://schemas.openxmlformats.org/officeDocument/2006/math">
                    <m:r>
                      <a:rPr lang="en-US" altLang="zh-CN" sz="2800" i="1" dirty="0">
                        <a:latin typeface="Cambria Math" panose="02040503050406030204" pitchFamily="18" charset="0"/>
                      </a:rPr>
                      <m:t>𝑣</m:t>
                    </m:r>
                    <m:r>
                      <a:rPr lang="en-US" altLang="zh-CN" sz="2800" b="0" i="1" dirty="0" smtClean="0">
                        <a:latin typeface="Cambria Math" panose="02040503050406030204" pitchFamily="18" charset="0"/>
                      </a:rPr>
                      <m:t>=</m:t>
                    </m:r>
                    <m:sSub>
                      <m:sSubPr>
                        <m:ctrlPr>
                          <a:rPr lang="en-US" altLang="zh-CN" sz="2800" b="0" i="1" dirty="0" smtClean="0">
                            <a:latin typeface="Cambria Math" panose="02040503050406030204" pitchFamily="18" charset="0"/>
                          </a:rPr>
                        </m:ctrlPr>
                      </m:sSubPr>
                      <m:e>
                        <m:r>
                          <a:rPr lang="en-US" altLang="zh-CN" sz="2800" b="0" i="1" dirty="0" smtClean="0">
                            <a:latin typeface="Cambria Math" panose="02040503050406030204" pitchFamily="18" charset="0"/>
                          </a:rPr>
                          <m:t>𝑣</m:t>
                        </m:r>
                      </m:e>
                      <m:sub>
                        <m:r>
                          <a:rPr lang="en-US" altLang="zh-CN" sz="2800" b="0" i="1" dirty="0" smtClean="0">
                            <a:latin typeface="Cambria Math" panose="02040503050406030204" pitchFamily="18" charset="0"/>
                          </a:rPr>
                          <m:t>1</m:t>
                        </m:r>
                      </m:sub>
                    </m:sSub>
                    <m:r>
                      <a:rPr lang="en-US" altLang="zh-CN" sz="2800" b="0" i="1" dirty="0" smtClean="0">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b="0" i="1" smtClean="0">
                            <a:latin typeface="Cambria Math" panose="02040503050406030204" pitchFamily="18" charset="0"/>
                          </a:rPr>
                          <m:t>𝑣</m:t>
                        </m:r>
                      </m:e>
                      <m:sub>
                        <m:r>
                          <a:rPr lang="en-US" altLang="zh-CN" sz="2800" b="0" i="1" smtClean="0">
                            <a:latin typeface="Cambria Math" panose="02040503050406030204" pitchFamily="18" charset="0"/>
                          </a:rPr>
                          <m:t>2</m:t>
                        </m:r>
                      </m:sub>
                    </m:sSub>
                  </m:oMath>
                </a14:m>
                <a:r>
                  <a:rPr lang="en-US" altLang="zh-CN" sz="2800" dirty="0"/>
                  <a:t> </a:t>
                </a:r>
              </a:p>
              <a:p>
                <a:r>
                  <a:rPr lang="zh-CN" altLang="en-US" sz="2800" dirty="0"/>
                  <a:t>其中 </a:t>
                </a:r>
                <a14:m>
                  <m:oMath xmlns:m="http://schemas.openxmlformats.org/officeDocument/2006/math">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𝑢</m:t>
                        </m:r>
                      </m:e>
                      <m:sub>
                        <m:r>
                          <a:rPr lang="en-US" altLang="zh-CN" sz="2800" i="1">
                            <a:latin typeface="Cambria Math" panose="02040503050406030204" pitchFamily="18" charset="0"/>
                          </a:rPr>
                          <m:t>1</m:t>
                        </m:r>
                      </m:sub>
                    </m:sSub>
                    <m:r>
                      <a:rPr lang="en-US" altLang="zh-CN" sz="2800" b="0" i="1" smtClean="0">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𝑣</m:t>
                        </m:r>
                      </m:e>
                      <m:sub>
                        <m:r>
                          <a:rPr lang="en-US" altLang="zh-CN" sz="2800" i="1">
                            <a:latin typeface="Cambria Math" panose="02040503050406030204" pitchFamily="18" charset="0"/>
                          </a:rPr>
                          <m:t>1</m:t>
                        </m:r>
                      </m:sub>
                    </m:sSub>
                    <m:r>
                      <a:rPr lang="en-US" altLang="zh-CN" sz="2800" b="0" i="1" smtClean="0">
                        <a:latin typeface="Cambria Math" panose="02040503050406030204" pitchFamily="18" charset="0"/>
                      </a:rPr>
                      <m:t>∈</m:t>
                    </m:r>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𝑊</m:t>
                        </m:r>
                      </m:e>
                      <m:sub>
                        <m:r>
                          <a:rPr lang="en-US" altLang="zh-CN" sz="2800" b="0" i="1" smtClean="0">
                            <a:latin typeface="Cambria Math" panose="02040503050406030204" pitchFamily="18" charset="0"/>
                          </a:rPr>
                          <m:t>1</m:t>
                        </m:r>
                      </m:sub>
                    </m:sSub>
                    <m:r>
                      <a:rPr lang="en-US" altLang="zh-CN" sz="2800" b="0" i="1" smtClean="0">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𝑢</m:t>
                        </m:r>
                      </m:e>
                      <m:sub>
                        <m:r>
                          <a:rPr lang="en-US" altLang="zh-CN" sz="2800" b="0" i="1" smtClean="0">
                            <a:latin typeface="Cambria Math" panose="02040503050406030204" pitchFamily="18" charset="0"/>
                          </a:rPr>
                          <m:t>2</m:t>
                        </m:r>
                      </m:sub>
                    </m:sSub>
                    <m:r>
                      <a:rPr lang="en-US" altLang="zh-CN" sz="2800" i="1">
                        <a:latin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b="0" i="1" smtClean="0">
                            <a:latin typeface="Cambria Math" panose="02040503050406030204" pitchFamily="18" charset="0"/>
                          </a:rPr>
                          <m:t>𝑣</m:t>
                        </m:r>
                      </m:e>
                      <m:sub>
                        <m:r>
                          <a:rPr lang="en-US" altLang="zh-CN" sz="2800" i="1">
                            <a:latin typeface="Cambria Math" panose="02040503050406030204" pitchFamily="18" charset="0"/>
                          </a:rPr>
                          <m:t>2</m:t>
                        </m:r>
                      </m:sub>
                    </m:sSub>
                    <m:r>
                      <a:rPr lang="en-US" altLang="zh-CN" sz="2800" i="1">
                        <a:latin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𝑊</m:t>
                        </m:r>
                      </m:e>
                      <m:sub>
                        <m:r>
                          <a:rPr lang="en-US" altLang="zh-CN" sz="2800" b="0" i="1" smtClean="0">
                            <a:latin typeface="Cambria Math" panose="02040503050406030204" pitchFamily="18" charset="0"/>
                          </a:rPr>
                          <m:t>2</m:t>
                        </m:r>
                      </m:sub>
                    </m:sSub>
                    <m:r>
                      <a:rPr lang="en-US" altLang="zh-CN" sz="2800" b="0" i="1" smtClean="0">
                        <a:latin typeface="Cambria Math" panose="02040503050406030204" pitchFamily="18" charset="0"/>
                      </a:rPr>
                      <m:t>. </m:t>
                    </m:r>
                  </m:oMath>
                </a14:m>
                <a:r>
                  <a:rPr lang="zh-CN" altLang="en-US" sz="2800" dirty="0"/>
                  <a:t>则对</a:t>
                </a:r>
                <a14:m>
                  <m:oMath xmlns:m="http://schemas.openxmlformats.org/officeDocument/2006/math">
                    <m:r>
                      <a:rPr lang="en-US" altLang="zh-CN" sz="2800" i="1" dirty="0" smtClean="0">
                        <a:latin typeface="Cambria Math" panose="02040503050406030204" pitchFamily="18" charset="0"/>
                      </a:rPr>
                      <m:t>∀</m:t>
                    </m:r>
                    <m:r>
                      <a:rPr lang="en-US" altLang="zh-CN" sz="2800" b="0" i="1" dirty="0" smtClean="0">
                        <a:latin typeface="Cambria Math" panose="02040503050406030204" pitchFamily="18" charset="0"/>
                      </a:rPr>
                      <m:t> </m:t>
                    </m:r>
                    <m:r>
                      <a:rPr lang="en-US" altLang="zh-CN" sz="2800" b="0" i="1" dirty="0" smtClean="0">
                        <a:latin typeface="Cambria Math" panose="02040503050406030204" pitchFamily="18" charset="0"/>
                      </a:rPr>
                      <m:t>𝑘</m:t>
                    </m:r>
                    <m:r>
                      <a:rPr lang="en-US" altLang="zh-CN" sz="2800" b="0" i="1" dirty="0" smtClean="0">
                        <a:latin typeface="Cambria Math" panose="02040503050406030204" pitchFamily="18" charset="0"/>
                      </a:rPr>
                      <m:t>,</m:t>
                    </m:r>
                    <m:r>
                      <a:rPr lang="en-US" altLang="zh-CN" sz="2800" b="0" i="1" dirty="0" smtClean="0">
                        <a:latin typeface="Cambria Math" panose="02040503050406030204" pitchFamily="18" charset="0"/>
                      </a:rPr>
                      <m:t>𝑙</m:t>
                    </m:r>
                    <m:r>
                      <a:rPr lang="en-US" altLang="zh-CN" sz="2800" b="0" i="1" dirty="0" smtClean="0">
                        <a:latin typeface="Cambria Math" panose="02040503050406030204" pitchFamily="18" charset="0"/>
                      </a:rPr>
                      <m:t>∈</m:t>
                    </m:r>
                    <m:r>
                      <a:rPr lang="en-US" altLang="zh-CN" sz="2800" b="0" i="1" dirty="0" smtClean="0">
                        <a:latin typeface="Cambria Math" panose="02040503050406030204" pitchFamily="18" charset="0"/>
                      </a:rPr>
                      <m:t>𝐹</m:t>
                    </m:r>
                    <m:r>
                      <a:rPr lang="en-US" altLang="zh-CN" sz="2800" b="0" i="1" dirty="0" smtClean="0">
                        <a:latin typeface="Cambria Math" panose="02040503050406030204" pitchFamily="18" charset="0"/>
                      </a:rPr>
                      <m:t>,</m:t>
                    </m:r>
                  </m:oMath>
                </a14:m>
                <a:r>
                  <a:rPr lang="en-US" altLang="zh-CN" sz="2800" dirty="0"/>
                  <a:t> </a:t>
                </a:r>
                <a:r>
                  <a:rPr lang="zh-CN" altLang="en-US" sz="2800" dirty="0"/>
                  <a:t>有</a:t>
                </a:r>
                <a:endParaRPr lang="en-US" altLang="zh-CN" sz="2800" dirty="0"/>
              </a:p>
              <a:p>
                <a:pPr/>
                <a14:m>
                  <m:oMathPara xmlns:m="http://schemas.openxmlformats.org/officeDocument/2006/math">
                    <m:oMathParaPr>
                      <m:jc m:val="centerGroup"/>
                    </m:oMathParaPr>
                    <m:oMath xmlns:m="http://schemas.openxmlformats.org/officeDocument/2006/math">
                      <m:r>
                        <a:rPr lang="en-US" altLang="zh-CN" sz="2800" b="0" i="1" dirty="0" smtClean="0">
                          <a:latin typeface="Cambria Math" panose="02040503050406030204" pitchFamily="18" charset="0"/>
                        </a:rPr>
                        <m:t>𝑘</m:t>
                      </m:r>
                      <m:r>
                        <a:rPr lang="en-US" altLang="zh-CN" sz="2800" i="1" dirty="0">
                          <a:latin typeface="Cambria Math" panose="02040503050406030204" pitchFamily="18" charset="0"/>
                        </a:rPr>
                        <m:t>𝑢</m:t>
                      </m:r>
                      <m:r>
                        <a:rPr lang="en-US" altLang="zh-CN" sz="2800" b="0" i="1" dirty="0" smtClean="0">
                          <a:latin typeface="Cambria Math" panose="02040503050406030204" pitchFamily="18" charset="0"/>
                        </a:rPr>
                        <m:t>+</m:t>
                      </m:r>
                      <m:r>
                        <a:rPr lang="en-US" altLang="zh-CN" sz="2800" b="0" i="1" dirty="0" smtClean="0">
                          <a:latin typeface="Cambria Math" panose="02040503050406030204" pitchFamily="18" charset="0"/>
                        </a:rPr>
                        <m:t>𝑙𝑣</m:t>
                      </m:r>
                      <m:r>
                        <a:rPr lang="en-US" altLang="zh-CN" sz="2800" b="0" i="1" dirty="0" smtClean="0">
                          <a:latin typeface="Cambria Math" panose="02040503050406030204" pitchFamily="18" charset="0"/>
                        </a:rPr>
                        <m:t>=</m:t>
                      </m:r>
                      <m:r>
                        <a:rPr lang="en-US" altLang="zh-CN" sz="2800" b="0" i="1" dirty="0" smtClean="0">
                          <a:latin typeface="Cambria Math" panose="02040503050406030204" pitchFamily="18" charset="0"/>
                        </a:rPr>
                        <m:t>𝑘</m:t>
                      </m:r>
                      <m:d>
                        <m:dPr>
                          <m:ctrlPr>
                            <a:rPr lang="en-US" altLang="zh-CN" sz="2800" b="0" i="1" dirty="0" smtClean="0">
                              <a:latin typeface="Cambria Math" panose="02040503050406030204" pitchFamily="18" charset="0"/>
                            </a:rPr>
                          </m:ctrlPr>
                        </m:dPr>
                        <m:e>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𝑢</m:t>
                              </m:r>
                            </m:e>
                            <m:sub>
                              <m:r>
                                <a:rPr lang="en-US" altLang="zh-CN" sz="2800" i="1">
                                  <a:latin typeface="Cambria Math" panose="02040503050406030204" pitchFamily="18" charset="0"/>
                                </a:rPr>
                                <m:t>1</m:t>
                              </m:r>
                            </m:sub>
                          </m:sSub>
                          <m:r>
                            <a:rPr lang="en-US" altLang="zh-CN" sz="2800" i="1">
                              <a:latin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𝑢</m:t>
                              </m:r>
                            </m:e>
                            <m:sub>
                              <m:r>
                                <a:rPr lang="en-US" altLang="zh-CN" sz="2800" i="1">
                                  <a:latin typeface="Cambria Math" panose="02040503050406030204" pitchFamily="18" charset="0"/>
                                </a:rPr>
                                <m:t>2</m:t>
                              </m:r>
                            </m:sub>
                          </m:sSub>
                        </m:e>
                      </m:d>
                      <m:r>
                        <a:rPr lang="en-US" altLang="zh-CN" sz="2800" b="0" i="1" dirty="0" smtClean="0">
                          <a:latin typeface="Cambria Math" panose="02040503050406030204" pitchFamily="18" charset="0"/>
                        </a:rPr>
                        <m:t>+</m:t>
                      </m:r>
                      <m:r>
                        <a:rPr lang="en-US" altLang="zh-CN" sz="2800" b="0" i="1" dirty="0" smtClean="0">
                          <a:latin typeface="Cambria Math" panose="02040503050406030204" pitchFamily="18" charset="0"/>
                        </a:rPr>
                        <m:t>𝑙</m:t>
                      </m:r>
                      <m:d>
                        <m:dPr>
                          <m:ctrlPr>
                            <a:rPr lang="en-US" altLang="zh-CN" sz="2800" b="0" i="1" dirty="0" smtClean="0">
                              <a:latin typeface="Cambria Math" panose="02040503050406030204" pitchFamily="18" charset="0"/>
                            </a:rPr>
                          </m:ctrlPr>
                        </m:dPr>
                        <m:e>
                          <m:sSub>
                            <m:sSubPr>
                              <m:ctrlPr>
                                <a:rPr lang="en-US" altLang="zh-CN" sz="2800" i="1" dirty="0">
                                  <a:latin typeface="Cambria Math" panose="02040503050406030204" pitchFamily="18" charset="0"/>
                                </a:rPr>
                              </m:ctrlPr>
                            </m:sSubPr>
                            <m:e>
                              <m:r>
                                <a:rPr lang="en-US" altLang="zh-CN" sz="2800" i="1" dirty="0">
                                  <a:latin typeface="Cambria Math" panose="02040503050406030204" pitchFamily="18" charset="0"/>
                                </a:rPr>
                                <m:t>𝑣</m:t>
                              </m:r>
                            </m:e>
                            <m:sub>
                              <m:r>
                                <a:rPr lang="en-US" altLang="zh-CN" sz="2800" i="1" dirty="0">
                                  <a:latin typeface="Cambria Math" panose="02040503050406030204" pitchFamily="18" charset="0"/>
                                </a:rPr>
                                <m:t>1</m:t>
                              </m:r>
                            </m:sub>
                          </m:sSub>
                          <m:r>
                            <a:rPr lang="en-US" altLang="zh-CN" sz="2800" i="1" dirty="0">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𝑣</m:t>
                              </m:r>
                            </m:e>
                            <m:sub>
                              <m:r>
                                <a:rPr lang="en-US" altLang="zh-CN" sz="2800" i="1">
                                  <a:latin typeface="Cambria Math" panose="02040503050406030204" pitchFamily="18" charset="0"/>
                                </a:rPr>
                                <m:t>2</m:t>
                              </m:r>
                            </m:sub>
                          </m:sSub>
                        </m:e>
                      </m:d>
                    </m:oMath>
                  </m:oMathPara>
                </a14:m>
                <a:endParaRPr lang="en-US" altLang="zh-CN" sz="2800" b="0" dirty="0"/>
              </a:p>
              <a:p>
                <a:r>
                  <a:rPr lang="en-US" altLang="zh-CN" sz="2800" b="0" dirty="0"/>
                  <a:t>                         </a:t>
                </a:r>
                <a14:m>
                  <m:oMath xmlns:m="http://schemas.openxmlformats.org/officeDocument/2006/math">
                    <m:r>
                      <a:rPr lang="en-US" altLang="zh-CN" sz="2800" b="0" i="1" dirty="0" smtClean="0">
                        <a:latin typeface="Cambria Math" panose="02040503050406030204" pitchFamily="18" charset="0"/>
                      </a:rPr>
                      <m:t>=(</m:t>
                    </m:r>
                    <m:r>
                      <a:rPr lang="en-US" altLang="zh-CN" sz="2800" b="0" i="1" dirty="0" smtClean="0">
                        <a:latin typeface="Cambria Math" panose="02040503050406030204" pitchFamily="18" charset="0"/>
                      </a:rPr>
                      <m:t>𝑘</m:t>
                    </m:r>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𝑢</m:t>
                        </m:r>
                      </m:e>
                      <m:sub>
                        <m:r>
                          <a:rPr lang="en-US" altLang="zh-CN" sz="2800" i="1">
                            <a:latin typeface="Cambria Math" panose="02040503050406030204" pitchFamily="18" charset="0"/>
                          </a:rPr>
                          <m:t>1</m:t>
                        </m:r>
                      </m:sub>
                    </m:sSub>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𝑙</m:t>
                    </m:r>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𝑣</m:t>
                        </m:r>
                      </m:e>
                      <m:sub>
                        <m:r>
                          <a:rPr lang="en-US" altLang="zh-CN" sz="2800" b="0" i="1" smtClean="0">
                            <a:latin typeface="Cambria Math" panose="02040503050406030204" pitchFamily="18" charset="0"/>
                          </a:rPr>
                          <m:t>1</m:t>
                        </m:r>
                      </m:sub>
                    </m:sSub>
                    <m:r>
                      <a:rPr lang="en-US" altLang="zh-CN" sz="2800" b="0" i="1" dirty="0" smtClean="0">
                        <a:latin typeface="Cambria Math" panose="02040503050406030204" pitchFamily="18" charset="0"/>
                      </a:rPr>
                      <m:t>)+</m:t>
                    </m:r>
                    <m:d>
                      <m:dPr>
                        <m:ctrlPr>
                          <a:rPr lang="en-US" altLang="zh-CN" sz="2800" b="0" i="1" dirty="0" smtClean="0">
                            <a:latin typeface="Cambria Math" panose="02040503050406030204" pitchFamily="18" charset="0"/>
                          </a:rPr>
                        </m:ctrlPr>
                      </m:dPr>
                      <m:e>
                        <m:r>
                          <a:rPr lang="en-US" altLang="zh-CN" sz="2800" b="0" i="1" dirty="0" smtClean="0">
                            <a:latin typeface="Cambria Math" panose="02040503050406030204" pitchFamily="18" charset="0"/>
                          </a:rPr>
                          <m:t>𝑘</m:t>
                        </m:r>
                        <m:sSub>
                          <m:sSubPr>
                            <m:ctrlPr>
                              <a:rPr lang="en-US" altLang="zh-CN" sz="2800" i="1" dirty="0">
                                <a:latin typeface="Cambria Math" panose="02040503050406030204" pitchFamily="18" charset="0"/>
                              </a:rPr>
                            </m:ctrlPr>
                          </m:sSubPr>
                          <m:e>
                            <m:r>
                              <a:rPr lang="en-US" altLang="zh-CN" sz="2800" b="0" i="1" dirty="0" smtClean="0">
                                <a:latin typeface="Cambria Math" panose="02040503050406030204" pitchFamily="18" charset="0"/>
                              </a:rPr>
                              <m:t>𝑢</m:t>
                            </m:r>
                          </m:e>
                          <m:sub>
                            <m:r>
                              <a:rPr lang="en-US" altLang="zh-CN" sz="2800" b="0" i="1" dirty="0" smtClean="0">
                                <a:latin typeface="Cambria Math" panose="02040503050406030204" pitchFamily="18" charset="0"/>
                              </a:rPr>
                              <m:t>2</m:t>
                            </m:r>
                          </m:sub>
                        </m:sSub>
                        <m:r>
                          <a:rPr lang="en-US" altLang="zh-CN" sz="2800" i="1" dirty="0">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b="0" i="1" smtClean="0">
                                <a:latin typeface="Cambria Math" panose="02040503050406030204" pitchFamily="18" charset="0"/>
                              </a:rPr>
                              <m:t>𝑙</m:t>
                            </m:r>
                            <m:r>
                              <a:rPr lang="en-US" altLang="zh-CN" sz="2800" i="1">
                                <a:latin typeface="Cambria Math" panose="02040503050406030204" pitchFamily="18" charset="0"/>
                              </a:rPr>
                              <m:t>𝑣</m:t>
                            </m:r>
                          </m:e>
                          <m:sub>
                            <m:r>
                              <a:rPr lang="en-US" altLang="zh-CN" sz="2800" i="1">
                                <a:latin typeface="Cambria Math" panose="02040503050406030204" pitchFamily="18" charset="0"/>
                              </a:rPr>
                              <m:t>2</m:t>
                            </m:r>
                          </m:sub>
                        </m:sSub>
                      </m:e>
                    </m:d>
                  </m:oMath>
                </a14:m>
                <a:endParaRPr lang="en-US" altLang="zh-CN" sz="2800" b="0" dirty="0"/>
              </a:p>
              <a:p>
                <a:r>
                  <a:rPr lang="en-US" altLang="zh-CN" sz="2800" b="0" dirty="0"/>
                  <a:t>                         </a:t>
                </a:r>
                <a14:m>
                  <m:oMath xmlns:m="http://schemas.openxmlformats.org/officeDocument/2006/math">
                    <m:r>
                      <a:rPr lang="en-US" altLang="zh-CN" sz="2800" b="0" i="1" smtClean="0">
                        <a:latin typeface="Cambria Math" panose="02040503050406030204" pitchFamily="18" charset="0"/>
                      </a:rPr>
                      <m:t>∈ </m:t>
                    </m:r>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𝑊</m:t>
                        </m:r>
                      </m:e>
                      <m:sub>
                        <m:r>
                          <a:rPr lang="en-US" altLang="zh-CN" sz="2800" i="1">
                            <a:latin typeface="Cambria Math" panose="02040503050406030204" pitchFamily="18" charset="0"/>
                          </a:rPr>
                          <m:t>1</m:t>
                        </m:r>
                      </m:sub>
                    </m:sSub>
                    <m:r>
                      <a:rPr lang="en-US" altLang="zh-CN" sz="2800">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𝑊</m:t>
                        </m:r>
                      </m:e>
                      <m:sub>
                        <m:r>
                          <a:rPr lang="en-US" altLang="zh-CN" sz="2800" i="1">
                            <a:latin typeface="Cambria Math" panose="02040503050406030204" pitchFamily="18" charset="0"/>
                          </a:rPr>
                          <m:t>2</m:t>
                        </m:r>
                      </m:sub>
                    </m:sSub>
                    <m:r>
                      <a:rPr lang="en-US" altLang="zh-CN" sz="2800" i="1">
                        <a:latin typeface="Cambria Math" panose="02040503050406030204" pitchFamily="18" charset="0"/>
                      </a:rPr>
                      <m:t> </m:t>
                    </m:r>
                  </m:oMath>
                </a14:m>
                <a:endParaRPr lang="en-US" altLang="zh-CN" sz="2800" dirty="0"/>
              </a:p>
              <a:p>
                <a:r>
                  <a:rPr lang="en-US" altLang="zh-CN" sz="2800" dirty="0"/>
                  <a:t>3</a:t>
                </a:r>
                <a:r>
                  <a:rPr lang="zh-CN" altLang="en-US" sz="2800" dirty="0"/>
                  <a:t>）若</a:t>
                </a:r>
                <a14:m>
                  <m:oMath xmlns:m="http://schemas.openxmlformats.org/officeDocument/2006/math">
                    <m:r>
                      <a:rPr lang="en-US" altLang="zh-CN" sz="2800" b="0" i="1" dirty="0" smtClean="0">
                        <a:latin typeface="Cambria Math" panose="02040503050406030204" pitchFamily="18" charset="0"/>
                      </a:rPr>
                      <m:t>𝑢</m:t>
                    </m:r>
                    <m:r>
                      <a:rPr lang="en-US" altLang="zh-CN" sz="2800" i="1" dirty="0">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𝑊</m:t>
                        </m:r>
                      </m:e>
                      <m:sub>
                        <m:r>
                          <a:rPr lang="en-US" altLang="zh-CN" sz="2800" i="1">
                            <a:latin typeface="Cambria Math" panose="02040503050406030204" pitchFamily="18" charset="0"/>
                          </a:rPr>
                          <m:t>1</m:t>
                        </m:r>
                      </m:sub>
                    </m:sSub>
                  </m:oMath>
                </a14:m>
                <a:r>
                  <a:rPr lang="en-US" altLang="zh-CN" sz="2800" dirty="0"/>
                  <a:t>,</a:t>
                </a:r>
                <a14:m>
                  <m:oMath xmlns:m="http://schemas.openxmlformats.org/officeDocument/2006/math">
                    <m:r>
                      <a:rPr lang="en-US" altLang="zh-CN" sz="2800" i="1" dirty="0">
                        <a:latin typeface="Cambria Math" panose="02040503050406030204" pitchFamily="18" charset="0"/>
                      </a:rPr>
                      <m:t>𝑣</m:t>
                    </m:r>
                    <m:r>
                      <a:rPr lang="en-US" altLang="zh-CN" sz="2800" i="1" dirty="0">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𝑊</m:t>
                        </m:r>
                      </m:e>
                      <m:sub>
                        <m:r>
                          <a:rPr lang="en-US" altLang="zh-CN" sz="2800" b="0" i="1" smtClean="0">
                            <a:latin typeface="Cambria Math" panose="02040503050406030204" pitchFamily="18" charset="0"/>
                          </a:rPr>
                          <m:t>2</m:t>
                        </m:r>
                      </m:sub>
                    </m:sSub>
                  </m:oMath>
                </a14:m>
                <a:r>
                  <a:rPr lang="en-US" altLang="zh-CN" sz="2800" dirty="0"/>
                  <a:t>, </a:t>
                </a:r>
                <a:r>
                  <a:rPr lang="zh-CN" altLang="en-US" sz="2800" dirty="0"/>
                  <a:t>则</a:t>
                </a:r>
                <a14:m>
                  <m:oMath xmlns:m="http://schemas.openxmlformats.org/officeDocument/2006/math">
                    <m:r>
                      <a:rPr lang="en-US" altLang="zh-CN" sz="2800" i="1" dirty="0">
                        <a:latin typeface="Cambria Math" panose="02040503050406030204" pitchFamily="18" charset="0"/>
                      </a:rPr>
                      <m:t>𝑢</m:t>
                    </m:r>
                    <m:r>
                      <a:rPr lang="en-US" altLang="zh-CN" sz="2800" i="1" dirty="0">
                        <a:latin typeface="Cambria Math" panose="02040503050406030204" pitchFamily="18" charset="0"/>
                      </a:rPr>
                      <m:t>,</m:t>
                    </m:r>
                    <m:r>
                      <a:rPr lang="en-US" altLang="zh-CN" sz="2800" i="1" dirty="0">
                        <a:latin typeface="Cambria Math" panose="02040503050406030204" pitchFamily="18" charset="0"/>
                      </a:rPr>
                      <m:t>𝑣</m:t>
                    </m:r>
                    <m:r>
                      <a:rPr lang="en-US" altLang="zh-CN" sz="2800" i="1" dirty="0">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𝑊</m:t>
                        </m:r>
                      </m:e>
                      <m:sub>
                        <m:r>
                          <a:rPr lang="en-US" altLang="zh-CN" sz="2800" i="1">
                            <a:latin typeface="Cambria Math" panose="02040503050406030204" pitchFamily="18" charset="0"/>
                          </a:rPr>
                          <m:t>1</m:t>
                        </m:r>
                      </m:sub>
                    </m:sSub>
                    <m:r>
                      <a:rPr lang="en-US" altLang="zh-CN" sz="2800">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𝑊</m:t>
                        </m:r>
                      </m:e>
                      <m:sub>
                        <m:r>
                          <a:rPr lang="en-US" altLang="zh-CN" sz="2800" i="1">
                            <a:latin typeface="Cambria Math" panose="02040503050406030204" pitchFamily="18" charset="0"/>
                          </a:rPr>
                          <m:t>2</m:t>
                        </m:r>
                      </m:sub>
                    </m:sSub>
                  </m:oMath>
                </a14:m>
                <a:endParaRPr lang="en-US" altLang="zh-CN" sz="2800" dirty="0"/>
              </a:p>
              <a:p>
                <a:r>
                  <a:rPr lang="zh-CN" altLang="en-US" sz="2800" dirty="0"/>
                  <a:t>而</a:t>
                </a:r>
                <a14:m>
                  <m:oMath xmlns:m="http://schemas.openxmlformats.org/officeDocument/2006/math">
                    <m:r>
                      <a:rPr lang="en-US" altLang="zh-CN" sz="2800" b="0" i="1" dirty="0" smtClean="0">
                        <a:latin typeface="Cambria Math" panose="02040503050406030204" pitchFamily="18" charset="0"/>
                      </a:rPr>
                      <m:t>𝑢</m:t>
                    </m:r>
                    <m:r>
                      <a:rPr lang="en-US" altLang="zh-CN" sz="2800" i="1" dirty="0">
                        <a:latin typeface="Cambria Math" panose="02040503050406030204" pitchFamily="18" charset="0"/>
                      </a:rPr>
                      <m:t>+</m:t>
                    </m:r>
                    <m:r>
                      <a:rPr lang="en-US" altLang="zh-CN" sz="2800" b="0" i="1" dirty="0" smtClean="0">
                        <a:latin typeface="Cambria Math" panose="02040503050406030204" pitchFamily="18" charset="0"/>
                      </a:rPr>
                      <m:t>𝑣</m:t>
                    </m:r>
                  </m:oMath>
                </a14:m>
                <a:r>
                  <a:rPr lang="zh-CN" altLang="en-US" sz="2800" dirty="0"/>
                  <a:t>却无法保证仍在集合</a:t>
                </a:r>
                <a14:m>
                  <m:oMath xmlns:m="http://schemas.openxmlformats.org/officeDocument/2006/math">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𝑊</m:t>
                        </m:r>
                      </m:e>
                      <m:sub>
                        <m:r>
                          <a:rPr lang="en-US" altLang="zh-CN" sz="2800" i="1">
                            <a:latin typeface="Cambria Math" panose="02040503050406030204" pitchFamily="18" charset="0"/>
                          </a:rPr>
                          <m:t>1</m:t>
                        </m:r>
                      </m:sub>
                    </m:sSub>
                    <m:r>
                      <a:rPr lang="en-US" altLang="zh-CN" sz="2800">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𝑊</m:t>
                        </m:r>
                      </m:e>
                      <m:sub>
                        <m:r>
                          <a:rPr lang="en-US" altLang="zh-CN" sz="2800" i="1">
                            <a:latin typeface="Cambria Math" panose="02040503050406030204" pitchFamily="18" charset="0"/>
                          </a:rPr>
                          <m:t>2</m:t>
                        </m:r>
                      </m:sub>
                    </m:sSub>
                  </m:oMath>
                </a14:m>
                <a:r>
                  <a:rPr lang="zh-CN" altLang="en-US" sz="2800" dirty="0"/>
                  <a:t>中</a:t>
                </a:r>
                <a:r>
                  <a:rPr lang="en-US" altLang="zh-CN" sz="2800" dirty="0"/>
                  <a:t>.</a:t>
                </a:r>
                <a:endParaRPr lang="zh-CN" altLang="zh-CN" sz="2800" dirty="0"/>
              </a:p>
              <a:p>
                <a:pPr algn="ctr">
                  <a:lnSpc>
                    <a:spcPct val="120000"/>
                  </a:lnSpc>
                </a:pPr>
                <a:endParaRPr lang="zh-CN" altLang="zh-CN" sz="2800" dirty="0"/>
              </a:p>
            </p:txBody>
          </p:sp>
        </mc:Choice>
        <mc:Fallback xmlns="">
          <p:sp>
            <p:nvSpPr>
              <p:cNvPr id="22" name="内容占位符 2"/>
              <p:cNvSpPr txBox="1">
                <a:spLocks noRot="1" noChangeAspect="1" noMove="1" noResize="1" noEditPoints="1" noAdjustHandles="1" noChangeArrowheads="1" noChangeShapeType="1" noTextEdit="1"/>
              </p:cNvSpPr>
              <p:nvPr/>
            </p:nvSpPr>
            <p:spPr>
              <a:xfrm>
                <a:off x="628650" y="1112917"/>
                <a:ext cx="7886700" cy="5420036"/>
              </a:xfrm>
              <a:prstGeom prst="rect">
                <a:avLst/>
              </a:prstGeom>
              <a:blipFill rotWithShape="1">
                <a:blip r:embed="rId2"/>
                <a:stretch>
                  <a:fillRect t="-7" b="-16764"/>
                </a:stretch>
              </a:blipFill>
            </p:spPr>
            <p:txBody>
              <a:bodyPr/>
              <a:lstStyle/>
              <a:p>
                <a:r>
                  <a:rPr lang="zh-CN" altLang="en-US">
                    <a:noFill/>
                  </a:rPr>
                  <a:t> </a:t>
                </a:r>
              </a:p>
            </p:txBody>
          </p:sp>
        </mc:Fallback>
      </mc:AlternateContent>
      <p:sp>
        <p:nvSpPr>
          <p:cNvPr id="7" name="标题 1"/>
          <p:cNvSpPr>
            <a:spLocks noGrp="1"/>
          </p:cNvSpPr>
          <p:nvPr>
            <p:ph type="title"/>
          </p:nvPr>
        </p:nvSpPr>
        <p:spPr>
          <a:xfrm>
            <a:off x="513031" y="180000"/>
            <a:ext cx="8001000" cy="678344"/>
          </a:xfrm>
        </p:spPr>
        <p:txBody>
          <a:bodyPr/>
          <a:lstStyle/>
          <a:p>
            <a:r>
              <a:rPr lang="zh-CN" altLang="en-US" sz="2400" dirty="0">
                <a:latin typeface="黑体" panose="02010609060101010101" pitchFamily="49" charset="-122"/>
                <a:ea typeface="黑体" panose="02010609060101010101" pitchFamily="49" charset="-122"/>
                <a:cs typeface="Arial" panose="020B0604020202020204" pitchFamily="34" charset="0"/>
              </a:rPr>
              <a:t>第一章 线性空间引论</a:t>
            </a:r>
            <a:r>
              <a:rPr lang="en-US" altLang="zh-CN" sz="2400" dirty="0">
                <a:latin typeface="黑体" panose="02010609060101010101" pitchFamily="49" charset="-122"/>
                <a:ea typeface="黑体" panose="02010609060101010101" pitchFamily="49" charset="-122"/>
                <a:cs typeface="Arial" panose="020B0604020202020204" pitchFamily="34" charset="0"/>
              </a:rPr>
              <a:t>——</a:t>
            </a:r>
            <a:r>
              <a:rPr lang="zh-CN" altLang="en-US" sz="2400" dirty="0">
                <a:latin typeface="黑体" panose="02010609060101010101" pitchFamily="49" charset="-122"/>
                <a:ea typeface="黑体" panose="02010609060101010101" pitchFamily="49" charset="-122"/>
                <a:cs typeface="Arial" panose="020B0604020202020204" pitchFamily="34" charset="0"/>
              </a:rPr>
              <a:t>线性子空间</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2" name="内容占位符 2"/>
              <p:cNvSpPr txBox="1"/>
              <p:nvPr/>
            </p:nvSpPr>
            <p:spPr>
              <a:xfrm>
                <a:off x="434645" y="1139238"/>
                <a:ext cx="8157771" cy="4935337"/>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600"/>
                  </a:spcBef>
                  <a:buFont typeface="Arial" panose="020B0604020202020204" pitchFamily="34" charset="0"/>
                  <a:buNone/>
                  <a:defRPr sz="3000" kern="1200" baseline="0">
                    <a:solidFill>
                      <a:schemeClr val="tx1"/>
                    </a:solidFill>
                    <a:latin typeface="+mn-ea"/>
                    <a:ea typeface="黑体" panose="02010609060101010101" pitchFamily="49" charset="-122"/>
                    <a:cs typeface="+mn-cs"/>
                  </a:defRPr>
                </a:lvl1pPr>
                <a:lvl2pPr marL="742950" indent="-28575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2pPr>
                <a:lvl3pPr marL="11430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3pPr>
                <a:lvl4pPr marL="16002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4pPr>
                <a:lvl5pPr marL="20574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20000"/>
                  </a:lnSpc>
                </a:pPr>
                <a:r>
                  <a:rPr lang="zh-CN" altLang="zh-CN" sz="2800" b="1" dirty="0">
                    <a:solidFill>
                      <a:srgbClr val="0000FF"/>
                    </a:solidFill>
                  </a:rPr>
                  <a:t>定理</a:t>
                </a:r>
                <a:r>
                  <a:rPr lang="en-US" altLang="zh-CN" sz="2800" b="1" dirty="0">
                    <a:solidFill>
                      <a:srgbClr val="0000FF"/>
                    </a:solidFill>
                  </a:rPr>
                  <a:t>1.2.2</a:t>
                </a:r>
                <a:r>
                  <a:rPr lang="zh-CN" altLang="zh-CN" sz="2800" dirty="0">
                    <a:solidFill>
                      <a:srgbClr val="0000FF"/>
                    </a:solidFill>
                  </a:rPr>
                  <a:t>（</a:t>
                </a:r>
                <a:r>
                  <a:rPr lang="zh-CN" altLang="zh-CN" sz="2800" b="1" dirty="0">
                    <a:solidFill>
                      <a:srgbClr val="0000FF"/>
                    </a:solidFill>
                  </a:rPr>
                  <a:t>和空间与交空间</a:t>
                </a:r>
                <a:r>
                  <a:rPr lang="zh-CN" altLang="zh-CN" sz="2800" dirty="0">
                    <a:solidFill>
                      <a:srgbClr val="0000FF"/>
                    </a:solidFill>
                  </a:rPr>
                  <a:t>）</a:t>
                </a:r>
                <a:r>
                  <a:rPr lang="zh-CN" altLang="zh-CN" sz="2800" dirty="0"/>
                  <a:t>设</a:t>
                </a:r>
                <a14:m>
                  <m:oMath xmlns:m="http://schemas.openxmlformats.org/officeDocument/2006/math">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𝑊</m:t>
                        </m:r>
                      </m:e>
                      <m:sub>
                        <m:r>
                          <a:rPr lang="en-US" altLang="zh-CN" sz="2800" i="1">
                            <a:latin typeface="Cambria Math" panose="02040503050406030204" pitchFamily="18" charset="0"/>
                          </a:rPr>
                          <m:t>1</m:t>
                        </m:r>
                      </m:sub>
                    </m:sSub>
                  </m:oMath>
                </a14:m>
                <a:r>
                  <a:rPr lang="zh-CN" altLang="zh-CN" sz="2800" dirty="0"/>
                  <a:t>和</a:t>
                </a:r>
                <a14:m>
                  <m:oMath xmlns:m="http://schemas.openxmlformats.org/officeDocument/2006/math">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𝑊</m:t>
                        </m:r>
                      </m:e>
                      <m:sub>
                        <m:r>
                          <a:rPr lang="en-US" altLang="zh-CN" sz="2800" i="1">
                            <a:latin typeface="Cambria Math" panose="02040503050406030204" pitchFamily="18" charset="0"/>
                          </a:rPr>
                          <m:t>2</m:t>
                        </m:r>
                      </m:sub>
                    </m:sSub>
                  </m:oMath>
                </a14:m>
                <a:r>
                  <a:rPr lang="zh-CN" altLang="zh-CN" sz="2800" dirty="0"/>
                  <a:t>是数域</a:t>
                </a:r>
                <a14:m>
                  <m:oMath xmlns:m="http://schemas.openxmlformats.org/officeDocument/2006/math">
                    <m:r>
                      <a:rPr lang="en-US" altLang="zh-CN" sz="2800" i="1">
                        <a:latin typeface="Cambria Math" panose="02040503050406030204" pitchFamily="18" charset="0"/>
                      </a:rPr>
                      <m:t>𝐹</m:t>
                    </m:r>
                  </m:oMath>
                </a14:m>
                <a:r>
                  <a:rPr lang="zh-CN" altLang="zh-CN" sz="2800" dirty="0"/>
                  <a:t>上线性空间</a:t>
                </a:r>
                <a14:m>
                  <m:oMath xmlns:m="http://schemas.openxmlformats.org/officeDocument/2006/math">
                    <m:r>
                      <a:rPr lang="en-US" altLang="zh-CN" sz="2800" b="0" i="1">
                        <a:latin typeface="Cambria Math" panose="02040503050406030204" pitchFamily="18" charset="0"/>
                      </a:rPr>
                      <m:t>𝑉</m:t>
                    </m:r>
                  </m:oMath>
                </a14:m>
                <a:r>
                  <a:rPr lang="zh-CN" altLang="zh-CN" sz="2800" dirty="0"/>
                  <a:t>的子空间</a:t>
                </a:r>
                <a:r>
                  <a:rPr lang="en-US" altLang="zh-CN" sz="2800" dirty="0"/>
                  <a:t>, </a:t>
                </a:r>
                <a:r>
                  <a:rPr lang="zh-CN" altLang="zh-CN" sz="2800" dirty="0"/>
                  <a:t>则</a:t>
                </a:r>
                <a:endParaRPr lang="en-US" altLang="zh-CN" sz="2800" dirty="0"/>
              </a:p>
              <a:p>
                <a:pPr>
                  <a:lnSpc>
                    <a:spcPct val="120000"/>
                  </a:lnSpc>
                </a:pPr>
                <a:r>
                  <a:rPr lang="zh-CN" altLang="en-US" sz="2800" dirty="0">
                    <a:solidFill>
                      <a:srgbClr val="FF0000"/>
                    </a:solidFill>
                  </a:rPr>
                  <a:t>交空间</a:t>
                </a:r>
                <a:r>
                  <a:rPr lang="en-US" altLang="zh-CN" sz="2800" dirty="0">
                    <a:solidFill>
                      <a:srgbClr val="FF0000"/>
                    </a:solidFill>
                  </a:rPr>
                  <a:t>(</a:t>
                </a:r>
                <a:r>
                  <a:rPr lang="zh-CN" altLang="en-US" sz="2800" dirty="0">
                    <a:solidFill>
                      <a:srgbClr val="FF0000"/>
                    </a:solidFill>
                  </a:rPr>
                  <a:t>交</a:t>
                </a:r>
                <a:r>
                  <a:rPr lang="en-US" altLang="zh-CN" sz="2800" dirty="0">
                    <a:solidFill>
                      <a:srgbClr val="FF0000"/>
                    </a:solidFill>
                  </a:rPr>
                  <a:t>)</a:t>
                </a:r>
                <a:r>
                  <a:rPr lang="en-US" altLang="zh-CN" sz="2800" dirty="0"/>
                  <a:t>: </a:t>
                </a:r>
                <a14:m>
                  <m:oMath xmlns:m="http://schemas.openxmlformats.org/officeDocument/2006/math">
                    <m:sSub>
                      <m:sSubPr>
                        <m:ctrlPr>
                          <a:rPr lang="zh-CN" altLang="zh-CN" sz="2800" i="1">
                            <a:latin typeface="Cambria Math" panose="02040503050406030204" pitchFamily="18" charset="0"/>
                          </a:rPr>
                        </m:ctrlPr>
                      </m:sSubPr>
                      <m:e>
                        <m:r>
                          <a:rPr lang="en-US" altLang="zh-CN" sz="2800" b="0" i="1">
                            <a:latin typeface="Cambria Math" panose="02040503050406030204" pitchFamily="18" charset="0"/>
                          </a:rPr>
                          <m:t>𝑊</m:t>
                        </m:r>
                      </m:e>
                      <m:sub>
                        <m:r>
                          <a:rPr lang="en-US" altLang="zh-CN" sz="2800" b="0" i="1">
                            <a:latin typeface="Cambria Math" panose="02040503050406030204" pitchFamily="18" charset="0"/>
                          </a:rPr>
                          <m:t>1</m:t>
                        </m:r>
                      </m:sub>
                    </m:sSub>
                    <m:r>
                      <a:rPr lang="en-US" altLang="zh-CN" sz="2800" b="0">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b="0" i="1">
                            <a:latin typeface="Cambria Math" panose="02040503050406030204" pitchFamily="18" charset="0"/>
                          </a:rPr>
                          <m:t>𝑊</m:t>
                        </m:r>
                      </m:e>
                      <m:sub>
                        <m:r>
                          <a:rPr lang="en-US" altLang="zh-CN" sz="2800" b="0" i="1">
                            <a:latin typeface="Cambria Math" panose="02040503050406030204" pitchFamily="18" charset="0"/>
                          </a:rPr>
                          <m:t>2</m:t>
                        </m:r>
                      </m:sub>
                    </m:sSub>
                    <m:r>
                      <a:rPr lang="en-US" altLang="zh-CN" sz="2800" b="0" i="1">
                        <a:latin typeface="Cambria Math" panose="02040503050406030204" pitchFamily="18" charset="0"/>
                      </a:rPr>
                      <m:t>≜</m:t>
                    </m:r>
                    <m:d>
                      <m:dPr>
                        <m:begChr m:val="{"/>
                        <m:endChr m:val="}"/>
                        <m:ctrlPr>
                          <a:rPr lang="zh-CN" altLang="zh-CN" sz="2800" i="1">
                            <a:latin typeface="Cambria Math" panose="02040503050406030204" pitchFamily="18" charset="0"/>
                          </a:rPr>
                        </m:ctrlPr>
                      </m:dPr>
                      <m:e>
                        <m:r>
                          <a:rPr lang="en-US" altLang="zh-CN" sz="2800" b="0" i="1">
                            <a:latin typeface="Cambria Math" panose="02040503050406030204" pitchFamily="18" charset="0"/>
                          </a:rPr>
                          <m:t>𝛼</m:t>
                        </m:r>
                        <m:d>
                          <m:dPr>
                            <m:begChr m:val="|"/>
                            <m:endChr m:val=""/>
                            <m:ctrlPr>
                              <a:rPr lang="zh-CN" altLang="zh-CN" sz="2800" i="1">
                                <a:latin typeface="Cambria Math" panose="02040503050406030204" pitchFamily="18" charset="0"/>
                              </a:rPr>
                            </m:ctrlPr>
                          </m:dPr>
                          <m:e>
                            <m:r>
                              <a:rPr lang="en-US" altLang="zh-CN" sz="2800" b="0" i="1">
                                <a:latin typeface="Cambria Math" panose="02040503050406030204" pitchFamily="18" charset="0"/>
                              </a:rPr>
                              <m:t>𝛼</m:t>
                            </m:r>
                            <m:r>
                              <a:rPr lang="en-US" altLang="zh-CN" sz="2800" b="0" i="1">
                                <a:latin typeface="Cambria Math" panose="02040503050406030204" pitchFamily="18" charset="0"/>
                              </a:rPr>
                              <m:t>∈</m:t>
                            </m:r>
                            <m:d>
                              <m:dPr>
                                <m:ctrlPr>
                                  <a:rPr lang="zh-CN" altLang="zh-CN" sz="2800" i="1">
                                    <a:latin typeface="Cambria Math" panose="02040503050406030204" pitchFamily="18" charset="0"/>
                                  </a:rPr>
                                </m:ctrlPr>
                              </m:dPr>
                              <m:e>
                                <m:sSub>
                                  <m:sSubPr>
                                    <m:ctrlPr>
                                      <a:rPr lang="zh-CN" altLang="zh-CN" sz="2800" i="1">
                                        <a:latin typeface="Cambria Math" panose="02040503050406030204" pitchFamily="18" charset="0"/>
                                      </a:rPr>
                                    </m:ctrlPr>
                                  </m:sSubPr>
                                  <m:e>
                                    <m:r>
                                      <a:rPr lang="en-US" altLang="zh-CN" sz="2800" b="0" i="1">
                                        <a:latin typeface="Cambria Math" panose="02040503050406030204" pitchFamily="18" charset="0"/>
                                      </a:rPr>
                                      <m:t>𝑊</m:t>
                                    </m:r>
                                  </m:e>
                                  <m:sub>
                                    <m:r>
                                      <a:rPr lang="en-US" altLang="zh-CN" sz="2800" b="0" i="1">
                                        <a:latin typeface="Cambria Math" panose="02040503050406030204" pitchFamily="18" charset="0"/>
                                      </a:rPr>
                                      <m:t>1</m:t>
                                    </m:r>
                                  </m:sub>
                                </m:sSub>
                                <m:r>
                                  <a:rPr lang="en-US" altLang="zh-CN" sz="2800" b="0">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b="0" i="1">
                                        <a:latin typeface="Cambria Math" panose="02040503050406030204" pitchFamily="18" charset="0"/>
                                      </a:rPr>
                                      <m:t>𝑊</m:t>
                                    </m:r>
                                  </m:e>
                                  <m:sub>
                                    <m:r>
                                      <a:rPr lang="en-US" altLang="zh-CN" sz="2800" b="0" i="1">
                                        <a:latin typeface="Cambria Math" panose="02040503050406030204" pitchFamily="18" charset="0"/>
                                      </a:rPr>
                                      <m:t>2</m:t>
                                    </m:r>
                                  </m:sub>
                                </m:sSub>
                              </m:e>
                            </m:d>
                          </m:e>
                        </m:d>
                      </m:e>
                    </m:d>
                  </m:oMath>
                </a14:m>
                <a:endParaRPr lang="en-US" altLang="zh-CN" sz="2800" dirty="0"/>
              </a:p>
              <a:p>
                <a:pPr>
                  <a:lnSpc>
                    <a:spcPct val="120000"/>
                  </a:lnSpc>
                </a:pPr>
                <a:r>
                  <a:rPr lang="zh-CN" altLang="en-US" sz="2800" dirty="0">
                    <a:solidFill>
                      <a:srgbClr val="FF0000"/>
                    </a:solidFill>
                  </a:rPr>
                  <a:t>和空间</a:t>
                </a:r>
                <a:r>
                  <a:rPr lang="en-US" altLang="zh-CN" sz="2800" dirty="0">
                    <a:solidFill>
                      <a:srgbClr val="FF0000"/>
                    </a:solidFill>
                  </a:rPr>
                  <a:t>(</a:t>
                </a:r>
                <a:r>
                  <a:rPr lang="zh-CN" altLang="en-US" sz="2800" dirty="0">
                    <a:solidFill>
                      <a:srgbClr val="FF0000"/>
                    </a:solidFill>
                  </a:rPr>
                  <a:t>和</a:t>
                </a:r>
                <a:r>
                  <a:rPr lang="en-US" altLang="zh-CN" sz="2800" dirty="0">
                    <a:solidFill>
                      <a:srgbClr val="FF0000"/>
                    </a:solidFill>
                  </a:rPr>
                  <a:t>)</a:t>
                </a:r>
                <a:r>
                  <a:rPr lang="en-US" altLang="zh-CN" sz="2800" dirty="0"/>
                  <a:t>: </a:t>
                </a:r>
                <a14:m>
                  <m:oMath xmlns:m="http://schemas.openxmlformats.org/officeDocument/2006/math">
                    <m:sSub>
                      <m:sSubPr>
                        <m:ctrlPr>
                          <a:rPr lang="zh-CN" altLang="zh-CN" sz="2800" i="1">
                            <a:latin typeface="Cambria Math" panose="02040503050406030204" pitchFamily="18" charset="0"/>
                          </a:rPr>
                        </m:ctrlPr>
                      </m:sSubPr>
                      <m:e>
                        <m:r>
                          <a:rPr lang="en-US" altLang="zh-CN" sz="2800" b="0" i="1">
                            <a:latin typeface="Cambria Math" panose="02040503050406030204" pitchFamily="18" charset="0"/>
                          </a:rPr>
                          <m:t>𝑊</m:t>
                        </m:r>
                      </m:e>
                      <m:sub>
                        <m:r>
                          <a:rPr lang="en-US" altLang="zh-CN" sz="2800" b="0" i="1">
                            <a:latin typeface="Cambria Math" panose="02040503050406030204" pitchFamily="18" charset="0"/>
                          </a:rPr>
                          <m:t>1</m:t>
                        </m:r>
                      </m:sub>
                    </m:sSub>
                    <m:r>
                      <a:rPr lang="en-US" altLang="zh-CN" sz="2800" b="0">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b="0" i="1">
                            <a:latin typeface="Cambria Math" panose="02040503050406030204" pitchFamily="18" charset="0"/>
                          </a:rPr>
                          <m:t>𝑊</m:t>
                        </m:r>
                      </m:e>
                      <m:sub>
                        <m:r>
                          <a:rPr lang="en-US" altLang="zh-CN" sz="2800" b="0" i="1">
                            <a:latin typeface="Cambria Math" panose="02040503050406030204" pitchFamily="18" charset="0"/>
                          </a:rPr>
                          <m:t>2</m:t>
                        </m:r>
                      </m:sub>
                    </m:sSub>
                    <m:r>
                      <a:rPr lang="en-US" altLang="zh-CN" sz="2800" b="0" i="1">
                        <a:latin typeface="Cambria Math" panose="02040503050406030204" pitchFamily="18" charset="0"/>
                      </a:rPr>
                      <m:t>≜</m:t>
                    </m:r>
                    <m:d>
                      <m:dPr>
                        <m:begChr m:val="{"/>
                        <m:endChr m:val="}"/>
                        <m:ctrlPr>
                          <a:rPr lang="zh-CN" altLang="zh-CN" sz="2800" i="1">
                            <a:latin typeface="Cambria Math" panose="02040503050406030204" pitchFamily="18" charset="0"/>
                          </a:rPr>
                        </m:ctrlPr>
                      </m:dPr>
                      <m:e>
                        <m:sSub>
                          <m:sSubPr>
                            <m:ctrlPr>
                              <a:rPr lang="zh-CN" altLang="zh-CN" sz="2800" i="1">
                                <a:latin typeface="Cambria Math" panose="02040503050406030204" pitchFamily="18" charset="0"/>
                              </a:rPr>
                            </m:ctrlPr>
                          </m:sSubPr>
                          <m:e>
                            <m:r>
                              <a:rPr lang="en-US" altLang="zh-CN" sz="2800" b="0" i="1">
                                <a:latin typeface="Cambria Math" panose="02040503050406030204" pitchFamily="18" charset="0"/>
                              </a:rPr>
                              <m:t>𝛼</m:t>
                            </m:r>
                          </m:e>
                          <m:sub>
                            <m:r>
                              <a:rPr lang="en-US" altLang="zh-CN" sz="2800" b="0" i="1">
                                <a:latin typeface="Cambria Math" panose="02040503050406030204" pitchFamily="18" charset="0"/>
                              </a:rPr>
                              <m:t>1</m:t>
                            </m:r>
                          </m:sub>
                        </m:sSub>
                        <m:r>
                          <a:rPr lang="en-US" altLang="zh-CN" sz="2800" b="0" i="1" smtClean="0">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b="0" i="1">
                                <a:latin typeface="Cambria Math" panose="02040503050406030204" pitchFamily="18" charset="0"/>
                              </a:rPr>
                              <m:t>𝛼</m:t>
                            </m:r>
                          </m:e>
                          <m:sub>
                            <m:r>
                              <a:rPr lang="en-US" altLang="zh-CN" sz="2800" b="0" i="1">
                                <a:latin typeface="Cambria Math" panose="02040503050406030204" pitchFamily="18" charset="0"/>
                              </a:rPr>
                              <m:t>2</m:t>
                            </m:r>
                          </m:sub>
                        </m:sSub>
                        <m:d>
                          <m:dPr>
                            <m:begChr m:val="|"/>
                            <m:endChr m:val=""/>
                            <m:ctrlPr>
                              <a:rPr lang="zh-CN" altLang="zh-CN" sz="2800" i="1">
                                <a:latin typeface="Cambria Math" panose="02040503050406030204" pitchFamily="18" charset="0"/>
                              </a:rPr>
                            </m:ctrlPr>
                          </m:dPr>
                          <m:e>
                            <m:sSub>
                              <m:sSubPr>
                                <m:ctrlPr>
                                  <a:rPr lang="zh-CN" altLang="zh-CN" sz="2800" i="1">
                                    <a:latin typeface="Cambria Math" panose="02040503050406030204" pitchFamily="18" charset="0"/>
                                  </a:rPr>
                                </m:ctrlPr>
                              </m:sSubPr>
                              <m:e>
                                <m:r>
                                  <a:rPr lang="en-US" altLang="zh-CN" sz="2800" b="0" i="1">
                                    <a:latin typeface="Cambria Math" panose="02040503050406030204" pitchFamily="18" charset="0"/>
                                  </a:rPr>
                                  <m:t>𝛼</m:t>
                                </m:r>
                              </m:e>
                              <m:sub>
                                <m:r>
                                  <a:rPr lang="en-US" altLang="zh-CN" sz="2800" b="0" i="1">
                                    <a:latin typeface="Cambria Math" panose="02040503050406030204" pitchFamily="18" charset="0"/>
                                  </a:rPr>
                                  <m:t>1</m:t>
                                </m:r>
                              </m:sub>
                            </m:sSub>
                            <m:r>
                              <a:rPr lang="en-US" altLang="zh-CN" sz="2800" b="0" i="1">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b="0" i="1">
                                    <a:latin typeface="Cambria Math" panose="02040503050406030204" pitchFamily="18" charset="0"/>
                                  </a:rPr>
                                  <m:t>𝑊</m:t>
                                </m:r>
                              </m:e>
                              <m:sub>
                                <m:r>
                                  <a:rPr lang="en-US" altLang="zh-CN" sz="2800" b="0" i="1">
                                    <a:latin typeface="Cambria Math" panose="02040503050406030204" pitchFamily="18" charset="0"/>
                                  </a:rPr>
                                  <m:t>1</m:t>
                                </m:r>
                              </m:sub>
                            </m:sSub>
                          </m:e>
                        </m:d>
                        <m:r>
                          <a:rPr lang="en-US" altLang="zh-CN" sz="2800" b="0" i="1">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b="0" i="1">
                                <a:latin typeface="Cambria Math" panose="02040503050406030204" pitchFamily="18" charset="0"/>
                              </a:rPr>
                              <m:t>𝛼</m:t>
                            </m:r>
                          </m:e>
                          <m:sub>
                            <m:r>
                              <a:rPr lang="en-US" altLang="zh-CN" sz="2800" b="0" i="1">
                                <a:latin typeface="Cambria Math" panose="02040503050406030204" pitchFamily="18" charset="0"/>
                              </a:rPr>
                              <m:t>2</m:t>
                            </m:r>
                          </m:sub>
                        </m:sSub>
                        <m:r>
                          <a:rPr lang="en-US" altLang="zh-CN" sz="2800" b="0" i="1">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b="0" i="1">
                                <a:latin typeface="Cambria Math" panose="02040503050406030204" pitchFamily="18" charset="0"/>
                              </a:rPr>
                              <m:t>𝑊</m:t>
                            </m:r>
                          </m:e>
                          <m:sub>
                            <m:r>
                              <a:rPr lang="en-US" altLang="zh-CN" sz="2800" b="0" i="1">
                                <a:latin typeface="Cambria Math" panose="02040503050406030204" pitchFamily="18" charset="0"/>
                              </a:rPr>
                              <m:t>2</m:t>
                            </m:r>
                          </m:sub>
                        </m:sSub>
                      </m:e>
                    </m:d>
                  </m:oMath>
                </a14:m>
                <a:endParaRPr lang="en-US" altLang="zh-CN" sz="2800" dirty="0"/>
              </a:p>
              <a:p>
                <a:pPr>
                  <a:lnSpc>
                    <a:spcPct val="120000"/>
                  </a:lnSpc>
                </a:pPr>
                <a:r>
                  <a:rPr lang="zh-CN" altLang="zh-CN" sz="2800" dirty="0"/>
                  <a:t>是</a:t>
                </a:r>
                <a14:m>
                  <m:oMath xmlns:m="http://schemas.openxmlformats.org/officeDocument/2006/math">
                    <m:r>
                      <a:rPr lang="en-US" altLang="zh-CN" sz="2800" b="0" i="1">
                        <a:latin typeface="Cambria Math" panose="02040503050406030204" pitchFamily="18" charset="0"/>
                      </a:rPr>
                      <m:t>𝑉</m:t>
                    </m:r>
                  </m:oMath>
                </a14:m>
                <a:r>
                  <a:rPr lang="zh-CN" altLang="zh-CN" sz="2800" dirty="0"/>
                  <a:t>的子空间</a:t>
                </a:r>
                <a:r>
                  <a:rPr lang="en-US" altLang="zh-CN" sz="2800" dirty="0"/>
                  <a:t>.</a:t>
                </a:r>
              </a:p>
              <a:p>
                <a:pPr>
                  <a:lnSpc>
                    <a:spcPct val="120000"/>
                  </a:lnSpc>
                </a:pPr>
                <a:r>
                  <a:rPr lang="zh-CN" altLang="en-US" sz="2800" dirty="0">
                    <a:solidFill>
                      <a:srgbClr val="0000FF"/>
                    </a:solidFill>
                    <a:latin typeface="黑体" panose="02010609060101010101" pitchFamily="49" charset="-122"/>
                    <a:cs typeface="+mj-cs"/>
                  </a:rPr>
                  <a:t>注</a:t>
                </a:r>
                <a:r>
                  <a:rPr lang="en-US" altLang="zh-CN" sz="2800" dirty="0">
                    <a:solidFill>
                      <a:srgbClr val="0000FF"/>
                    </a:solidFill>
                    <a:latin typeface="黑体" panose="02010609060101010101" pitchFamily="49" charset="-122"/>
                    <a:cs typeface="+mj-cs"/>
                  </a:rPr>
                  <a:t>2</a:t>
                </a:r>
                <a:r>
                  <a:rPr lang="en-US" altLang="zh-CN" sz="2800" dirty="0">
                    <a:solidFill>
                      <a:srgbClr val="0000FF"/>
                    </a:solidFill>
                  </a:rPr>
                  <a:t>.</a:t>
                </a:r>
                <a:r>
                  <a:rPr lang="en-US" altLang="zh-CN" sz="2800" dirty="0"/>
                  <a:t> </a:t>
                </a:r>
                <a:r>
                  <a:rPr lang="zh-CN" altLang="en-US" sz="2800" dirty="0">
                    <a:solidFill>
                      <a:srgbClr val="0000FF"/>
                    </a:solidFill>
                  </a:rPr>
                  <a:t>交空间</a:t>
                </a:r>
                <a:r>
                  <a:rPr lang="zh-CN" altLang="en-US" sz="2800" dirty="0"/>
                  <a:t>是包含于</a:t>
                </a:r>
                <a14:m>
                  <m:oMath xmlns:m="http://schemas.openxmlformats.org/officeDocument/2006/math">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𝑊</m:t>
                        </m:r>
                      </m:e>
                      <m:sub>
                        <m:r>
                          <a:rPr lang="en-US" altLang="zh-CN" sz="2800" i="1">
                            <a:latin typeface="Cambria Math" panose="02040503050406030204" pitchFamily="18" charset="0"/>
                          </a:rPr>
                          <m:t>1</m:t>
                        </m:r>
                      </m:sub>
                    </m:sSub>
                    <m:r>
                      <a:rPr lang="zh-CN" altLang="en-US" sz="2800" i="1">
                        <a:latin typeface="Cambria Math" panose="02040503050406030204" pitchFamily="18" charset="0"/>
                      </a:rPr>
                      <m:t>和</m:t>
                    </m:r>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𝑊</m:t>
                        </m:r>
                      </m:e>
                      <m:sub>
                        <m:r>
                          <a:rPr lang="en-US" altLang="zh-CN" sz="2800" i="1">
                            <a:latin typeface="Cambria Math" panose="02040503050406030204" pitchFamily="18" charset="0"/>
                          </a:rPr>
                          <m:t>2</m:t>
                        </m:r>
                      </m:sub>
                    </m:sSub>
                  </m:oMath>
                </a14:m>
                <a:r>
                  <a:rPr lang="zh-CN" altLang="en-US" sz="2800" dirty="0"/>
                  <a:t>的</a:t>
                </a:r>
                <a:r>
                  <a:rPr lang="zh-CN" altLang="en-US" sz="2800" dirty="0">
                    <a:solidFill>
                      <a:srgbClr val="0000FF"/>
                    </a:solidFill>
                  </a:rPr>
                  <a:t>最大子空间</a:t>
                </a:r>
                <a:endParaRPr lang="en-US" altLang="zh-CN" sz="2800" dirty="0">
                  <a:solidFill>
                    <a:srgbClr val="0000FF"/>
                  </a:solidFill>
                </a:endParaRPr>
              </a:p>
              <a:p>
                <a:pPr>
                  <a:lnSpc>
                    <a:spcPct val="120000"/>
                  </a:lnSpc>
                </a:pPr>
                <a:r>
                  <a:rPr lang="en-US" altLang="zh-CN" sz="2800" dirty="0"/>
                  <a:t>        </a:t>
                </a:r>
                <a:r>
                  <a:rPr lang="zh-CN" altLang="en-US" sz="2800" dirty="0">
                    <a:solidFill>
                      <a:srgbClr val="0000FF"/>
                    </a:solidFill>
                  </a:rPr>
                  <a:t>和空间</a:t>
                </a:r>
                <a:r>
                  <a:rPr lang="zh-CN" altLang="en-US" sz="2800" dirty="0"/>
                  <a:t>是包含</a:t>
                </a:r>
                <a14:m>
                  <m:oMath xmlns:m="http://schemas.openxmlformats.org/officeDocument/2006/math">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𝑊</m:t>
                        </m:r>
                      </m:e>
                      <m:sub>
                        <m:r>
                          <a:rPr lang="en-US" altLang="zh-CN" sz="2800" i="1">
                            <a:latin typeface="Cambria Math" panose="02040503050406030204" pitchFamily="18" charset="0"/>
                          </a:rPr>
                          <m:t>1</m:t>
                        </m:r>
                      </m:sub>
                    </m:sSub>
                    <m:r>
                      <a:rPr lang="zh-CN" altLang="en-US" sz="2800" i="1">
                        <a:latin typeface="Cambria Math" panose="02040503050406030204" pitchFamily="18" charset="0"/>
                      </a:rPr>
                      <m:t>和</m:t>
                    </m:r>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𝑊</m:t>
                        </m:r>
                      </m:e>
                      <m:sub>
                        <m:r>
                          <a:rPr lang="en-US" altLang="zh-CN" sz="2800" i="1">
                            <a:latin typeface="Cambria Math" panose="02040503050406030204" pitchFamily="18" charset="0"/>
                          </a:rPr>
                          <m:t>2</m:t>
                        </m:r>
                      </m:sub>
                    </m:sSub>
                  </m:oMath>
                </a14:m>
                <a:r>
                  <a:rPr lang="zh-CN" altLang="en-US" sz="2800" dirty="0"/>
                  <a:t>的</a:t>
                </a:r>
                <a:r>
                  <a:rPr lang="zh-CN" altLang="en-US" sz="2800" dirty="0">
                    <a:solidFill>
                      <a:srgbClr val="0000FF"/>
                    </a:solidFill>
                  </a:rPr>
                  <a:t>最小子空间</a:t>
                </a:r>
                <a:endParaRPr lang="en-US" altLang="zh-CN" sz="2800" dirty="0">
                  <a:solidFill>
                    <a:srgbClr val="0000FF"/>
                  </a:solidFill>
                </a:endParaRPr>
              </a:p>
              <a:p>
                <a:pPr>
                  <a:lnSpc>
                    <a:spcPct val="120000"/>
                  </a:lnSpc>
                </a:pPr>
                <a:r>
                  <a:rPr lang="zh-CN" altLang="en-US" sz="2800" dirty="0">
                    <a:solidFill>
                      <a:srgbClr val="0000FF"/>
                    </a:solidFill>
                    <a:latin typeface="黑体" panose="02010609060101010101" pitchFamily="49" charset="-122"/>
                    <a:cs typeface="+mj-cs"/>
                  </a:rPr>
                  <a:t>注</a:t>
                </a:r>
                <a:r>
                  <a:rPr lang="en-US" altLang="zh-CN" sz="2800" dirty="0">
                    <a:solidFill>
                      <a:srgbClr val="0000FF"/>
                    </a:solidFill>
                    <a:latin typeface="黑体" panose="02010609060101010101" pitchFamily="49" charset="-122"/>
                    <a:cs typeface="+mj-cs"/>
                  </a:rPr>
                  <a:t>3.</a:t>
                </a:r>
                <a:r>
                  <a:rPr lang="en-US" altLang="zh-CN" sz="2800" dirty="0"/>
                  <a:t> </a:t>
                </a:r>
                <a14:m>
                  <m:oMath xmlns:m="http://schemas.openxmlformats.org/officeDocument/2006/math">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𝑊</m:t>
                        </m:r>
                      </m:e>
                      <m:sub>
                        <m:r>
                          <a:rPr lang="en-US" altLang="zh-CN" sz="2800" i="1">
                            <a:latin typeface="Cambria Math" panose="02040503050406030204" pitchFamily="18" charset="0"/>
                          </a:rPr>
                          <m:t>1</m:t>
                        </m:r>
                      </m:sub>
                    </m:sSub>
                    <m:r>
                      <a:rPr lang="en-US" altLang="zh-CN" sz="2800">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𝑊</m:t>
                        </m:r>
                      </m:e>
                      <m:sub>
                        <m:r>
                          <a:rPr lang="en-US" altLang="zh-CN" sz="2800" i="1">
                            <a:latin typeface="Cambria Math" panose="02040503050406030204" pitchFamily="18" charset="0"/>
                          </a:rPr>
                          <m:t>2</m:t>
                        </m:r>
                      </m:sub>
                    </m:sSub>
                  </m:oMath>
                </a14:m>
                <a:r>
                  <a:rPr lang="zh-CN" altLang="en-US" sz="2800" dirty="0"/>
                  <a:t>不一定为子空间</a:t>
                </a:r>
                <a:endParaRPr lang="en-US" altLang="zh-CN" sz="2800" dirty="0"/>
              </a:p>
              <a:p>
                <a:pPr>
                  <a:lnSpc>
                    <a:spcPct val="120000"/>
                  </a:lnSpc>
                </a:pPr>
                <a:r>
                  <a:rPr lang="zh-CN" altLang="en-US" sz="2800" dirty="0">
                    <a:solidFill>
                      <a:srgbClr val="0000FF"/>
                    </a:solidFill>
                    <a:latin typeface="黑体" panose="02010609060101010101" pitchFamily="49" charset="-122"/>
                    <a:cs typeface="+mj-cs"/>
                  </a:rPr>
                  <a:t>注</a:t>
                </a:r>
                <a:r>
                  <a:rPr lang="en-US" altLang="zh-CN" sz="2800" dirty="0">
                    <a:solidFill>
                      <a:srgbClr val="0000FF"/>
                    </a:solidFill>
                    <a:latin typeface="黑体" panose="02010609060101010101" pitchFamily="49" charset="-122"/>
                    <a:cs typeface="+mj-cs"/>
                  </a:rPr>
                  <a:t>4.</a:t>
                </a:r>
                <a:r>
                  <a:rPr lang="zh-CN" altLang="en-US" sz="2800" dirty="0"/>
                  <a:t>可定义多个子空间的交与和</a:t>
                </a:r>
                <a:endParaRPr lang="zh-CN" altLang="zh-CN" sz="2800" dirty="0"/>
              </a:p>
              <a:p>
                <a:pPr algn="ctr">
                  <a:lnSpc>
                    <a:spcPct val="120000"/>
                  </a:lnSpc>
                </a:pPr>
                <a:endParaRPr lang="zh-CN" altLang="zh-CN" sz="2800" dirty="0"/>
              </a:p>
            </p:txBody>
          </p:sp>
        </mc:Choice>
        <mc:Fallback xmlns="">
          <p:sp>
            <p:nvSpPr>
              <p:cNvPr id="22" name="内容占位符 2"/>
              <p:cNvSpPr txBox="1">
                <a:spLocks noRot="1" noChangeAspect="1" noMove="1" noResize="1" noEditPoints="1" noAdjustHandles="1" noChangeArrowheads="1" noChangeShapeType="1" noTextEdit="1"/>
              </p:cNvSpPr>
              <p:nvPr/>
            </p:nvSpPr>
            <p:spPr>
              <a:xfrm>
                <a:off x="434645" y="1139238"/>
                <a:ext cx="8157771" cy="4935337"/>
              </a:xfrm>
              <a:prstGeom prst="rect">
                <a:avLst/>
              </a:prstGeom>
              <a:blipFill rotWithShape="1">
                <a:blip r:embed="rId2"/>
                <a:stretch>
                  <a:fillRect l="-4" t="-1" r="3" b="-27376"/>
                </a:stretch>
              </a:blipFill>
            </p:spPr>
            <p:txBody>
              <a:bodyPr/>
              <a:lstStyle/>
              <a:p>
                <a:r>
                  <a:rPr lang="zh-CN" altLang="en-US">
                    <a:noFill/>
                  </a:rPr>
                  <a:t> </a:t>
                </a:r>
              </a:p>
            </p:txBody>
          </p:sp>
        </mc:Fallback>
      </mc:AlternateContent>
      <p:sp>
        <p:nvSpPr>
          <p:cNvPr id="7" name="标题 1"/>
          <p:cNvSpPr>
            <a:spLocks noGrp="1"/>
          </p:cNvSpPr>
          <p:nvPr>
            <p:ph type="title"/>
          </p:nvPr>
        </p:nvSpPr>
        <p:spPr>
          <a:xfrm>
            <a:off x="513031" y="180000"/>
            <a:ext cx="8001000" cy="678344"/>
          </a:xfrm>
        </p:spPr>
        <p:txBody>
          <a:bodyPr/>
          <a:lstStyle/>
          <a:p>
            <a:r>
              <a:rPr lang="zh-CN" altLang="en-US" sz="2400" dirty="0">
                <a:latin typeface="黑体" panose="02010609060101010101" pitchFamily="49" charset="-122"/>
                <a:ea typeface="黑体" panose="02010609060101010101" pitchFamily="49" charset="-122"/>
                <a:cs typeface="Arial" panose="020B0604020202020204" pitchFamily="34" charset="0"/>
              </a:rPr>
              <a:t>第一章 线性空间引论</a:t>
            </a:r>
            <a:r>
              <a:rPr lang="en-US" altLang="zh-CN" sz="2400" dirty="0">
                <a:latin typeface="黑体" panose="02010609060101010101" pitchFamily="49" charset="-122"/>
                <a:ea typeface="黑体" panose="02010609060101010101" pitchFamily="49" charset="-122"/>
                <a:cs typeface="Arial" panose="020B0604020202020204" pitchFamily="34" charset="0"/>
              </a:rPr>
              <a:t>——</a:t>
            </a:r>
            <a:r>
              <a:rPr lang="zh-CN" altLang="en-US" sz="2400" dirty="0">
                <a:latin typeface="黑体" panose="02010609060101010101" pitchFamily="49" charset="-122"/>
                <a:ea typeface="黑体" panose="02010609060101010101" pitchFamily="49" charset="-122"/>
                <a:cs typeface="Arial" panose="020B0604020202020204" pitchFamily="34" charset="0"/>
              </a:rPr>
              <a:t>线性子空间</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513031" y="180000"/>
            <a:ext cx="8001000" cy="678344"/>
          </a:xfrm>
        </p:spPr>
        <p:txBody>
          <a:bodyPr/>
          <a:lstStyle/>
          <a:p>
            <a:r>
              <a:rPr lang="zh-CN" altLang="en-US" sz="2400" dirty="0">
                <a:latin typeface="黑体" panose="02010609060101010101" pitchFamily="49" charset="-122"/>
                <a:ea typeface="黑体" panose="02010609060101010101" pitchFamily="49" charset="-122"/>
                <a:cs typeface="Arial" panose="020B0604020202020204" pitchFamily="34" charset="0"/>
              </a:rPr>
              <a:t>第一章 线性空间引论</a:t>
            </a:r>
            <a:r>
              <a:rPr lang="en-US" altLang="zh-CN" sz="2400" dirty="0">
                <a:latin typeface="黑体" panose="02010609060101010101" pitchFamily="49" charset="-122"/>
                <a:ea typeface="黑体" panose="02010609060101010101" pitchFamily="49" charset="-122"/>
                <a:cs typeface="Arial" panose="020B0604020202020204" pitchFamily="34" charset="0"/>
              </a:rPr>
              <a:t>——</a:t>
            </a:r>
            <a:r>
              <a:rPr lang="zh-CN" altLang="en-US" sz="2400" dirty="0">
                <a:latin typeface="黑体" panose="02010609060101010101" pitchFamily="49" charset="-122"/>
                <a:ea typeface="黑体" panose="02010609060101010101" pitchFamily="49" charset="-122"/>
                <a:cs typeface="Arial" panose="020B0604020202020204" pitchFamily="34" charset="0"/>
              </a:rPr>
              <a:t>线性子空间</a:t>
            </a:r>
          </a:p>
        </p:txBody>
      </p:sp>
      <mc:AlternateContent xmlns:mc="http://schemas.openxmlformats.org/markup-compatibility/2006" xmlns:a14="http://schemas.microsoft.com/office/drawing/2010/main">
        <mc:Choice Requires="a14">
          <p:sp>
            <p:nvSpPr>
              <p:cNvPr id="22" name="内容占位符 2"/>
              <p:cNvSpPr txBox="1"/>
              <p:nvPr/>
            </p:nvSpPr>
            <p:spPr>
              <a:xfrm>
                <a:off x="627331" y="1229293"/>
                <a:ext cx="7886700" cy="4935337"/>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600"/>
                  </a:spcBef>
                  <a:buFont typeface="Arial" panose="020B0604020202020204" pitchFamily="34" charset="0"/>
                  <a:buNone/>
                  <a:defRPr sz="3000" kern="1200" baseline="0">
                    <a:solidFill>
                      <a:schemeClr val="tx1"/>
                    </a:solidFill>
                    <a:latin typeface="+mn-ea"/>
                    <a:ea typeface="黑体" panose="02010609060101010101" pitchFamily="49" charset="-122"/>
                    <a:cs typeface="+mn-cs"/>
                  </a:defRPr>
                </a:lvl1pPr>
                <a:lvl2pPr marL="742950" indent="-28575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2pPr>
                <a:lvl3pPr marL="11430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3pPr>
                <a:lvl4pPr marL="16002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4pPr>
                <a:lvl5pPr marL="20574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20000"/>
                  </a:lnSpc>
                </a:pPr>
                <a:r>
                  <a:rPr lang="zh-CN" altLang="zh-CN" sz="2800" b="1" dirty="0">
                    <a:solidFill>
                      <a:schemeClr val="accent6">
                        <a:lumMod val="75000"/>
                      </a:schemeClr>
                    </a:solidFill>
                  </a:rPr>
                  <a:t>例</a:t>
                </a:r>
                <a:r>
                  <a:rPr lang="en-US" altLang="zh-CN" sz="2800" b="1" dirty="0">
                    <a:solidFill>
                      <a:schemeClr val="accent6">
                        <a:lumMod val="75000"/>
                      </a:schemeClr>
                    </a:solidFill>
                  </a:rPr>
                  <a:t>1.2.7 </a:t>
                </a:r>
                <a:r>
                  <a:rPr lang="zh-CN" altLang="zh-CN" sz="2800" dirty="0"/>
                  <a:t>取</a:t>
                </a:r>
                <a14:m>
                  <m:oMath xmlns:m="http://schemas.openxmlformats.org/officeDocument/2006/math">
                    <m:r>
                      <a:rPr lang="en-US" altLang="zh-CN" sz="2800" i="1">
                        <a:latin typeface="Cambria Math" panose="02040503050406030204" pitchFamily="18" charset="0"/>
                      </a:rPr>
                      <m:t>𝑉</m:t>
                    </m:r>
                    <m:r>
                      <a:rPr lang="en-US" altLang="zh-CN" sz="2800">
                        <a:latin typeface="Cambria Math" panose="02040503050406030204" pitchFamily="18" charset="0"/>
                      </a:rPr>
                      <m:t>=</m:t>
                    </m:r>
                    <m:sSup>
                      <m:sSupPr>
                        <m:ctrlPr>
                          <a:rPr lang="zh-CN" altLang="zh-CN" sz="2800" i="1">
                            <a:latin typeface="Cambria Math" panose="02040503050406030204" pitchFamily="18" charset="0"/>
                          </a:rPr>
                        </m:ctrlPr>
                      </m:sSupPr>
                      <m:e>
                        <m:r>
                          <a:rPr lang="en-US" altLang="zh-CN" sz="2800" i="1">
                            <a:latin typeface="Cambria Math" panose="02040503050406030204" pitchFamily="18" charset="0"/>
                          </a:rPr>
                          <m:t>ℝ</m:t>
                        </m:r>
                      </m:e>
                      <m:sup>
                        <m:r>
                          <a:rPr lang="en-US" altLang="zh-CN" sz="2800" i="1">
                            <a:latin typeface="Cambria Math" panose="02040503050406030204" pitchFamily="18" charset="0"/>
                          </a:rPr>
                          <m:t>𝑛</m:t>
                        </m:r>
                        <m:r>
                          <a:rPr lang="en-US" altLang="zh-CN" sz="2800" i="1">
                            <a:latin typeface="Cambria Math" panose="02040503050406030204" pitchFamily="18" charset="0"/>
                          </a:rPr>
                          <m:t>×</m:t>
                        </m:r>
                        <m:r>
                          <a:rPr lang="en-US" altLang="zh-CN" sz="2800" i="1">
                            <a:latin typeface="Cambria Math" panose="02040503050406030204" pitchFamily="18" charset="0"/>
                          </a:rPr>
                          <m:t>𝑛</m:t>
                        </m:r>
                      </m:sup>
                    </m:sSup>
                  </m:oMath>
                </a14:m>
                <a:r>
                  <a:rPr lang="en-US" altLang="zh-CN" sz="2800" dirty="0"/>
                  <a:t>, </a:t>
                </a:r>
                <a:r>
                  <a:rPr lang="zh-CN" altLang="en-US" sz="2800" dirty="0"/>
                  <a:t>定义</a:t>
                </a:r>
                <a:endParaRPr lang="en-US" altLang="zh-CN" sz="2800" i="1" dirty="0"/>
              </a:p>
              <a:p>
                <a:pPr>
                  <a:lnSpc>
                    <a:spcPct val="120000"/>
                  </a:lnSpc>
                </a:pPr>
                <a14:m>
                  <m:oMathPara xmlns:m="http://schemas.openxmlformats.org/officeDocument/2006/math">
                    <m:oMathParaPr>
                      <m:jc m:val="centerGroup"/>
                    </m:oMathParaPr>
                    <m:oMath xmlns:m="http://schemas.openxmlformats.org/officeDocument/2006/math">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𝑊</m:t>
                          </m:r>
                        </m:e>
                        <m:sub>
                          <m:r>
                            <a:rPr lang="en-US" altLang="zh-CN" sz="2800" i="1">
                              <a:latin typeface="Cambria Math" panose="02040503050406030204" pitchFamily="18" charset="0"/>
                            </a:rPr>
                            <m:t>1</m:t>
                          </m:r>
                        </m:sub>
                      </m:sSub>
                      <m:r>
                        <a:rPr lang="en-US" altLang="zh-CN" sz="2800" i="1">
                          <a:latin typeface="Cambria Math" panose="02040503050406030204" pitchFamily="18" charset="0"/>
                        </a:rPr>
                        <m:t>=</m:t>
                      </m:r>
                      <m:d>
                        <m:dPr>
                          <m:begChr m:val="{"/>
                          <m:endChr m:val="}"/>
                          <m:ctrlPr>
                            <a:rPr lang="zh-CN" altLang="zh-CN" sz="2800" i="1">
                              <a:latin typeface="Cambria Math" panose="02040503050406030204" pitchFamily="18" charset="0"/>
                            </a:rPr>
                          </m:ctrlPr>
                        </m:dPr>
                        <m:e>
                          <m:d>
                            <m:dPr>
                              <m:begChr m:val=""/>
                              <m:endChr m:val="|"/>
                              <m:ctrlPr>
                                <a:rPr lang="zh-CN" altLang="zh-CN" sz="2800" i="1">
                                  <a:latin typeface="Cambria Math" panose="02040503050406030204" pitchFamily="18" charset="0"/>
                                </a:rPr>
                              </m:ctrlPr>
                            </m:dPr>
                            <m:e>
                              <m:r>
                                <a:rPr lang="en-US" altLang="zh-CN" sz="2800" i="1">
                                  <a:latin typeface="Cambria Math" panose="02040503050406030204" pitchFamily="18" charset="0"/>
                                </a:rPr>
                                <m:t>𝐴</m:t>
                              </m:r>
                              <m:r>
                                <a:rPr lang="en-US" altLang="zh-CN" sz="2800" i="1">
                                  <a:latin typeface="Cambria Math" panose="02040503050406030204" pitchFamily="18" charset="0"/>
                                </a:rPr>
                                <m:t>∈</m:t>
                              </m:r>
                              <m:r>
                                <a:rPr lang="en-US" altLang="zh-CN" sz="2800" i="1">
                                  <a:latin typeface="Cambria Math" panose="02040503050406030204" pitchFamily="18" charset="0"/>
                                </a:rPr>
                                <m:t>𝑉</m:t>
                              </m:r>
                            </m:e>
                          </m:d>
                          <m:sSup>
                            <m:sSupPr>
                              <m:ctrlPr>
                                <a:rPr lang="zh-CN" altLang="zh-CN" sz="2800" i="1">
                                  <a:latin typeface="Cambria Math" panose="02040503050406030204" pitchFamily="18" charset="0"/>
                                </a:rPr>
                              </m:ctrlPr>
                            </m:sSupPr>
                            <m:e>
                              <m:r>
                                <a:rPr lang="en-US" altLang="zh-CN" sz="2800" i="1">
                                  <a:latin typeface="Cambria Math" panose="02040503050406030204" pitchFamily="18" charset="0"/>
                                </a:rPr>
                                <m:t>𝐴</m:t>
                              </m:r>
                            </m:e>
                            <m:sup>
                              <m:r>
                                <a:rPr lang="en-US" altLang="zh-CN" sz="2800" i="1">
                                  <a:latin typeface="Cambria Math" panose="02040503050406030204" pitchFamily="18" charset="0"/>
                                </a:rPr>
                                <m:t>𝑇</m:t>
                              </m:r>
                            </m:sup>
                          </m:sSup>
                          <m:r>
                            <a:rPr lang="en-US" altLang="zh-CN" sz="2800" i="1">
                              <a:latin typeface="Cambria Math" panose="02040503050406030204" pitchFamily="18" charset="0"/>
                            </a:rPr>
                            <m:t>=</m:t>
                          </m:r>
                          <m:r>
                            <a:rPr lang="en-US" altLang="zh-CN" sz="2800" i="1">
                              <a:latin typeface="Cambria Math" panose="02040503050406030204" pitchFamily="18" charset="0"/>
                            </a:rPr>
                            <m:t>𝐴</m:t>
                          </m:r>
                        </m:e>
                      </m:d>
                    </m:oMath>
                  </m:oMathPara>
                </a14:m>
                <a:endParaRPr lang="en-US" altLang="zh-CN" sz="2800" i="1" dirty="0"/>
              </a:p>
              <a:p>
                <a:pPr>
                  <a:lnSpc>
                    <a:spcPct val="120000"/>
                  </a:lnSpc>
                </a:pPr>
                <a14:m>
                  <m:oMathPara xmlns:m="http://schemas.openxmlformats.org/officeDocument/2006/math">
                    <m:oMathParaPr>
                      <m:jc m:val="centerGroup"/>
                    </m:oMathParaPr>
                    <m:oMath xmlns:m="http://schemas.openxmlformats.org/officeDocument/2006/math">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𝑊</m:t>
                          </m:r>
                        </m:e>
                        <m:sub>
                          <m:r>
                            <a:rPr lang="en-US" altLang="zh-CN" sz="2800" i="1">
                              <a:latin typeface="Cambria Math" panose="02040503050406030204" pitchFamily="18" charset="0"/>
                            </a:rPr>
                            <m:t>2</m:t>
                          </m:r>
                        </m:sub>
                      </m:sSub>
                      <m:r>
                        <a:rPr lang="en-US" altLang="zh-CN" sz="2800" i="1">
                          <a:latin typeface="Cambria Math" panose="02040503050406030204" pitchFamily="18" charset="0"/>
                        </a:rPr>
                        <m:t>=</m:t>
                      </m:r>
                      <m:d>
                        <m:dPr>
                          <m:begChr m:val="{"/>
                          <m:endChr m:val="}"/>
                          <m:ctrlPr>
                            <a:rPr lang="zh-CN" altLang="zh-CN" sz="2800" i="1">
                              <a:latin typeface="Cambria Math" panose="02040503050406030204" pitchFamily="18" charset="0"/>
                            </a:rPr>
                          </m:ctrlPr>
                        </m:dPr>
                        <m:e>
                          <m:d>
                            <m:dPr>
                              <m:begChr m:val=""/>
                              <m:endChr m:val="|"/>
                              <m:ctrlPr>
                                <a:rPr lang="zh-CN" altLang="zh-CN" sz="2800" i="1">
                                  <a:latin typeface="Cambria Math" panose="02040503050406030204" pitchFamily="18" charset="0"/>
                                </a:rPr>
                              </m:ctrlPr>
                            </m:dPr>
                            <m:e>
                              <m:r>
                                <a:rPr lang="en-US" altLang="zh-CN" sz="2800" i="1">
                                  <a:latin typeface="Cambria Math" panose="02040503050406030204" pitchFamily="18" charset="0"/>
                                </a:rPr>
                                <m:t>𝐴</m:t>
                              </m:r>
                              <m:r>
                                <a:rPr lang="en-US" altLang="zh-CN" sz="2800" i="1">
                                  <a:latin typeface="Cambria Math" panose="02040503050406030204" pitchFamily="18" charset="0"/>
                                </a:rPr>
                                <m:t>∈</m:t>
                              </m:r>
                              <m:r>
                                <a:rPr lang="en-US" altLang="zh-CN" sz="2800" i="1">
                                  <a:latin typeface="Cambria Math" panose="02040503050406030204" pitchFamily="18" charset="0"/>
                                </a:rPr>
                                <m:t>𝑉</m:t>
                              </m:r>
                            </m:e>
                          </m:d>
                          <m:sSup>
                            <m:sSupPr>
                              <m:ctrlPr>
                                <a:rPr lang="zh-CN" altLang="zh-CN" sz="2800" i="1">
                                  <a:latin typeface="Cambria Math" panose="02040503050406030204" pitchFamily="18" charset="0"/>
                                </a:rPr>
                              </m:ctrlPr>
                            </m:sSupPr>
                            <m:e>
                              <m:r>
                                <a:rPr lang="en-US" altLang="zh-CN" sz="2800" i="1">
                                  <a:latin typeface="Cambria Math" panose="02040503050406030204" pitchFamily="18" charset="0"/>
                                </a:rPr>
                                <m:t>𝐴</m:t>
                              </m:r>
                            </m:e>
                            <m:sup>
                              <m:r>
                                <a:rPr lang="en-US" altLang="zh-CN" sz="2800" i="1">
                                  <a:latin typeface="Cambria Math" panose="02040503050406030204" pitchFamily="18" charset="0"/>
                                </a:rPr>
                                <m:t>𝑇</m:t>
                              </m:r>
                            </m:sup>
                          </m:sSup>
                          <m:r>
                            <a:rPr lang="en-US" altLang="zh-CN" sz="2800" i="1">
                              <a:latin typeface="Cambria Math" panose="02040503050406030204" pitchFamily="18" charset="0"/>
                            </a:rPr>
                            <m:t>=</m:t>
                          </m:r>
                          <m:r>
                            <a:rPr lang="zh-CN" altLang="en-US" sz="2800" i="1">
                              <a:latin typeface="Cambria Math" panose="02040503050406030204" pitchFamily="18" charset="0"/>
                            </a:rPr>
                            <m:t>−</m:t>
                          </m:r>
                          <m:r>
                            <a:rPr lang="en-US" altLang="zh-CN" sz="2800" i="1">
                              <a:latin typeface="Cambria Math" panose="02040503050406030204" pitchFamily="18" charset="0"/>
                            </a:rPr>
                            <m:t>𝐴</m:t>
                          </m:r>
                        </m:e>
                      </m:d>
                    </m:oMath>
                  </m:oMathPara>
                </a14:m>
                <a:endParaRPr lang="en-US" altLang="zh-CN" sz="2800" dirty="0"/>
              </a:p>
              <a:p>
                <a:pPr>
                  <a:lnSpc>
                    <a:spcPct val="120000"/>
                  </a:lnSpc>
                </a:pPr>
                <a:r>
                  <a:rPr lang="zh-CN" altLang="zh-CN" sz="2800" dirty="0"/>
                  <a:t>验证</a:t>
                </a:r>
                <a14:m>
                  <m:oMath xmlns:m="http://schemas.openxmlformats.org/officeDocument/2006/math">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𝑊</m:t>
                        </m:r>
                      </m:e>
                      <m:sub>
                        <m:r>
                          <a:rPr lang="en-US" altLang="zh-CN" sz="2800" i="1">
                            <a:latin typeface="Cambria Math" panose="02040503050406030204" pitchFamily="18" charset="0"/>
                          </a:rPr>
                          <m:t>1</m:t>
                        </m:r>
                      </m:sub>
                    </m:sSub>
                  </m:oMath>
                </a14:m>
                <a:r>
                  <a:rPr lang="zh-CN" altLang="zh-CN" sz="2800" dirty="0"/>
                  <a:t>和</a:t>
                </a:r>
                <a14:m>
                  <m:oMath xmlns:m="http://schemas.openxmlformats.org/officeDocument/2006/math">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𝑊</m:t>
                        </m:r>
                      </m:e>
                      <m:sub>
                        <m:r>
                          <a:rPr lang="en-US" altLang="zh-CN" sz="2800" i="1">
                            <a:latin typeface="Cambria Math" panose="02040503050406030204" pitchFamily="18" charset="0"/>
                          </a:rPr>
                          <m:t>2</m:t>
                        </m:r>
                      </m:sub>
                    </m:sSub>
                  </m:oMath>
                </a14:m>
                <a:r>
                  <a:rPr lang="zh-CN" altLang="zh-CN" sz="2800" dirty="0"/>
                  <a:t>是</a:t>
                </a:r>
                <a14:m>
                  <m:oMath xmlns:m="http://schemas.openxmlformats.org/officeDocument/2006/math">
                    <m:r>
                      <a:rPr lang="en-US" altLang="zh-CN" sz="2800" i="1">
                        <a:latin typeface="Cambria Math" panose="02040503050406030204" pitchFamily="18" charset="0"/>
                      </a:rPr>
                      <m:t>𝑉</m:t>
                    </m:r>
                  </m:oMath>
                </a14:m>
                <a:r>
                  <a:rPr lang="zh-CN" altLang="zh-CN" sz="2800" dirty="0"/>
                  <a:t>的线性子空间</a:t>
                </a:r>
                <a:r>
                  <a:rPr lang="en-US" altLang="zh-CN" sz="2800" dirty="0"/>
                  <a:t>, </a:t>
                </a:r>
                <a:r>
                  <a:rPr lang="zh-CN" altLang="zh-CN" sz="2800" dirty="0"/>
                  <a:t>且</a:t>
                </a:r>
                <a14:m>
                  <m:oMath xmlns:m="http://schemas.openxmlformats.org/officeDocument/2006/math">
                    <m:r>
                      <a:rPr lang="en-US" altLang="zh-CN" sz="2800" i="1">
                        <a:latin typeface="Cambria Math" panose="02040503050406030204" pitchFamily="18" charset="0"/>
                      </a:rPr>
                      <m:t>𝑉</m:t>
                    </m:r>
                    <m:r>
                      <a:rPr lang="en-US" altLang="zh-CN" sz="2800" i="1">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𝑊</m:t>
                        </m:r>
                      </m:e>
                      <m:sub>
                        <m:r>
                          <a:rPr lang="en-US" altLang="zh-CN" sz="2800" i="1">
                            <a:latin typeface="Cambria Math" panose="02040503050406030204" pitchFamily="18" charset="0"/>
                          </a:rPr>
                          <m:t>1</m:t>
                        </m:r>
                      </m:sub>
                    </m:sSub>
                    <m:r>
                      <a:rPr lang="en-US" altLang="zh-CN" sz="2800" i="1">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𝑊</m:t>
                        </m:r>
                      </m:e>
                      <m:sub>
                        <m:r>
                          <a:rPr lang="en-US" altLang="zh-CN" sz="2800" i="1">
                            <a:latin typeface="Cambria Math" panose="02040503050406030204" pitchFamily="18" charset="0"/>
                          </a:rPr>
                          <m:t>2</m:t>
                        </m:r>
                      </m:sub>
                    </m:sSub>
                  </m:oMath>
                </a14:m>
                <a:r>
                  <a:rPr lang="en-US" altLang="zh-CN" sz="2800" dirty="0"/>
                  <a:t>.</a:t>
                </a:r>
                <a:endParaRPr lang="zh-CN" altLang="zh-CN" sz="2800" dirty="0"/>
              </a:p>
              <a:p>
                <a:pPr>
                  <a:lnSpc>
                    <a:spcPct val="120000"/>
                  </a:lnSpc>
                </a:pPr>
                <a:r>
                  <a:rPr lang="zh-CN" altLang="en-US" sz="2800" dirty="0">
                    <a:solidFill>
                      <a:srgbClr val="0000FF"/>
                    </a:solidFill>
                  </a:rPr>
                  <a:t>分析</a:t>
                </a:r>
                <a:r>
                  <a:rPr lang="zh-CN" altLang="en-US" sz="2800" dirty="0">
                    <a:solidFill>
                      <a:srgbClr val="0000FF"/>
                    </a:solidFill>
                    <a:latin typeface="宋体" panose="02010600030101010101" pitchFamily="2" charset="-122"/>
                    <a:ea typeface="宋体" panose="02010600030101010101" pitchFamily="2" charset="-122"/>
                  </a:rPr>
                  <a:t>：</a:t>
                </a:r>
                <a:r>
                  <a:rPr lang="zh-CN" altLang="en-US" sz="2800" dirty="0">
                    <a:solidFill>
                      <a:srgbClr val="0000FF"/>
                    </a:solidFill>
                    <a:latin typeface="黑体" panose="02010609060101010101" pitchFamily="49" charset="-122"/>
                  </a:rPr>
                  <a:t>首先说明集合</a:t>
                </a:r>
                <a14:m>
                  <m:oMath xmlns:m="http://schemas.openxmlformats.org/officeDocument/2006/math">
                    <m:sSub>
                      <m:sSubPr>
                        <m:ctrlPr>
                          <a:rPr lang="zh-CN" altLang="zh-CN" sz="2800" i="1">
                            <a:solidFill>
                              <a:srgbClr val="0000FF"/>
                            </a:solidFill>
                            <a:latin typeface="Cambria Math" panose="02040503050406030204" pitchFamily="18" charset="0"/>
                          </a:rPr>
                        </m:ctrlPr>
                      </m:sSubPr>
                      <m:e>
                        <m:r>
                          <a:rPr lang="en-US" altLang="zh-CN" sz="2800" i="1">
                            <a:solidFill>
                              <a:srgbClr val="0000FF"/>
                            </a:solidFill>
                            <a:latin typeface="Cambria Math" panose="02040503050406030204" pitchFamily="18" charset="0"/>
                          </a:rPr>
                          <m:t>𝑊</m:t>
                        </m:r>
                      </m:e>
                      <m:sub>
                        <m:r>
                          <a:rPr lang="en-US" altLang="zh-CN" sz="2800" i="1">
                            <a:solidFill>
                              <a:srgbClr val="0000FF"/>
                            </a:solidFill>
                            <a:latin typeface="Cambria Math" panose="02040503050406030204" pitchFamily="18" charset="0"/>
                          </a:rPr>
                          <m:t>1</m:t>
                        </m:r>
                      </m:sub>
                    </m:sSub>
                  </m:oMath>
                </a14:m>
                <a:r>
                  <a:rPr lang="zh-CN" altLang="en-US" sz="2800" dirty="0">
                    <a:solidFill>
                      <a:srgbClr val="0000FF"/>
                    </a:solidFill>
                    <a:latin typeface="黑体" panose="02010609060101010101" pitchFamily="49" charset="-122"/>
                  </a:rPr>
                  <a:t>和</a:t>
                </a:r>
                <a14:m>
                  <m:oMath xmlns:m="http://schemas.openxmlformats.org/officeDocument/2006/math">
                    <m:sSub>
                      <m:sSubPr>
                        <m:ctrlPr>
                          <a:rPr lang="zh-CN" altLang="zh-CN" sz="2800" i="1">
                            <a:solidFill>
                              <a:srgbClr val="0000FF"/>
                            </a:solidFill>
                            <a:latin typeface="Cambria Math" panose="02040503050406030204" pitchFamily="18" charset="0"/>
                          </a:rPr>
                        </m:ctrlPr>
                      </m:sSubPr>
                      <m:e>
                        <m:r>
                          <a:rPr lang="en-US" altLang="zh-CN" sz="2800" i="1">
                            <a:solidFill>
                              <a:srgbClr val="0000FF"/>
                            </a:solidFill>
                            <a:latin typeface="Cambria Math" panose="02040503050406030204" pitchFamily="18" charset="0"/>
                          </a:rPr>
                          <m:t>𝑊</m:t>
                        </m:r>
                      </m:e>
                      <m:sub>
                        <m:r>
                          <a:rPr lang="en-US" altLang="zh-CN" sz="2800" i="1">
                            <a:solidFill>
                              <a:srgbClr val="0000FF"/>
                            </a:solidFill>
                            <a:latin typeface="Cambria Math" panose="02040503050406030204" pitchFamily="18" charset="0"/>
                          </a:rPr>
                          <m:t>2</m:t>
                        </m:r>
                      </m:sub>
                    </m:sSub>
                  </m:oMath>
                </a14:m>
                <a:r>
                  <a:rPr lang="zh-CN" altLang="en-US" sz="2800" dirty="0">
                    <a:solidFill>
                      <a:srgbClr val="0000FF"/>
                    </a:solidFill>
                    <a:latin typeface="黑体" panose="02010609060101010101" pitchFamily="49" charset="-122"/>
                  </a:rPr>
                  <a:t>是</a:t>
                </a:r>
                <a14:m>
                  <m:oMath xmlns:m="http://schemas.openxmlformats.org/officeDocument/2006/math">
                    <m:r>
                      <a:rPr lang="en-US" altLang="zh-CN" sz="2800" i="1">
                        <a:solidFill>
                          <a:srgbClr val="0000FF"/>
                        </a:solidFill>
                        <a:latin typeface="Cambria Math" panose="02040503050406030204" pitchFamily="18" charset="0"/>
                      </a:rPr>
                      <m:t>𝑉</m:t>
                    </m:r>
                  </m:oMath>
                </a14:m>
                <a:r>
                  <a:rPr lang="zh-CN" altLang="en-US" sz="2800" dirty="0">
                    <a:solidFill>
                      <a:srgbClr val="0000FF"/>
                    </a:solidFill>
                    <a:latin typeface="黑体" panose="02010609060101010101" pitchFamily="49" charset="-122"/>
                  </a:rPr>
                  <a:t>的线性子空间</a:t>
                </a:r>
                <a:r>
                  <a:rPr lang="en-US" altLang="zh-CN" sz="2800" dirty="0">
                    <a:solidFill>
                      <a:srgbClr val="0000FF"/>
                    </a:solidFill>
                    <a:latin typeface="仿宋" panose="02010609060101010101" pitchFamily="49" charset="-122"/>
                    <a:ea typeface="仿宋" panose="02010609060101010101" pitchFamily="49" charset="-122"/>
                  </a:rPr>
                  <a:t>,</a:t>
                </a:r>
                <a:r>
                  <a:rPr lang="zh-CN" altLang="en-US" sz="2800" dirty="0">
                    <a:solidFill>
                      <a:srgbClr val="0000FF"/>
                    </a:solidFill>
                    <a:latin typeface="黑体" panose="02010609060101010101" pitchFamily="49" charset="-122"/>
                  </a:rPr>
                  <a:t>再证明</a:t>
                </a:r>
                <a14:m>
                  <m:oMath xmlns:m="http://schemas.openxmlformats.org/officeDocument/2006/math">
                    <m:r>
                      <a:rPr lang="en-US" altLang="zh-CN" sz="2800" i="1">
                        <a:solidFill>
                          <a:srgbClr val="0000FF"/>
                        </a:solidFill>
                        <a:latin typeface="Cambria Math" panose="02040503050406030204" pitchFamily="18" charset="0"/>
                      </a:rPr>
                      <m:t>𝑉</m:t>
                    </m:r>
                    <m:r>
                      <a:rPr lang="en-US" altLang="zh-CN" sz="2800" i="1">
                        <a:solidFill>
                          <a:srgbClr val="0000FF"/>
                        </a:solidFill>
                        <a:latin typeface="Cambria Math" panose="02040503050406030204" pitchFamily="18" charset="0"/>
                      </a:rPr>
                      <m:t>=</m:t>
                    </m:r>
                    <m:sSub>
                      <m:sSubPr>
                        <m:ctrlPr>
                          <a:rPr lang="zh-CN" altLang="zh-CN" sz="2800" i="1">
                            <a:solidFill>
                              <a:srgbClr val="0000FF"/>
                            </a:solidFill>
                            <a:latin typeface="Cambria Math" panose="02040503050406030204" pitchFamily="18" charset="0"/>
                          </a:rPr>
                        </m:ctrlPr>
                      </m:sSubPr>
                      <m:e>
                        <m:r>
                          <a:rPr lang="en-US" altLang="zh-CN" sz="2800" i="1">
                            <a:solidFill>
                              <a:srgbClr val="0000FF"/>
                            </a:solidFill>
                            <a:latin typeface="Cambria Math" panose="02040503050406030204" pitchFamily="18" charset="0"/>
                          </a:rPr>
                          <m:t>𝑊</m:t>
                        </m:r>
                      </m:e>
                      <m:sub>
                        <m:r>
                          <a:rPr lang="en-US" altLang="zh-CN" sz="2800" i="1">
                            <a:solidFill>
                              <a:srgbClr val="0000FF"/>
                            </a:solidFill>
                            <a:latin typeface="Cambria Math" panose="02040503050406030204" pitchFamily="18" charset="0"/>
                          </a:rPr>
                          <m:t>1</m:t>
                        </m:r>
                      </m:sub>
                    </m:sSub>
                    <m:r>
                      <a:rPr lang="en-US" altLang="zh-CN" sz="2800" i="1">
                        <a:solidFill>
                          <a:srgbClr val="0000FF"/>
                        </a:solidFill>
                        <a:latin typeface="Cambria Math" panose="02040503050406030204" pitchFamily="18" charset="0"/>
                      </a:rPr>
                      <m:t>+</m:t>
                    </m:r>
                    <m:sSub>
                      <m:sSubPr>
                        <m:ctrlPr>
                          <a:rPr lang="zh-CN" altLang="zh-CN" sz="2800" i="1">
                            <a:solidFill>
                              <a:srgbClr val="0000FF"/>
                            </a:solidFill>
                            <a:latin typeface="Cambria Math" panose="02040503050406030204" pitchFamily="18" charset="0"/>
                          </a:rPr>
                        </m:ctrlPr>
                      </m:sSubPr>
                      <m:e>
                        <m:r>
                          <a:rPr lang="en-US" altLang="zh-CN" sz="2800" i="1">
                            <a:solidFill>
                              <a:srgbClr val="0000FF"/>
                            </a:solidFill>
                            <a:latin typeface="Cambria Math" panose="02040503050406030204" pitchFamily="18" charset="0"/>
                          </a:rPr>
                          <m:t>𝑊</m:t>
                        </m:r>
                      </m:e>
                      <m:sub>
                        <m:r>
                          <a:rPr lang="en-US" altLang="zh-CN" sz="2800" i="1">
                            <a:solidFill>
                              <a:srgbClr val="0000FF"/>
                            </a:solidFill>
                            <a:latin typeface="Cambria Math" panose="02040503050406030204" pitchFamily="18" charset="0"/>
                          </a:rPr>
                          <m:t>2</m:t>
                        </m:r>
                      </m:sub>
                    </m:sSub>
                  </m:oMath>
                </a14:m>
                <a:r>
                  <a:rPr lang="en-US" altLang="zh-CN" sz="2800" dirty="0">
                    <a:solidFill>
                      <a:srgbClr val="0000FF"/>
                    </a:solidFill>
                    <a:latin typeface="仿宋" panose="02010609060101010101" pitchFamily="49" charset="-122"/>
                    <a:ea typeface="仿宋" panose="02010609060101010101" pitchFamily="49" charset="-122"/>
                  </a:rPr>
                  <a:t>.</a:t>
                </a:r>
              </a:p>
              <a:p>
                <a:pPr>
                  <a:lnSpc>
                    <a:spcPct val="120000"/>
                  </a:lnSpc>
                </a:pPr>
                <a:r>
                  <a:rPr lang="zh-CN" altLang="en-US" sz="2800" dirty="0">
                    <a:solidFill>
                      <a:srgbClr val="990000"/>
                    </a:solidFill>
                    <a:latin typeface="黑体" panose="02010609060101010101" pitchFamily="49" charset="-122"/>
                  </a:rPr>
                  <a:t>以</a:t>
                </a:r>
                <a14:m>
                  <m:oMath xmlns:m="http://schemas.openxmlformats.org/officeDocument/2006/math">
                    <m:sSub>
                      <m:sSubPr>
                        <m:ctrlPr>
                          <a:rPr lang="zh-CN" altLang="zh-CN" sz="2800" i="1">
                            <a:solidFill>
                              <a:srgbClr val="990000"/>
                            </a:solidFill>
                            <a:latin typeface="Cambria Math" panose="02040503050406030204" pitchFamily="18" charset="0"/>
                          </a:rPr>
                        </m:ctrlPr>
                      </m:sSubPr>
                      <m:e>
                        <m:r>
                          <a:rPr lang="en-US" altLang="zh-CN" sz="2800" i="1">
                            <a:solidFill>
                              <a:srgbClr val="990000"/>
                            </a:solidFill>
                            <a:latin typeface="Cambria Math" panose="02040503050406030204" pitchFamily="18" charset="0"/>
                          </a:rPr>
                          <m:t>𝑊</m:t>
                        </m:r>
                      </m:e>
                      <m:sub>
                        <m:r>
                          <a:rPr lang="en-US" altLang="zh-CN" sz="2800" i="1">
                            <a:solidFill>
                              <a:srgbClr val="990000"/>
                            </a:solidFill>
                            <a:latin typeface="Cambria Math" panose="02040503050406030204" pitchFamily="18" charset="0"/>
                          </a:rPr>
                          <m:t>1</m:t>
                        </m:r>
                      </m:sub>
                    </m:sSub>
                  </m:oMath>
                </a14:m>
                <a:r>
                  <a:rPr lang="zh-CN" altLang="en-US" sz="2800" dirty="0">
                    <a:solidFill>
                      <a:srgbClr val="990000"/>
                    </a:solidFill>
                    <a:latin typeface="黑体" panose="02010609060101010101" pitchFamily="49" charset="-122"/>
                  </a:rPr>
                  <a:t>为例</a:t>
                </a:r>
                <a:r>
                  <a:rPr lang="en-US" altLang="zh-CN" sz="2800" dirty="0">
                    <a:solidFill>
                      <a:srgbClr val="990000"/>
                    </a:solidFill>
                    <a:latin typeface="仿宋" panose="02010609060101010101" pitchFamily="49" charset="-122"/>
                    <a:ea typeface="仿宋" panose="02010609060101010101" pitchFamily="49" charset="-122"/>
                  </a:rPr>
                  <a:t>,</a:t>
                </a:r>
                <a:r>
                  <a:rPr lang="zh-CN" altLang="en-US" sz="2800" dirty="0">
                    <a:solidFill>
                      <a:srgbClr val="990000"/>
                    </a:solidFill>
                    <a:latin typeface="黑体" panose="02010609060101010101" pitchFamily="49" charset="-122"/>
                  </a:rPr>
                  <a:t>易知</a:t>
                </a:r>
                <a14:m>
                  <m:oMath xmlns:m="http://schemas.openxmlformats.org/officeDocument/2006/math">
                    <m:sSub>
                      <m:sSubPr>
                        <m:ctrlPr>
                          <a:rPr lang="zh-CN" altLang="zh-CN" sz="2800" i="1">
                            <a:solidFill>
                              <a:srgbClr val="990000"/>
                            </a:solidFill>
                            <a:latin typeface="Cambria Math" panose="02040503050406030204" pitchFamily="18" charset="0"/>
                          </a:rPr>
                        </m:ctrlPr>
                      </m:sSubPr>
                      <m:e>
                        <m:r>
                          <a:rPr lang="en-US" altLang="zh-CN" sz="2800" i="1">
                            <a:solidFill>
                              <a:srgbClr val="990000"/>
                            </a:solidFill>
                            <a:latin typeface="Cambria Math" panose="02040503050406030204" pitchFamily="18" charset="0"/>
                          </a:rPr>
                          <m:t>𝑊</m:t>
                        </m:r>
                      </m:e>
                      <m:sub>
                        <m:r>
                          <a:rPr lang="en-US" altLang="zh-CN" sz="2800" i="1">
                            <a:solidFill>
                              <a:srgbClr val="990000"/>
                            </a:solidFill>
                            <a:latin typeface="Cambria Math" panose="02040503050406030204" pitchFamily="18" charset="0"/>
                          </a:rPr>
                          <m:t>1</m:t>
                        </m:r>
                      </m:sub>
                    </m:sSub>
                    <m:r>
                      <a:rPr lang="en-US" altLang="zh-CN" sz="2800" i="1">
                        <a:solidFill>
                          <a:srgbClr val="990000"/>
                        </a:solidFill>
                        <a:latin typeface="Cambria Math" panose="02040503050406030204"/>
                        <a:ea typeface="Cambria Math" panose="02040503050406030204"/>
                      </a:rPr>
                      <m:t>⊂</m:t>
                    </m:r>
                    <m:r>
                      <a:rPr lang="en-US" altLang="zh-CN" sz="2800" i="1">
                        <a:solidFill>
                          <a:srgbClr val="990000"/>
                        </a:solidFill>
                        <a:latin typeface="Cambria Math" panose="02040503050406030204" pitchFamily="18" charset="0"/>
                      </a:rPr>
                      <m:t>𝑉</m:t>
                    </m:r>
                  </m:oMath>
                </a14:m>
                <a:r>
                  <a:rPr lang="zh-CN" altLang="en-US" sz="2800" dirty="0">
                    <a:solidFill>
                      <a:srgbClr val="990000"/>
                    </a:solidFill>
                    <a:latin typeface="黑体" panose="02010609060101010101" pitchFamily="49" charset="-122"/>
                  </a:rPr>
                  <a:t>且</a:t>
                </a:r>
                <a14:m>
                  <m:oMath xmlns:m="http://schemas.openxmlformats.org/officeDocument/2006/math">
                    <m:r>
                      <a:rPr lang="zh-CN" altLang="en-US" sz="2800" i="1" dirty="0">
                        <a:solidFill>
                          <a:srgbClr val="990000"/>
                        </a:solidFill>
                        <a:latin typeface="Cambria Math" panose="02040503050406030204"/>
                      </a:rPr>
                      <m:t>∀</m:t>
                    </m:r>
                    <m:sSub>
                      <m:sSubPr>
                        <m:ctrlPr>
                          <a:rPr lang="zh-CN" altLang="zh-CN" sz="2800" i="1">
                            <a:solidFill>
                              <a:srgbClr val="990000"/>
                            </a:solidFill>
                            <a:latin typeface="Cambria Math" panose="02040503050406030204" pitchFamily="18" charset="0"/>
                          </a:rPr>
                        </m:ctrlPr>
                      </m:sSubPr>
                      <m:e>
                        <m:r>
                          <a:rPr lang="en-US" altLang="zh-CN" sz="2800" i="1">
                            <a:solidFill>
                              <a:srgbClr val="990000"/>
                            </a:solidFill>
                            <a:latin typeface="Cambria Math" panose="02040503050406030204"/>
                          </a:rPr>
                          <m:t>𝐴</m:t>
                        </m:r>
                      </m:e>
                      <m:sub>
                        <m:r>
                          <a:rPr lang="en-US" altLang="zh-CN" sz="2800" i="1">
                            <a:solidFill>
                              <a:srgbClr val="990000"/>
                            </a:solidFill>
                            <a:latin typeface="Cambria Math" panose="02040503050406030204" pitchFamily="18" charset="0"/>
                          </a:rPr>
                          <m:t>1</m:t>
                        </m:r>
                      </m:sub>
                    </m:sSub>
                    <m:r>
                      <a:rPr lang="en-US" altLang="zh-CN" sz="2800" i="1">
                        <a:solidFill>
                          <a:srgbClr val="990000"/>
                        </a:solidFill>
                        <a:latin typeface="Cambria Math" panose="02040503050406030204"/>
                      </a:rPr>
                      <m:t>,</m:t>
                    </m:r>
                    <m:sSub>
                      <m:sSubPr>
                        <m:ctrlPr>
                          <a:rPr lang="zh-CN" altLang="zh-CN" sz="2800" i="1">
                            <a:solidFill>
                              <a:srgbClr val="990000"/>
                            </a:solidFill>
                            <a:latin typeface="Cambria Math" panose="02040503050406030204" pitchFamily="18" charset="0"/>
                          </a:rPr>
                        </m:ctrlPr>
                      </m:sSubPr>
                      <m:e>
                        <m:r>
                          <a:rPr lang="en-US" altLang="zh-CN" sz="2800" i="1">
                            <a:solidFill>
                              <a:srgbClr val="990000"/>
                            </a:solidFill>
                            <a:latin typeface="Cambria Math" panose="02040503050406030204"/>
                          </a:rPr>
                          <m:t>𝐴</m:t>
                        </m:r>
                      </m:e>
                      <m:sub>
                        <m:r>
                          <a:rPr lang="en-US" altLang="zh-CN" sz="2800" i="1">
                            <a:solidFill>
                              <a:srgbClr val="990000"/>
                            </a:solidFill>
                            <a:latin typeface="Cambria Math" panose="02040503050406030204"/>
                          </a:rPr>
                          <m:t>2</m:t>
                        </m:r>
                      </m:sub>
                    </m:sSub>
                    <m:r>
                      <a:rPr lang="en-US" altLang="zh-CN" sz="2800" i="1">
                        <a:solidFill>
                          <a:srgbClr val="990000"/>
                        </a:solidFill>
                        <a:latin typeface="Cambria Math" panose="02040503050406030204"/>
                        <a:ea typeface="Cambria Math" panose="02040503050406030204"/>
                      </a:rPr>
                      <m:t>∈</m:t>
                    </m:r>
                    <m:sSub>
                      <m:sSubPr>
                        <m:ctrlPr>
                          <a:rPr lang="zh-CN" altLang="zh-CN" sz="2800" i="1">
                            <a:solidFill>
                              <a:srgbClr val="990000"/>
                            </a:solidFill>
                            <a:latin typeface="Cambria Math" panose="02040503050406030204" pitchFamily="18" charset="0"/>
                          </a:rPr>
                        </m:ctrlPr>
                      </m:sSubPr>
                      <m:e>
                        <m:r>
                          <a:rPr lang="en-US" altLang="zh-CN" sz="2800" i="1">
                            <a:solidFill>
                              <a:srgbClr val="990000"/>
                            </a:solidFill>
                            <a:latin typeface="Cambria Math" panose="02040503050406030204" pitchFamily="18" charset="0"/>
                          </a:rPr>
                          <m:t>𝑊</m:t>
                        </m:r>
                      </m:e>
                      <m:sub>
                        <m:r>
                          <a:rPr lang="en-US" altLang="zh-CN" sz="2800" i="1">
                            <a:solidFill>
                              <a:srgbClr val="990000"/>
                            </a:solidFill>
                            <a:latin typeface="Cambria Math" panose="02040503050406030204" pitchFamily="18" charset="0"/>
                          </a:rPr>
                          <m:t>1</m:t>
                        </m:r>
                      </m:sub>
                    </m:sSub>
                  </m:oMath>
                </a14:m>
                <a:r>
                  <a:rPr lang="zh-CN" altLang="en-US" sz="2800" dirty="0">
                    <a:solidFill>
                      <a:srgbClr val="990000"/>
                    </a:solidFill>
                    <a:latin typeface="黑体" panose="02010609060101010101" pitchFamily="49" charset="-122"/>
                  </a:rPr>
                  <a:t>和</a:t>
                </a:r>
                <a14:m>
                  <m:oMath xmlns:m="http://schemas.openxmlformats.org/officeDocument/2006/math">
                    <m:r>
                      <a:rPr lang="en-US" altLang="zh-CN" sz="2800">
                        <a:solidFill>
                          <a:srgbClr val="990000"/>
                        </a:solidFill>
                        <a:latin typeface="Cambria Math" panose="02040503050406030204" pitchFamily="18" charset="0"/>
                      </a:rPr>
                      <m:t>∀</m:t>
                    </m:r>
                    <m:r>
                      <a:rPr lang="en-US" altLang="zh-CN" sz="2800" i="1">
                        <a:solidFill>
                          <a:srgbClr val="990000"/>
                        </a:solidFill>
                        <a:latin typeface="Cambria Math" panose="02040503050406030204" pitchFamily="18" charset="0"/>
                      </a:rPr>
                      <m:t>𝑘</m:t>
                    </m:r>
                    <m:r>
                      <a:rPr lang="en-US" altLang="zh-CN" sz="2800" i="1">
                        <a:solidFill>
                          <a:srgbClr val="990000"/>
                        </a:solidFill>
                        <a:latin typeface="Cambria Math" panose="02040503050406030204" pitchFamily="18" charset="0"/>
                      </a:rPr>
                      <m:t>,</m:t>
                    </m:r>
                    <m:r>
                      <a:rPr lang="en-US" altLang="zh-CN" sz="2800" i="1">
                        <a:solidFill>
                          <a:srgbClr val="990000"/>
                        </a:solidFill>
                        <a:latin typeface="Cambria Math" panose="02040503050406030204" pitchFamily="18" charset="0"/>
                      </a:rPr>
                      <m:t>𝑙</m:t>
                    </m:r>
                    <m:r>
                      <a:rPr lang="en-US" altLang="zh-CN" sz="2800">
                        <a:solidFill>
                          <a:srgbClr val="990000"/>
                        </a:solidFill>
                        <a:latin typeface="Cambria Math" panose="02040503050406030204" pitchFamily="18" charset="0"/>
                      </a:rPr>
                      <m:t>∈</m:t>
                    </m:r>
                    <m:r>
                      <a:rPr lang="en-US" altLang="zh-CN" sz="2800" i="1">
                        <a:solidFill>
                          <a:srgbClr val="990000"/>
                        </a:solidFill>
                        <a:latin typeface="Cambria Math" panose="02040503050406030204" pitchFamily="18" charset="0"/>
                      </a:rPr>
                      <m:t>ℝ</m:t>
                    </m:r>
                  </m:oMath>
                </a14:m>
                <a:endParaRPr lang="en-US" altLang="zh-CN" sz="2800" dirty="0">
                  <a:solidFill>
                    <a:srgbClr val="990000"/>
                  </a:solidFill>
                </a:endParaRPr>
              </a:p>
              <a:p>
                <a:pPr>
                  <a:lnSpc>
                    <a:spcPct val="120000"/>
                  </a:lnSpc>
                </a:pPr>
                <a14:m>
                  <m:oMathPara xmlns:m="http://schemas.openxmlformats.org/officeDocument/2006/math">
                    <m:oMathParaPr>
                      <m:jc m:val="centerGroup"/>
                    </m:oMathParaPr>
                    <m:oMath xmlns:m="http://schemas.openxmlformats.org/officeDocument/2006/math">
                      <m:r>
                        <a:rPr lang="en-US" altLang="zh-CN" sz="2800" i="1">
                          <a:solidFill>
                            <a:srgbClr val="990000"/>
                          </a:solidFill>
                          <a:latin typeface="Cambria Math" panose="02040503050406030204" pitchFamily="18" charset="0"/>
                        </a:rPr>
                        <m:t>𝑘</m:t>
                      </m:r>
                      <m:sSub>
                        <m:sSubPr>
                          <m:ctrlPr>
                            <a:rPr lang="zh-CN" altLang="zh-CN" sz="2800" i="1">
                              <a:solidFill>
                                <a:srgbClr val="990000"/>
                              </a:solidFill>
                              <a:latin typeface="Cambria Math" panose="02040503050406030204" pitchFamily="18" charset="0"/>
                            </a:rPr>
                          </m:ctrlPr>
                        </m:sSubPr>
                        <m:e>
                          <m:r>
                            <a:rPr lang="en-US" altLang="zh-CN" sz="2800" i="1">
                              <a:solidFill>
                                <a:srgbClr val="990000"/>
                              </a:solidFill>
                              <a:latin typeface="Cambria Math" panose="02040503050406030204"/>
                            </a:rPr>
                            <m:t>𝐴</m:t>
                          </m:r>
                        </m:e>
                        <m:sub>
                          <m:r>
                            <a:rPr lang="en-US" altLang="zh-CN" sz="2800" i="1">
                              <a:solidFill>
                                <a:srgbClr val="990000"/>
                              </a:solidFill>
                              <a:latin typeface="Cambria Math" panose="02040503050406030204" pitchFamily="18" charset="0"/>
                            </a:rPr>
                            <m:t>1</m:t>
                          </m:r>
                        </m:sub>
                      </m:sSub>
                      <m:r>
                        <a:rPr lang="en-US" altLang="zh-CN" sz="2800" i="1">
                          <a:solidFill>
                            <a:srgbClr val="990000"/>
                          </a:solidFill>
                          <a:latin typeface="Cambria Math" panose="02040503050406030204"/>
                        </a:rPr>
                        <m:t>+</m:t>
                      </m:r>
                      <m:r>
                        <a:rPr lang="en-US" altLang="zh-CN" sz="2800" i="1">
                          <a:solidFill>
                            <a:srgbClr val="990000"/>
                          </a:solidFill>
                          <a:latin typeface="Cambria Math" panose="02040503050406030204" pitchFamily="18" charset="0"/>
                        </a:rPr>
                        <m:t>𝑙</m:t>
                      </m:r>
                      <m:sSub>
                        <m:sSubPr>
                          <m:ctrlPr>
                            <a:rPr lang="zh-CN" altLang="zh-CN" sz="2800" i="1">
                              <a:solidFill>
                                <a:srgbClr val="990000"/>
                              </a:solidFill>
                              <a:latin typeface="Cambria Math" panose="02040503050406030204" pitchFamily="18" charset="0"/>
                            </a:rPr>
                          </m:ctrlPr>
                        </m:sSubPr>
                        <m:e>
                          <m:r>
                            <a:rPr lang="en-US" altLang="zh-CN" sz="2800" i="1">
                              <a:solidFill>
                                <a:srgbClr val="990000"/>
                              </a:solidFill>
                              <a:latin typeface="Cambria Math" panose="02040503050406030204"/>
                            </a:rPr>
                            <m:t>𝐴</m:t>
                          </m:r>
                        </m:e>
                        <m:sub>
                          <m:r>
                            <a:rPr lang="en-US" altLang="zh-CN" sz="2800" i="1">
                              <a:solidFill>
                                <a:srgbClr val="990000"/>
                              </a:solidFill>
                              <a:latin typeface="Cambria Math" panose="02040503050406030204"/>
                            </a:rPr>
                            <m:t>2</m:t>
                          </m:r>
                        </m:sub>
                      </m:sSub>
                      <m:r>
                        <a:rPr lang="en-US" altLang="zh-CN" sz="2800">
                          <a:solidFill>
                            <a:srgbClr val="990000"/>
                          </a:solidFill>
                          <a:latin typeface="Cambria Math" panose="02040503050406030204" pitchFamily="18" charset="0"/>
                        </a:rPr>
                        <m:t>∈</m:t>
                      </m:r>
                      <m:sSub>
                        <m:sSubPr>
                          <m:ctrlPr>
                            <a:rPr lang="zh-CN" altLang="zh-CN" sz="2800" i="1">
                              <a:solidFill>
                                <a:srgbClr val="990000"/>
                              </a:solidFill>
                              <a:latin typeface="Cambria Math" panose="02040503050406030204" pitchFamily="18" charset="0"/>
                            </a:rPr>
                          </m:ctrlPr>
                        </m:sSubPr>
                        <m:e>
                          <m:r>
                            <a:rPr lang="en-US" altLang="zh-CN" sz="2800" i="1">
                              <a:solidFill>
                                <a:srgbClr val="990000"/>
                              </a:solidFill>
                              <a:latin typeface="Cambria Math" panose="02040503050406030204" pitchFamily="18" charset="0"/>
                            </a:rPr>
                            <m:t>𝑊</m:t>
                          </m:r>
                        </m:e>
                        <m:sub>
                          <m:r>
                            <a:rPr lang="en-US" altLang="zh-CN" sz="2800" i="1">
                              <a:solidFill>
                                <a:srgbClr val="990000"/>
                              </a:solidFill>
                              <a:latin typeface="Cambria Math" panose="02040503050406030204" pitchFamily="18" charset="0"/>
                            </a:rPr>
                            <m:t>1</m:t>
                          </m:r>
                        </m:sub>
                      </m:sSub>
                    </m:oMath>
                  </m:oMathPara>
                </a14:m>
                <a:endParaRPr lang="en-US" altLang="zh-CN" sz="2800" dirty="0">
                  <a:solidFill>
                    <a:srgbClr val="990000"/>
                  </a:solidFill>
                </a:endParaRPr>
              </a:p>
              <a:p>
                <a:pPr>
                  <a:lnSpc>
                    <a:spcPct val="120000"/>
                  </a:lnSpc>
                </a:pPr>
                <a:r>
                  <a:rPr lang="zh-CN" altLang="en-US" sz="2800" dirty="0">
                    <a:solidFill>
                      <a:srgbClr val="990000"/>
                    </a:solidFill>
                  </a:rPr>
                  <a:t>故</a:t>
                </a:r>
                <a14:m>
                  <m:oMath xmlns:m="http://schemas.openxmlformats.org/officeDocument/2006/math">
                    <m:sSub>
                      <m:sSubPr>
                        <m:ctrlPr>
                          <a:rPr lang="zh-CN" altLang="zh-CN" sz="2800" i="1">
                            <a:solidFill>
                              <a:srgbClr val="990000"/>
                            </a:solidFill>
                            <a:latin typeface="Cambria Math" panose="02040503050406030204" pitchFamily="18" charset="0"/>
                          </a:rPr>
                        </m:ctrlPr>
                      </m:sSubPr>
                      <m:e>
                        <m:r>
                          <a:rPr lang="en-US" altLang="zh-CN" sz="2800" i="1">
                            <a:solidFill>
                              <a:srgbClr val="990000"/>
                            </a:solidFill>
                            <a:latin typeface="Cambria Math" panose="02040503050406030204" pitchFamily="18" charset="0"/>
                          </a:rPr>
                          <m:t>𝑊</m:t>
                        </m:r>
                      </m:e>
                      <m:sub>
                        <m:r>
                          <a:rPr lang="en-US" altLang="zh-CN" sz="2800" i="1">
                            <a:solidFill>
                              <a:srgbClr val="990000"/>
                            </a:solidFill>
                            <a:latin typeface="Cambria Math" panose="02040503050406030204" pitchFamily="18" charset="0"/>
                          </a:rPr>
                          <m:t>1</m:t>
                        </m:r>
                      </m:sub>
                    </m:sSub>
                  </m:oMath>
                </a14:m>
                <a:r>
                  <a:rPr lang="zh-CN" altLang="en-US" sz="2800" dirty="0">
                    <a:solidFill>
                      <a:srgbClr val="990000"/>
                    </a:solidFill>
                    <a:latin typeface="黑体" panose="02010609060101010101" pitchFamily="49" charset="-122"/>
                  </a:rPr>
                  <a:t>是</a:t>
                </a:r>
                <a14:m>
                  <m:oMath xmlns:m="http://schemas.openxmlformats.org/officeDocument/2006/math">
                    <m:r>
                      <a:rPr lang="en-US" altLang="zh-CN" sz="2800" i="1">
                        <a:solidFill>
                          <a:srgbClr val="990000"/>
                        </a:solidFill>
                        <a:latin typeface="Cambria Math" panose="02040503050406030204" pitchFamily="18" charset="0"/>
                      </a:rPr>
                      <m:t>𝑉</m:t>
                    </m:r>
                  </m:oMath>
                </a14:m>
                <a:r>
                  <a:rPr lang="zh-CN" altLang="en-US" sz="2800" dirty="0">
                    <a:solidFill>
                      <a:srgbClr val="990000"/>
                    </a:solidFill>
                    <a:latin typeface="黑体" panose="02010609060101010101" pitchFamily="49" charset="-122"/>
                  </a:rPr>
                  <a:t>的子空间</a:t>
                </a:r>
                <a:r>
                  <a:rPr lang="en-US" altLang="zh-CN" sz="2800" dirty="0">
                    <a:solidFill>
                      <a:srgbClr val="990000"/>
                    </a:solidFill>
                    <a:latin typeface="仿宋" panose="02010609060101010101" pitchFamily="49" charset="-122"/>
                    <a:ea typeface="仿宋" panose="02010609060101010101" pitchFamily="49" charset="-122"/>
                  </a:rPr>
                  <a:t>;</a:t>
                </a:r>
                <a:r>
                  <a:rPr lang="zh-CN" altLang="en-US" sz="2800" dirty="0">
                    <a:solidFill>
                      <a:srgbClr val="990000"/>
                    </a:solidFill>
                    <a:latin typeface="黑体" panose="02010609060101010101" pitchFamily="49" charset="-122"/>
                  </a:rPr>
                  <a:t>同理</a:t>
                </a:r>
                <a:r>
                  <a:rPr lang="en-US" altLang="zh-CN" sz="2800" dirty="0">
                    <a:solidFill>
                      <a:srgbClr val="990000"/>
                    </a:solidFill>
                    <a:latin typeface="仿宋" panose="02010609060101010101" pitchFamily="49" charset="-122"/>
                    <a:ea typeface="仿宋" panose="02010609060101010101" pitchFamily="49" charset="-122"/>
                  </a:rPr>
                  <a:t>,</a:t>
                </a:r>
                <a14:m>
                  <m:oMath xmlns:m="http://schemas.openxmlformats.org/officeDocument/2006/math">
                    <m:sSub>
                      <m:sSubPr>
                        <m:ctrlPr>
                          <a:rPr lang="zh-CN" altLang="zh-CN" sz="2800" i="1">
                            <a:solidFill>
                              <a:srgbClr val="990000"/>
                            </a:solidFill>
                            <a:latin typeface="Cambria Math" panose="02040503050406030204" pitchFamily="18" charset="0"/>
                          </a:rPr>
                        </m:ctrlPr>
                      </m:sSubPr>
                      <m:e>
                        <m:r>
                          <a:rPr lang="en-US" altLang="zh-CN" sz="2800" i="1">
                            <a:solidFill>
                              <a:srgbClr val="990000"/>
                            </a:solidFill>
                            <a:latin typeface="Cambria Math" panose="02040503050406030204" pitchFamily="18" charset="0"/>
                          </a:rPr>
                          <m:t>𝑊</m:t>
                        </m:r>
                      </m:e>
                      <m:sub>
                        <m:r>
                          <a:rPr lang="en-US" altLang="zh-CN" sz="2800" i="1">
                            <a:solidFill>
                              <a:srgbClr val="990000"/>
                            </a:solidFill>
                            <a:latin typeface="Cambria Math" panose="02040503050406030204" pitchFamily="18" charset="0"/>
                          </a:rPr>
                          <m:t>2</m:t>
                        </m:r>
                      </m:sub>
                    </m:sSub>
                  </m:oMath>
                </a14:m>
                <a:r>
                  <a:rPr lang="zh-CN" altLang="en-US" sz="2800" dirty="0">
                    <a:solidFill>
                      <a:srgbClr val="990000"/>
                    </a:solidFill>
                    <a:latin typeface="黑体" panose="02010609060101010101" pitchFamily="49" charset="-122"/>
                  </a:rPr>
                  <a:t>是</a:t>
                </a:r>
                <a14:m>
                  <m:oMath xmlns:m="http://schemas.openxmlformats.org/officeDocument/2006/math">
                    <m:r>
                      <a:rPr lang="en-US" altLang="zh-CN" sz="2800" i="1">
                        <a:solidFill>
                          <a:srgbClr val="990000"/>
                        </a:solidFill>
                        <a:latin typeface="Cambria Math" panose="02040503050406030204" pitchFamily="18" charset="0"/>
                      </a:rPr>
                      <m:t>𝑉</m:t>
                    </m:r>
                  </m:oMath>
                </a14:m>
                <a:r>
                  <a:rPr lang="zh-CN" altLang="en-US" sz="2800" dirty="0">
                    <a:solidFill>
                      <a:srgbClr val="990000"/>
                    </a:solidFill>
                    <a:latin typeface="黑体" panose="02010609060101010101" pitchFamily="49" charset="-122"/>
                  </a:rPr>
                  <a:t>的子空间</a:t>
                </a:r>
                <a:r>
                  <a:rPr lang="en-US" altLang="zh-CN" sz="2800" dirty="0">
                    <a:solidFill>
                      <a:srgbClr val="990000"/>
                    </a:solidFill>
                    <a:latin typeface="仿宋" panose="02010609060101010101" pitchFamily="49" charset="-122"/>
                    <a:ea typeface="仿宋" panose="02010609060101010101" pitchFamily="49" charset="-122"/>
                  </a:rPr>
                  <a:t>.</a:t>
                </a:r>
                <a:endParaRPr lang="zh-CN" altLang="zh-CN" sz="2800" dirty="0">
                  <a:solidFill>
                    <a:srgbClr val="990000"/>
                  </a:solidFill>
                  <a:latin typeface="仿宋" panose="02010609060101010101" pitchFamily="49" charset="-122"/>
                  <a:ea typeface="仿宋" panose="02010609060101010101" pitchFamily="49" charset="-122"/>
                </a:endParaRPr>
              </a:p>
              <a:p>
                <a:pPr algn="ctr">
                  <a:lnSpc>
                    <a:spcPct val="120000"/>
                  </a:lnSpc>
                </a:pPr>
                <a:endParaRPr lang="zh-CN" altLang="zh-CN" sz="2800" dirty="0"/>
              </a:p>
            </p:txBody>
          </p:sp>
        </mc:Choice>
        <mc:Fallback xmlns="">
          <p:sp>
            <p:nvSpPr>
              <p:cNvPr id="22" name="内容占位符 2"/>
              <p:cNvSpPr txBox="1">
                <a:spLocks noRot="1" noChangeAspect="1" noMove="1" noResize="1" noEditPoints="1" noAdjustHandles="1" noChangeArrowheads="1" noChangeShapeType="1" noTextEdit="1"/>
              </p:cNvSpPr>
              <p:nvPr/>
            </p:nvSpPr>
            <p:spPr>
              <a:xfrm>
                <a:off x="627331" y="1229293"/>
                <a:ext cx="7886700" cy="4935337"/>
              </a:xfrm>
              <a:prstGeom prst="rect">
                <a:avLst/>
              </a:prstGeom>
              <a:blipFill rotWithShape="1">
                <a:blip r:embed="rId2"/>
                <a:stretch>
                  <a:fillRect l="-7" t="-12" r="7" b="-22592"/>
                </a:stretch>
              </a:blipFill>
            </p:spPr>
            <p:txBody>
              <a:bodyPr/>
              <a:lstStyle/>
              <a:p>
                <a:r>
                  <a:rPr lang="zh-CN" altLang="en-US">
                    <a:noFill/>
                  </a:rPr>
                  <a:t> </a:t>
                </a:r>
              </a:p>
            </p:txBody>
          </p:sp>
        </mc:Fallback>
      </mc:AlternateContent>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513031" y="180000"/>
            <a:ext cx="8001000" cy="678344"/>
          </a:xfrm>
        </p:spPr>
        <p:txBody>
          <a:bodyPr/>
          <a:lstStyle/>
          <a:p>
            <a:r>
              <a:rPr lang="zh-CN" altLang="en-US" sz="2400" dirty="0">
                <a:latin typeface="黑体" panose="02010609060101010101" pitchFamily="49" charset="-122"/>
                <a:ea typeface="黑体" panose="02010609060101010101" pitchFamily="49" charset="-122"/>
                <a:cs typeface="Arial" panose="020B0604020202020204" pitchFamily="34" charset="0"/>
              </a:rPr>
              <a:t>第一章 线性空间引论</a:t>
            </a:r>
            <a:r>
              <a:rPr lang="en-US" altLang="zh-CN" sz="2400" dirty="0">
                <a:latin typeface="黑体" panose="02010609060101010101" pitchFamily="49" charset="-122"/>
                <a:ea typeface="黑体" panose="02010609060101010101" pitchFamily="49" charset="-122"/>
                <a:cs typeface="Arial" panose="020B0604020202020204" pitchFamily="34" charset="0"/>
              </a:rPr>
              <a:t>——</a:t>
            </a:r>
            <a:r>
              <a:rPr lang="zh-CN" altLang="en-US" sz="2400" dirty="0">
                <a:latin typeface="黑体" panose="02010609060101010101" pitchFamily="49" charset="-122"/>
                <a:ea typeface="黑体" panose="02010609060101010101" pitchFamily="49" charset="-122"/>
                <a:cs typeface="Arial" panose="020B0604020202020204" pitchFamily="34" charset="0"/>
              </a:rPr>
              <a:t>线性子空间</a:t>
            </a:r>
          </a:p>
        </p:txBody>
      </p:sp>
      <mc:AlternateContent xmlns:mc="http://schemas.openxmlformats.org/markup-compatibility/2006" xmlns:a14="http://schemas.microsoft.com/office/drawing/2010/main">
        <mc:Choice Requires="a14">
          <p:sp>
            <p:nvSpPr>
              <p:cNvPr id="22" name="内容占位符 2"/>
              <p:cNvSpPr txBox="1"/>
              <p:nvPr/>
            </p:nvSpPr>
            <p:spPr>
              <a:xfrm>
                <a:off x="627331" y="1229293"/>
                <a:ext cx="7936524" cy="4935337"/>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600"/>
                  </a:spcBef>
                  <a:buFont typeface="Arial" panose="020B0604020202020204" pitchFamily="34" charset="0"/>
                  <a:buNone/>
                  <a:defRPr sz="3000" kern="1200" baseline="0">
                    <a:solidFill>
                      <a:schemeClr val="tx1"/>
                    </a:solidFill>
                    <a:latin typeface="+mn-ea"/>
                    <a:ea typeface="黑体" panose="02010609060101010101" pitchFamily="49" charset="-122"/>
                    <a:cs typeface="+mn-cs"/>
                  </a:defRPr>
                </a:lvl1pPr>
                <a:lvl2pPr marL="742950" indent="-28575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2pPr>
                <a:lvl3pPr marL="11430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3pPr>
                <a:lvl4pPr marL="16002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4pPr>
                <a:lvl5pPr marL="20574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20000"/>
                  </a:lnSpc>
                </a:pPr>
                <a:r>
                  <a:rPr lang="zh-CN" altLang="zh-CN" sz="2800" b="1" dirty="0">
                    <a:solidFill>
                      <a:schemeClr val="accent6">
                        <a:lumMod val="75000"/>
                      </a:schemeClr>
                    </a:solidFill>
                  </a:rPr>
                  <a:t>例</a:t>
                </a:r>
                <a:r>
                  <a:rPr lang="en-US" altLang="zh-CN" sz="2800" b="1" dirty="0">
                    <a:solidFill>
                      <a:schemeClr val="accent6">
                        <a:lumMod val="75000"/>
                      </a:schemeClr>
                    </a:solidFill>
                  </a:rPr>
                  <a:t>1.2.7 </a:t>
                </a:r>
                <a:r>
                  <a:rPr lang="zh-CN" altLang="zh-CN" sz="2800" dirty="0"/>
                  <a:t>取</a:t>
                </a:r>
                <a14:m>
                  <m:oMath xmlns:m="http://schemas.openxmlformats.org/officeDocument/2006/math">
                    <m:r>
                      <a:rPr lang="en-US" altLang="zh-CN" sz="2800" i="1">
                        <a:latin typeface="Cambria Math" panose="02040503050406030204" pitchFamily="18" charset="0"/>
                      </a:rPr>
                      <m:t>𝑉</m:t>
                    </m:r>
                    <m:r>
                      <a:rPr lang="en-US" altLang="zh-CN" sz="2800">
                        <a:latin typeface="Cambria Math" panose="02040503050406030204" pitchFamily="18" charset="0"/>
                      </a:rPr>
                      <m:t>=</m:t>
                    </m:r>
                    <m:sSup>
                      <m:sSupPr>
                        <m:ctrlPr>
                          <a:rPr lang="zh-CN" altLang="zh-CN" sz="2800" i="1">
                            <a:latin typeface="Cambria Math" panose="02040503050406030204" pitchFamily="18" charset="0"/>
                          </a:rPr>
                        </m:ctrlPr>
                      </m:sSupPr>
                      <m:e>
                        <m:r>
                          <a:rPr lang="en-US" altLang="zh-CN" sz="2800" i="1">
                            <a:latin typeface="Cambria Math" panose="02040503050406030204" pitchFamily="18" charset="0"/>
                          </a:rPr>
                          <m:t>ℝ</m:t>
                        </m:r>
                      </m:e>
                      <m:sup>
                        <m:r>
                          <a:rPr lang="en-US" altLang="zh-CN" sz="2800" i="1">
                            <a:latin typeface="Cambria Math" panose="02040503050406030204" pitchFamily="18" charset="0"/>
                          </a:rPr>
                          <m:t>𝑛</m:t>
                        </m:r>
                        <m:r>
                          <a:rPr lang="en-US" altLang="zh-CN" sz="2800" i="1">
                            <a:latin typeface="Cambria Math" panose="02040503050406030204" pitchFamily="18" charset="0"/>
                          </a:rPr>
                          <m:t>×</m:t>
                        </m:r>
                        <m:r>
                          <a:rPr lang="en-US" altLang="zh-CN" sz="2800" i="1">
                            <a:latin typeface="Cambria Math" panose="02040503050406030204" pitchFamily="18" charset="0"/>
                          </a:rPr>
                          <m:t>𝑛</m:t>
                        </m:r>
                      </m:sup>
                    </m:sSup>
                  </m:oMath>
                </a14:m>
                <a:r>
                  <a:rPr lang="en-US" altLang="zh-CN" sz="2800" dirty="0">
                    <a:latin typeface="仿宋" panose="02010609060101010101" pitchFamily="49" charset="-122"/>
                    <a:ea typeface="仿宋" panose="02010609060101010101" pitchFamily="49" charset="-122"/>
                  </a:rPr>
                  <a:t>,</a:t>
                </a:r>
                <a:r>
                  <a:rPr lang="zh-CN" altLang="en-US" sz="2800" dirty="0"/>
                  <a:t>定义</a:t>
                </a:r>
                <a:endParaRPr lang="en-US" altLang="zh-CN" sz="2800" i="1" dirty="0"/>
              </a:p>
              <a:p>
                <a:pPr>
                  <a:lnSpc>
                    <a:spcPct val="120000"/>
                  </a:lnSpc>
                </a:pPr>
                <a14:m>
                  <m:oMathPara xmlns:m="http://schemas.openxmlformats.org/officeDocument/2006/math">
                    <m:oMathParaPr>
                      <m:jc m:val="centerGroup"/>
                    </m:oMathParaPr>
                    <m:oMath xmlns:m="http://schemas.openxmlformats.org/officeDocument/2006/math">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𝑊</m:t>
                          </m:r>
                        </m:e>
                        <m:sub>
                          <m:r>
                            <a:rPr lang="en-US" altLang="zh-CN" sz="2800" i="1">
                              <a:latin typeface="Cambria Math" panose="02040503050406030204" pitchFamily="18" charset="0"/>
                            </a:rPr>
                            <m:t>1</m:t>
                          </m:r>
                        </m:sub>
                      </m:sSub>
                      <m:r>
                        <a:rPr lang="en-US" altLang="zh-CN" sz="2800" i="1">
                          <a:latin typeface="Cambria Math" panose="02040503050406030204" pitchFamily="18" charset="0"/>
                        </a:rPr>
                        <m:t>=</m:t>
                      </m:r>
                      <m:d>
                        <m:dPr>
                          <m:begChr m:val="{"/>
                          <m:endChr m:val="}"/>
                          <m:ctrlPr>
                            <a:rPr lang="zh-CN" altLang="zh-CN" sz="2800" i="1">
                              <a:latin typeface="Cambria Math" panose="02040503050406030204" pitchFamily="18" charset="0"/>
                            </a:rPr>
                          </m:ctrlPr>
                        </m:dPr>
                        <m:e>
                          <m:d>
                            <m:dPr>
                              <m:begChr m:val=""/>
                              <m:endChr m:val="|"/>
                              <m:ctrlPr>
                                <a:rPr lang="zh-CN" altLang="zh-CN" sz="2800" i="1">
                                  <a:latin typeface="Cambria Math" panose="02040503050406030204" pitchFamily="18" charset="0"/>
                                </a:rPr>
                              </m:ctrlPr>
                            </m:dPr>
                            <m:e>
                              <m:r>
                                <a:rPr lang="en-US" altLang="zh-CN" sz="2800" i="1">
                                  <a:latin typeface="Cambria Math" panose="02040503050406030204" pitchFamily="18" charset="0"/>
                                </a:rPr>
                                <m:t>𝐴</m:t>
                              </m:r>
                              <m:r>
                                <a:rPr lang="en-US" altLang="zh-CN" sz="2800" i="1">
                                  <a:latin typeface="Cambria Math" panose="02040503050406030204" pitchFamily="18" charset="0"/>
                                </a:rPr>
                                <m:t>∈</m:t>
                              </m:r>
                              <m:r>
                                <a:rPr lang="en-US" altLang="zh-CN" sz="2800" i="1">
                                  <a:latin typeface="Cambria Math" panose="02040503050406030204" pitchFamily="18" charset="0"/>
                                </a:rPr>
                                <m:t>𝑉</m:t>
                              </m:r>
                            </m:e>
                          </m:d>
                          <m:sSup>
                            <m:sSupPr>
                              <m:ctrlPr>
                                <a:rPr lang="zh-CN" altLang="zh-CN" sz="2800" i="1">
                                  <a:latin typeface="Cambria Math" panose="02040503050406030204" pitchFamily="18" charset="0"/>
                                </a:rPr>
                              </m:ctrlPr>
                            </m:sSupPr>
                            <m:e>
                              <m:r>
                                <a:rPr lang="en-US" altLang="zh-CN" sz="2800" i="1">
                                  <a:latin typeface="Cambria Math" panose="02040503050406030204" pitchFamily="18" charset="0"/>
                                </a:rPr>
                                <m:t>𝐴</m:t>
                              </m:r>
                            </m:e>
                            <m:sup>
                              <m:r>
                                <a:rPr lang="en-US" altLang="zh-CN" sz="2800" i="1">
                                  <a:latin typeface="Cambria Math" panose="02040503050406030204" pitchFamily="18" charset="0"/>
                                </a:rPr>
                                <m:t>𝑇</m:t>
                              </m:r>
                            </m:sup>
                          </m:sSup>
                          <m:r>
                            <a:rPr lang="en-US" altLang="zh-CN" sz="2800" i="1">
                              <a:latin typeface="Cambria Math" panose="02040503050406030204" pitchFamily="18" charset="0"/>
                            </a:rPr>
                            <m:t>=</m:t>
                          </m:r>
                          <m:r>
                            <a:rPr lang="en-US" altLang="zh-CN" sz="2800" i="1">
                              <a:latin typeface="Cambria Math" panose="02040503050406030204" pitchFamily="18" charset="0"/>
                            </a:rPr>
                            <m:t>𝐴</m:t>
                          </m:r>
                        </m:e>
                      </m:d>
                    </m:oMath>
                  </m:oMathPara>
                </a14:m>
                <a:endParaRPr lang="en-US" altLang="zh-CN" sz="2800" i="1" dirty="0"/>
              </a:p>
              <a:p>
                <a:pPr>
                  <a:lnSpc>
                    <a:spcPct val="120000"/>
                  </a:lnSpc>
                </a:pPr>
                <a14:m>
                  <m:oMathPara xmlns:m="http://schemas.openxmlformats.org/officeDocument/2006/math">
                    <m:oMathParaPr>
                      <m:jc m:val="centerGroup"/>
                    </m:oMathParaPr>
                    <m:oMath xmlns:m="http://schemas.openxmlformats.org/officeDocument/2006/math">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𝑊</m:t>
                          </m:r>
                        </m:e>
                        <m:sub>
                          <m:r>
                            <a:rPr lang="en-US" altLang="zh-CN" sz="2800" i="1">
                              <a:latin typeface="Cambria Math" panose="02040503050406030204" pitchFamily="18" charset="0"/>
                            </a:rPr>
                            <m:t>2</m:t>
                          </m:r>
                        </m:sub>
                      </m:sSub>
                      <m:r>
                        <a:rPr lang="en-US" altLang="zh-CN" sz="2800" i="1">
                          <a:latin typeface="Cambria Math" panose="02040503050406030204" pitchFamily="18" charset="0"/>
                        </a:rPr>
                        <m:t>=</m:t>
                      </m:r>
                      <m:d>
                        <m:dPr>
                          <m:begChr m:val="{"/>
                          <m:endChr m:val="}"/>
                          <m:ctrlPr>
                            <a:rPr lang="zh-CN" altLang="zh-CN" sz="2800" i="1">
                              <a:latin typeface="Cambria Math" panose="02040503050406030204" pitchFamily="18" charset="0"/>
                            </a:rPr>
                          </m:ctrlPr>
                        </m:dPr>
                        <m:e>
                          <m:d>
                            <m:dPr>
                              <m:begChr m:val=""/>
                              <m:endChr m:val="|"/>
                              <m:ctrlPr>
                                <a:rPr lang="zh-CN" altLang="zh-CN" sz="2800" i="1">
                                  <a:latin typeface="Cambria Math" panose="02040503050406030204" pitchFamily="18" charset="0"/>
                                </a:rPr>
                              </m:ctrlPr>
                            </m:dPr>
                            <m:e>
                              <m:r>
                                <a:rPr lang="en-US" altLang="zh-CN" sz="2800" i="1">
                                  <a:latin typeface="Cambria Math" panose="02040503050406030204" pitchFamily="18" charset="0"/>
                                </a:rPr>
                                <m:t>𝐴</m:t>
                              </m:r>
                              <m:r>
                                <a:rPr lang="en-US" altLang="zh-CN" sz="2800" i="1">
                                  <a:latin typeface="Cambria Math" panose="02040503050406030204" pitchFamily="18" charset="0"/>
                                </a:rPr>
                                <m:t>∈</m:t>
                              </m:r>
                              <m:r>
                                <a:rPr lang="en-US" altLang="zh-CN" sz="2800" i="1">
                                  <a:latin typeface="Cambria Math" panose="02040503050406030204" pitchFamily="18" charset="0"/>
                                </a:rPr>
                                <m:t>𝑉</m:t>
                              </m:r>
                            </m:e>
                          </m:d>
                          <m:sSup>
                            <m:sSupPr>
                              <m:ctrlPr>
                                <a:rPr lang="zh-CN" altLang="zh-CN" sz="2800" i="1">
                                  <a:latin typeface="Cambria Math" panose="02040503050406030204" pitchFamily="18" charset="0"/>
                                </a:rPr>
                              </m:ctrlPr>
                            </m:sSupPr>
                            <m:e>
                              <m:r>
                                <a:rPr lang="en-US" altLang="zh-CN" sz="2800" i="1">
                                  <a:latin typeface="Cambria Math" panose="02040503050406030204" pitchFamily="18" charset="0"/>
                                </a:rPr>
                                <m:t>𝐴</m:t>
                              </m:r>
                            </m:e>
                            <m:sup>
                              <m:r>
                                <a:rPr lang="en-US" altLang="zh-CN" sz="2800" i="1">
                                  <a:latin typeface="Cambria Math" panose="02040503050406030204" pitchFamily="18" charset="0"/>
                                </a:rPr>
                                <m:t>𝑇</m:t>
                              </m:r>
                            </m:sup>
                          </m:sSup>
                          <m:r>
                            <a:rPr lang="en-US" altLang="zh-CN" sz="2800" i="1">
                              <a:latin typeface="Cambria Math" panose="02040503050406030204" pitchFamily="18" charset="0"/>
                            </a:rPr>
                            <m:t>=</m:t>
                          </m:r>
                          <m:r>
                            <a:rPr lang="zh-CN" altLang="en-US" sz="2800" i="1">
                              <a:latin typeface="Cambria Math" panose="02040503050406030204" pitchFamily="18" charset="0"/>
                            </a:rPr>
                            <m:t>−</m:t>
                          </m:r>
                          <m:r>
                            <a:rPr lang="en-US" altLang="zh-CN" sz="2800" i="1">
                              <a:latin typeface="Cambria Math" panose="02040503050406030204" pitchFamily="18" charset="0"/>
                            </a:rPr>
                            <m:t>𝐴</m:t>
                          </m:r>
                        </m:e>
                      </m:d>
                    </m:oMath>
                  </m:oMathPara>
                </a14:m>
                <a:endParaRPr lang="en-US" altLang="zh-CN" sz="2800" dirty="0"/>
              </a:p>
              <a:p>
                <a:pPr>
                  <a:lnSpc>
                    <a:spcPct val="120000"/>
                  </a:lnSpc>
                </a:pPr>
                <a:r>
                  <a:rPr lang="zh-CN" altLang="en-US" sz="2800" dirty="0"/>
                  <a:t>试证明</a:t>
                </a:r>
                <a14:m>
                  <m:oMath xmlns:m="http://schemas.openxmlformats.org/officeDocument/2006/math">
                    <m:r>
                      <a:rPr lang="en-US" altLang="zh-CN" sz="2800" i="1">
                        <a:latin typeface="Cambria Math" panose="02040503050406030204" pitchFamily="18" charset="0"/>
                      </a:rPr>
                      <m:t>𝑉</m:t>
                    </m:r>
                    <m:r>
                      <a:rPr lang="en-US" altLang="zh-CN" sz="2800" i="1">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𝑊</m:t>
                        </m:r>
                      </m:e>
                      <m:sub>
                        <m:r>
                          <a:rPr lang="en-US" altLang="zh-CN" sz="2800" i="1">
                            <a:latin typeface="Cambria Math" panose="02040503050406030204" pitchFamily="18" charset="0"/>
                          </a:rPr>
                          <m:t>1</m:t>
                        </m:r>
                      </m:sub>
                    </m:sSub>
                    <m:r>
                      <a:rPr lang="en-US" altLang="zh-CN" sz="2800" i="1">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𝑊</m:t>
                        </m:r>
                      </m:e>
                      <m:sub>
                        <m:r>
                          <a:rPr lang="en-US" altLang="zh-CN" sz="2800" i="1">
                            <a:latin typeface="Cambria Math" panose="02040503050406030204" pitchFamily="18" charset="0"/>
                          </a:rPr>
                          <m:t>2</m:t>
                        </m:r>
                      </m:sub>
                    </m:sSub>
                  </m:oMath>
                </a14:m>
                <a:r>
                  <a:rPr lang="en-US" altLang="zh-CN" sz="2800" dirty="0">
                    <a:latin typeface="仿宋" panose="02010609060101010101" pitchFamily="49" charset="-122"/>
                    <a:ea typeface="仿宋" panose="02010609060101010101" pitchFamily="49" charset="-122"/>
                  </a:rPr>
                  <a:t>.</a:t>
                </a:r>
              </a:p>
              <a:p>
                <a:r>
                  <a:rPr lang="zh-CN" altLang="zh-CN" sz="2800" dirty="0">
                    <a:solidFill>
                      <a:srgbClr val="990000"/>
                    </a:solidFill>
                  </a:rPr>
                  <a:t>又知对</a:t>
                </a:r>
                <a14:m>
                  <m:oMath xmlns:m="http://schemas.openxmlformats.org/officeDocument/2006/math">
                    <m:r>
                      <a:rPr lang="en-US" altLang="zh-CN" sz="2800" i="1">
                        <a:solidFill>
                          <a:srgbClr val="990000"/>
                        </a:solidFill>
                        <a:latin typeface="Cambria Math" panose="02040503050406030204"/>
                      </a:rPr>
                      <m:t>𝑉</m:t>
                    </m:r>
                  </m:oMath>
                </a14:m>
                <a:r>
                  <a:rPr lang="zh-CN" altLang="en-US" sz="2800" dirty="0">
                    <a:solidFill>
                      <a:srgbClr val="990000"/>
                    </a:solidFill>
                  </a:rPr>
                  <a:t>中</a:t>
                </a:r>
                <a:r>
                  <a:rPr lang="zh-CN" altLang="zh-CN" sz="2800" dirty="0">
                    <a:solidFill>
                      <a:srgbClr val="990000"/>
                    </a:solidFill>
                  </a:rPr>
                  <a:t>任一矩阵</a:t>
                </a:r>
                <a14:m>
                  <m:oMath xmlns:m="http://schemas.openxmlformats.org/officeDocument/2006/math">
                    <m:r>
                      <a:rPr lang="en-US" altLang="zh-CN" sz="2800" i="1">
                        <a:solidFill>
                          <a:srgbClr val="990000"/>
                        </a:solidFill>
                        <a:latin typeface="Cambria Math" panose="02040503050406030204"/>
                      </a:rPr>
                      <m:t>𝐴</m:t>
                    </m:r>
                  </m:oMath>
                </a14:m>
                <a:r>
                  <a:rPr lang="zh-CN" altLang="en-US" sz="2800" dirty="0">
                    <a:solidFill>
                      <a:srgbClr val="990000"/>
                    </a:solidFill>
                  </a:rPr>
                  <a:t>均</a:t>
                </a:r>
                <a:r>
                  <a:rPr lang="zh-CN" altLang="zh-CN" sz="2800" dirty="0">
                    <a:solidFill>
                      <a:srgbClr val="990000"/>
                    </a:solidFill>
                  </a:rPr>
                  <a:t>可分解为</a:t>
                </a:r>
              </a:p>
              <a:p>
                <a:pPr/>
                <a14:m>
                  <m:oMathPara xmlns:m="http://schemas.openxmlformats.org/officeDocument/2006/math">
                    <m:oMathParaPr>
                      <m:jc m:val="centerGroup"/>
                    </m:oMathParaPr>
                    <m:oMath xmlns:m="http://schemas.openxmlformats.org/officeDocument/2006/math">
                      <m:r>
                        <a:rPr lang="en-US" altLang="zh-CN" sz="2800" i="1">
                          <a:solidFill>
                            <a:srgbClr val="990000"/>
                          </a:solidFill>
                          <a:latin typeface="Cambria Math" panose="02040503050406030204"/>
                        </a:rPr>
                        <m:t>𝐴</m:t>
                      </m:r>
                      <m:r>
                        <a:rPr lang="en-US" altLang="zh-CN" sz="2800" i="1">
                          <a:solidFill>
                            <a:srgbClr val="990000"/>
                          </a:solidFill>
                          <a:latin typeface="Cambria Math" panose="02040503050406030204"/>
                        </a:rPr>
                        <m:t>=</m:t>
                      </m:r>
                      <m:f>
                        <m:fPr>
                          <m:ctrlPr>
                            <a:rPr lang="zh-CN" altLang="zh-CN" sz="2800" i="1">
                              <a:solidFill>
                                <a:srgbClr val="990000"/>
                              </a:solidFill>
                              <a:latin typeface="Cambria Math" panose="02040503050406030204" pitchFamily="18" charset="0"/>
                            </a:rPr>
                          </m:ctrlPr>
                        </m:fPr>
                        <m:num>
                          <m:r>
                            <a:rPr lang="en-US" altLang="zh-CN" sz="2800" i="1">
                              <a:solidFill>
                                <a:srgbClr val="990000"/>
                              </a:solidFill>
                              <a:latin typeface="Cambria Math" panose="02040503050406030204"/>
                            </a:rPr>
                            <m:t>1</m:t>
                          </m:r>
                        </m:num>
                        <m:den>
                          <m:r>
                            <a:rPr lang="en-US" altLang="zh-CN" sz="2800" i="1">
                              <a:solidFill>
                                <a:srgbClr val="990000"/>
                              </a:solidFill>
                              <a:latin typeface="Cambria Math" panose="02040503050406030204"/>
                            </a:rPr>
                            <m:t>2</m:t>
                          </m:r>
                        </m:den>
                      </m:f>
                      <m:d>
                        <m:dPr>
                          <m:ctrlPr>
                            <a:rPr lang="zh-CN" altLang="zh-CN" sz="2800" i="1">
                              <a:solidFill>
                                <a:srgbClr val="990000"/>
                              </a:solidFill>
                              <a:latin typeface="Cambria Math" panose="02040503050406030204" pitchFamily="18" charset="0"/>
                            </a:rPr>
                          </m:ctrlPr>
                        </m:dPr>
                        <m:e>
                          <m:sSup>
                            <m:sSupPr>
                              <m:ctrlPr>
                                <a:rPr lang="zh-CN" altLang="zh-CN" sz="2800" i="1">
                                  <a:solidFill>
                                    <a:srgbClr val="990000"/>
                                  </a:solidFill>
                                  <a:latin typeface="Cambria Math" panose="02040503050406030204" pitchFamily="18" charset="0"/>
                                </a:rPr>
                              </m:ctrlPr>
                            </m:sSupPr>
                            <m:e>
                              <m:r>
                                <a:rPr lang="en-US" altLang="zh-CN" sz="2800" i="1">
                                  <a:solidFill>
                                    <a:srgbClr val="990000"/>
                                  </a:solidFill>
                                  <a:latin typeface="Cambria Math" panose="02040503050406030204"/>
                                </a:rPr>
                                <m:t>𝐴</m:t>
                              </m:r>
                            </m:e>
                            <m:sup>
                              <m:r>
                                <a:rPr lang="en-US" altLang="zh-CN" sz="2800" i="1">
                                  <a:solidFill>
                                    <a:srgbClr val="990000"/>
                                  </a:solidFill>
                                  <a:latin typeface="Cambria Math" panose="02040503050406030204"/>
                                </a:rPr>
                                <m:t>𝑇</m:t>
                              </m:r>
                            </m:sup>
                          </m:sSup>
                          <m:r>
                            <a:rPr lang="en-US" altLang="zh-CN" sz="2800" i="1">
                              <a:solidFill>
                                <a:srgbClr val="990000"/>
                              </a:solidFill>
                              <a:latin typeface="Cambria Math" panose="02040503050406030204"/>
                            </a:rPr>
                            <m:t>+</m:t>
                          </m:r>
                          <m:r>
                            <a:rPr lang="en-US" altLang="zh-CN" sz="2800" i="1">
                              <a:solidFill>
                                <a:srgbClr val="990000"/>
                              </a:solidFill>
                              <a:latin typeface="Cambria Math" panose="02040503050406030204"/>
                            </a:rPr>
                            <m:t>𝐴</m:t>
                          </m:r>
                        </m:e>
                      </m:d>
                      <m:r>
                        <a:rPr lang="en-US" altLang="zh-CN" sz="2800">
                          <a:solidFill>
                            <a:srgbClr val="990000"/>
                          </a:solidFill>
                          <a:latin typeface="Cambria Math" panose="02040503050406030204"/>
                        </a:rPr>
                        <m:t>+</m:t>
                      </m:r>
                      <m:f>
                        <m:fPr>
                          <m:ctrlPr>
                            <a:rPr lang="zh-CN" altLang="zh-CN" sz="2800" i="1">
                              <a:solidFill>
                                <a:srgbClr val="990000"/>
                              </a:solidFill>
                              <a:latin typeface="Cambria Math" panose="02040503050406030204" pitchFamily="18" charset="0"/>
                            </a:rPr>
                          </m:ctrlPr>
                        </m:fPr>
                        <m:num>
                          <m:r>
                            <a:rPr lang="en-US" altLang="zh-CN" sz="2800" i="1">
                              <a:solidFill>
                                <a:srgbClr val="990000"/>
                              </a:solidFill>
                              <a:latin typeface="Cambria Math" panose="02040503050406030204"/>
                            </a:rPr>
                            <m:t>1</m:t>
                          </m:r>
                        </m:num>
                        <m:den>
                          <m:r>
                            <a:rPr lang="en-US" altLang="zh-CN" sz="2800" i="1">
                              <a:solidFill>
                                <a:srgbClr val="990000"/>
                              </a:solidFill>
                              <a:latin typeface="Cambria Math" panose="02040503050406030204"/>
                            </a:rPr>
                            <m:t>2</m:t>
                          </m:r>
                        </m:den>
                      </m:f>
                      <m:d>
                        <m:dPr>
                          <m:ctrlPr>
                            <a:rPr lang="zh-CN" altLang="zh-CN" sz="2800" i="1">
                              <a:solidFill>
                                <a:srgbClr val="990000"/>
                              </a:solidFill>
                              <a:latin typeface="Cambria Math" panose="02040503050406030204" pitchFamily="18" charset="0"/>
                            </a:rPr>
                          </m:ctrlPr>
                        </m:dPr>
                        <m:e>
                          <m:sSup>
                            <m:sSupPr>
                              <m:ctrlPr>
                                <a:rPr lang="zh-CN" altLang="zh-CN" sz="2800" i="1">
                                  <a:solidFill>
                                    <a:srgbClr val="990000"/>
                                  </a:solidFill>
                                  <a:latin typeface="Cambria Math" panose="02040503050406030204" pitchFamily="18" charset="0"/>
                                </a:rPr>
                              </m:ctrlPr>
                            </m:sSupPr>
                            <m:e>
                              <m:r>
                                <a:rPr lang="zh-CN" altLang="en-US" sz="2800" i="1">
                                  <a:solidFill>
                                    <a:srgbClr val="990000"/>
                                  </a:solidFill>
                                  <a:latin typeface="Cambria Math" panose="02040503050406030204"/>
                                </a:rPr>
                                <m:t>−</m:t>
                              </m:r>
                              <m:r>
                                <a:rPr lang="en-US" altLang="zh-CN" sz="2800" i="1">
                                  <a:solidFill>
                                    <a:srgbClr val="990000"/>
                                  </a:solidFill>
                                  <a:latin typeface="Cambria Math" panose="02040503050406030204"/>
                                </a:rPr>
                                <m:t>𝐴</m:t>
                              </m:r>
                            </m:e>
                            <m:sup>
                              <m:r>
                                <a:rPr lang="en-US" altLang="zh-CN" sz="2800" i="1">
                                  <a:solidFill>
                                    <a:srgbClr val="990000"/>
                                  </a:solidFill>
                                  <a:latin typeface="Cambria Math" panose="02040503050406030204"/>
                                </a:rPr>
                                <m:t>𝑇</m:t>
                              </m:r>
                            </m:sup>
                          </m:sSup>
                          <m:r>
                            <a:rPr lang="en-US" altLang="zh-CN" sz="2800" i="1">
                              <a:solidFill>
                                <a:srgbClr val="990000"/>
                              </a:solidFill>
                              <a:latin typeface="Cambria Math" panose="02040503050406030204"/>
                            </a:rPr>
                            <m:t>+</m:t>
                          </m:r>
                          <m:r>
                            <a:rPr lang="en-US" altLang="zh-CN" sz="2800" i="1">
                              <a:solidFill>
                                <a:srgbClr val="990000"/>
                              </a:solidFill>
                              <a:latin typeface="Cambria Math" panose="02040503050406030204"/>
                            </a:rPr>
                            <m:t>𝐴</m:t>
                          </m:r>
                        </m:e>
                      </m:d>
                    </m:oMath>
                  </m:oMathPara>
                </a14:m>
                <a:endParaRPr lang="zh-CN" altLang="zh-CN" sz="2800" dirty="0">
                  <a:solidFill>
                    <a:srgbClr val="990000"/>
                  </a:solidFill>
                </a:endParaRPr>
              </a:p>
              <a:p>
                <a:r>
                  <a:rPr lang="zh-CN" altLang="zh-CN" sz="2800" dirty="0">
                    <a:solidFill>
                      <a:srgbClr val="990000"/>
                    </a:solidFill>
                  </a:rPr>
                  <a:t>式中</a:t>
                </a:r>
                <a:r>
                  <a:rPr lang="en-US" altLang="zh-CN" sz="2800" dirty="0">
                    <a:solidFill>
                      <a:srgbClr val="990000"/>
                    </a:solidFill>
                    <a:latin typeface="仿宋" panose="02010609060101010101" pitchFamily="49" charset="-122"/>
                    <a:ea typeface="仿宋" panose="02010609060101010101" pitchFamily="49" charset="-122"/>
                  </a:rPr>
                  <a:t>,</a:t>
                </a:r>
                <a:r>
                  <a:rPr lang="en-US" altLang="zh-CN" sz="2800" dirty="0">
                    <a:solidFill>
                      <a:srgbClr val="990000"/>
                    </a:solidFill>
                  </a:rPr>
                  <a:t> </a:t>
                </a:r>
                <a14:m>
                  <m:oMath xmlns:m="http://schemas.openxmlformats.org/officeDocument/2006/math">
                    <m:f>
                      <m:fPr>
                        <m:ctrlPr>
                          <a:rPr lang="zh-CN" altLang="zh-CN" sz="2800" i="1">
                            <a:solidFill>
                              <a:srgbClr val="990000"/>
                            </a:solidFill>
                            <a:latin typeface="Cambria Math" panose="02040503050406030204" pitchFamily="18" charset="0"/>
                          </a:rPr>
                        </m:ctrlPr>
                      </m:fPr>
                      <m:num>
                        <m:r>
                          <a:rPr lang="en-US" altLang="zh-CN" sz="2800" i="1">
                            <a:solidFill>
                              <a:srgbClr val="990000"/>
                            </a:solidFill>
                            <a:latin typeface="Cambria Math" panose="02040503050406030204"/>
                          </a:rPr>
                          <m:t>1</m:t>
                        </m:r>
                      </m:num>
                      <m:den>
                        <m:r>
                          <a:rPr lang="en-US" altLang="zh-CN" sz="2800" i="1">
                            <a:solidFill>
                              <a:srgbClr val="990000"/>
                            </a:solidFill>
                            <a:latin typeface="Cambria Math" panose="02040503050406030204"/>
                          </a:rPr>
                          <m:t>2</m:t>
                        </m:r>
                      </m:den>
                    </m:f>
                    <m:d>
                      <m:dPr>
                        <m:ctrlPr>
                          <a:rPr lang="zh-CN" altLang="zh-CN" sz="2800" i="1">
                            <a:solidFill>
                              <a:srgbClr val="990000"/>
                            </a:solidFill>
                            <a:latin typeface="Cambria Math" panose="02040503050406030204" pitchFamily="18" charset="0"/>
                          </a:rPr>
                        </m:ctrlPr>
                      </m:dPr>
                      <m:e>
                        <m:sSup>
                          <m:sSupPr>
                            <m:ctrlPr>
                              <a:rPr lang="zh-CN" altLang="zh-CN" sz="2800" i="1">
                                <a:solidFill>
                                  <a:srgbClr val="990000"/>
                                </a:solidFill>
                                <a:latin typeface="Cambria Math" panose="02040503050406030204" pitchFamily="18" charset="0"/>
                              </a:rPr>
                            </m:ctrlPr>
                          </m:sSupPr>
                          <m:e>
                            <m:r>
                              <a:rPr lang="en-US" altLang="zh-CN" sz="2800" i="1">
                                <a:solidFill>
                                  <a:srgbClr val="990000"/>
                                </a:solidFill>
                                <a:latin typeface="Cambria Math" panose="02040503050406030204"/>
                              </a:rPr>
                              <m:t>𝐴</m:t>
                            </m:r>
                          </m:e>
                          <m:sup>
                            <m:r>
                              <a:rPr lang="en-US" altLang="zh-CN" sz="2800" i="1">
                                <a:solidFill>
                                  <a:srgbClr val="990000"/>
                                </a:solidFill>
                                <a:latin typeface="Cambria Math" panose="02040503050406030204"/>
                              </a:rPr>
                              <m:t>𝑇</m:t>
                            </m:r>
                          </m:sup>
                        </m:sSup>
                        <m:r>
                          <a:rPr lang="en-US" altLang="zh-CN" sz="2800" i="1">
                            <a:solidFill>
                              <a:srgbClr val="990000"/>
                            </a:solidFill>
                            <a:latin typeface="Cambria Math" panose="02040503050406030204"/>
                          </a:rPr>
                          <m:t>+</m:t>
                        </m:r>
                        <m:r>
                          <a:rPr lang="en-US" altLang="zh-CN" sz="2800" i="1">
                            <a:solidFill>
                              <a:srgbClr val="990000"/>
                            </a:solidFill>
                            <a:latin typeface="Cambria Math" panose="02040503050406030204"/>
                          </a:rPr>
                          <m:t>𝐴</m:t>
                        </m:r>
                      </m:e>
                    </m:d>
                    <m:r>
                      <a:rPr lang="en-US" altLang="zh-CN" sz="2800" i="1">
                        <a:solidFill>
                          <a:srgbClr val="990000"/>
                        </a:solidFill>
                        <a:latin typeface="Cambria Math" panose="02040503050406030204"/>
                      </a:rPr>
                      <m:t>∈</m:t>
                    </m:r>
                    <m:sSub>
                      <m:sSubPr>
                        <m:ctrlPr>
                          <a:rPr lang="zh-CN" altLang="zh-CN" sz="2800" i="1">
                            <a:solidFill>
                              <a:srgbClr val="990000"/>
                            </a:solidFill>
                            <a:latin typeface="Cambria Math" panose="02040503050406030204" pitchFamily="18" charset="0"/>
                          </a:rPr>
                        </m:ctrlPr>
                      </m:sSubPr>
                      <m:e>
                        <m:r>
                          <a:rPr lang="en-US" altLang="zh-CN" sz="2800" i="1">
                            <a:solidFill>
                              <a:srgbClr val="990000"/>
                            </a:solidFill>
                            <a:latin typeface="Cambria Math" panose="02040503050406030204"/>
                          </a:rPr>
                          <m:t>𝑊</m:t>
                        </m:r>
                      </m:e>
                      <m:sub>
                        <m:r>
                          <a:rPr lang="en-US" altLang="zh-CN" sz="2800" i="1">
                            <a:solidFill>
                              <a:srgbClr val="990000"/>
                            </a:solidFill>
                            <a:latin typeface="Cambria Math" panose="02040503050406030204"/>
                          </a:rPr>
                          <m:t>1</m:t>
                        </m:r>
                      </m:sub>
                    </m:sSub>
                  </m:oMath>
                </a14:m>
                <a:r>
                  <a:rPr lang="en-US" altLang="zh-CN" sz="2800" dirty="0">
                    <a:solidFill>
                      <a:srgbClr val="990000"/>
                    </a:solidFill>
                    <a:latin typeface="仿宋" panose="02010609060101010101" pitchFamily="49" charset="-122"/>
                    <a:ea typeface="仿宋" panose="02010609060101010101" pitchFamily="49" charset="-122"/>
                  </a:rPr>
                  <a:t>,</a:t>
                </a:r>
                <a:r>
                  <a:rPr lang="zh-CN" altLang="zh-CN" sz="2800" dirty="0">
                    <a:solidFill>
                      <a:srgbClr val="990000"/>
                    </a:solidFill>
                  </a:rPr>
                  <a:t> </a:t>
                </a:r>
                <a14:m>
                  <m:oMath xmlns:m="http://schemas.openxmlformats.org/officeDocument/2006/math">
                    <m:f>
                      <m:fPr>
                        <m:ctrlPr>
                          <a:rPr lang="zh-CN" altLang="zh-CN" sz="2800" i="1">
                            <a:solidFill>
                              <a:srgbClr val="990000"/>
                            </a:solidFill>
                            <a:latin typeface="Cambria Math" panose="02040503050406030204" pitchFamily="18" charset="0"/>
                          </a:rPr>
                        </m:ctrlPr>
                      </m:fPr>
                      <m:num>
                        <m:r>
                          <a:rPr lang="en-US" altLang="zh-CN" sz="2800" i="1">
                            <a:solidFill>
                              <a:srgbClr val="990000"/>
                            </a:solidFill>
                            <a:latin typeface="Cambria Math" panose="02040503050406030204"/>
                          </a:rPr>
                          <m:t>1</m:t>
                        </m:r>
                      </m:num>
                      <m:den>
                        <m:r>
                          <a:rPr lang="en-US" altLang="zh-CN" sz="2800" i="1">
                            <a:solidFill>
                              <a:srgbClr val="990000"/>
                            </a:solidFill>
                            <a:latin typeface="Cambria Math" panose="02040503050406030204"/>
                          </a:rPr>
                          <m:t>2</m:t>
                        </m:r>
                      </m:den>
                    </m:f>
                    <m:d>
                      <m:dPr>
                        <m:ctrlPr>
                          <a:rPr lang="zh-CN" altLang="zh-CN" sz="2800" i="1">
                            <a:solidFill>
                              <a:srgbClr val="990000"/>
                            </a:solidFill>
                            <a:latin typeface="Cambria Math" panose="02040503050406030204" pitchFamily="18" charset="0"/>
                          </a:rPr>
                        </m:ctrlPr>
                      </m:dPr>
                      <m:e>
                        <m:sSup>
                          <m:sSupPr>
                            <m:ctrlPr>
                              <a:rPr lang="zh-CN" altLang="zh-CN" sz="2800" i="1">
                                <a:solidFill>
                                  <a:srgbClr val="990000"/>
                                </a:solidFill>
                                <a:latin typeface="Cambria Math" panose="02040503050406030204" pitchFamily="18" charset="0"/>
                              </a:rPr>
                            </m:ctrlPr>
                          </m:sSupPr>
                          <m:e>
                            <m:r>
                              <a:rPr lang="zh-CN" altLang="en-US" sz="2800" i="1">
                                <a:solidFill>
                                  <a:srgbClr val="990000"/>
                                </a:solidFill>
                                <a:latin typeface="Cambria Math" panose="02040503050406030204"/>
                              </a:rPr>
                              <m:t>−</m:t>
                            </m:r>
                            <m:r>
                              <a:rPr lang="en-US" altLang="zh-CN" sz="2800" i="1">
                                <a:solidFill>
                                  <a:srgbClr val="990000"/>
                                </a:solidFill>
                                <a:latin typeface="Cambria Math" panose="02040503050406030204"/>
                              </a:rPr>
                              <m:t>𝐴</m:t>
                            </m:r>
                          </m:e>
                          <m:sup>
                            <m:r>
                              <a:rPr lang="en-US" altLang="zh-CN" sz="2800" i="1">
                                <a:solidFill>
                                  <a:srgbClr val="990000"/>
                                </a:solidFill>
                                <a:latin typeface="Cambria Math" panose="02040503050406030204"/>
                              </a:rPr>
                              <m:t>𝑇</m:t>
                            </m:r>
                          </m:sup>
                        </m:sSup>
                        <m:r>
                          <a:rPr lang="en-US" altLang="zh-CN" sz="2800" i="1">
                            <a:solidFill>
                              <a:srgbClr val="990000"/>
                            </a:solidFill>
                            <a:latin typeface="Cambria Math" panose="02040503050406030204"/>
                          </a:rPr>
                          <m:t>+</m:t>
                        </m:r>
                        <m:r>
                          <a:rPr lang="en-US" altLang="zh-CN" sz="2800" i="1">
                            <a:solidFill>
                              <a:srgbClr val="990000"/>
                            </a:solidFill>
                            <a:latin typeface="Cambria Math" panose="02040503050406030204"/>
                          </a:rPr>
                          <m:t>𝐴</m:t>
                        </m:r>
                      </m:e>
                    </m:d>
                    <m:r>
                      <a:rPr lang="en-US" altLang="zh-CN" sz="2800" i="1">
                        <a:solidFill>
                          <a:srgbClr val="990000"/>
                        </a:solidFill>
                        <a:latin typeface="Cambria Math" panose="02040503050406030204"/>
                      </a:rPr>
                      <m:t>∈</m:t>
                    </m:r>
                    <m:sSub>
                      <m:sSubPr>
                        <m:ctrlPr>
                          <a:rPr lang="zh-CN" altLang="zh-CN" sz="2800" i="1">
                            <a:solidFill>
                              <a:srgbClr val="990000"/>
                            </a:solidFill>
                            <a:latin typeface="Cambria Math" panose="02040503050406030204" pitchFamily="18" charset="0"/>
                          </a:rPr>
                        </m:ctrlPr>
                      </m:sSubPr>
                      <m:e>
                        <m:r>
                          <a:rPr lang="en-US" altLang="zh-CN" sz="2800" i="1">
                            <a:solidFill>
                              <a:srgbClr val="990000"/>
                            </a:solidFill>
                            <a:latin typeface="Cambria Math" panose="02040503050406030204"/>
                          </a:rPr>
                          <m:t>𝑊</m:t>
                        </m:r>
                      </m:e>
                      <m:sub>
                        <m:r>
                          <a:rPr lang="en-US" altLang="zh-CN" sz="2800" i="1">
                            <a:solidFill>
                              <a:srgbClr val="990000"/>
                            </a:solidFill>
                            <a:latin typeface="Cambria Math" panose="02040503050406030204"/>
                          </a:rPr>
                          <m:t>2</m:t>
                        </m:r>
                      </m:sub>
                    </m:sSub>
                  </m:oMath>
                </a14:m>
                <a:r>
                  <a:rPr lang="en-US" altLang="zh-CN" sz="2800" dirty="0">
                    <a:solidFill>
                      <a:srgbClr val="990000"/>
                    </a:solidFill>
                    <a:latin typeface="仿宋" panose="02010609060101010101" pitchFamily="49" charset="-122"/>
                    <a:ea typeface="仿宋" panose="02010609060101010101" pitchFamily="49" charset="-122"/>
                  </a:rPr>
                  <a:t>.</a:t>
                </a:r>
                <a:r>
                  <a:rPr lang="en-US" altLang="zh-CN" sz="2800" dirty="0">
                    <a:solidFill>
                      <a:srgbClr val="990000"/>
                    </a:solidFill>
                  </a:rPr>
                  <a:t> </a:t>
                </a:r>
              </a:p>
              <a:p>
                <a:r>
                  <a:rPr lang="zh-CN" altLang="zh-CN" sz="2800" dirty="0">
                    <a:solidFill>
                      <a:srgbClr val="990000"/>
                    </a:solidFill>
                  </a:rPr>
                  <a:t>故</a:t>
                </a:r>
                <a14:m>
                  <m:oMath xmlns:m="http://schemas.openxmlformats.org/officeDocument/2006/math">
                    <m:r>
                      <a:rPr lang="en-US" altLang="zh-CN" sz="2800" i="1">
                        <a:solidFill>
                          <a:srgbClr val="990000"/>
                        </a:solidFill>
                        <a:latin typeface="Cambria Math" panose="02040503050406030204"/>
                      </a:rPr>
                      <m:t>𝑉</m:t>
                    </m:r>
                    <m:r>
                      <a:rPr lang="en-US" altLang="zh-CN" sz="2800" i="1">
                        <a:solidFill>
                          <a:srgbClr val="990000"/>
                        </a:solidFill>
                        <a:latin typeface="Cambria Math" panose="02040503050406030204"/>
                      </a:rPr>
                      <m:t>=</m:t>
                    </m:r>
                    <m:sSub>
                      <m:sSubPr>
                        <m:ctrlPr>
                          <a:rPr lang="zh-CN" altLang="zh-CN" sz="2800" i="1">
                            <a:solidFill>
                              <a:srgbClr val="990000"/>
                            </a:solidFill>
                            <a:latin typeface="Cambria Math" panose="02040503050406030204" pitchFamily="18" charset="0"/>
                          </a:rPr>
                        </m:ctrlPr>
                      </m:sSubPr>
                      <m:e>
                        <m:r>
                          <a:rPr lang="en-US" altLang="zh-CN" sz="2800" i="1">
                            <a:solidFill>
                              <a:srgbClr val="990000"/>
                            </a:solidFill>
                            <a:latin typeface="Cambria Math" panose="02040503050406030204"/>
                          </a:rPr>
                          <m:t>𝑊</m:t>
                        </m:r>
                      </m:e>
                      <m:sub>
                        <m:r>
                          <a:rPr lang="en-US" altLang="zh-CN" sz="2800" i="1">
                            <a:solidFill>
                              <a:srgbClr val="990000"/>
                            </a:solidFill>
                            <a:latin typeface="Cambria Math" panose="02040503050406030204"/>
                          </a:rPr>
                          <m:t>1</m:t>
                        </m:r>
                      </m:sub>
                    </m:sSub>
                    <m:r>
                      <a:rPr lang="en-US" altLang="zh-CN" sz="2800" i="1">
                        <a:solidFill>
                          <a:srgbClr val="990000"/>
                        </a:solidFill>
                        <a:latin typeface="Cambria Math" panose="02040503050406030204"/>
                      </a:rPr>
                      <m:t>+</m:t>
                    </m:r>
                    <m:sSub>
                      <m:sSubPr>
                        <m:ctrlPr>
                          <a:rPr lang="zh-CN" altLang="zh-CN" sz="2800" i="1">
                            <a:solidFill>
                              <a:srgbClr val="990000"/>
                            </a:solidFill>
                            <a:latin typeface="Cambria Math" panose="02040503050406030204" pitchFamily="18" charset="0"/>
                          </a:rPr>
                        </m:ctrlPr>
                      </m:sSubPr>
                      <m:e>
                        <m:r>
                          <a:rPr lang="en-US" altLang="zh-CN" sz="2800" i="1">
                            <a:solidFill>
                              <a:srgbClr val="990000"/>
                            </a:solidFill>
                            <a:latin typeface="Cambria Math" panose="02040503050406030204"/>
                          </a:rPr>
                          <m:t>𝑊</m:t>
                        </m:r>
                      </m:e>
                      <m:sub>
                        <m:r>
                          <a:rPr lang="en-US" altLang="zh-CN" sz="2800" i="1">
                            <a:solidFill>
                              <a:srgbClr val="990000"/>
                            </a:solidFill>
                            <a:latin typeface="Cambria Math" panose="02040503050406030204"/>
                          </a:rPr>
                          <m:t>2</m:t>
                        </m:r>
                      </m:sub>
                    </m:sSub>
                  </m:oMath>
                </a14:m>
                <a:r>
                  <a:rPr lang="en-US" altLang="zh-CN" sz="2800" dirty="0">
                    <a:solidFill>
                      <a:srgbClr val="990000"/>
                    </a:solidFill>
                    <a:latin typeface="仿宋" panose="02010609060101010101" pitchFamily="49" charset="-122"/>
                    <a:ea typeface="仿宋" panose="02010609060101010101" pitchFamily="49" charset="-122"/>
                  </a:rPr>
                  <a:t>.</a:t>
                </a:r>
                <a:r>
                  <a:rPr lang="en-US" altLang="zh-CN" sz="2800" dirty="0">
                    <a:solidFill>
                      <a:srgbClr val="990000"/>
                    </a:solidFill>
                  </a:rPr>
                  <a:t> </a:t>
                </a:r>
                <a:endParaRPr lang="zh-CN" altLang="zh-CN" sz="2800" dirty="0"/>
              </a:p>
            </p:txBody>
          </p:sp>
        </mc:Choice>
        <mc:Fallback xmlns="">
          <p:sp>
            <p:nvSpPr>
              <p:cNvPr id="22" name="内容占位符 2"/>
              <p:cNvSpPr txBox="1">
                <a:spLocks noRot="1" noChangeAspect="1" noMove="1" noResize="1" noEditPoints="1" noAdjustHandles="1" noChangeArrowheads="1" noChangeShapeType="1" noTextEdit="1"/>
              </p:cNvSpPr>
              <p:nvPr/>
            </p:nvSpPr>
            <p:spPr>
              <a:xfrm>
                <a:off x="627331" y="1229293"/>
                <a:ext cx="7936524" cy="4935337"/>
              </a:xfrm>
              <a:prstGeom prst="rect">
                <a:avLst/>
              </a:prstGeom>
              <a:blipFill rotWithShape="1">
                <a:blip r:embed="rId2"/>
                <a:stretch>
                  <a:fillRect l="-7" t="-12" r="3" b="1"/>
                </a:stretch>
              </a:blipFill>
            </p:spPr>
            <p:txBody>
              <a:bodyPr/>
              <a:lstStyle/>
              <a:p>
                <a:r>
                  <a:rPr lang="zh-CN" altLang="en-US">
                    <a:noFill/>
                  </a:rPr>
                  <a:t> </a:t>
                </a:r>
              </a:p>
            </p:txBody>
          </p:sp>
        </mc:Fallback>
      </mc:AlternateContent>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513031" y="180000"/>
            <a:ext cx="8001000" cy="678344"/>
          </a:xfrm>
        </p:spPr>
        <p:txBody>
          <a:bodyPr/>
          <a:lstStyle/>
          <a:p>
            <a:r>
              <a:rPr lang="zh-CN" altLang="en-US" sz="2400" dirty="0">
                <a:latin typeface="黑体" panose="02010609060101010101" pitchFamily="49" charset="-122"/>
                <a:ea typeface="黑体" panose="02010609060101010101" pitchFamily="49" charset="-122"/>
                <a:cs typeface="Arial" panose="020B0604020202020204" pitchFamily="34" charset="0"/>
              </a:rPr>
              <a:t>第一章 线性空间引论</a:t>
            </a:r>
            <a:r>
              <a:rPr lang="en-US" altLang="zh-CN" sz="2400" dirty="0">
                <a:latin typeface="黑体" panose="02010609060101010101" pitchFamily="49" charset="-122"/>
                <a:ea typeface="黑体" panose="02010609060101010101" pitchFamily="49" charset="-122"/>
                <a:cs typeface="Arial" panose="020B0604020202020204" pitchFamily="34" charset="0"/>
              </a:rPr>
              <a:t>——</a:t>
            </a:r>
            <a:r>
              <a:rPr lang="zh-CN" altLang="en-US" sz="2400" dirty="0">
                <a:latin typeface="黑体" panose="02010609060101010101" pitchFamily="49" charset="-122"/>
                <a:ea typeface="黑体" panose="02010609060101010101" pitchFamily="49" charset="-122"/>
                <a:cs typeface="Arial" panose="020B0604020202020204" pitchFamily="34" charset="0"/>
              </a:rPr>
              <a:t>线性子空间</a:t>
            </a:r>
          </a:p>
        </p:txBody>
      </p:sp>
      <mc:AlternateContent xmlns:mc="http://schemas.openxmlformats.org/markup-compatibility/2006" xmlns:a14="http://schemas.microsoft.com/office/drawing/2010/main">
        <mc:Choice Requires="a14">
          <p:sp>
            <p:nvSpPr>
              <p:cNvPr id="22" name="内容占位符 2"/>
              <p:cNvSpPr txBox="1"/>
              <p:nvPr/>
            </p:nvSpPr>
            <p:spPr>
              <a:xfrm>
                <a:off x="627331" y="1229293"/>
                <a:ext cx="7932682" cy="4935337"/>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600"/>
                  </a:spcBef>
                  <a:buFont typeface="Arial" panose="020B0604020202020204" pitchFamily="34" charset="0"/>
                  <a:buNone/>
                  <a:defRPr sz="3000" kern="1200" baseline="0">
                    <a:solidFill>
                      <a:schemeClr val="tx1"/>
                    </a:solidFill>
                    <a:latin typeface="+mn-ea"/>
                    <a:ea typeface="黑体" panose="02010609060101010101" pitchFamily="49" charset="-122"/>
                    <a:cs typeface="+mn-cs"/>
                  </a:defRPr>
                </a:lvl1pPr>
                <a:lvl2pPr marL="742950" indent="-28575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2pPr>
                <a:lvl3pPr marL="11430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3pPr>
                <a:lvl4pPr marL="16002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4pPr>
                <a:lvl5pPr marL="20574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20000"/>
                  </a:lnSpc>
                </a:pPr>
                <a:r>
                  <a:rPr lang="zh-CN" altLang="zh-CN" sz="2800" b="1" dirty="0">
                    <a:solidFill>
                      <a:srgbClr val="0000FF"/>
                    </a:solidFill>
                  </a:rPr>
                  <a:t>定义</a:t>
                </a:r>
                <a:r>
                  <a:rPr lang="en-US" altLang="zh-CN" sz="2800" b="1" dirty="0">
                    <a:solidFill>
                      <a:srgbClr val="0000FF"/>
                    </a:solidFill>
                  </a:rPr>
                  <a:t>1.2.1</a:t>
                </a:r>
                <a:r>
                  <a:rPr lang="zh-CN" altLang="zh-CN" sz="2800" b="1" dirty="0">
                    <a:solidFill>
                      <a:srgbClr val="0000FF"/>
                    </a:solidFill>
                  </a:rPr>
                  <a:t>（子空间）</a:t>
                </a:r>
                <a:r>
                  <a:rPr lang="zh-CN" altLang="zh-CN" sz="2800" dirty="0"/>
                  <a:t>设</a:t>
                </a:r>
                <a14:m>
                  <m:oMath xmlns:m="http://schemas.openxmlformats.org/officeDocument/2006/math">
                    <m:r>
                      <a:rPr lang="en-US" altLang="zh-CN" sz="2800" i="1">
                        <a:latin typeface="Cambria Math" panose="02040503050406030204" pitchFamily="18" charset="0"/>
                      </a:rPr>
                      <m:t>𝑉</m:t>
                    </m:r>
                  </m:oMath>
                </a14:m>
                <a:r>
                  <a:rPr lang="zh-CN" altLang="zh-CN" sz="2800" dirty="0"/>
                  <a:t>是</a:t>
                </a:r>
                <a14:m>
                  <m:oMath xmlns:m="http://schemas.openxmlformats.org/officeDocument/2006/math">
                    <m:r>
                      <a:rPr lang="en-US" altLang="zh-CN" sz="2800" i="1">
                        <a:latin typeface="Cambria Math" panose="02040503050406030204" pitchFamily="18" charset="0"/>
                      </a:rPr>
                      <m:t>𝐹</m:t>
                    </m:r>
                  </m:oMath>
                </a14:m>
                <a:r>
                  <a:rPr lang="zh-CN" altLang="zh-CN" sz="2800" dirty="0"/>
                  <a:t>上的线性空间</a:t>
                </a:r>
                <a:r>
                  <a:rPr lang="en-US" altLang="zh-CN" sz="2800" dirty="0">
                    <a:latin typeface="仿宋" panose="02010609060101010101" pitchFamily="49" charset="-122"/>
                    <a:ea typeface="仿宋" panose="02010609060101010101" pitchFamily="49" charset="-122"/>
                  </a:rPr>
                  <a:t>,</a:t>
                </a:r>
                <a14:m>
                  <m:oMath xmlns:m="http://schemas.openxmlformats.org/officeDocument/2006/math">
                    <m:r>
                      <a:rPr lang="en-US" altLang="zh-CN" sz="2800" i="1">
                        <a:latin typeface="Cambria Math" panose="02040503050406030204" pitchFamily="18" charset="0"/>
                      </a:rPr>
                      <m:t>𝑊</m:t>
                    </m:r>
                  </m:oMath>
                </a14:m>
                <a:r>
                  <a:rPr lang="zh-CN" altLang="zh-CN" sz="2800" dirty="0"/>
                  <a:t>是</a:t>
                </a:r>
                <a14:m>
                  <m:oMath xmlns:m="http://schemas.openxmlformats.org/officeDocument/2006/math">
                    <m:r>
                      <a:rPr lang="en-US" altLang="zh-CN" sz="2800" i="1">
                        <a:latin typeface="Cambria Math" panose="02040503050406030204" pitchFamily="18" charset="0"/>
                      </a:rPr>
                      <m:t>𝑉</m:t>
                    </m:r>
                  </m:oMath>
                </a14:m>
                <a:r>
                  <a:rPr lang="zh-CN" altLang="zh-CN" sz="2800" dirty="0"/>
                  <a:t>的非空子集</a:t>
                </a:r>
                <a:r>
                  <a:rPr lang="en-US" altLang="zh-CN" sz="2800" dirty="0">
                    <a:latin typeface="仿宋" panose="02010609060101010101" pitchFamily="49" charset="-122"/>
                    <a:ea typeface="仿宋" panose="02010609060101010101" pitchFamily="49" charset="-122"/>
                  </a:rPr>
                  <a:t>.</a:t>
                </a:r>
                <a:r>
                  <a:rPr lang="zh-CN" altLang="zh-CN" sz="2800" dirty="0"/>
                  <a:t>若</a:t>
                </a:r>
                <a14:m>
                  <m:oMath xmlns:m="http://schemas.openxmlformats.org/officeDocument/2006/math">
                    <m:r>
                      <a:rPr lang="en-US" altLang="zh-CN" sz="2800" i="1">
                        <a:latin typeface="Cambria Math" panose="02040503050406030204" pitchFamily="18" charset="0"/>
                      </a:rPr>
                      <m:t>𝑊</m:t>
                    </m:r>
                  </m:oMath>
                </a14:m>
                <a:r>
                  <a:rPr lang="zh-CN" altLang="zh-CN" sz="2800" dirty="0"/>
                  <a:t>的向量关于</a:t>
                </a:r>
                <a14:m>
                  <m:oMath xmlns:m="http://schemas.openxmlformats.org/officeDocument/2006/math">
                    <m:r>
                      <a:rPr lang="en-US" altLang="zh-CN" sz="2800" i="1">
                        <a:latin typeface="Cambria Math" panose="02040503050406030204" pitchFamily="18" charset="0"/>
                      </a:rPr>
                      <m:t>𝑉</m:t>
                    </m:r>
                  </m:oMath>
                </a14:m>
                <a:r>
                  <a:rPr lang="zh-CN" altLang="zh-CN" sz="2800" dirty="0"/>
                  <a:t>的加法和数乘运算也构成</a:t>
                </a:r>
                <a14:m>
                  <m:oMath xmlns:m="http://schemas.openxmlformats.org/officeDocument/2006/math">
                    <m:r>
                      <a:rPr lang="en-US" altLang="zh-CN" sz="2800" i="1">
                        <a:latin typeface="Cambria Math" panose="02040503050406030204" pitchFamily="18" charset="0"/>
                      </a:rPr>
                      <m:t>𝐹</m:t>
                    </m:r>
                  </m:oMath>
                </a14:m>
                <a:r>
                  <a:rPr lang="zh-CN" altLang="zh-CN" sz="2800" dirty="0"/>
                  <a:t>上的线性空间</a:t>
                </a:r>
                <a:r>
                  <a:rPr lang="en-US" altLang="zh-CN" sz="2800" dirty="0">
                    <a:latin typeface="仿宋" panose="02010609060101010101" pitchFamily="49" charset="-122"/>
                    <a:ea typeface="仿宋" panose="02010609060101010101" pitchFamily="49" charset="-122"/>
                  </a:rPr>
                  <a:t>,</a:t>
                </a:r>
                <a:r>
                  <a:rPr lang="zh-CN" altLang="zh-CN" sz="2800" dirty="0"/>
                  <a:t>则称</a:t>
                </a:r>
                <a14:m>
                  <m:oMath xmlns:m="http://schemas.openxmlformats.org/officeDocument/2006/math">
                    <m:r>
                      <a:rPr lang="en-US" altLang="zh-CN" sz="2800" i="1">
                        <a:latin typeface="Cambria Math" panose="02040503050406030204" pitchFamily="18" charset="0"/>
                      </a:rPr>
                      <m:t>𝑊</m:t>
                    </m:r>
                  </m:oMath>
                </a14:m>
                <a:r>
                  <a:rPr lang="zh-CN" altLang="zh-CN" sz="2800" dirty="0"/>
                  <a:t>是</a:t>
                </a:r>
                <a14:m>
                  <m:oMath xmlns:m="http://schemas.openxmlformats.org/officeDocument/2006/math">
                    <m:r>
                      <a:rPr lang="en-US" altLang="zh-CN" sz="2800" i="1">
                        <a:latin typeface="Cambria Math" panose="02040503050406030204" pitchFamily="18" charset="0"/>
                      </a:rPr>
                      <m:t>𝑉</m:t>
                    </m:r>
                  </m:oMath>
                </a14:m>
                <a:r>
                  <a:rPr lang="zh-CN" altLang="zh-CN" sz="2800" dirty="0"/>
                  <a:t>的</a:t>
                </a:r>
                <a:r>
                  <a:rPr lang="zh-CN" altLang="zh-CN" sz="2800" dirty="0">
                    <a:solidFill>
                      <a:srgbClr val="FF0000"/>
                    </a:solidFill>
                  </a:rPr>
                  <a:t>子空间</a:t>
                </a:r>
                <a:r>
                  <a:rPr lang="en-US" altLang="zh-CN" sz="2800" dirty="0">
                    <a:latin typeface="仿宋" panose="02010609060101010101" pitchFamily="49" charset="-122"/>
                    <a:ea typeface="仿宋" panose="02010609060101010101" pitchFamily="49" charset="-122"/>
                  </a:rPr>
                  <a:t>.</a:t>
                </a:r>
                <a:endParaRPr lang="zh-CN" altLang="zh-CN" sz="2800" dirty="0">
                  <a:latin typeface="仿宋" panose="02010609060101010101" pitchFamily="49" charset="-122"/>
                  <a:ea typeface="仿宋" panose="02010609060101010101" pitchFamily="49" charset="-122"/>
                </a:endParaRPr>
              </a:p>
              <a:p>
                <a:endParaRPr lang="zh-CN" altLang="zh-CN" sz="2800" dirty="0"/>
              </a:p>
              <a:p>
                <a:pPr algn="ctr"/>
                <a:endParaRPr lang="zh-CN" altLang="zh-CN" sz="2800" dirty="0"/>
              </a:p>
            </p:txBody>
          </p:sp>
        </mc:Choice>
        <mc:Fallback xmlns="">
          <p:sp>
            <p:nvSpPr>
              <p:cNvPr id="22" name="内容占位符 2"/>
              <p:cNvSpPr txBox="1">
                <a:spLocks noRot="1" noChangeAspect="1" noMove="1" noResize="1" noEditPoints="1" noAdjustHandles="1" noChangeArrowheads="1" noChangeShapeType="1" noTextEdit="1"/>
              </p:cNvSpPr>
              <p:nvPr/>
            </p:nvSpPr>
            <p:spPr>
              <a:xfrm>
                <a:off x="627331" y="1229293"/>
                <a:ext cx="7932682" cy="4935337"/>
              </a:xfrm>
              <a:prstGeom prst="rect">
                <a:avLst/>
              </a:prstGeom>
              <a:blipFill rotWithShape="1">
                <a:blip r:embed="rId3"/>
                <a:stretch>
                  <a:fillRect l="-7" t="-12" r="3" b="1"/>
                </a:stretch>
              </a:blipFill>
            </p:spPr>
            <p:txBody>
              <a:bodyPr/>
              <a:lstStyle/>
              <a:p>
                <a:r>
                  <a:rPr lang="zh-CN" altLang="en-US">
                    <a:noFill/>
                  </a:rPr>
                  <a:t> </a:t>
                </a:r>
              </a:p>
            </p:txBody>
          </p:sp>
        </mc:Fallback>
      </mc:AlternateContent>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513031" y="180000"/>
            <a:ext cx="8001000" cy="678344"/>
          </a:xfrm>
        </p:spPr>
        <p:txBody>
          <a:bodyPr/>
          <a:lstStyle/>
          <a:p>
            <a:r>
              <a:rPr lang="zh-CN" altLang="en-US" sz="2400" dirty="0">
                <a:latin typeface="黑体" panose="02010609060101010101" pitchFamily="49" charset="-122"/>
                <a:ea typeface="黑体" panose="02010609060101010101" pitchFamily="49" charset="-122"/>
                <a:cs typeface="Arial" panose="020B0604020202020204" pitchFamily="34" charset="0"/>
              </a:rPr>
              <a:t>第一章 线性空间引论</a:t>
            </a:r>
            <a:r>
              <a:rPr lang="en-US" altLang="zh-CN" sz="2400" dirty="0">
                <a:latin typeface="黑体" panose="02010609060101010101" pitchFamily="49" charset="-122"/>
                <a:ea typeface="黑体" panose="02010609060101010101" pitchFamily="49" charset="-122"/>
                <a:cs typeface="Arial" panose="020B0604020202020204" pitchFamily="34" charset="0"/>
              </a:rPr>
              <a:t>——</a:t>
            </a:r>
            <a:r>
              <a:rPr lang="zh-CN" altLang="en-US" sz="2400" dirty="0">
                <a:latin typeface="黑体" panose="02010609060101010101" pitchFamily="49" charset="-122"/>
                <a:ea typeface="黑体" panose="02010609060101010101" pitchFamily="49" charset="-122"/>
                <a:cs typeface="Arial" panose="020B0604020202020204" pitchFamily="34" charset="0"/>
              </a:rPr>
              <a:t>线性子空间</a:t>
            </a:r>
          </a:p>
        </p:txBody>
      </p:sp>
      <mc:AlternateContent xmlns:mc="http://schemas.openxmlformats.org/markup-compatibility/2006" xmlns:a14="http://schemas.microsoft.com/office/drawing/2010/main">
        <mc:Choice Requires="a14">
          <p:sp>
            <p:nvSpPr>
              <p:cNvPr id="22" name="内容占位符 2"/>
              <p:cNvSpPr txBox="1"/>
              <p:nvPr/>
            </p:nvSpPr>
            <p:spPr>
              <a:xfrm>
                <a:off x="627331" y="1229293"/>
                <a:ext cx="7886700" cy="4935337"/>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600"/>
                  </a:spcBef>
                  <a:buFont typeface="Arial" panose="020B0604020202020204" pitchFamily="34" charset="0"/>
                  <a:buNone/>
                  <a:defRPr sz="3000" kern="1200" baseline="0">
                    <a:solidFill>
                      <a:schemeClr val="tx1"/>
                    </a:solidFill>
                    <a:latin typeface="+mn-ea"/>
                    <a:ea typeface="黑体" panose="02010609060101010101" pitchFamily="49" charset="-122"/>
                    <a:cs typeface="+mn-cs"/>
                  </a:defRPr>
                </a:lvl1pPr>
                <a:lvl2pPr marL="742950" indent="-28575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2pPr>
                <a:lvl3pPr marL="11430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3pPr>
                <a:lvl4pPr marL="16002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4pPr>
                <a:lvl5pPr marL="20574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20000"/>
                  </a:lnSpc>
                </a:pPr>
                <a:r>
                  <a:rPr lang="zh-CN" altLang="en-US" sz="2800" dirty="0">
                    <a:solidFill>
                      <a:srgbClr val="FF0000"/>
                    </a:solidFill>
                    <a:latin typeface="黑体" panose="02010609060101010101" pitchFamily="49" charset="-122"/>
                  </a:rPr>
                  <a:t>子空间的表示方法</a:t>
                </a:r>
                <a:r>
                  <a:rPr lang="en-US" altLang="zh-CN" sz="2800" dirty="0">
                    <a:solidFill>
                      <a:srgbClr val="FF0000"/>
                    </a:solidFill>
                    <a:latin typeface="黑体" panose="02010609060101010101" pitchFamily="49" charset="-122"/>
                  </a:rPr>
                  <a:t>:</a:t>
                </a:r>
              </a:p>
              <a:p>
                <a:pPr>
                  <a:lnSpc>
                    <a:spcPct val="120000"/>
                  </a:lnSpc>
                </a:pPr>
                <a:r>
                  <a:rPr lang="zh-CN" altLang="en-US" sz="2800" dirty="0">
                    <a:latin typeface="+mj-ea"/>
                  </a:rPr>
                  <a:t>设</a:t>
                </a:r>
                <a14:m>
                  <m:oMath xmlns:m="http://schemas.openxmlformats.org/officeDocument/2006/math">
                    <m:sSub>
                      <m:sSubPr>
                        <m:ctrlPr>
                          <a:rPr lang="en-US" altLang="zh-CN" sz="2800" i="1">
                            <a:latin typeface="Cambria Math" panose="02040503050406030204" pitchFamily="18" charset="0"/>
                          </a:rPr>
                        </m:ctrlPr>
                      </m:sSubPr>
                      <m:e>
                        <m:r>
                          <a:rPr lang="zh-CN" altLang="en-US" sz="2800" b="1" i="1">
                            <a:latin typeface="Cambria Math" panose="02040503050406030204" pitchFamily="18" charset="0"/>
                          </a:rPr>
                          <m:t>𝜶</m:t>
                        </m:r>
                      </m:e>
                      <m:sub>
                        <m:r>
                          <a:rPr lang="en-US" altLang="zh-CN" sz="2800" i="1">
                            <a:latin typeface="Cambria Math" panose="02040503050406030204" pitchFamily="18" charset="0"/>
                          </a:rPr>
                          <m:t>1</m:t>
                        </m:r>
                      </m:sub>
                    </m:sSub>
                    <m:r>
                      <a:rPr lang="en-US" altLang="zh-CN" sz="2800" i="1">
                        <a:latin typeface="Cambria Math" panose="02040503050406030204"/>
                      </a:rPr>
                      <m:t>,</m:t>
                    </m:r>
                    <m:r>
                      <a:rPr lang="en-US" altLang="zh-CN" sz="2800" i="1">
                        <a:latin typeface="Cambria Math" panose="02040503050406030204" pitchFamily="18" charset="0"/>
                        <a:ea typeface="Cambria Math" panose="02040503050406030204" pitchFamily="18" charset="0"/>
                      </a:rPr>
                      <m:t>⋯</m:t>
                    </m:r>
                    <m:r>
                      <a:rPr lang="en-US" altLang="zh-CN" sz="2800" i="1">
                        <a:latin typeface="Cambria Math" panose="02040503050406030204"/>
                        <a:ea typeface="Cambria Math" panose="02040503050406030204" pitchFamily="18" charset="0"/>
                      </a:rPr>
                      <m:t>,</m:t>
                    </m:r>
                    <m:sSub>
                      <m:sSubPr>
                        <m:ctrlPr>
                          <a:rPr lang="en-US" altLang="zh-CN" sz="2800" i="1">
                            <a:latin typeface="Cambria Math" panose="02040503050406030204" pitchFamily="18" charset="0"/>
                          </a:rPr>
                        </m:ctrlPr>
                      </m:sSubPr>
                      <m:e>
                        <m:r>
                          <a:rPr lang="zh-CN" altLang="en-US" sz="2800" b="1" i="1">
                            <a:latin typeface="Cambria Math" panose="02040503050406030204" pitchFamily="18" charset="0"/>
                          </a:rPr>
                          <m:t>𝜶</m:t>
                        </m:r>
                      </m:e>
                      <m:sub>
                        <m:r>
                          <a:rPr lang="en-US" altLang="zh-CN" sz="2800" i="1">
                            <a:latin typeface="Cambria Math" panose="02040503050406030204" pitchFamily="18" charset="0"/>
                          </a:rPr>
                          <m:t>𝑛</m:t>
                        </m:r>
                      </m:sub>
                    </m:sSub>
                  </m:oMath>
                </a14:m>
                <a:r>
                  <a:rPr lang="zh-CN" altLang="en-US" sz="2800" dirty="0">
                    <a:latin typeface="+mj-ea"/>
                  </a:rPr>
                  <a:t>是</a:t>
                </a:r>
                <a14:m>
                  <m:oMath xmlns:m="http://schemas.openxmlformats.org/officeDocument/2006/math">
                    <m:r>
                      <a:rPr lang="en-US" altLang="zh-CN" sz="2800" i="1">
                        <a:latin typeface="Cambria Math" panose="02040503050406030204"/>
                      </a:rPr>
                      <m:t>𝐹</m:t>
                    </m:r>
                  </m:oMath>
                </a14:m>
                <a:r>
                  <a:rPr lang="zh-CN" altLang="en-US" sz="2800" dirty="0">
                    <a:latin typeface="+mj-ea"/>
                  </a:rPr>
                  <a:t>上线性空间</a:t>
                </a:r>
                <a14:m>
                  <m:oMath xmlns:m="http://schemas.openxmlformats.org/officeDocument/2006/math">
                    <m:r>
                      <a:rPr lang="en-US" altLang="zh-CN" sz="2800" i="1">
                        <a:latin typeface="Cambria Math" panose="02040503050406030204" pitchFamily="18" charset="0"/>
                      </a:rPr>
                      <m:t>𝑉</m:t>
                    </m:r>
                  </m:oMath>
                </a14:m>
                <a:r>
                  <a:rPr lang="zh-CN" altLang="en-US" sz="2800" dirty="0">
                    <a:latin typeface="+mj-ea"/>
                  </a:rPr>
                  <a:t>的一向量组</a:t>
                </a:r>
                <a:r>
                  <a:rPr lang="en-US" altLang="zh-CN" sz="2800" dirty="0">
                    <a:latin typeface="+mj-ea"/>
                  </a:rPr>
                  <a:t>, </a:t>
                </a:r>
                <a:r>
                  <a:rPr lang="zh-CN" altLang="en-US" sz="2800" dirty="0">
                    <a:latin typeface="+mj-ea"/>
                  </a:rPr>
                  <a:t>记</a:t>
                </a:r>
                <a:endParaRPr lang="en-US" altLang="zh-CN" sz="2800" dirty="0">
                  <a:solidFill>
                    <a:srgbClr val="A50021"/>
                  </a:solidFill>
                  <a:latin typeface="+mj-ea"/>
                </a:endParaRPr>
              </a:p>
              <a:p>
                <a:pPr algn="ctr">
                  <a:lnSpc>
                    <a:spcPct val="120000"/>
                  </a:lnSpc>
                  <a:spcAft>
                    <a:spcPts val="600"/>
                  </a:spcAft>
                </a:pPr>
                <a14:m>
                  <m:oMathPara xmlns:m="http://schemas.openxmlformats.org/officeDocument/2006/math">
                    <m:oMathParaPr>
                      <m:jc m:val="centerGroup"/>
                    </m:oMathParaPr>
                    <m:oMath xmlns:m="http://schemas.openxmlformats.org/officeDocument/2006/math">
                      <m:r>
                        <a:rPr lang="en-US" altLang="zh-CN" sz="2800">
                          <a:solidFill>
                            <a:srgbClr val="0000FF"/>
                          </a:solidFill>
                          <a:latin typeface="Cambria Math" panose="02040503050406030204" pitchFamily="18" charset="0"/>
                        </a:rPr>
                        <m:t>𝑊</m:t>
                      </m:r>
                      <m:r>
                        <a:rPr lang="en-US" altLang="zh-CN" sz="2800">
                          <a:solidFill>
                            <a:srgbClr val="0000FF"/>
                          </a:solidFill>
                          <a:latin typeface="Cambria Math" panose="02040503050406030204" pitchFamily="18" charset="0"/>
                        </a:rPr>
                        <m:t>=</m:t>
                      </m:r>
                      <m:d>
                        <m:dPr>
                          <m:begChr m:val="{"/>
                          <m:endChr m:val="}"/>
                          <m:ctrlPr>
                            <a:rPr lang="zh-CN" altLang="zh-CN" sz="2800" i="1">
                              <a:solidFill>
                                <a:srgbClr val="0000FF"/>
                              </a:solidFill>
                              <a:latin typeface="Cambria Math" panose="02040503050406030204" pitchFamily="18" charset="0"/>
                            </a:rPr>
                          </m:ctrlPr>
                        </m:dPr>
                        <m:e>
                          <m:sSub>
                            <m:sSubPr>
                              <m:ctrlPr>
                                <a:rPr lang="zh-CN" altLang="zh-CN" sz="2800" i="1">
                                  <a:solidFill>
                                    <a:srgbClr val="0000FF"/>
                                  </a:solidFill>
                                  <a:latin typeface="Cambria Math" panose="02040503050406030204" pitchFamily="18" charset="0"/>
                                </a:rPr>
                              </m:ctrlPr>
                            </m:sSubPr>
                            <m:e>
                              <m:r>
                                <a:rPr lang="en-US" altLang="zh-CN" sz="2800">
                                  <a:solidFill>
                                    <a:srgbClr val="0000FF"/>
                                  </a:solidFill>
                                  <a:latin typeface="Cambria Math" panose="02040503050406030204" pitchFamily="18" charset="0"/>
                                </a:rPr>
                                <m:t>𝑘</m:t>
                              </m:r>
                            </m:e>
                            <m:sub>
                              <m:r>
                                <a:rPr lang="en-US" altLang="zh-CN" sz="2800">
                                  <a:solidFill>
                                    <a:srgbClr val="0000FF"/>
                                  </a:solidFill>
                                  <a:latin typeface="Cambria Math" panose="02040503050406030204" pitchFamily="18" charset="0"/>
                                </a:rPr>
                                <m:t>1</m:t>
                              </m:r>
                            </m:sub>
                          </m:sSub>
                          <m:sSub>
                            <m:sSubPr>
                              <m:ctrlPr>
                                <a:rPr lang="zh-CN" altLang="zh-CN" sz="2800" i="1">
                                  <a:solidFill>
                                    <a:srgbClr val="0000FF"/>
                                  </a:solidFill>
                                  <a:latin typeface="Cambria Math" panose="02040503050406030204" pitchFamily="18" charset="0"/>
                                </a:rPr>
                              </m:ctrlPr>
                            </m:sSubPr>
                            <m:e>
                              <m:r>
                                <a:rPr lang="en-US" altLang="zh-CN" sz="2800">
                                  <a:solidFill>
                                    <a:srgbClr val="0000FF"/>
                                  </a:solidFill>
                                  <a:latin typeface="Cambria Math" panose="02040503050406030204" pitchFamily="18" charset="0"/>
                                </a:rPr>
                                <m:t>𝜶</m:t>
                              </m:r>
                            </m:e>
                            <m:sub>
                              <m:r>
                                <a:rPr lang="en-US" altLang="zh-CN" sz="2800">
                                  <a:solidFill>
                                    <a:srgbClr val="0000FF"/>
                                  </a:solidFill>
                                  <a:latin typeface="Cambria Math" panose="02040503050406030204" pitchFamily="18" charset="0"/>
                                </a:rPr>
                                <m:t>1</m:t>
                              </m:r>
                            </m:sub>
                          </m:sSub>
                          <m:r>
                            <a:rPr lang="en-US" altLang="zh-CN" sz="2800">
                              <a:solidFill>
                                <a:srgbClr val="0000FF"/>
                              </a:solidFill>
                              <a:latin typeface="Cambria Math" panose="02040503050406030204" pitchFamily="18" charset="0"/>
                            </a:rPr>
                            <m:t>+⋯+</m:t>
                          </m:r>
                          <m:sSub>
                            <m:sSubPr>
                              <m:ctrlPr>
                                <a:rPr lang="zh-CN" altLang="zh-CN" sz="2800" i="1">
                                  <a:solidFill>
                                    <a:srgbClr val="0000FF"/>
                                  </a:solidFill>
                                  <a:latin typeface="Cambria Math" panose="02040503050406030204" pitchFamily="18" charset="0"/>
                                </a:rPr>
                              </m:ctrlPr>
                            </m:sSubPr>
                            <m:e>
                              <m:r>
                                <a:rPr lang="en-US" altLang="zh-CN" sz="2800">
                                  <a:solidFill>
                                    <a:srgbClr val="0000FF"/>
                                  </a:solidFill>
                                  <a:latin typeface="Cambria Math" panose="02040503050406030204" pitchFamily="18" charset="0"/>
                                </a:rPr>
                                <m:t>𝑘</m:t>
                              </m:r>
                            </m:e>
                            <m:sub>
                              <m:r>
                                <a:rPr lang="en-US" altLang="zh-CN" sz="2800">
                                  <a:solidFill>
                                    <a:srgbClr val="0000FF"/>
                                  </a:solidFill>
                                  <a:latin typeface="Cambria Math" panose="02040503050406030204" pitchFamily="18" charset="0"/>
                                </a:rPr>
                                <m:t>𝑛</m:t>
                              </m:r>
                            </m:sub>
                          </m:sSub>
                          <m:sSub>
                            <m:sSubPr>
                              <m:ctrlPr>
                                <a:rPr lang="zh-CN" altLang="zh-CN" sz="2800" i="1">
                                  <a:solidFill>
                                    <a:srgbClr val="0000FF"/>
                                  </a:solidFill>
                                  <a:latin typeface="Cambria Math" panose="02040503050406030204" pitchFamily="18" charset="0"/>
                                </a:rPr>
                              </m:ctrlPr>
                            </m:sSubPr>
                            <m:e>
                              <m:r>
                                <a:rPr lang="en-US" altLang="zh-CN" sz="2800">
                                  <a:solidFill>
                                    <a:srgbClr val="0000FF"/>
                                  </a:solidFill>
                                  <a:latin typeface="Cambria Math" panose="02040503050406030204" pitchFamily="18" charset="0"/>
                                </a:rPr>
                                <m:t>𝜶</m:t>
                              </m:r>
                            </m:e>
                            <m:sub>
                              <m:r>
                                <a:rPr lang="en-US" altLang="zh-CN" sz="2800">
                                  <a:solidFill>
                                    <a:srgbClr val="0000FF"/>
                                  </a:solidFill>
                                  <a:latin typeface="Cambria Math" panose="02040503050406030204" pitchFamily="18" charset="0"/>
                                </a:rPr>
                                <m:t>𝑛</m:t>
                              </m:r>
                            </m:sub>
                          </m:sSub>
                          <m:r>
                            <a:rPr lang="en-US" altLang="zh-CN" sz="2800">
                              <a:solidFill>
                                <a:srgbClr val="0000FF"/>
                              </a:solidFill>
                              <a:latin typeface="Cambria Math" panose="02040503050406030204" pitchFamily="18" charset="0"/>
                            </a:rPr>
                            <m:t>|</m:t>
                          </m:r>
                          <m:sSub>
                            <m:sSubPr>
                              <m:ctrlPr>
                                <a:rPr lang="zh-CN" altLang="zh-CN" sz="2800" i="1">
                                  <a:solidFill>
                                    <a:srgbClr val="0000FF"/>
                                  </a:solidFill>
                                  <a:latin typeface="Cambria Math" panose="02040503050406030204" pitchFamily="18" charset="0"/>
                                </a:rPr>
                              </m:ctrlPr>
                            </m:sSubPr>
                            <m:e>
                              <m:r>
                                <a:rPr lang="en-US" altLang="zh-CN" sz="2800">
                                  <a:solidFill>
                                    <a:srgbClr val="0000FF"/>
                                  </a:solidFill>
                                  <a:latin typeface="Cambria Math" panose="02040503050406030204" pitchFamily="18" charset="0"/>
                                </a:rPr>
                                <m:t>𝑘</m:t>
                              </m:r>
                            </m:e>
                            <m:sub>
                              <m:r>
                                <a:rPr lang="en-US" altLang="zh-CN" sz="2800">
                                  <a:solidFill>
                                    <a:srgbClr val="0000FF"/>
                                  </a:solidFill>
                                  <a:latin typeface="Cambria Math" panose="02040503050406030204" pitchFamily="18" charset="0"/>
                                </a:rPr>
                                <m:t>𝑖</m:t>
                              </m:r>
                            </m:sub>
                          </m:sSub>
                          <m:r>
                            <a:rPr lang="en-US" altLang="zh-CN" sz="2800">
                              <a:solidFill>
                                <a:srgbClr val="0000FF"/>
                              </a:solidFill>
                              <a:latin typeface="Cambria Math" panose="02040503050406030204" pitchFamily="18" charset="0"/>
                            </a:rPr>
                            <m:t>∈</m:t>
                          </m:r>
                          <m:r>
                            <a:rPr lang="en-US" altLang="zh-CN" sz="2800">
                              <a:solidFill>
                                <a:srgbClr val="0000FF"/>
                              </a:solidFill>
                              <a:latin typeface="Cambria Math" panose="02040503050406030204" pitchFamily="18" charset="0"/>
                            </a:rPr>
                            <m:t>𝐹</m:t>
                          </m:r>
                          <m:r>
                            <a:rPr lang="en-US" altLang="zh-CN" sz="2800">
                              <a:solidFill>
                                <a:srgbClr val="0000FF"/>
                              </a:solidFill>
                              <a:latin typeface="Cambria Math" panose="02040503050406030204" pitchFamily="18" charset="0"/>
                            </a:rPr>
                            <m:t>,</m:t>
                          </m:r>
                          <m:r>
                            <a:rPr lang="en-US" altLang="zh-CN" sz="2800">
                              <a:solidFill>
                                <a:srgbClr val="0000FF"/>
                              </a:solidFill>
                              <a:latin typeface="Cambria Math" panose="02040503050406030204" pitchFamily="18" charset="0"/>
                            </a:rPr>
                            <m:t>𝑖</m:t>
                          </m:r>
                          <m:r>
                            <a:rPr lang="en-US" altLang="zh-CN" sz="2800">
                              <a:solidFill>
                                <a:srgbClr val="0000FF"/>
                              </a:solidFill>
                              <a:latin typeface="Cambria Math" panose="02040503050406030204" pitchFamily="18" charset="0"/>
                            </a:rPr>
                            <m:t>=1,⋯,</m:t>
                          </m:r>
                          <m:r>
                            <a:rPr lang="en-US" altLang="zh-CN" sz="2800">
                              <a:solidFill>
                                <a:srgbClr val="0000FF"/>
                              </a:solidFill>
                              <a:latin typeface="Cambria Math" panose="02040503050406030204" pitchFamily="18" charset="0"/>
                            </a:rPr>
                            <m:t>𝑛</m:t>
                          </m:r>
                        </m:e>
                      </m:d>
                    </m:oMath>
                  </m:oMathPara>
                </a14:m>
                <a:endParaRPr lang="zh-CN" altLang="zh-CN" sz="2800" dirty="0">
                  <a:solidFill>
                    <a:srgbClr val="0000FF"/>
                  </a:solidFill>
                </a:endParaRPr>
              </a:p>
              <a:p>
                <a:pPr algn="ctr">
                  <a:lnSpc>
                    <a:spcPct val="120000"/>
                  </a:lnSpc>
                </a:pPr>
                <a:endParaRPr lang="zh-CN" altLang="zh-CN" sz="2800" dirty="0"/>
              </a:p>
            </p:txBody>
          </p:sp>
        </mc:Choice>
        <mc:Fallback xmlns="">
          <p:sp>
            <p:nvSpPr>
              <p:cNvPr id="22" name="内容占位符 2"/>
              <p:cNvSpPr txBox="1">
                <a:spLocks noRot="1" noChangeAspect="1" noMove="1" noResize="1" noEditPoints="1" noAdjustHandles="1" noChangeArrowheads="1" noChangeShapeType="1" noTextEdit="1"/>
              </p:cNvSpPr>
              <p:nvPr/>
            </p:nvSpPr>
            <p:spPr>
              <a:xfrm>
                <a:off x="627331" y="1229293"/>
                <a:ext cx="7886700" cy="4935337"/>
              </a:xfrm>
              <a:prstGeom prst="rect">
                <a:avLst/>
              </a:prstGeom>
              <a:blipFill rotWithShape="1">
                <a:blip r:embed="rId2"/>
                <a:stretch>
                  <a:fillRect l="-7" t="-12" r="7" b="1"/>
                </a:stretch>
              </a:blipFill>
            </p:spPr>
            <p:txBody>
              <a:bodyPr/>
              <a:lstStyle/>
              <a:p>
                <a:r>
                  <a:rPr lang="zh-CN" altLang="en-US">
                    <a:noFill/>
                  </a:rPr>
                  <a:t> </a:t>
                </a:r>
              </a:p>
            </p:txBody>
          </p:sp>
        </mc:Fallback>
      </mc:AlternateContent>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513031" y="180000"/>
            <a:ext cx="8001000" cy="678344"/>
          </a:xfrm>
        </p:spPr>
        <p:txBody>
          <a:bodyPr/>
          <a:lstStyle/>
          <a:p>
            <a:r>
              <a:rPr lang="zh-CN" altLang="en-US" sz="2400" dirty="0">
                <a:latin typeface="黑体" panose="02010609060101010101" pitchFamily="49" charset="-122"/>
                <a:ea typeface="黑体" panose="02010609060101010101" pitchFamily="49" charset="-122"/>
                <a:cs typeface="Arial" panose="020B0604020202020204" pitchFamily="34" charset="0"/>
              </a:rPr>
              <a:t>第一章 线性空间引论</a:t>
            </a:r>
            <a:r>
              <a:rPr lang="en-US" altLang="zh-CN" sz="2400" dirty="0">
                <a:latin typeface="黑体" panose="02010609060101010101" pitchFamily="49" charset="-122"/>
                <a:ea typeface="黑体" panose="02010609060101010101" pitchFamily="49" charset="-122"/>
                <a:cs typeface="Arial" panose="020B0604020202020204" pitchFamily="34" charset="0"/>
              </a:rPr>
              <a:t>——</a:t>
            </a:r>
            <a:r>
              <a:rPr lang="zh-CN" altLang="en-US" sz="2400" dirty="0">
                <a:latin typeface="黑体" panose="02010609060101010101" pitchFamily="49" charset="-122"/>
                <a:ea typeface="黑体" panose="02010609060101010101" pitchFamily="49" charset="-122"/>
                <a:cs typeface="Arial" panose="020B0604020202020204" pitchFamily="34" charset="0"/>
              </a:rPr>
              <a:t>线性子空间</a:t>
            </a:r>
          </a:p>
        </p:txBody>
      </p:sp>
      <mc:AlternateContent xmlns:mc="http://schemas.openxmlformats.org/markup-compatibility/2006" xmlns:a14="http://schemas.microsoft.com/office/drawing/2010/main">
        <mc:Choice Requires="a14">
          <p:sp>
            <p:nvSpPr>
              <p:cNvPr id="22" name="内容占位符 2"/>
              <p:cNvSpPr txBox="1"/>
              <p:nvPr/>
            </p:nvSpPr>
            <p:spPr>
              <a:xfrm>
                <a:off x="627331" y="1229293"/>
                <a:ext cx="7886700" cy="4935337"/>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600"/>
                  </a:spcBef>
                  <a:buFont typeface="Arial" panose="020B0604020202020204" pitchFamily="34" charset="0"/>
                  <a:buNone/>
                  <a:defRPr sz="3000" kern="1200" baseline="0">
                    <a:solidFill>
                      <a:schemeClr val="tx1"/>
                    </a:solidFill>
                    <a:latin typeface="+mn-ea"/>
                    <a:ea typeface="黑体" panose="02010609060101010101" pitchFamily="49" charset="-122"/>
                    <a:cs typeface="+mn-cs"/>
                  </a:defRPr>
                </a:lvl1pPr>
                <a:lvl2pPr marL="742950" indent="-28575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2pPr>
                <a:lvl3pPr marL="11430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3pPr>
                <a:lvl4pPr marL="16002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4pPr>
                <a:lvl5pPr marL="20574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20000"/>
                  </a:lnSpc>
                </a:pPr>
                <a:r>
                  <a:rPr lang="zh-CN" altLang="en-US" sz="2800" dirty="0">
                    <a:solidFill>
                      <a:srgbClr val="FF0000"/>
                    </a:solidFill>
                    <a:latin typeface="黑体" panose="02010609060101010101" pitchFamily="49" charset="-122"/>
                  </a:rPr>
                  <a:t>子空间的表示方法</a:t>
                </a:r>
                <a:r>
                  <a:rPr lang="en-US" altLang="zh-CN" sz="2800" dirty="0">
                    <a:solidFill>
                      <a:srgbClr val="FF0000"/>
                    </a:solidFill>
                    <a:latin typeface="黑体" panose="02010609060101010101" pitchFamily="49" charset="-122"/>
                  </a:rPr>
                  <a:t>:</a:t>
                </a:r>
              </a:p>
              <a:p>
                <a:pPr>
                  <a:lnSpc>
                    <a:spcPct val="120000"/>
                  </a:lnSpc>
                </a:pPr>
                <a:r>
                  <a:rPr lang="zh-CN" altLang="en-US" sz="2800" dirty="0">
                    <a:latin typeface="+mj-ea"/>
                  </a:rPr>
                  <a:t>设</a:t>
                </a:r>
                <a14:m>
                  <m:oMath xmlns:m="http://schemas.openxmlformats.org/officeDocument/2006/math">
                    <m:sSub>
                      <m:sSubPr>
                        <m:ctrlPr>
                          <a:rPr lang="en-US" altLang="zh-CN" sz="2800" i="1">
                            <a:latin typeface="Cambria Math" panose="02040503050406030204" pitchFamily="18" charset="0"/>
                          </a:rPr>
                        </m:ctrlPr>
                      </m:sSubPr>
                      <m:e>
                        <m:r>
                          <a:rPr lang="zh-CN" altLang="en-US" sz="2800" b="1" i="1">
                            <a:latin typeface="Cambria Math" panose="02040503050406030204" pitchFamily="18" charset="0"/>
                          </a:rPr>
                          <m:t>𝜶</m:t>
                        </m:r>
                      </m:e>
                      <m:sub>
                        <m:r>
                          <a:rPr lang="en-US" altLang="zh-CN" sz="2800" i="1">
                            <a:latin typeface="Cambria Math" panose="02040503050406030204" pitchFamily="18" charset="0"/>
                          </a:rPr>
                          <m:t>1</m:t>
                        </m:r>
                      </m:sub>
                    </m:sSub>
                    <m:r>
                      <a:rPr lang="en-US" altLang="zh-CN" sz="2800" i="1">
                        <a:latin typeface="Cambria Math" panose="02040503050406030204"/>
                      </a:rPr>
                      <m:t>,</m:t>
                    </m:r>
                    <m:r>
                      <a:rPr lang="en-US" altLang="zh-CN" sz="2800" i="1">
                        <a:latin typeface="Cambria Math" panose="02040503050406030204" pitchFamily="18" charset="0"/>
                        <a:ea typeface="Cambria Math" panose="02040503050406030204" pitchFamily="18" charset="0"/>
                      </a:rPr>
                      <m:t>⋯</m:t>
                    </m:r>
                    <m:r>
                      <a:rPr lang="en-US" altLang="zh-CN" sz="2800" i="1">
                        <a:latin typeface="Cambria Math" panose="02040503050406030204"/>
                        <a:ea typeface="Cambria Math" panose="02040503050406030204" pitchFamily="18" charset="0"/>
                      </a:rPr>
                      <m:t>,</m:t>
                    </m:r>
                    <m:sSub>
                      <m:sSubPr>
                        <m:ctrlPr>
                          <a:rPr lang="en-US" altLang="zh-CN" sz="2800" i="1">
                            <a:latin typeface="Cambria Math" panose="02040503050406030204" pitchFamily="18" charset="0"/>
                          </a:rPr>
                        </m:ctrlPr>
                      </m:sSubPr>
                      <m:e>
                        <m:r>
                          <a:rPr lang="zh-CN" altLang="en-US" sz="2800" b="1" i="1">
                            <a:latin typeface="Cambria Math" panose="02040503050406030204" pitchFamily="18" charset="0"/>
                          </a:rPr>
                          <m:t>𝜶</m:t>
                        </m:r>
                      </m:e>
                      <m:sub>
                        <m:r>
                          <a:rPr lang="en-US" altLang="zh-CN" sz="2800" i="1">
                            <a:latin typeface="Cambria Math" panose="02040503050406030204" pitchFamily="18" charset="0"/>
                          </a:rPr>
                          <m:t>𝑛</m:t>
                        </m:r>
                      </m:sub>
                    </m:sSub>
                  </m:oMath>
                </a14:m>
                <a:r>
                  <a:rPr lang="zh-CN" altLang="en-US" sz="2800" dirty="0">
                    <a:latin typeface="+mj-ea"/>
                  </a:rPr>
                  <a:t>是</a:t>
                </a:r>
                <a14:m>
                  <m:oMath xmlns:m="http://schemas.openxmlformats.org/officeDocument/2006/math">
                    <m:r>
                      <a:rPr lang="en-US" altLang="zh-CN" sz="2800" i="1">
                        <a:latin typeface="Cambria Math" panose="02040503050406030204"/>
                      </a:rPr>
                      <m:t>𝐹</m:t>
                    </m:r>
                  </m:oMath>
                </a14:m>
                <a:r>
                  <a:rPr lang="zh-CN" altLang="en-US" sz="2800" dirty="0">
                    <a:latin typeface="+mj-ea"/>
                  </a:rPr>
                  <a:t>上线性空间</a:t>
                </a:r>
                <a14:m>
                  <m:oMath xmlns:m="http://schemas.openxmlformats.org/officeDocument/2006/math">
                    <m:r>
                      <a:rPr lang="en-US" altLang="zh-CN" sz="2800" i="1">
                        <a:latin typeface="Cambria Math" panose="02040503050406030204" pitchFamily="18" charset="0"/>
                      </a:rPr>
                      <m:t>𝑉</m:t>
                    </m:r>
                  </m:oMath>
                </a14:m>
                <a:r>
                  <a:rPr lang="zh-CN" altLang="en-US" sz="2800" dirty="0">
                    <a:latin typeface="+mj-ea"/>
                  </a:rPr>
                  <a:t>的一向量组</a:t>
                </a:r>
                <a:r>
                  <a:rPr lang="en-US" altLang="zh-CN" sz="2800" dirty="0">
                    <a:latin typeface="+mj-ea"/>
                  </a:rPr>
                  <a:t>, </a:t>
                </a:r>
                <a:r>
                  <a:rPr lang="zh-CN" altLang="en-US" sz="2800" dirty="0">
                    <a:latin typeface="+mj-ea"/>
                  </a:rPr>
                  <a:t>记</a:t>
                </a:r>
                <a:endParaRPr lang="en-US" altLang="zh-CN" sz="2800" dirty="0">
                  <a:solidFill>
                    <a:srgbClr val="A50021"/>
                  </a:solidFill>
                  <a:latin typeface="+mj-ea"/>
                </a:endParaRPr>
              </a:p>
              <a:p>
                <a:pPr algn="ctr">
                  <a:lnSpc>
                    <a:spcPct val="120000"/>
                  </a:lnSpc>
                  <a:spcAft>
                    <a:spcPts val="600"/>
                  </a:spcAft>
                </a:pPr>
                <a14:m>
                  <m:oMathPara xmlns:m="http://schemas.openxmlformats.org/officeDocument/2006/math">
                    <m:oMathParaPr>
                      <m:jc m:val="centerGroup"/>
                    </m:oMathParaPr>
                    <m:oMath xmlns:m="http://schemas.openxmlformats.org/officeDocument/2006/math">
                      <m:r>
                        <a:rPr lang="en-US" altLang="zh-CN" sz="2800">
                          <a:solidFill>
                            <a:srgbClr val="0000FF"/>
                          </a:solidFill>
                          <a:latin typeface="Cambria Math" panose="02040503050406030204" pitchFamily="18" charset="0"/>
                        </a:rPr>
                        <m:t>𝑊</m:t>
                      </m:r>
                      <m:r>
                        <a:rPr lang="en-US" altLang="zh-CN" sz="2800">
                          <a:solidFill>
                            <a:srgbClr val="0000FF"/>
                          </a:solidFill>
                          <a:latin typeface="Cambria Math" panose="02040503050406030204" pitchFamily="18" charset="0"/>
                        </a:rPr>
                        <m:t>=</m:t>
                      </m:r>
                      <m:d>
                        <m:dPr>
                          <m:begChr m:val="{"/>
                          <m:endChr m:val="}"/>
                          <m:ctrlPr>
                            <a:rPr lang="zh-CN" altLang="zh-CN" sz="2800" i="1">
                              <a:solidFill>
                                <a:srgbClr val="0000FF"/>
                              </a:solidFill>
                              <a:latin typeface="Cambria Math" panose="02040503050406030204" pitchFamily="18" charset="0"/>
                            </a:rPr>
                          </m:ctrlPr>
                        </m:dPr>
                        <m:e>
                          <m:sSub>
                            <m:sSubPr>
                              <m:ctrlPr>
                                <a:rPr lang="zh-CN" altLang="zh-CN" sz="2800" i="1">
                                  <a:solidFill>
                                    <a:srgbClr val="0000FF"/>
                                  </a:solidFill>
                                  <a:latin typeface="Cambria Math" panose="02040503050406030204" pitchFamily="18" charset="0"/>
                                </a:rPr>
                              </m:ctrlPr>
                            </m:sSubPr>
                            <m:e>
                              <m:r>
                                <a:rPr lang="en-US" altLang="zh-CN" sz="2800">
                                  <a:solidFill>
                                    <a:srgbClr val="0000FF"/>
                                  </a:solidFill>
                                  <a:latin typeface="Cambria Math" panose="02040503050406030204" pitchFamily="18" charset="0"/>
                                </a:rPr>
                                <m:t>𝑘</m:t>
                              </m:r>
                            </m:e>
                            <m:sub>
                              <m:r>
                                <a:rPr lang="en-US" altLang="zh-CN" sz="2800">
                                  <a:solidFill>
                                    <a:srgbClr val="0000FF"/>
                                  </a:solidFill>
                                  <a:latin typeface="Cambria Math" panose="02040503050406030204" pitchFamily="18" charset="0"/>
                                </a:rPr>
                                <m:t>1</m:t>
                              </m:r>
                            </m:sub>
                          </m:sSub>
                          <m:sSub>
                            <m:sSubPr>
                              <m:ctrlPr>
                                <a:rPr lang="zh-CN" altLang="zh-CN" sz="2800" i="1">
                                  <a:solidFill>
                                    <a:srgbClr val="0000FF"/>
                                  </a:solidFill>
                                  <a:latin typeface="Cambria Math" panose="02040503050406030204" pitchFamily="18" charset="0"/>
                                </a:rPr>
                              </m:ctrlPr>
                            </m:sSubPr>
                            <m:e>
                              <m:r>
                                <a:rPr lang="en-US" altLang="zh-CN" sz="2800">
                                  <a:solidFill>
                                    <a:srgbClr val="0000FF"/>
                                  </a:solidFill>
                                  <a:latin typeface="Cambria Math" panose="02040503050406030204" pitchFamily="18" charset="0"/>
                                </a:rPr>
                                <m:t>𝜶</m:t>
                              </m:r>
                            </m:e>
                            <m:sub>
                              <m:r>
                                <a:rPr lang="en-US" altLang="zh-CN" sz="2800">
                                  <a:solidFill>
                                    <a:srgbClr val="0000FF"/>
                                  </a:solidFill>
                                  <a:latin typeface="Cambria Math" panose="02040503050406030204" pitchFamily="18" charset="0"/>
                                </a:rPr>
                                <m:t>1</m:t>
                              </m:r>
                            </m:sub>
                          </m:sSub>
                          <m:r>
                            <a:rPr lang="en-US" altLang="zh-CN" sz="2800">
                              <a:solidFill>
                                <a:srgbClr val="0000FF"/>
                              </a:solidFill>
                              <a:latin typeface="Cambria Math" panose="02040503050406030204" pitchFamily="18" charset="0"/>
                            </a:rPr>
                            <m:t>+⋯+</m:t>
                          </m:r>
                          <m:sSub>
                            <m:sSubPr>
                              <m:ctrlPr>
                                <a:rPr lang="zh-CN" altLang="zh-CN" sz="2800" i="1">
                                  <a:solidFill>
                                    <a:srgbClr val="0000FF"/>
                                  </a:solidFill>
                                  <a:latin typeface="Cambria Math" panose="02040503050406030204" pitchFamily="18" charset="0"/>
                                </a:rPr>
                              </m:ctrlPr>
                            </m:sSubPr>
                            <m:e>
                              <m:r>
                                <a:rPr lang="en-US" altLang="zh-CN" sz="2800">
                                  <a:solidFill>
                                    <a:srgbClr val="0000FF"/>
                                  </a:solidFill>
                                  <a:latin typeface="Cambria Math" panose="02040503050406030204" pitchFamily="18" charset="0"/>
                                </a:rPr>
                                <m:t>𝑘</m:t>
                              </m:r>
                            </m:e>
                            <m:sub>
                              <m:r>
                                <a:rPr lang="en-US" altLang="zh-CN" sz="2800">
                                  <a:solidFill>
                                    <a:srgbClr val="0000FF"/>
                                  </a:solidFill>
                                  <a:latin typeface="Cambria Math" panose="02040503050406030204" pitchFamily="18" charset="0"/>
                                </a:rPr>
                                <m:t>𝑛</m:t>
                              </m:r>
                            </m:sub>
                          </m:sSub>
                          <m:sSub>
                            <m:sSubPr>
                              <m:ctrlPr>
                                <a:rPr lang="zh-CN" altLang="zh-CN" sz="2800" i="1">
                                  <a:solidFill>
                                    <a:srgbClr val="0000FF"/>
                                  </a:solidFill>
                                  <a:latin typeface="Cambria Math" panose="02040503050406030204" pitchFamily="18" charset="0"/>
                                </a:rPr>
                              </m:ctrlPr>
                            </m:sSubPr>
                            <m:e>
                              <m:r>
                                <a:rPr lang="en-US" altLang="zh-CN" sz="2800">
                                  <a:solidFill>
                                    <a:srgbClr val="0000FF"/>
                                  </a:solidFill>
                                  <a:latin typeface="Cambria Math" panose="02040503050406030204" pitchFamily="18" charset="0"/>
                                </a:rPr>
                                <m:t>𝜶</m:t>
                              </m:r>
                            </m:e>
                            <m:sub>
                              <m:r>
                                <a:rPr lang="en-US" altLang="zh-CN" sz="2800">
                                  <a:solidFill>
                                    <a:srgbClr val="0000FF"/>
                                  </a:solidFill>
                                  <a:latin typeface="Cambria Math" panose="02040503050406030204" pitchFamily="18" charset="0"/>
                                </a:rPr>
                                <m:t>𝑛</m:t>
                              </m:r>
                            </m:sub>
                          </m:sSub>
                          <m:r>
                            <a:rPr lang="en-US" altLang="zh-CN" sz="2800">
                              <a:solidFill>
                                <a:srgbClr val="0000FF"/>
                              </a:solidFill>
                              <a:latin typeface="Cambria Math" panose="02040503050406030204" pitchFamily="18" charset="0"/>
                            </a:rPr>
                            <m:t>|</m:t>
                          </m:r>
                          <m:sSub>
                            <m:sSubPr>
                              <m:ctrlPr>
                                <a:rPr lang="zh-CN" altLang="zh-CN" sz="2800" i="1">
                                  <a:solidFill>
                                    <a:srgbClr val="0000FF"/>
                                  </a:solidFill>
                                  <a:latin typeface="Cambria Math" panose="02040503050406030204" pitchFamily="18" charset="0"/>
                                </a:rPr>
                              </m:ctrlPr>
                            </m:sSubPr>
                            <m:e>
                              <m:r>
                                <a:rPr lang="en-US" altLang="zh-CN" sz="2800">
                                  <a:solidFill>
                                    <a:srgbClr val="0000FF"/>
                                  </a:solidFill>
                                  <a:latin typeface="Cambria Math" panose="02040503050406030204" pitchFamily="18" charset="0"/>
                                </a:rPr>
                                <m:t>𝑘</m:t>
                              </m:r>
                            </m:e>
                            <m:sub>
                              <m:r>
                                <a:rPr lang="en-US" altLang="zh-CN" sz="2800">
                                  <a:solidFill>
                                    <a:srgbClr val="0000FF"/>
                                  </a:solidFill>
                                  <a:latin typeface="Cambria Math" panose="02040503050406030204" pitchFamily="18" charset="0"/>
                                </a:rPr>
                                <m:t>𝑖</m:t>
                              </m:r>
                            </m:sub>
                          </m:sSub>
                          <m:r>
                            <a:rPr lang="en-US" altLang="zh-CN" sz="2800">
                              <a:solidFill>
                                <a:srgbClr val="0000FF"/>
                              </a:solidFill>
                              <a:latin typeface="Cambria Math" panose="02040503050406030204" pitchFamily="18" charset="0"/>
                            </a:rPr>
                            <m:t>∈</m:t>
                          </m:r>
                          <m:r>
                            <a:rPr lang="en-US" altLang="zh-CN" sz="2800">
                              <a:solidFill>
                                <a:srgbClr val="0000FF"/>
                              </a:solidFill>
                              <a:latin typeface="Cambria Math" panose="02040503050406030204" pitchFamily="18" charset="0"/>
                            </a:rPr>
                            <m:t>𝐹</m:t>
                          </m:r>
                          <m:r>
                            <a:rPr lang="en-US" altLang="zh-CN" sz="2800">
                              <a:solidFill>
                                <a:srgbClr val="0000FF"/>
                              </a:solidFill>
                              <a:latin typeface="Cambria Math" panose="02040503050406030204" pitchFamily="18" charset="0"/>
                            </a:rPr>
                            <m:t>,</m:t>
                          </m:r>
                          <m:r>
                            <a:rPr lang="en-US" altLang="zh-CN" sz="2800">
                              <a:solidFill>
                                <a:srgbClr val="0000FF"/>
                              </a:solidFill>
                              <a:latin typeface="Cambria Math" panose="02040503050406030204" pitchFamily="18" charset="0"/>
                            </a:rPr>
                            <m:t>𝑖</m:t>
                          </m:r>
                          <m:r>
                            <a:rPr lang="en-US" altLang="zh-CN" sz="2800">
                              <a:solidFill>
                                <a:srgbClr val="0000FF"/>
                              </a:solidFill>
                              <a:latin typeface="Cambria Math" panose="02040503050406030204" pitchFamily="18" charset="0"/>
                            </a:rPr>
                            <m:t>=1,⋯,</m:t>
                          </m:r>
                          <m:r>
                            <a:rPr lang="en-US" altLang="zh-CN" sz="2800">
                              <a:solidFill>
                                <a:srgbClr val="0000FF"/>
                              </a:solidFill>
                              <a:latin typeface="Cambria Math" panose="02040503050406030204" pitchFamily="18" charset="0"/>
                            </a:rPr>
                            <m:t>𝑛</m:t>
                          </m:r>
                        </m:e>
                      </m:d>
                    </m:oMath>
                  </m:oMathPara>
                </a14:m>
                <a:endParaRPr lang="en-US" altLang="zh-CN" sz="2800" dirty="0">
                  <a:solidFill>
                    <a:srgbClr val="0000FF"/>
                  </a:solidFill>
                </a:endParaRPr>
              </a:p>
              <a:p>
                <a:pPr>
                  <a:lnSpc>
                    <a:spcPct val="120000"/>
                  </a:lnSpc>
                  <a:spcBef>
                    <a:spcPts val="1200"/>
                  </a:spcBef>
                </a:pPr>
                <a:r>
                  <a:rPr lang="zh-CN" altLang="zh-CN" sz="2800" b="1" dirty="0">
                    <a:solidFill>
                      <a:srgbClr val="0000FF"/>
                    </a:solidFill>
                  </a:rPr>
                  <a:t>定理</a:t>
                </a:r>
                <a:r>
                  <a:rPr lang="en-US" altLang="zh-CN" sz="2800" b="1" dirty="0">
                    <a:solidFill>
                      <a:srgbClr val="0000FF"/>
                    </a:solidFill>
                  </a:rPr>
                  <a:t>1.2.3 </a:t>
                </a:r>
                <a:r>
                  <a:rPr lang="zh-CN" altLang="zh-CN" sz="2800" dirty="0"/>
                  <a:t>若</a:t>
                </a:r>
                <a14:m>
                  <m:oMath xmlns:m="http://schemas.openxmlformats.org/officeDocument/2006/math">
                    <m:sSub>
                      <m:sSubPr>
                        <m:ctrlPr>
                          <a:rPr lang="zh-CN" altLang="zh-CN" sz="2800" i="1">
                            <a:latin typeface="Cambria Math" panose="02040503050406030204" pitchFamily="18" charset="0"/>
                          </a:rPr>
                        </m:ctrlPr>
                      </m:sSubPr>
                      <m:e>
                        <m:r>
                          <a:rPr lang="en-US" altLang="zh-CN" sz="2800" b="1" i="1">
                            <a:latin typeface="Cambria Math" panose="02040503050406030204" pitchFamily="18" charset="0"/>
                          </a:rPr>
                          <m:t>𝜶</m:t>
                        </m:r>
                      </m:e>
                      <m:sub>
                        <m:r>
                          <a:rPr lang="en-US" altLang="zh-CN" sz="2800" i="1">
                            <a:latin typeface="Cambria Math" panose="02040503050406030204" pitchFamily="18" charset="0"/>
                          </a:rPr>
                          <m:t>1</m:t>
                        </m:r>
                      </m:sub>
                    </m:sSub>
                    <m:r>
                      <a:rPr lang="en-US" altLang="zh-CN" sz="2800">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b="1" i="1">
                            <a:latin typeface="Cambria Math" panose="02040503050406030204" pitchFamily="18" charset="0"/>
                          </a:rPr>
                          <m:t>𝜶</m:t>
                        </m:r>
                      </m:e>
                      <m:sub>
                        <m:r>
                          <a:rPr lang="en-US" altLang="zh-CN" sz="2800" i="1">
                            <a:latin typeface="Cambria Math" panose="02040503050406030204" pitchFamily="18" charset="0"/>
                          </a:rPr>
                          <m:t>𝑛</m:t>
                        </m:r>
                      </m:sub>
                    </m:sSub>
                  </m:oMath>
                </a14:m>
                <a:r>
                  <a:rPr lang="zh-CN" altLang="zh-CN" sz="2800" dirty="0"/>
                  <a:t>是线性空间</a:t>
                </a:r>
                <a14:m>
                  <m:oMath xmlns:m="http://schemas.openxmlformats.org/officeDocument/2006/math">
                    <m:r>
                      <a:rPr lang="en-US" altLang="zh-CN" sz="2800" i="1">
                        <a:latin typeface="Cambria Math" panose="02040503050406030204" pitchFamily="18" charset="0"/>
                      </a:rPr>
                      <m:t>𝑉</m:t>
                    </m:r>
                  </m:oMath>
                </a14:m>
                <a:r>
                  <a:rPr lang="zh-CN" altLang="zh-CN" sz="2800" dirty="0"/>
                  <a:t>的一组向量</a:t>
                </a:r>
                <a:r>
                  <a:rPr lang="en-US" altLang="zh-CN" sz="2800" dirty="0"/>
                  <a:t>, </a:t>
                </a:r>
                <a:r>
                  <a:rPr lang="zh-CN" altLang="zh-CN" sz="2800" dirty="0"/>
                  <a:t>由</a:t>
                </a:r>
                <a:r>
                  <a:rPr lang="zh-CN" altLang="en-US" sz="2800" dirty="0"/>
                  <a:t>上</a:t>
                </a:r>
                <a:r>
                  <a:rPr lang="zh-CN" altLang="zh-CN" sz="2800" dirty="0"/>
                  <a:t>式定义的集合</a:t>
                </a:r>
                <a14:m>
                  <m:oMath xmlns:m="http://schemas.openxmlformats.org/officeDocument/2006/math">
                    <m:r>
                      <a:rPr lang="en-US" altLang="zh-CN" sz="2800" i="1">
                        <a:latin typeface="Cambria Math" panose="02040503050406030204" pitchFamily="18" charset="0"/>
                      </a:rPr>
                      <m:t>𝑊</m:t>
                    </m:r>
                  </m:oMath>
                </a14:m>
                <a:r>
                  <a:rPr lang="zh-CN" altLang="zh-CN" sz="2800" dirty="0"/>
                  <a:t>是</a:t>
                </a:r>
                <a14:m>
                  <m:oMath xmlns:m="http://schemas.openxmlformats.org/officeDocument/2006/math">
                    <m:r>
                      <a:rPr lang="en-US" altLang="zh-CN" sz="2800" i="1">
                        <a:latin typeface="Cambria Math" panose="02040503050406030204" pitchFamily="18" charset="0"/>
                      </a:rPr>
                      <m:t>𝑉</m:t>
                    </m:r>
                  </m:oMath>
                </a14:m>
                <a:r>
                  <a:rPr lang="zh-CN" altLang="zh-CN" sz="2800" dirty="0"/>
                  <a:t>的一个线性子空间</a:t>
                </a:r>
                <a:r>
                  <a:rPr lang="en-US" altLang="zh-CN" sz="2800" dirty="0"/>
                  <a:t>, </a:t>
                </a:r>
                <a:r>
                  <a:rPr lang="zh-CN" altLang="zh-CN" sz="2800" dirty="0"/>
                  <a:t>并称</a:t>
                </a:r>
                <a14:m>
                  <m:oMath xmlns:m="http://schemas.openxmlformats.org/officeDocument/2006/math">
                    <m:r>
                      <a:rPr lang="en-US" altLang="zh-CN" sz="2800" i="1">
                        <a:latin typeface="Cambria Math" panose="02040503050406030204" pitchFamily="18" charset="0"/>
                      </a:rPr>
                      <m:t>𝑊</m:t>
                    </m:r>
                  </m:oMath>
                </a14:m>
                <a:r>
                  <a:rPr lang="zh-CN" altLang="zh-CN" sz="2800" dirty="0"/>
                  <a:t>是由</a:t>
                </a:r>
                <a:r>
                  <a:rPr lang="zh-CN" altLang="zh-CN" sz="2800" dirty="0">
                    <a:solidFill>
                      <a:srgbClr val="FF0000"/>
                    </a:solidFill>
                  </a:rPr>
                  <a:t>向量组</a:t>
                </a:r>
                <a14:m>
                  <m:oMath xmlns:m="http://schemas.openxmlformats.org/officeDocument/2006/math">
                    <m:sSub>
                      <m:sSubPr>
                        <m:ctrlPr>
                          <a:rPr lang="zh-CN" altLang="zh-CN" sz="2800" i="1">
                            <a:solidFill>
                              <a:srgbClr val="FF0000"/>
                            </a:solidFill>
                            <a:latin typeface="Cambria Math" panose="02040503050406030204" pitchFamily="18" charset="0"/>
                          </a:rPr>
                        </m:ctrlPr>
                      </m:sSubPr>
                      <m:e>
                        <m:r>
                          <a:rPr lang="en-US" altLang="zh-CN" sz="2800" b="0" i="1">
                            <a:solidFill>
                              <a:srgbClr val="FF0000"/>
                            </a:solidFill>
                            <a:latin typeface="Cambria Math" panose="02040503050406030204" pitchFamily="18" charset="0"/>
                          </a:rPr>
                          <m:t>𝛼</m:t>
                        </m:r>
                      </m:e>
                      <m:sub>
                        <m:r>
                          <a:rPr lang="en-US" altLang="zh-CN" sz="2800" b="0" i="1">
                            <a:solidFill>
                              <a:srgbClr val="FF0000"/>
                            </a:solidFill>
                            <a:latin typeface="Cambria Math" panose="02040503050406030204" pitchFamily="18" charset="0"/>
                          </a:rPr>
                          <m:t>1</m:t>
                        </m:r>
                      </m:sub>
                    </m:sSub>
                    <m:r>
                      <a:rPr lang="en-US" altLang="zh-CN" sz="2800" b="0">
                        <a:solidFill>
                          <a:srgbClr val="FF0000"/>
                        </a:solidFill>
                        <a:latin typeface="Cambria Math" panose="02040503050406030204" pitchFamily="18" charset="0"/>
                      </a:rPr>
                      <m:t>,⋯,</m:t>
                    </m:r>
                    <m:sSub>
                      <m:sSubPr>
                        <m:ctrlPr>
                          <a:rPr lang="zh-CN" altLang="zh-CN" sz="2800" i="1">
                            <a:solidFill>
                              <a:srgbClr val="FF0000"/>
                            </a:solidFill>
                            <a:latin typeface="Cambria Math" panose="02040503050406030204" pitchFamily="18" charset="0"/>
                          </a:rPr>
                        </m:ctrlPr>
                      </m:sSubPr>
                      <m:e>
                        <m:r>
                          <a:rPr lang="en-US" altLang="zh-CN" sz="2800" b="0" i="1">
                            <a:solidFill>
                              <a:srgbClr val="FF0000"/>
                            </a:solidFill>
                            <a:latin typeface="Cambria Math" panose="02040503050406030204" pitchFamily="18" charset="0"/>
                          </a:rPr>
                          <m:t>𝛼</m:t>
                        </m:r>
                      </m:e>
                      <m:sub>
                        <m:r>
                          <a:rPr lang="en-US" altLang="zh-CN" sz="2800" b="0" i="1">
                            <a:solidFill>
                              <a:srgbClr val="FF0000"/>
                            </a:solidFill>
                            <a:latin typeface="Cambria Math" panose="02040503050406030204" pitchFamily="18" charset="0"/>
                          </a:rPr>
                          <m:t>𝑛</m:t>
                        </m:r>
                      </m:sub>
                    </m:sSub>
                  </m:oMath>
                </a14:m>
                <a:r>
                  <a:rPr lang="zh-CN" altLang="zh-CN" sz="2800" dirty="0">
                    <a:solidFill>
                      <a:srgbClr val="FF0000"/>
                    </a:solidFill>
                  </a:rPr>
                  <a:t>张成（或生成）的子空间</a:t>
                </a:r>
                <a:r>
                  <a:rPr lang="en-US" altLang="zh-CN" sz="2800" dirty="0"/>
                  <a:t>, </a:t>
                </a:r>
                <a:r>
                  <a:rPr lang="zh-CN" altLang="zh-CN" sz="2800" dirty="0"/>
                  <a:t>记为</a:t>
                </a:r>
                <a14:m>
                  <m:oMath xmlns:m="http://schemas.openxmlformats.org/officeDocument/2006/math">
                    <m:r>
                      <m:rPr>
                        <m:sty m:val="p"/>
                      </m:rPr>
                      <a:rPr lang="en-US" altLang="zh-CN" sz="2800">
                        <a:latin typeface="Cambria Math" panose="02040503050406030204" pitchFamily="18" charset="0"/>
                      </a:rPr>
                      <m:t>span</m:t>
                    </m:r>
                    <m:d>
                      <m:dPr>
                        <m:ctrlPr>
                          <a:rPr lang="zh-CN" altLang="zh-CN" sz="2800" i="1">
                            <a:latin typeface="Cambria Math" panose="02040503050406030204" pitchFamily="18" charset="0"/>
                          </a:rPr>
                        </m:ctrlPr>
                      </m:dPr>
                      <m:e>
                        <m:sSub>
                          <m:sSubPr>
                            <m:ctrlPr>
                              <a:rPr lang="zh-CN" altLang="zh-CN" sz="2800" i="1">
                                <a:latin typeface="Cambria Math" panose="02040503050406030204" pitchFamily="18" charset="0"/>
                              </a:rPr>
                            </m:ctrlPr>
                          </m:sSubPr>
                          <m:e>
                            <m:r>
                              <a:rPr lang="en-US" altLang="zh-CN" sz="2800" b="1" i="1">
                                <a:latin typeface="Cambria Math" panose="02040503050406030204" pitchFamily="18" charset="0"/>
                              </a:rPr>
                              <m:t>𝜶</m:t>
                            </m:r>
                          </m:e>
                          <m:sub>
                            <m:r>
                              <a:rPr lang="en-US" altLang="zh-CN" sz="2800" i="1">
                                <a:latin typeface="Cambria Math" panose="02040503050406030204" pitchFamily="18" charset="0"/>
                              </a:rPr>
                              <m:t>1</m:t>
                            </m:r>
                          </m:sub>
                        </m:sSub>
                        <m:r>
                          <a:rPr lang="en-US" altLang="zh-CN" sz="2800">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b="1" i="1">
                                <a:latin typeface="Cambria Math" panose="02040503050406030204" pitchFamily="18" charset="0"/>
                              </a:rPr>
                              <m:t>𝜶</m:t>
                            </m:r>
                          </m:e>
                          <m:sub>
                            <m:r>
                              <a:rPr lang="en-US" altLang="zh-CN" sz="2800" i="1">
                                <a:latin typeface="Cambria Math" panose="02040503050406030204" pitchFamily="18" charset="0"/>
                              </a:rPr>
                              <m:t>𝑛</m:t>
                            </m:r>
                          </m:sub>
                        </m:sSub>
                      </m:e>
                    </m:d>
                  </m:oMath>
                </a14:m>
                <a:r>
                  <a:rPr lang="en-US" altLang="zh-CN" sz="2800" dirty="0"/>
                  <a:t>. </a:t>
                </a:r>
                <a:endParaRPr lang="zh-CN" altLang="zh-CN" sz="2800" dirty="0"/>
              </a:p>
              <a:p>
                <a:pPr>
                  <a:lnSpc>
                    <a:spcPct val="120000"/>
                  </a:lnSpc>
                  <a:spcBef>
                    <a:spcPts val="1200"/>
                  </a:spcBef>
                </a:pPr>
                <a:r>
                  <a:rPr lang="zh-CN" altLang="en-US" sz="2800" dirty="0">
                    <a:latin typeface="黑体" panose="02010609060101010101" pitchFamily="49" charset="-122"/>
                  </a:rPr>
                  <a:t>上述方法解决了抽象空间中子集的描述</a:t>
                </a:r>
                <a:r>
                  <a:rPr lang="en-US" altLang="zh-CN" sz="2800" dirty="0">
                    <a:latin typeface="黑体" panose="02010609060101010101" pitchFamily="49" charset="-122"/>
                  </a:rPr>
                  <a:t>.</a:t>
                </a:r>
              </a:p>
              <a:p>
                <a:pPr algn="ctr">
                  <a:lnSpc>
                    <a:spcPct val="120000"/>
                  </a:lnSpc>
                </a:pPr>
                <a:endParaRPr lang="zh-CN" altLang="zh-CN" sz="2800" dirty="0">
                  <a:solidFill>
                    <a:srgbClr val="0000FF"/>
                  </a:solidFill>
                </a:endParaRPr>
              </a:p>
              <a:p>
                <a:pPr algn="ctr">
                  <a:lnSpc>
                    <a:spcPct val="120000"/>
                  </a:lnSpc>
                </a:pPr>
                <a:endParaRPr lang="zh-CN" altLang="zh-CN" sz="2800" dirty="0"/>
              </a:p>
            </p:txBody>
          </p:sp>
        </mc:Choice>
        <mc:Fallback xmlns="">
          <p:sp>
            <p:nvSpPr>
              <p:cNvPr id="22" name="内容占位符 2"/>
              <p:cNvSpPr txBox="1">
                <a:spLocks noRot="1" noChangeAspect="1" noMove="1" noResize="1" noEditPoints="1" noAdjustHandles="1" noChangeArrowheads="1" noChangeShapeType="1" noTextEdit="1"/>
              </p:cNvSpPr>
              <p:nvPr/>
            </p:nvSpPr>
            <p:spPr>
              <a:xfrm>
                <a:off x="627331" y="1229293"/>
                <a:ext cx="7886700" cy="4935337"/>
              </a:xfrm>
              <a:prstGeom prst="rect">
                <a:avLst/>
              </a:prstGeom>
              <a:blipFill rotWithShape="1">
                <a:blip r:embed="rId3"/>
                <a:stretch>
                  <a:fillRect l="-7" t="-12" r="7" b="-16970"/>
                </a:stretch>
              </a:blipFill>
            </p:spPr>
            <p:txBody>
              <a:bodyPr/>
              <a:lstStyle/>
              <a:p>
                <a:r>
                  <a:rPr lang="zh-CN" altLang="en-US">
                    <a:noFill/>
                  </a:rPr>
                  <a:t> </a:t>
                </a:r>
              </a:p>
            </p:txBody>
          </p:sp>
        </mc:Fallback>
      </mc:AlternateContent>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513031" y="180000"/>
            <a:ext cx="8001000" cy="678344"/>
          </a:xfrm>
        </p:spPr>
        <p:txBody>
          <a:bodyPr/>
          <a:lstStyle/>
          <a:p>
            <a:r>
              <a:rPr lang="zh-CN" altLang="en-US" sz="2400" dirty="0">
                <a:latin typeface="黑体" panose="02010609060101010101" pitchFamily="49" charset="-122"/>
                <a:ea typeface="黑体" panose="02010609060101010101" pitchFamily="49" charset="-122"/>
                <a:cs typeface="Arial" panose="020B0604020202020204" pitchFamily="34" charset="0"/>
              </a:rPr>
              <a:t>第一章 线性空间引论</a:t>
            </a:r>
            <a:r>
              <a:rPr lang="en-US" altLang="zh-CN" sz="2400" dirty="0">
                <a:latin typeface="黑体" panose="02010609060101010101" pitchFamily="49" charset="-122"/>
                <a:ea typeface="黑体" panose="02010609060101010101" pitchFamily="49" charset="-122"/>
                <a:cs typeface="Arial" panose="020B0604020202020204" pitchFamily="34" charset="0"/>
              </a:rPr>
              <a:t>——</a:t>
            </a:r>
            <a:r>
              <a:rPr lang="zh-CN" altLang="en-US" sz="2400" dirty="0">
                <a:latin typeface="黑体" panose="02010609060101010101" pitchFamily="49" charset="-122"/>
                <a:ea typeface="黑体" panose="02010609060101010101" pitchFamily="49" charset="-122"/>
                <a:cs typeface="Arial" panose="020B0604020202020204" pitchFamily="34" charset="0"/>
              </a:rPr>
              <a:t>线性子空间</a:t>
            </a:r>
          </a:p>
        </p:txBody>
      </p:sp>
      <mc:AlternateContent xmlns:mc="http://schemas.openxmlformats.org/markup-compatibility/2006" xmlns:a14="http://schemas.microsoft.com/office/drawing/2010/main">
        <mc:Choice Requires="a14">
          <p:sp>
            <p:nvSpPr>
              <p:cNvPr id="22" name="内容占位符 2"/>
              <p:cNvSpPr txBox="1"/>
              <p:nvPr/>
            </p:nvSpPr>
            <p:spPr>
              <a:xfrm>
                <a:off x="627331" y="1229293"/>
                <a:ext cx="7886700" cy="4935337"/>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600"/>
                  </a:spcBef>
                  <a:buFont typeface="Arial" panose="020B0604020202020204" pitchFamily="34" charset="0"/>
                  <a:buNone/>
                  <a:defRPr sz="3000" kern="1200" baseline="0">
                    <a:solidFill>
                      <a:schemeClr val="tx1"/>
                    </a:solidFill>
                    <a:latin typeface="+mn-ea"/>
                    <a:ea typeface="黑体" panose="02010609060101010101" pitchFamily="49" charset="-122"/>
                    <a:cs typeface="+mn-cs"/>
                  </a:defRPr>
                </a:lvl1pPr>
                <a:lvl2pPr marL="742950" indent="-28575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2pPr>
                <a:lvl3pPr marL="11430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3pPr>
                <a:lvl4pPr marL="16002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4pPr>
                <a:lvl5pPr marL="20574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20000"/>
                  </a:lnSpc>
                </a:pPr>
                <a:r>
                  <a:rPr lang="zh-CN" altLang="zh-CN" sz="2800" b="1" dirty="0">
                    <a:solidFill>
                      <a:srgbClr val="0000FF"/>
                    </a:solidFill>
                  </a:rPr>
                  <a:t>定义</a:t>
                </a:r>
                <a:r>
                  <a:rPr lang="en-US" altLang="zh-CN" sz="2800" b="1" dirty="0">
                    <a:solidFill>
                      <a:srgbClr val="0000FF"/>
                    </a:solidFill>
                  </a:rPr>
                  <a:t>1.2.2</a:t>
                </a:r>
                <a:r>
                  <a:rPr lang="zh-CN" altLang="zh-CN" sz="2800" b="1" dirty="0">
                    <a:solidFill>
                      <a:srgbClr val="0000FF"/>
                    </a:solidFill>
                  </a:rPr>
                  <a:t>（矩阵零空间）</a:t>
                </a:r>
                <a:r>
                  <a:rPr lang="zh-CN" altLang="zh-CN" sz="2800" dirty="0"/>
                  <a:t>设</a:t>
                </a:r>
                <a14:m>
                  <m:oMath xmlns:m="http://schemas.openxmlformats.org/officeDocument/2006/math">
                    <m:r>
                      <a:rPr lang="en-US" altLang="zh-CN" sz="2800" i="1">
                        <a:latin typeface="Cambria Math" panose="02040503050406030204" pitchFamily="18" charset="0"/>
                      </a:rPr>
                      <m:t>𝐴</m:t>
                    </m:r>
                    <m:r>
                      <a:rPr lang="en-US" altLang="zh-CN" sz="2800" i="1">
                        <a:latin typeface="Cambria Math" panose="02040503050406030204" pitchFamily="18" charset="0"/>
                      </a:rPr>
                      <m:t>∈</m:t>
                    </m:r>
                    <m:sSup>
                      <m:sSupPr>
                        <m:ctrlPr>
                          <a:rPr lang="zh-CN" altLang="zh-CN" sz="2800" i="1">
                            <a:latin typeface="Cambria Math" panose="02040503050406030204" pitchFamily="18" charset="0"/>
                          </a:rPr>
                        </m:ctrlPr>
                      </m:sSupPr>
                      <m:e>
                        <m:r>
                          <a:rPr lang="en-US" altLang="zh-CN" sz="2800" i="1">
                            <a:latin typeface="Cambria Math" panose="02040503050406030204" pitchFamily="18" charset="0"/>
                          </a:rPr>
                          <m:t>ℂ</m:t>
                        </m:r>
                      </m:e>
                      <m:sup>
                        <m:r>
                          <a:rPr lang="en-US" altLang="zh-CN" sz="2800" i="1">
                            <a:latin typeface="Cambria Math" panose="02040503050406030204" pitchFamily="18" charset="0"/>
                          </a:rPr>
                          <m:t>𝑚</m:t>
                        </m:r>
                        <m:r>
                          <a:rPr lang="en-US" altLang="zh-CN" sz="2800" i="1">
                            <a:latin typeface="Cambria Math" panose="02040503050406030204" pitchFamily="18" charset="0"/>
                          </a:rPr>
                          <m:t>×</m:t>
                        </m:r>
                        <m:r>
                          <a:rPr lang="en-US" altLang="zh-CN" sz="2800" i="1">
                            <a:latin typeface="Cambria Math" panose="02040503050406030204" pitchFamily="18" charset="0"/>
                          </a:rPr>
                          <m:t>𝑛</m:t>
                        </m:r>
                      </m:sup>
                    </m:sSup>
                  </m:oMath>
                </a14:m>
                <a:r>
                  <a:rPr lang="en-US" altLang="zh-CN" sz="2800" dirty="0"/>
                  <a:t>, </a:t>
                </a:r>
                <a:r>
                  <a:rPr lang="zh-CN" altLang="zh-CN" sz="2800" dirty="0"/>
                  <a:t>则矩阵</a:t>
                </a:r>
                <a14:m>
                  <m:oMath xmlns:m="http://schemas.openxmlformats.org/officeDocument/2006/math">
                    <m:r>
                      <a:rPr lang="en-US" altLang="zh-CN" sz="2800" i="1">
                        <a:latin typeface="Cambria Math" panose="02040503050406030204" pitchFamily="18" charset="0"/>
                      </a:rPr>
                      <m:t>𝐴</m:t>
                    </m:r>
                  </m:oMath>
                </a14:m>
                <a:r>
                  <a:rPr lang="zh-CN" altLang="zh-CN" sz="2800" dirty="0"/>
                  <a:t>的</a:t>
                </a:r>
                <a:r>
                  <a:rPr lang="zh-CN" altLang="zh-CN" sz="2800" dirty="0">
                    <a:solidFill>
                      <a:srgbClr val="FF0000"/>
                    </a:solidFill>
                  </a:rPr>
                  <a:t>零空间（或核空间）</a:t>
                </a:r>
                <a:r>
                  <a:rPr lang="zh-CN" altLang="zh-CN" sz="2800" dirty="0"/>
                  <a:t>定义为齐次线性方程组</a:t>
                </a:r>
                <a14:m>
                  <m:oMath xmlns:m="http://schemas.openxmlformats.org/officeDocument/2006/math">
                    <m:r>
                      <a:rPr lang="en-US" altLang="zh-CN" sz="2800" i="1">
                        <a:latin typeface="Cambria Math" panose="02040503050406030204" pitchFamily="18" charset="0"/>
                      </a:rPr>
                      <m:t>𝐴</m:t>
                    </m:r>
                    <m:r>
                      <a:rPr lang="en-US" altLang="zh-CN" sz="2800" b="1" i="1">
                        <a:latin typeface="Cambria Math" panose="02040503050406030204" pitchFamily="18" charset="0"/>
                      </a:rPr>
                      <m:t>𝒙</m:t>
                    </m:r>
                    <m:r>
                      <a:rPr lang="en-US" altLang="zh-CN" sz="2800" i="1">
                        <a:latin typeface="Cambria Math" panose="02040503050406030204" pitchFamily="18" charset="0"/>
                      </a:rPr>
                      <m:t>=</m:t>
                    </m:r>
                    <m:r>
                      <a:rPr lang="en-US" altLang="zh-CN" sz="2800" b="1" i="1">
                        <a:latin typeface="Cambria Math" panose="02040503050406030204" pitchFamily="18" charset="0"/>
                      </a:rPr>
                      <m:t>𝟎</m:t>
                    </m:r>
                  </m:oMath>
                </a14:m>
                <a:r>
                  <a:rPr lang="zh-CN" altLang="zh-CN" sz="2800" dirty="0"/>
                  <a:t>的解集</a:t>
                </a:r>
                <a:r>
                  <a:rPr lang="en-US" altLang="zh-CN" sz="2800" dirty="0"/>
                  <a:t>, </a:t>
                </a:r>
                <a:r>
                  <a:rPr lang="zh-CN" altLang="zh-CN" sz="2800" dirty="0"/>
                  <a:t>记为</a:t>
                </a:r>
              </a:p>
              <a:p>
                <a:pPr>
                  <a:lnSpc>
                    <a:spcPct val="120000"/>
                  </a:lnSpc>
                </a:pPr>
                <a14:m>
                  <m:oMathPara xmlns:m="http://schemas.openxmlformats.org/officeDocument/2006/math">
                    <m:oMathParaPr>
                      <m:jc m:val="centerGroup"/>
                    </m:oMathParaPr>
                    <m:oMath xmlns:m="http://schemas.openxmlformats.org/officeDocument/2006/math">
                      <m:r>
                        <a:rPr lang="en-US" altLang="zh-CN" sz="2800" i="1">
                          <a:latin typeface="Cambria Math" panose="02040503050406030204" pitchFamily="18" charset="0"/>
                        </a:rPr>
                        <m:t>𝑁</m:t>
                      </m:r>
                      <m:d>
                        <m:dPr>
                          <m:ctrlPr>
                            <a:rPr lang="zh-CN" altLang="zh-CN" sz="2800" i="1">
                              <a:latin typeface="Cambria Math" panose="02040503050406030204" pitchFamily="18" charset="0"/>
                            </a:rPr>
                          </m:ctrlPr>
                        </m:dPr>
                        <m:e>
                          <m:r>
                            <a:rPr lang="en-US" altLang="zh-CN" sz="2800" i="1">
                              <a:latin typeface="Cambria Math" panose="02040503050406030204" pitchFamily="18" charset="0"/>
                            </a:rPr>
                            <m:t>𝐴</m:t>
                          </m:r>
                        </m:e>
                      </m:d>
                      <m:r>
                        <a:rPr lang="en-US" altLang="zh-CN" sz="2800" i="1">
                          <a:latin typeface="Cambria Math" panose="02040503050406030204" pitchFamily="18" charset="0"/>
                        </a:rPr>
                        <m:t>=</m:t>
                      </m:r>
                      <m:d>
                        <m:dPr>
                          <m:begChr m:val="{"/>
                          <m:endChr m:val="}"/>
                          <m:ctrlPr>
                            <a:rPr lang="zh-CN" altLang="zh-CN" sz="2800" i="1">
                              <a:latin typeface="Cambria Math" panose="02040503050406030204" pitchFamily="18" charset="0"/>
                            </a:rPr>
                          </m:ctrlPr>
                        </m:dPr>
                        <m:e>
                          <m:r>
                            <a:rPr lang="en-US" altLang="zh-CN" sz="2800" b="1" i="1">
                              <a:latin typeface="Cambria Math" panose="02040503050406030204" pitchFamily="18" charset="0"/>
                            </a:rPr>
                            <m:t>𝒙</m:t>
                          </m:r>
                          <m:r>
                            <a:rPr lang="en-US" altLang="zh-CN" sz="2800" i="1">
                              <a:latin typeface="Cambria Math" panose="02040503050406030204" pitchFamily="18" charset="0"/>
                            </a:rPr>
                            <m:t>∈</m:t>
                          </m:r>
                          <m:sSup>
                            <m:sSupPr>
                              <m:ctrlPr>
                                <a:rPr lang="zh-CN" altLang="zh-CN" sz="2800" i="1">
                                  <a:latin typeface="Cambria Math" panose="02040503050406030204" pitchFamily="18" charset="0"/>
                                </a:rPr>
                              </m:ctrlPr>
                            </m:sSupPr>
                            <m:e>
                              <m:r>
                                <a:rPr lang="en-US" altLang="zh-CN" sz="2800" i="1">
                                  <a:latin typeface="Cambria Math" panose="02040503050406030204" pitchFamily="18" charset="0"/>
                                </a:rPr>
                                <m:t>ℂ</m:t>
                              </m:r>
                            </m:e>
                            <m:sup>
                              <m:r>
                                <a:rPr lang="en-US" altLang="zh-CN" sz="2800" i="1">
                                  <a:latin typeface="Cambria Math" panose="02040503050406030204" pitchFamily="18" charset="0"/>
                                </a:rPr>
                                <m:t>𝑛</m:t>
                              </m:r>
                            </m:sup>
                          </m:sSup>
                          <m:r>
                            <a:rPr lang="en-US" altLang="zh-CN" sz="2800" i="1">
                              <a:latin typeface="Cambria Math" panose="02040503050406030204" pitchFamily="18" charset="0"/>
                            </a:rPr>
                            <m:t>|</m:t>
                          </m:r>
                          <m:r>
                            <a:rPr lang="en-US" altLang="zh-CN" sz="2800" i="1">
                              <a:latin typeface="Cambria Math" panose="02040503050406030204" pitchFamily="18" charset="0"/>
                            </a:rPr>
                            <m:t>𝐴</m:t>
                          </m:r>
                          <m:r>
                            <a:rPr lang="en-US" altLang="zh-CN" sz="2800" b="1" i="1">
                              <a:latin typeface="Cambria Math" panose="02040503050406030204" pitchFamily="18" charset="0"/>
                            </a:rPr>
                            <m:t>𝒙</m:t>
                          </m:r>
                          <m:r>
                            <a:rPr lang="en-US" altLang="zh-CN" sz="2800" i="1">
                              <a:latin typeface="Cambria Math" panose="02040503050406030204" pitchFamily="18" charset="0"/>
                            </a:rPr>
                            <m:t>=</m:t>
                          </m:r>
                          <m:r>
                            <a:rPr lang="en-US" altLang="zh-CN" sz="2800" b="1" i="1">
                              <a:latin typeface="Cambria Math" panose="02040503050406030204" pitchFamily="18" charset="0"/>
                            </a:rPr>
                            <m:t>𝟎</m:t>
                          </m:r>
                        </m:e>
                      </m:d>
                    </m:oMath>
                  </m:oMathPara>
                </a14:m>
                <a:endParaRPr lang="zh-CN" altLang="zh-CN" sz="2800" dirty="0"/>
              </a:p>
              <a:p>
                <a:pPr>
                  <a:lnSpc>
                    <a:spcPct val="120000"/>
                  </a:lnSpc>
                </a:pPr>
                <a:r>
                  <a:rPr lang="zh-CN" altLang="zh-CN" sz="2800" b="1" dirty="0">
                    <a:solidFill>
                      <a:srgbClr val="0000FF"/>
                    </a:solidFill>
                  </a:rPr>
                  <a:t>定义</a:t>
                </a:r>
                <a:r>
                  <a:rPr lang="en-US" altLang="zh-CN" sz="2800" b="1" dirty="0">
                    <a:solidFill>
                      <a:srgbClr val="0000FF"/>
                    </a:solidFill>
                  </a:rPr>
                  <a:t>1.2.3</a:t>
                </a:r>
                <a:r>
                  <a:rPr lang="zh-CN" altLang="zh-CN" sz="2800" b="1" dirty="0">
                    <a:solidFill>
                      <a:srgbClr val="0000FF"/>
                    </a:solidFill>
                  </a:rPr>
                  <a:t>（矩阵列空间）</a:t>
                </a:r>
                <a:r>
                  <a:rPr lang="zh-CN" altLang="zh-CN" sz="2800" dirty="0"/>
                  <a:t>设</a:t>
                </a:r>
                <a14:m>
                  <m:oMath xmlns:m="http://schemas.openxmlformats.org/officeDocument/2006/math">
                    <m:r>
                      <a:rPr lang="en-US" altLang="zh-CN" sz="2800" i="1">
                        <a:latin typeface="Cambria Math" panose="02040503050406030204" pitchFamily="18" charset="0"/>
                      </a:rPr>
                      <m:t>𝐴</m:t>
                    </m:r>
                    <m:r>
                      <a:rPr lang="en-US" altLang="zh-CN" sz="2800" i="1">
                        <a:latin typeface="Cambria Math" panose="02040503050406030204" pitchFamily="18" charset="0"/>
                      </a:rPr>
                      <m:t>∈</m:t>
                    </m:r>
                    <m:sSup>
                      <m:sSupPr>
                        <m:ctrlPr>
                          <a:rPr lang="zh-CN" altLang="zh-CN" sz="2800" i="1">
                            <a:latin typeface="Cambria Math" panose="02040503050406030204" pitchFamily="18" charset="0"/>
                          </a:rPr>
                        </m:ctrlPr>
                      </m:sSupPr>
                      <m:e>
                        <m:r>
                          <a:rPr lang="en-US" altLang="zh-CN" sz="2800" i="1">
                            <a:latin typeface="Cambria Math" panose="02040503050406030204" pitchFamily="18" charset="0"/>
                          </a:rPr>
                          <m:t>ℂ</m:t>
                        </m:r>
                      </m:e>
                      <m:sup>
                        <m:r>
                          <a:rPr lang="en-US" altLang="zh-CN" sz="2800" i="1">
                            <a:latin typeface="Cambria Math" panose="02040503050406030204" pitchFamily="18" charset="0"/>
                          </a:rPr>
                          <m:t>𝑚</m:t>
                        </m:r>
                        <m:r>
                          <a:rPr lang="en-US" altLang="zh-CN" sz="2800" i="1">
                            <a:latin typeface="Cambria Math" panose="02040503050406030204" pitchFamily="18" charset="0"/>
                          </a:rPr>
                          <m:t>×</m:t>
                        </m:r>
                        <m:r>
                          <a:rPr lang="en-US" altLang="zh-CN" sz="2800" i="1">
                            <a:latin typeface="Cambria Math" panose="02040503050406030204" pitchFamily="18" charset="0"/>
                          </a:rPr>
                          <m:t>𝑛</m:t>
                        </m:r>
                      </m:sup>
                    </m:sSup>
                  </m:oMath>
                </a14:m>
                <a:r>
                  <a:rPr lang="en-US" altLang="zh-CN" sz="2800" dirty="0"/>
                  <a:t>, </a:t>
                </a:r>
                <a:r>
                  <a:rPr lang="zh-CN" altLang="zh-CN" sz="2800" dirty="0"/>
                  <a:t>则矩阵</a:t>
                </a:r>
                <a14:m>
                  <m:oMath xmlns:m="http://schemas.openxmlformats.org/officeDocument/2006/math">
                    <m:r>
                      <a:rPr lang="en-US" altLang="zh-CN" sz="2800" i="1">
                        <a:latin typeface="Cambria Math" panose="02040503050406030204" pitchFamily="18" charset="0"/>
                      </a:rPr>
                      <m:t>𝐴</m:t>
                    </m:r>
                  </m:oMath>
                </a14:m>
                <a:r>
                  <a:rPr lang="zh-CN" altLang="zh-CN" sz="2800" dirty="0"/>
                  <a:t>的</a:t>
                </a:r>
                <a:r>
                  <a:rPr lang="zh-CN" altLang="zh-CN" sz="2800" dirty="0">
                    <a:solidFill>
                      <a:srgbClr val="FF0000"/>
                    </a:solidFill>
                  </a:rPr>
                  <a:t>列空间（或值空间）</a:t>
                </a:r>
                <a:r>
                  <a:rPr lang="zh-CN" altLang="zh-CN" sz="2800" dirty="0"/>
                  <a:t>是由</a:t>
                </a:r>
                <a14:m>
                  <m:oMath xmlns:m="http://schemas.openxmlformats.org/officeDocument/2006/math">
                    <m:r>
                      <a:rPr lang="en-US" altLang="zh-CN" sz="2800" i="1">
                        <a:latin typeface="Cambria Math" panose="02040503050406030204" pitchFamily="18" charset="0"/>
                      </a:rPr>
                      <m:t>𝐴</m:t>
                    </m:r>
                  </m:oMath>
                </a14:m>
                <a:r>
                  <a:rPr lang="zh-CN" altLang="zh-CN" sz="2800" dirty="0"/>
                  <a:t>的列的所有线性组合组成的集合</a:t>
                </a:r>
                <a:r>
                  <a:rPr lang="en-US" altLang="zh-CN" sz="2800" dirty="0"/>
                  <a:t>, </a:t>
                </a:r>
                <a:r>
                  <a:rPr lang="zh-CN" altLang="zh-CN" sz="2800" dirty="0"/>
                  <a:t>即</a:t>
                </a:r>
              </a:p>
              <a:p>
                <a:pPr>
                  <a:lnSpc>
                    <a:spcPct val="120000"/>
                  </a:lnSpc>
                </a:pPr>
                <a14:m>
                  <m:oMathPara xmlns:m="http://schemas.openxmlformats.org/officeDocument/2006/math">
                    <m:oMathParaPr>
                      <m:jc m:val="centerGroup"/>
                    </m:oMathParaPr>
                    <m:oMath xmlns:m="http://schemas.openxmlformats.org/officeDocument/2006/math">
                      <m:r>
                        <a:rPr lang="en-US" altLang="zh-CN" sz="2800" i="1">
                          <a:latin typeface="Cambria Math" panose="02040503050406030204" pitchFamily="18" charset="0"/>
                        </a:rPr>
                        <m:t>𝑅</m:t>
                      </m:r>
                      <m:d>
                        <m:dPr>
                          <m:ctrlPr>
                            <a:rPr lang="zh-CN" altLang="zh-CN" sz="2800" i="1">
                              <a:latin typeface="Cambria Math" panose="02040503050406030204" pitchFamily="18" charset="0"/>
                            </a:rPr>
                          </m:ctrlPr>
                        </m:dPr>
                        <m:e>
                          <m:r>
                            <a:rPr lang="en-US" altLang="zh-CN" sz="2800" i="1">
                              <a:latin typeface="Cambria Math" panose="02040503050406030204" pitchFamily="18" charset="0"/>
                            </a:rPr>
                            <m:t>𝐴</m:t>
                          </m:r>
                        </m:e>
                      </m:d>
                      <m:r>
                        <a:rPr lang="en-US" altLang="zh-CN" sz="2800" i="1">
                          <a:latin typeface="Cambria Math" panose="02040503050406030204" pitchFamily="18" charset="0"/>
                        </a:rPr>
                        <m:t>=</m:t>
                      </m:r>
                      <m:d>
                        <m:dPr>
                          <m:begChr m:val="{"/>
                          <m:endChr m:val="}"/>
                          <m:ctrlPr>
                            <a:rPr lang="zh-CN" altLang="zh-CN" sz="2800" i="1">
                              <a:latin typeface="Cambria Math" panose="02040503050406030204" pitchFamily="18" charset="0"/>
                            </a:rPr>
                          </m:ctrlPr>
                        </m:dPr>
                        <m:e>
                          <m:r>
                            <a:rPr lang="en-US" altLang="zh-CN" sz="2800" b="1" i="1">
                              <a:latin typeface="Cambria Math" panose="02040503050406030204" pitchFamily="18" charset="0"/>
                            </a:rPr>
                            <m:t>𝒚</m:t>
                          </m:r>
                          <m:r>
                            <a:rPr lang="en-US" altLang="zh-CN" sz="2800" i="1">
                              <a:latin typeface="Cambria Math" panose="02040503050406030204" pitchFamily="18" charset="0"/>
                            </a:rPr>
                            <m:t>∈</m:t>
                          </m:r>
                          <m:sSup>
                            <m:sSupPr>
                              <m:ctrlPr>
                                <a:rPr lang="zh-CN" altLang="zh-CN" sz="2800" i="1">
                                  <a:latin typeface="Cambria Math" panose="02040503050406030204" pitchFamily="18" charset="0"/>
                                </a:rPr>
                              </m:ctrlPr>
                            </m:sSupPr>
                            <m:e>
                              <m:r>
                                <a:rPr lang="en-US" altLang="zh-CN" sz="2800" i="1">
                                  <a:latin typeface="Cambria Math" panose="02040503050406030204" pitchFamily="18" charset="0"/>
                                </a:rPr>
                                <m:t>ℂ</m:t>
                              </m:r>
                            </m:e>
                            <m:sup>
                              <m:r>
                                <a:rPr lang="en-US" altLang="zh-CN" sz="2800" i="1">
                                  <a:latin typeface="Cambria Math" panose="02040503050406030204" pitchFamily="18" charset="0"/>
                                </a:rPr>
                                <m:t>𝑚</m:t>
                              </m:r>
                            </m:sup>
                          </m:sSup>
                          <m:r>
                            <a:rPr lang="en-US" altLang="zh-CN" sz="2800" i="1">
                              <a:latin typeface="Cambria Math" panose="02040503050406030204" pitchFamily="18" charset="0"/>
                            </a:rPr>
                            <m:t>|</m:t>
                          </m:r>
                          <m:r>
                            <a:rPr lang="en-US" altLang="zh-CN" sz="2800" b="1" i="1">
                              <a:latin typeface="Cambria Math" panose="02040503050406030204" pitchFamily="18" charset="0"/>
                            </a:rPr>
                            <m:t>𝒚</m:t>
                          </m:r>
                          <m:r>
                            <a:rPr lang="en-US" altLang="zh-CN" sz="2800" b="1" i="1">
                              <a:latin typeface="Cambria Math" panose="02040503050406030204" pitchFamily="18" charset="0"/>
                            </a:rPr>
                            <m:t>=</m:t>
                          </m:r>
                          <m:r>
                            <a:rPr lang="en-US" altLang="zh-CN" sz="2800" i="1">
                              <a:latin typeface="Cambria Math" panose="02040503050406030204" pitchFamily="18" charset="0"/>
                            </a:rPr>
                            <m:t>𝐴</m:t>
                          </m:r>
                          <m:r>
                            <a:rPr lang="en-US" altLang="zh-CN" sz="2800" b="1" i="1">
                              <a:latin typeface="Cambria Math" panose="02040503050406030204" pitchFamily="18" charset="0"/>
                            </a:rPr>
                            <m:t>𝒙</m:t>
                          </m:r>
                          <m:r>
                            <a:rPr lang="en-US" altLang="zh-CN" sz="2800" i="1">
                              <a:latin typeface="Cambria Math" panose="02040503050406030204" pitchFamily="18" charset="0"/>
                            </a:rPr>
                            <m:t>,∀</m:t>
                          </m:r>
                          <m:r>
                            <a:rPr lang="en-US" altLang="zh-CN" sz="2800" b="1" i="1">
                              <a:latin typeface="Cambria Math" panose="02040503050406030204" pitchFamily="18" charset="0"/>
                            </a:rPr>
                            <m:t>𝒙</m:t>
                          </m:r>
                          <m:r>
                            <a:rPr lang="en-US" altLang="zh-CN" sz="2800" i="1">
                              <a:latin typeface="Cambria Math" panose="02040503050406030204" pitchFamily="18" charset="0"/>
                            </a:rPr>
                            <m:t>∈</m:t>
                          </m:r>
                          <m:sSup>
                            <m:sSupPr>
                              <m:ctrlPr>
                                <a:rPr lang="zh-CN" altLang="zh-CN" sz="2800" i="1">
                                  <a:latin typeface="Cambria Math" panose="02040503050406030204" pitchFamily="18" charset="0"/>
                                </a:rPr>
                              </m:ctrlPr>
                            </m:sSupPr>
                            <m:e>
                              <m:r>
                                <a:rPr lang="en-US" altLang="zh-CN" sz="2800" i="1">
                                  <a:latin typeface="Cambria Math" panose="02040503050406030204" pitchFamily="18" charset="0"/>
                                </a:rPr>
                                <m:t>ℂ</m:t>
                              </m:r>
                            </m:e>
                            <m:sup>
                              <m:r>
                                <a:rPr lang="en-US" altLang="zh-CN" sz="2800" i="1">
                                  <a:latin typeface="Cambria Math" panose="02040503050406030204" pitchFamily="18" charset="0"/>
                                </a:rPr>
                                <m:t>𝑛</m:t>
                              </m:r>
                            </m:sup>
                          </m:sSup>
                        </m:e>
                      </m:d>
                    </m:oMath>
                  </m:oMathPara>
                </a14:m>
                <a:endParaRPr lang="zh-CN" altLang="zh-CN" sz="2800" dirty="0"/>
              </a:p>
              <a:p>
                <a:pPr>
                  <a:lnSpc>
                    <a:spcPct val="120000"/>
                  </a:lnSpc>
                </a:pPr>
                <a:r>
                  <a:rPr lang="zh-CN" altLang="zh-CN" sz="2800" dirty="0"/>
                  <a:t>若记</a:t>
                </a:r>
                <a14:m>
                  <m:oMath xmlns:m="http://schemas.openxmlformats.org/officeDocument/2006/math">
                    <m:r>
                      <a:rPr lang="en-US" altLang="zh-CN" sz="2800" i="1">
                        <a:latin typeface="Cambria Math" panose="02040503050406030204" pitchFamily="18" charset="0"/>
                      </a:rPr>
                      <m:t>𝐴</m:t>
                    </m:r>
                    <m:r>
                      <a:rPr lang="en-US" altLang="zh-CN" sz="2800">
                        <a:latin typeface="Cambria Math" panose="02040503050406030204" pitchFamily="18" charset="0"/>
                      </a:rPr>
                      <m:t>=</m:t>
                    </m:r>
                    <m:d>
                      <m:dPr>
                        <m:begChr m:val="["/>
                        <m:endChr m:val="]"/>
                        <m:ctrlPr>
                          <a:rPr lang="zh-CN" altLang="zh-CN" sz="2800" i="1">
                            <a:latin typeface="Cambria Math" panose="02040503050406030204" pitchFamily="18" charset="0"/>
                          </a:rPr>
                        </m:ctrlPr>
                      </m:dPr>
                      <m:e>
                        <m:sSub>
                          <m:sSubPr>
                            <m:ctrlPr>
                              <a:rPr lang="zh-CN" altLang="zh-CN" sz="2800" i="1">
                                <a:latin typeface="Cambria Math" panose="02040503050406030204" pitchFamily="18" charset="0"/>
                              </a:rPr>
                            </m:ctrlPr>
                          </m:sSubPr>
                          <m:e>
                            <m:r>
                              <a:rPr lang="en-US" altLang="zh-CN" sz="2800" b="1" i="1">
                                <a:latin typeface="Cambria Math" panose="02040503050406030204" pitchFamily="18" charset="0"/>
                              </a:rPr>
                              <m:t>𝜶</m:t>
                            </m:r>
                          </m:e>
                          <m:sub>
                            <m:r>
                              <a:rPr lang="en-US" altLang="zh-CN" sz="2800" i="1">
                                <a:latin typeface="Cambria Math" panose="02040503050406030204" pitchFamily="18" charset="0"/>
                              </a:rPr>
                              <m:t>1</m:t>
                            </m:r>
                          </m:sub>
                        </m:sSub>
                        <m:r>
                          <a:rPr lang="en-US" altLang="zh-CN" sz="2800">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b="1" i="1">
                                <a:latin typeface="Cambria Math" panose="02040503050406030204" pitchFamily="18" charset="0"/>
                              </a:rPr>
                              <m:t>𝜶</m:t>
                            </m:r>
                          </m:e>
                          <m:sub>
                            <m:r>
                              <a:rPr lang="en-US" altLang="zh-CN" sz="2800" i="1">
                                <a:latin typeface="Cambria Math" panose="02040503050406030204" pitchFamily="18" charset="0"/>
                              </a:rPr>
                              <m:t>𝑛</m:t>
                            </m:r>
                          </m:sub>
                        </m:sSub>
                      </m:e>
                    </m:d>
                  </m:oMath>
                </a14:m>
                <a:r>
                  <a:rPr lang="en-US" altLang="zh-CN" sz="2800" dirty="0"/>
                  <a:t>, </a:t>
                </a:r>
                <a:r>
                  <a:rPr lang="zh-CN" altLang="zh-CN" sz="2800" dirty="0"/>
                  <a:t>则</a:t>
                </a:r>
                <a14:m>
                  <m:oMath xmlns:m="http://schemas.openxmlformats.org/officeDocument/2006/math">
                    <m:r>
                      <a:rPr lang="en-US" altLang="zh-CN" sz="2800" i="1" smtClean="0">
                        <a:solidFill>
                          <a:srgbClr val="FF0000"/>
                        </a:solidFill>
                        <a:latin typeface="Cambria Math" panose="02040503050406030204" pitchFamily="18" charset="0"/>
                      </a:rPr>
                      <m:t>𝑅</m:t>
                    </m:r>
                    <m:d>
                      <m:dPr>
                        <m:ctrlPr>
                          <a:rPr lang="zh-CN" altLang="zh-CN" sz="2800" i="1">
                            <a:solidFill>
                              <a:srgbClr val="FF0000"/>
                            </a:solidFill>
                            <a:latin typeface="Cambria Math" panose="02040503050406030204" pitchFamily="18" charset="0"/>
                          </a:rPr>
                        </m:ctrlPr>
                      </m:dPr>
                      <m:e>
                        <m:r>
                          <a:rPr lang="en-US" altLang="zh-CN" sz="2800" i="1">
                            <a:solidFill>
                              <a:srgbClr val="FF0000"/>
                            </a:solidFill>
                            <a:latin typeface="Cambria Math" panose="02040503050406030204" pitchFamily="18" charset="0"/>
                          </a:rPr>
                          <m:t>𝐴</m:t>
                        </m:r>
                      </m:e>
                    </m:d>
                    <m:r>
                      <a:rPr lang="en-US" altLang="zh-CN" sz="2800" i="1">
                        <a:solidFill>
                          <a:srgbClr val="FF0000"/>
                        </a:solidFill>
                        <a:latin typeface="Cambria Math" panose="02040503050406030204" pitchFamily="18" charset="0"/>
                      </a:rPr>
                      <m:t>=</m:t>
                    </m:r>
                    <m:r>
                      <m:rPr>
                        <m:sty m:val="p"/>
                      </m:rPr>
                      <a:rPr lang="en-US" altLang="zh-CN" sz="2800">
                        <a:solidFill>
                          <a:srgbClr val="FF0000"/>
                        </a:solidFill>
                        <a:latin typeface="Cambria Math" panose="02040503050406030204" pitchFamily="18" charset="0"/>
                      </a:rPr>
                      <m:t>span</m:t>
                    </m:r>
                    <m:d>
                      <m:dPr>
                        <m:ctrlPr>
                          <a:rPr lang="zh-CN" altLang="zh-CN" sz="2800" i="1">
                            <a:solidFill>
                              <a:srgbClr val="FF0000"/>
                            </a:solidFill>
                            <a:latin typeface="Cambria Math" panose="02040503050406030204" pitchFamily="18" charset="0"/>
                          </a:rPr>
                        </m:ctrlPr>
                      </m:dPr>
                      <m:e>
                        <m:sSub>
                          <m:sSubPr>
                            <m:ctrlPr>
                              <a:rPr lang="zh-CN" altLang="zh-CN" sz="2800" i="1">
                                <a:solidFill>
                                  <a:srgbClr val="FF0000"/>
                                </a:solidFill>
                                <a:latin typeface="Cambria Math" panose="02040503050406030204" pitchFamily="18" charset="0"/>
                              </a:rPr>
                            </m:ctrlPr>
                          </m:sSubPr>
                          <m:e>
                            <m:r>
                              <a:rPr lang="en-US" altLang="zh-CN" sz="2800" b="1" i="1">
                                <a:solidFill>
                                  <a:srgbClr val="FF0000"/>
                                </a:solidFill>
                                <a:latin typeface="Cambria Math" panose="02040503050406030204" pitchFamily="18" charset="0"/>
                              </a:rPr>
                              <m:t>𝜶</m:t>
                            </m:r>
                          </m:e>
                          <m:sub>
                            <m:r>
                              <a:rPr lang="en-US" altLang="zh-CN" sz="2800" i="1">
                                <a:solidFill>
                                  <a:srgbClr val="FF0000"/>
                                </a:solidFill>
                                <a:latin typeface="Cambria Math" panose="02040503050406030204" pitchFamily="18" charset="0"/>
                              </a:rPr>
                              <m:t>1</m:t>
                            </m:r>
                          </m:sub>
                        </m:sSub>
                        <m:r>
                          <a:rPr lang="en-US" altLang="zh-CN" sz="2800">
                            <a:solidFill>
                              <a:srgbClr val="FF0000"/>
                            </a:solidFill>
                            <a:latin typeface="Cambria Math" panose="02040503050406030204" pitchFamily="18" charset="0"/>
                          </a:rPr>
                          <m:t>,⋯,</m:t>
                        </m:r>
                        <m:sSub>
                          <m:sSubPr>
                            <m:ctrlPr>
                              <a:rPr lang="zh-CN" altLang="zh-CN" sz="2800" i="1">
                                <a:solidFill>
                                  <a:srgbClr val="FF0000"/>
                                </a:solidFill>
                                <a:latin typeface="Cambria Math" panose="02040503050406030204" pitchFamily="18" charset="0"/>
                              </a:rPr>
                            </m:ctrlPr>
                          </m:sSubPr>
                          <m:e>
                            <m:r>
                              <a:rPr lang="en-US" altLang="zh-CN" sz="2800" b="1" i="1">
                                <a:solidFill>
                                  <a:srgbClr val="FF0000"/>
                                </a:solidFill>
                                <a:latin typeface="Cambria Math" panose="02040503050406030204" pitchFamily="18" charset="0"/>
                              </a:rPr>
                              <m:t>𝜶</m:t>
                            </m:r>
                          </m:e>
                          <m:sub>
                            <m:r>
                              <a:rPr lang="en-US" altLang="zh-CN" sz="2800" i="1">
                                <a:solidFill>
                                  <a:srgbClr val="FF0000"/>
                                </a:solidFill>
                                <a:latin typeface="Cambria Math" panose="02040503050406030204" pitchFamily="18" charset="0"/>
                              </a:rPr>
                              <m:t>𝑛</m:t>
                            </m:r>
                          </m:sub>
                        </m:sSub>
                      </m:e>
                    </m:d>
                  </m:oMath>
                </a14:m>
                <a:endParaRPr lang="zh-CN" altLang="zh-CN" sz="2800" dirty="0"/>
              </a:p>
              <a:p>
                <a:pPr algn="ctr">
                  <a:lnSpc>
                    <a:spcPct val="120000"/>
                  </a:lnSpc>
                </a:pPr>
                <a:endParaRPr lang="zh-CN" altLang="zh-CN" sz="2800" dirty="0">
                  <a:solidFill>
                    <a:srgbClr val="0000FF"/>
                  </a:solidFill>
                </a:endParaRPr>
              </a:p>
              <a:p>
                <a:pPr algn="ctr">
                  <a:lnSpc>
                    <a:spcPct val="120000"/>
                  </a:lnSpc>
                </a:pPr>
                <a:endParaRPr lang="zh-CN" altLang="zh-CN" sz="2800" dirty="0"/>
              </a:p>
            </p:txBody>
          </p:sp>
        </mc:Choice>
        <mc:Fallback xmlns="">
          <p:sp>
            <p:nvSpPr>
              <p:cNvPr id="22" name="内容占位符 2"/>
              <p:cNvSpPr txBox="1">
                <a:spLocks noRot="1" noChangeAspect="1" noMove="1" noResize="1" noEditPoints="1" noAdjustHandles="1" noChangeArrowheads="1" noChangeShapeType="1" noTextEdit="1"/>
              </p:cNvSpPr>
              <p:nvPr/>
            </p:nvSpPr>
            <p:spPr>
              <a:xfrm>
                <a:off x="627331" y="1229293"/>
                <a:ext cx="7886700" cy="4935337"/>
              </a:xfrm>
              <a:prstGeom prst="rect">
                <a:avLst/>
              </a:prstGeom>
              <a:blipFill rotWithShape="1">
                <a:blip r:embed="rId3"/>
                <a:stretch>
                  <a:fillRect l="-7" t="-12" r="7" b="-22682"/>
                </a:stretch>
              </a:blipFill>
            </p:spPr>
            <p:txBody>
              <a:bodyPr/>
              <a:lstStyle/>
              <a:p>
                <a:r>
                  <a:rPr lang="zh-CN" altLang="en-US">
                    <a:noFill/>
                  </a:rPr>
                  <a:t> </a:t>
                </a:r>
              </a:p>
            </p:txBody>
          </p:sp>
        </mc:Fallback>
      </mc:AlternateContent>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513031" y="180000"/>
            <a:ext cx="8001000" cy="678344"/>
          </a:xfrm>
        </p:spPr>
        <p:txBody>
          <a:bodyPr/>
          <a:lstStyle/>
          <a:p>
            <a:r>
              <a:rPr lang="zh-CN" altLang="en-US" sz="2400" dirty="0">
                <a:latin typeface="黑体" panose="02010609060101010101" pitchFamily="49" charset="-122"/>
                <a:ea typeface="黑体" panose="02010609060101010101" pitchFamily="49" charset="-122"/>
                <a:cs typeface="Arial" panose="020B0604020202020204" pitchFamily="34" charset="0"/>
              </a:rPr>
              <a:t>第一章 线性空间引论</a:t>
            </a:r>
            <a:r>
              <a:rPr lang="en-US" altLang="zh-CN" sz="2400" dirty="0">
                <a:latin typeface="黑体" panose="02010609060101010101" pitchFamily="49" charset="-122"/>
                <a:ea typeface="黑体" panose="02010609060101010101" pitchFamily="49" charset="-122"/>
                <a:cs typeface="Arial" panose="020B0604020202020204" pitchFamily="34" charset="0"/>
              </a:rPr>
              <a:t>——</a:t>
            </a:r>
            <a:r>
              <a:rPr lang="zh-CN" altLang="en-US" sz="2400" dirty="0">
                <a:latin typeface="黑体" panose="02010609060101010101" pitchFamily="49" charset="-122"/>
                <a:ea typeface="黑体" panose="02010609060101010101" pitchFamily="49" charset="-122"/>
                <a:cs typeface="Arial" panose="020B0604020202020204" pitchFamily="34" charset="0"/>
              </a:rPr>
              <a:t>线性子空间</a:t>
            </a:r>
          </a:p>
        </p:txBody>
      </p:sp>
      <mc:AlternateContent xmlns:mc="http://schemas.openxmlformats.org/markup-compatibility/2006" xmlns:a14="http://schemas.microsoft.com/office/drawing/2010/main">
        <mc:Choice Requires="a14">
          <p:sp>
            <p:nvSpPr>
              <p:cNvPr id="22" name="内容占位符 2"/>
              <p:cNvSpPr txBox="1"/>
              <p:nvPr/>
            </p:nvSpPr>
            <p:spPr>
              <a:xfrm>
                <a:off x="627331" y="1229293"/>
                <a:ext cx="7886700" cy="4935337"/>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600"/>
                  </a:spcBef>
                  <a:buFont typeface="Arial" panose="020B0604020202020204" pitchFamily="34" charset="0"/>
                  <a:buNone/>
                  <a:defRPr sz="3000" kern="1200" baseline="0">
                    <a:solidFill>
                      <a:schemeClr val="tx1"/>
                    </a:solidFill>
                    <a:latin typeface="+mn-ea"/>
                    <a:ea typeface="黑体" panose="02010609060101010101" pitchFamily="49" charset="-122"/>
                    <a:cs typeface="+mn-cs"/>
                  </a:defRPr>
                </a:lvl1pPr>
                <a:lvl2pPr marL="742950" indent="-28575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2pPr>
                <a:lvl3pPr marL="11430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3pPr>
                <a:lvl4pPr marL="16002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4pPr>
                <a:lvl5pPr marL="20574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20000"/>
                  </a:lnSpc>
                </a:pPr>
                <a:r>
                  <a:rPr lang="zh-CN" altLang="zh-CN" sz="2800" b="1" dirty="0">
                    <a:solidFill>
                      <a:schemeClr val="accent6">
                        <a:lumMod val="75000"/>
                      </a:schemeClr>
                    </a:solidFill>
                  </a:rPr>
                  <a:t>例</a:t>
                </a:r>
                <a:r>
                  <a:rPr lang="en-US" altLang="zh-CN" sz="2800" b="1" dirty="0">
                    <a:solidFill>
                      <a:schemeClr val="accent6">
                        <a:lumMod val="75000"/>
                      </a:schemeClr>
                    </a:solidFill>
                  </a:rPr>
                  <a:t>1.2.8 </a:t>
                </a:r>
                <a:r>
                  <a:rPr lang="zh-CN" altLang="zh-CN" sz="2800" dirty="0"/>
                  <a:t>求矩阵</a:t>
                </a:r>
                <a14:m>
                  <m:oMath xmlns:m="http://schemas.openxmlformats.org/officeDocument/2006/math">
                    <m:r>
                      <a:rPr lang="en-US" altLang="zh-CN" sz="2800" i="1">
                        <a:latin typeface="Cambria Math" panose="02040503050406030204" pitchFamily="18" charset="0"/>
                      </a:rPr>
                      <m:t>𝐴</m:t>
                    </m:r>
                    <m:r>
                      <a:rPr lang="en-US" altLang="zh-CN" sz="2800" i="1">
                        <a:latin typeface="Cambria Math" panose="02040503050406030204" pitchFamily="18" charset="0"/>
                      </a:rPr>
                      <m:t>=</m:t>
                    </m:r>
                    <m:d>
                      <m:dPr>
                        <m:begChr m:val="["/>
                        <m:endChr m:val="]"/>
                        <m:ctrlPr>
                          <a:rPr lang="zh-CN" altLang="zh-CN" sz="2800" i="1">
                            <a:latin typeface="Cambria Math" panose="02040503050406030204" pitchFamily="18" charset="0"/>
                          </a:rPr>
                        </m:ctrlPr>
                      </m:dPr>
                      <m:e>
                        <m:m>
                          <m:mPr>
                            <m:mcs>
                              <m:mc>
                                <m:mcPr>
                                  <m:count m:val="3"/>
                                  <m:mcJc m:val="center"/>
                                </m:mcPr>
                              </m:mc>
                            </m:mcs>
                            <m:ctrlPr>
                              <a:rPr lang="zh-CN" altLang="zh-CN" sz="2800" i="1">
                                <a:latin typeface="Cambria Math" panose="02040503050406030204" pitchFamily="18" charset="0"/>
                              </a:rPr>
                            </m:ctrlPr>
                          </m:mPr>
                          <m:mr>
                            <m:e>
                              <m:r>
                                <a:rPr lang="en-US" altLang="zh-CN" sz="2800" i="1">
                                  <a:latin typeface="Cambria Math" panose="02040503050406030204" pitchFamily="18" charset="0"/>
                                </a:rPr>
                                <m:t>1</m:t>
                              </m:r>
                            </m:e>
                            <m:e>
                              <m:r>
                                <a:rPr lang="en-US" altLang="zh-CN" sz="2800" i="1">
                                  <a:latin typeface="Cambria Math" panose="02040503050406030204" pitchFamily="18" charset="0"/>
                                </a:rPr>
                                <m:t>1</m:t>
                              </m:r>
                            </m:e>
                            <m:e>
                              <m:r>
                                <a:rPr lang="en-US" altLang="zh-CN" sz="2800" i="1">
                                  <a:latin typeface="Cambria Math" panose="02040503050406030204" pitchFamily="18" charset="0"/>
                                </a:rPr>
                                <m:t>2</m:t>
                              </m:r>
                            </m:e>
                          </m:mr>
                          <m:mr>
                            <m:e>
                              <m:r>
                                <a:rPr lang="en-US" altLang="zh-CN" sz="2800" i="1">
                                  <a:latin typeface="Cambria Math" panose="02040503050406030204" pitchFamily="18" charset="0"/>
                                </a:rPr>
                                <m:t>−2</m:t>
                              </m:r>
                            </m:e>
                            <m:e>
                              <m:r>
                                <a:rPr lang="en-US" altLang="zh-CN" sz="2800" i="1">
                                  <a:latin typeface="Cambria Math" panose="02040503050406030204" pitchFamily="18" charset="0"/>
                                </a:rPr>
                                <m:t>3</m:t>
                              </m:r>
                            </m:e>
                            <m:e>
                              <m:r>
                                <a:rPr lang="en-US" altLang="zh-CN" sz="2800" i="1">
                                  <a:latin typeface="Cambria Math" panose="02040503050406030204" pitchFamily="18" charset="0"/>
                                </a:rPr>
                                <m:t>1</m:t>
                              </m:r>
                            </m:e>
                          </m:mr>
                        </m:m>
                      </m:e>
                    </m:d>
                  </m:oMath>
                </a14:m>
                <a:r>
                  <a:rPr lang="zh-CN" altLang="zh-CN" sz="2800" dirty="0"/>
                  <a:t>的零空间和列空间</a:t>
                </a:r>
                <a:r>
                  <a:rPr lang="en-US" altLang="zh-CN" sz="2800" dirty="0">
                    <a:latin typeface="仿宋" panose="02010609060101010101" pitchFamily="49" charset="-122"/>
                    <a:ea typeface="仿宋" panose="02010609060101010101" pitchFamily="49" charset="-122"/>
                  </a:rPr>
                  <a:t>.</a:t>
                </a:r>
              </a:p>
              <a:p>
                <a:pPr>
                  <a:lnSpc>
                    <a:spcPct val="120000"/>
                  </a:lnSpc>
                </a:pPr>
                <a:endParaRPr lang="en-US" altLang="zh-CN" sz="2800" dirty="0"/>
              </a:p>
              <a:p>
                <a:pPr>
                  <a:lnSpc>
                    <a:spcPct val="120000"/>
                  </a:lnSpc>
                </a:pPr>
                <a:endParaRPr lang="zh-CN" altLang="zh-CN" sz="2800" dirty="0"/>
              </a:p>
              <a:p>
                <a:pPr>
                  <a:lnSpc>
                    <a:spcPct val="120000"/>
                  </a:lnSpc>
                </a:pPr>
                <a:endParaRPr lang="en-US" altLang="zh-CN" sz="2800" dirty="0"/>
              </a:p>
              <a:p>
                <a:pPr>
                  <a:lnSpc>
                    <a:spcPct val="120000"/>
                  </a:lnSpc>
                </a:pPr>
                <a:endParaRPr lang="zh-CN" altLang="zh-CN" sz="2800" dirty="0"/>
              </a:p>
              <a:p>
                <a:pPr algn="ctr">
                  <a:lnSpc>
                    <a:spcPct val="120000"/>
                  </a:lnSpc>
                </a:pPr>
                <a:endParaRPr lang="zh-CN" altLang="zh-CN" sz="2800" dirty="0">
                  <a:solidFill>
                    <a:srgbClr val="0000FF"/>
                  </a:solidFill>
                </a:endParaRPr>
              </a:p>
              <a:p>
                <a:pPr algn="ctr">
                  <a:lnSpc>
                    <a:spcPct val="120000"/>
                  </a:lnSpc>
                </a:pPr>
                <a:endParaRPr lang="zh-CN" altLang="zh-CN" sz="2800" dirty="0"/>
              </a:p>
            </p:txBody>
          </p:sp>
        </mc:Choice>
        <mc:Fallback xmlns="">
          <p:sp>
            <p:nvSpPr>
              <p:cNvPr id="22" name="内容占位符 2"/>
              <p:cNvSpPr txBox="1">
                <a:spLocks noRot="1" noChangeAspect="1" noMove="1" noResize="1" noEditPoints="1" noAdjustHandles="1" noChangeArrowheads="1" noChangeShapeType="1" noTextEdit="1"/>
              </p:cNvSpPr>
              <p:nvPr/>
            </p:nvSpPr>
            <p:spPr>
              <a:xfrm>
                <a:off x="627331" y="1229293"/>
                <a:ext cx="7886700" cy="4935337"/>
              </a:xfrm>
              <a:prstGeom prst="rect">
                <a:avLst/>
              </a:prstGeom>
              <a:blipFill rotWithShape="1">
                <a:blip r:embed="rId2"/>
                <a:stretch>
                  <a:fillRect l="-7" t="-12" r="-717" b="1"/>
                </a:stretch>
              </a:blipFill>
            </p:spPr>
            <p:txBody>
              <a:bodyPr/>
              <a:lstStyle/>
              <a:p>
                <a:r>
                  <a:rPr lang="zh-CN" altLang="en-US">
                    <a:noFill/>
                  </a:rPr>
                  <a:t> </a:t>
                </a:r>
              </a:p>
            </p:txBody>
          </p:sp>
        </mc:Fallback>
      </mc:AlternateContent>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513031" y="180000"/>
            <a:ext cx="8001000" cy="678344"/>
          </a:xfrm>
        </p:spPr>
        <p:txBody>
          <a:bodyPr/>
          <a:lstStyle/>
          <a:p>
            <a:r>
              <a:rPr lang="zh-CN" altLang="en-US" sz="2400" dirty="0">
                <a:latin typeface="黑体" panose="02010609060101010101" pitchFamily="49" charset="-122"/>
                <a:ea typeface="黑体" panose="02010609060101010101" pitchFamily="49" charset="-122"/>
                <a:cs typeface="Arial" panose="020B0604020202020204" pitchFamily="34" charset="0"/>
              </a:rPr>
              <a:t>第一章 线性空间引论</a:t>
            </a:r>
            <a:r>
              <a:rPr lang="en-US" altLang="zh-CN" sz="2400" dirty="0">
                <a:latin typeface="黑体" panose="02010609060101010101" pitchFamily="49" charset="-122"/>
                <a:ea typeface="黑体" panose="02010609060101010101" pitchFamily="49" charset="-122"/>
                <a:cs typeface="Arial" panose="020B0604020202020204" pitchFamily="34" charset="0"/>
              </a:rPr>
              <a:t>——</a:t>
            </a:r>
            <a:r>
              <a:rPr lang="zh-CN" altLang="en-US" sz="2400" dirty="0">
                <a:latin typeface="黑体" panose="02010609060101010101" pitchFamily="49" charset="-122"/>
                <a:ea typeface="黑体" panose="02010609060101010101" pitchFamily="49" charset="-122"/>
                <a:cs typeface="Arial" panose="020B0604020202020204" pitchFamily="34" charset="0"/>
              </a:rPr>
              <a:t>线性子空间</a:t>
            </a:r>
          </a:p>
        </p:txBody>
      </p:sp>
      <mc:AlternateContent xmlns:mc="http://schemas.openxmlformats.org/markup-compatibility/2006" xmlns:a14="http://schemas.microsoft.com/office/drawing/2010/main">
        <mc:Choice Requires="a14">
          <p:sp>
            <p:nvSpPr>
              <p:cNvPr id="22" name="内容占位符 2"/>
              <p:cNvSpPr txBox="1"/>
              <p:nvPr/>
            </p:nvSpPr>
            <p:spPr>
              <a:xfrm>
                <a:off x="627331" y="1229293"/>
                <a:ext cx="7886700" cy="4935337"/>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600"/>
                  </a:spcBef>
                  <a:buFont typeface="Arial" panose="020B0604020202020204" pitchFamily="34" charset="0"/>
                  <a:buNone/>
                  <a:defRPr sz="3000" kern="1200" baseline="0">
                    <a:solidFill>
                      <a:schemeClr val="tx1"/>
                    </a:solidFill>
                    <a:latin typeface="+mn-ea"/>
                    <a:ea typeface="黑体" panose="02010609060101010101" pitchFamily="49" charset="-122"/>
                    <a:cs typeface="+mn-cs"/>
                  </a:defRPr>
                </a:lvl1pPr>
                <a:lvl2pPr marL="742950" indent="-28575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2pPr>
                <a:lvl3pPr marL="11430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3pPr>
                <a:lvl4pPr marL="16002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4pPr>
                <a:lvl5pPr marL="20574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20000"/>
                  </a:lnSpc>
                </a:pPr>
                <a:r>
                  <a:rPr lang="zh-CN" altLang="zh-CN" sz="2800" b="1" dirty="0">
                    <a:solidFill>
                      <a:schemeClr val="accent6">
                        <a:lumMod val="75000"/>
                      </a:schemeClr>
                    </a:solidFill>
                  </a:rPr>
                  <a:t>例</a:t>
                </a:r>
                <a:r>
                  <a:rPr lang="en-US" altLang="zh-CN" sz="2800" b="1" dirty="0">
                    <a:solidFill>
                      <a:schemeClr val="accent6">
                        <a:lumMod val="75000"/>
                      </a:schemeClr>
                    </a:solidFill>
                  </a:rPr>
                  <a:t>1.2.8 </a:t>
                </a:r>
                <a:r>
                  <a:rPr lang="zh-CN" altLang="zh-CN" sz="2800" dirty="0"/>
                  <a:t>求矩阵</a:t>
                </a:r>
                <a14:m>
                  <m:oMath xmlns:m="http://schemas.openxmlformats.org/officeDocument/2006/math">
                    <m:r>
                      <a:rPr lang="en-US" altLang="zh-CN" sz="2800" i="1">
                        <a:latin typeface="Cambria Math" panose="02040503050406030204" pitchFamily="18" charset="0"/>
                      </a:rPr>
                      <m:t>𝐴</m:t>
                    </m:r>
                    <m:r>
                      <a:rPr lang="en-US" altLang="zh-CN" sz="2800" i="1">
                        <a:latin typeface="Cambria Math" panose="02040503050406030204" pitchFamily="18" charset="0"/>
                      </a:rPr>
                      <m:t>=</m:t>
                    </m:r>
                    <m:d>
                      <m:dPr>
                        <m:begChr m:val="["/>
                        <m:endChr m:val="]"/>
                        <m:ctrlPr>
                          <a:rPr lang="zh-CN" altLang="zh-CN" sz="2800" i="1">
                            <a:latin typeface="Cambria Math" panose="02040503050406030204" pitchFamily="18" charset="0"/>
                          </a:rPr>
                        </m:ctrlPr>
                      </m:dPr>
                      <m:e>
                        <m:m>
                          <m:mPr>
                            <m:mcs>
                              <m:mc>
                                <m:mcPr>
                                  <m:count m:val="3"/>
                                  <m:mcJc m:val="center"/>
                                </m:mcPr>
                              </m:mc>
                            </m:mcs>
                            <m:ctrlPr>
                              <a:rPr lang="zh-CN" altLang="zh-CN" sz="2800" i="1">
                                <a:latin typeface="Cambria Math" panose="02040503050406030204" pitchFamily="18" charset="0"/>
                              </a:rPr>
                            </m:ctrlPr>
                          </m:mPr>
                          <m:mr>
                            <m:e>
                              <m:r>
                                <a:rPr lang="en-US" altLang="zh-CN" sz="2800" i="1">
                                  <a:latin typeface="Cambria Math" panose="02040503050406030204" pitchFamily="18" charset="0"/>
                                </a:rPr>
                                <m:t>1</m:t>
                              </m:r>
                            </m:e>
                            <m:e>
                              <m:r>
                                <a:rPr lang="en-US" altLang="zh-CN" sz="2800" i="1">
                                  <a:latin typeface="Cambria Math" panose="02040503050406030204" pitchFamily="18" charset="0"/>
                                </a:rPr>
                                <m:t>1</m:t>
                              </m:r>
                            </m:e>
                            <m:e>
                              <m:r>
                                <a:rPr lang="en-US" altLang="zh-CN" sz="2800" i="1">
                                  <a:latin typeface="Cambria Math" panose="02040503050406030204" pitchFamily="18" charset="0"/>
                                </a:rPr>
                                <m:t>2</m:t>
                              </m:r>
                            </m:e>
                          </m:mr>
                          <m:mr>
                            <m:e>
                              <m:r>
                                <a:rPr lang="en-US" altLang="zh-CN" sz="2800" i="1">
                                  <a:latin typeface="Cambria Math" panose="02040503050406030204" pitchFamily="18" charset="0"/>
                                </a:rPr>
                                <m:t>−2</m:t>
                              </m:r>
                            </m:e>
                            <m:e>
                              <m:r>
                                <a:rPr lang="en-US" altLang="zh-CN" sz="2800" i="1">
                                  <a:latin typeface="Cambria Math" panose="02040503050406030204" pitchFamily="18" charset="0"/>
                                </a:rPr>
                                <m:t>3</m:t>
                              </m:r>
                            </m:e>
                            <m:e>
                              <m:r>
                                <a:rPr lang="en-US" altLang="zh-CN" sz="2800" i="1">
                                  <a:latin typeface="Cambria Math" panose="02040503050406030204" pitchFamily="18" charset="0"/>
                                </a:rPr>
                                <m:t>1</m:t>
                              </m:r>
                            </m:e>
                          </m:mr>
                        </m:m>
                      </m:e>
                    </m:d>
                  </m:oMath>
                </a14:m>
                <a:r>
                  <a:rPr lang="zh-CN" altLang="zh-CN" sz="2800" dirty="0"/>
                  <a:t>的零空间和列空间</a:t>
                </a:r>
                <a:r>
                  <a:rPr lang="en-US" altLang="zh-CN" sz="2800" dirty="0">
                    <a:latin typeface="仿宋" panose="02010609060101010101" pitchFamily="49" charset="-122"/>
                    <a:ea typeface="仿宋" panose="02010609060101010101" pitchFamily="49" charset="-122"/>
                  </a:rPr>
                  <a:t>.</a:t>
                </a:r>
              </a:p>
              <a:p>
                <a:pPr>
                  <a:lnSpc>
                    <a:spcPct val="120000"/>
                  </a:lnSpc>
                </a:pPr>
                <a:r>
                  <a:rPr lang="zh-CN" altLang="zh-CN" sz="2800" dirty="0">
                    <a:solidFill>
                      <a:srgbClr val="0000FF"/>
                    </a:solidFill>
                  </a:rPr>
                  <a:t>解</a:t>
                </a:r>
                <a:r>
                  <a:rPr lang="zh-CN" altLang="zh-CN" sz="2800" dirty="0">
                    <a:solidFill>
                      <a:srgbClr val="0000FF"/>
                    </a:solidFill>
                    <a:latin typeface="宋体" panose="02010600030101010101" pitchFamily="2" charset="-122"/>
                    <a:ea typeface="宋体" panose="02010600030101010101" pitchFamily="2" charset="-122"/>
                  </a:rPr>
                  <a:t>：</a:t>
                </a:r>
                <a14:m>
                  <m:oMath xmlns:m="http://schemas.openxmlformats.org/officeDocument/2006/math">
                    <m:r>
                      <a:rPr lang="en-US" altLang="zh-CN" sz="2800" i="1" smtClean="0">
                        <a:solidFill>
                          <a:srgbClr val="0000FF"/>
                        </a:solidFill>
                        <a:latin typeface="Cambria Math" panose="02040503050406030204" pitchFamily="18" charset="0"/>
                      </a:rPr>
                      <m:t>𝑅</m:t>
                    </m:r>
                    <m:d>
                      <m:dPr>
                        <m:ctrlPr>
                          <a:rPr lang="zh-CN" altLang="zh-CN" sz="2800" i="1">
                            <a:solidFill>
                              <a:srgbClr val="0000FF"/>
                            </a:solidFill>
                            <a:latin typeface="Cambria Math" panose="02040503050406030204" pitchFamily="18" charset="0"/>
                          </a:rPr>
                        </m:ctrlPr>
                      </m:dPr>
                      <m:e>
                        <m:r>
                          <a:rPr lang="en-US" altLang="zh-CN" sz="2800" i="1">
                            <a:solidFill>
                              <a:srgbClr val="0000FF"/>
                            </a:solidFill>
                            <a:latin typeface="Cambria Math" panose="02040503050406030204" pitchFamily="18" charset="0"/>
                          </a:rPr>
                          <m:t>𝐴</m:t>
                        </m:r>
                      </m:e>
                    </m:d>
                    <m:r>
                      <a:rPr lang="en-US" altLang="zh-CN" sz="2800" i="1">
                        <a:solidFill>
                          <a:srgbClr val="0000FF"/>
                        </a:solidFill>
                        <a:latin typeface="Cambria Math" panose="02040503050406030204" pitchFamily="18" charset="0"/>
                      </a:rPr>
                      <m:t>=</m:t>
                    </m:r>
                    <m:r>
                      <m:rPr>
                        <m:sty m:val="p"/>
                      </m:rPr>
                      <a:rPr lang="en-US" altLang="zh-CN" sz="2800">
                        <a:solidFill>
                          <a:srgbClr val="0000FF"/>
                        </a:solidFill>
                        <a:latin typeface="Cambria Math" panose="02040503050406030204" pitchFamily="18" charset="0"/>
                      </a:rPr>
                      <m:t>span</m:t>
                    </m:r>
                    <m:d>
                      <m:dPr>
                        <m:ctrlPr>
                          <a:rPr lang="zh-CN" altLang="zh-CN" sz="2800" i="1">
                            <a:solidFill>
                              <a:srgbClr val="0000FF"/>
                            </a:solidFill>
                            <a:latin typeface="Cambria Math" panose="02040503050406030204" pitchFamily="18" charset="0"/>
                          </a:rPr>
                        </m:ctrlPr>
                      </m:dPr>
                      <m:e>
                        <m:sSub>
                          <m:sSubPr>
                            <m:ctrlPr>
                              <a:rPr lang="zh-CN" altLang="zh-CN" sz="2800" i="1">
                                <a:solidFill>
                                  <a:srgbClr val="0000FF"/>
                                </a:solidFill>
                                <a:latin typeface="Cambria Math" panose="02040503050406030204" pitchFamily="18" charset="0"/>
                              </a:rPr>
                            </m:ctrlPr>
                          </m:sSubPr>
                          <m:e>
                            <m:r>
                              <a:rPr lang="en-US" altLang="zh-CN" sz="2800" b="1" i="1">
                                <a:solidFill>
                                  <a:srgbClr val="0000FF"/>
                                </a:solidFill>
                                <a:latin typeface="Cambria Math" panose="02040503050406030204" pitchFamily="18" charset="0"/>
                              </a:rPr>
                              <m:t>𝜶</m:t>
                            </m:r>
                          </m:e>
                          <m:sub>
                            <m:r>
                              <a:rPr lang="en-US" altLang="zh-CN" sz="2800" i="1">
                                <a:solidFill>
                                  <a:srgbClr val="0000FF"/>
                                </a:solidFill>
                                <a:latin typeface="Cambria Math" panose="02040503050406030204" pitchFamily="18" charset="0"/>
                              </a:rPr>
                              <m:t>1</m:t>
                            </m:r>
                          </m:sub>
                        </m:sSub>
                        <m:r>
                          <a:rPr lang="en-US" altLang="zh-CN" sz="2800">
                            <a:solidFill>
                              <a:srgbClr val="0000FF"/>
                            </a:solidFill>
                            <a:latin typeface="Cambria Math" panose="02040503050406030204" pitchFamily="18" charset="0"/>
                          </a:rPr>
                          <m:t>,</m:t>
                        </m:r>
                        <m:sSub>
                          <m:sSubPr>
                            <m:ctrlPr>
                              <a:rPr lang="zh-CN" altLang="zh-CN" sz="2800" i="1">
                                <a:solidFill>
                                  <a:srgbClr val="0000FF"/>
                                </a:solidFill>
                                <a:latin typeface="Cambria Math" panose="02040503050406030204" pitchFamily="18" charset="0"/>
                              </a:rPr>
                            </m:ctrlPr>
                          </m:sSubPr>
                          <m:e>
                            <m:r>
                              <a:rPr lang="en-US" altLang="zh-CN" sz="2800" b="1" i="1">
                                <a:solidFill>
                                  <a:srgbClr val="0000FF"/>
                                </a:solidFill>
                                <a:latin typeface="Cambria Math" panose="02040503050406030204" pitchFamily="18" charset="0"/>
                              </a:rPr>
                              <m:t>𝜶</m:t>
                            </m:r>
                          </m:e>
                          <m:sub>
                            <m:r>
                              <a:rPr lang="en-US" altLang="zh-CN" sz="2800" i="1">
                                <a:solidFill>
                                  <a:srgbClr val="0000FF"/>
                                </a:solidFill>
                                <a:latin typeface="Cambria Math" panose="02040503050406030204" pitchFamily="18" charset="0"/>
                              </a:rPr>
                              <m:t>2</m:t>
                            </m:r>
                          </m:sub>
                        </m:sSub>
                        <m:r>
                          <a:rPr lang="en-US" altLang="zh-CN" sz="2800" i="1">
                            <a:solidFill>
                              <a:srgbClr val="0000FF"/>
                            </a:solidFill>
                            <a:latin typeface="Cambria Math" panose="02040503050406030204" pitchFamily="18" charset="0"/>
                          </a:rPr>
                          <m:t>,</m:t>
                        </m:r>
                        <m:sSub>
                          <m:sSubPr>
                            <m:ctrlPr>
                              <a:rPr lang="zh-CN" altLang="zh-CN" sz="2800" i="1">
                                <a:solidFill>
                                  <a:srgbClr val="0000FF"/>
                                </a:solidFill>
                                <a:latin typeface="Cambria Math" panose="02040503050406030204" pitchFamily="18" charset="0"/>
                              </a:rPr>
                            </m:ctrlPr>
                          </m:sSubPr>
                          <m:e>
                            <m:r>
                              <a:rPr lang="en-US" altLang="zh-CN" sz="2800" b="1" i="1">
                                <a:solidFill>
                                  <a:srgbClr val="0000FF"/>
                                </a:solidFill>
                                <a:latin typeface="Cambria Math" panose="02040503050406030204" pitchFamily="18" charset="0"/>
                              </a:rPr>
                              <m:t>𝜶</m:t>
                            </m:r>
                          </m:e>
                          <m:sub>
                            <m:r>
                              <a:rPr lang="en-US" altLang="zh-CN" sz="2800" i="1">
                                <a:solidFill>
                                  <a:srgbClr val="0000FF"/>
                                </a:solidFill>
                                <a:latin typeface="Cambria Math" panose="02040503050406030204" pitchFamily="18" charset="0"/>
                              </a:rPr>
                              <m:t>3</m:t>
                            </m:r>
                          </m:sub>
                        </m:sSub>
                      </m:e>
                    </m:d>
                  </m:oMath>
                </a14:m>
                <a:r>
                  <a:rPr lang="en-US" altLang="zh-CN" sz="2800" dirty="0">
                    <a:latin typeface="仿宋" panose="02010609060101010101" pitchFamily="49" charset="-122"/>
                    <a:ea typeface="仿宋" panose="02010609060101010101" pitchFamily="49" charset="-122"/>
                  </a:rPr>
                  <a:t>,</a:t>
                </a:r>
                <a:r>
                  <a:rPr lang="zh-CN" altLang="zh-CN" sz="2800" dirty="0"/>
                  <a:t>其中</a:t>
                </a:r>
                <a14:m>
                  <m:oMath xmlns:m="http://schemas.openxmlformats.org/officeDocument/2006/math">
                    <m:sSub>
                      <m:sSubPr>
                        <m:ctrlPr>
                          <a:rPr lang="zh-CN" altLang="zh-CN" sz="2800" i="1">
                            <a:latin typeface="Cambria Math" panose="02040503050406030204" pitchFamily="18" charset="0"/>
                          </a:rPr>
                        </m:ctrlPr>
                      </m:sSubPr>
                      <m:e>
                        <m:r>
                          <a:rPr lang="en-US" altLang="zh-CN" sz="2800" b="1" i="1">
                            <a:latin typeface="Cambria Math" panose="02040503050406030204" pitchFamily="18" charset="0"/>
                          </a:rPr>
                          <m:t>𝜶</m:t>
                        </m:r>
                      </m:e>
                      <m:sub>
                        <m:r>
                          <a:rPr lang="en-US" altLang="zh-CN" sz="2800" i="1">
                            <a:latin typeface="Cambria Math" panose="02040503050406030204" pitchFamily="18" charset="0"/>
                          </a:rPr>
                          <m:t>1</m:t>
                        </m:r>
                      </m:sub>
                    </m:sSub>
                    <m:r>
                      <a:rPr lang="en-US" altLang="zh-CN" sz="2800" i="1">
                        <a:latin typeface="Cambria Math" panose="02040503050406030204" pitchFamily="18" charset="0"/>
                      </a:rPr>
                      <m:t>=</m:t>
                    </m:r>
                    <m:sSup>
                      <m:sSupPr>
                        <m:ctrlPr>
                          <a:rPr lang="zh-CN" altLang="zh-CN" sz="2800" i="1">
                            <a:latin typeface="Cambria Math" panose="02040503050406030204" pitchFamily="18" charset="0"/>
                          </a:rPr>
                        </m:ctrlPr>
                      </m:sSupPr>
                      <m:e>
                        <m:r>
                          <a:rPr lang="en-US" altLang="zh-CN" sz="2800" i="1">
                            <a:latin typeface="Cambria Math" panose="02040503050406030204" pitchFamily="18" charset="0"/>
                          </a:rPr>
                          <m:t>[1,−2]</m:t>
                        </m:r>
                      </m:e>
                      <m:sup>
                        <m:r>
                          <a:rPr lang="en-US" altLang="zh-CN" sz="2800" i="1">
                            <a:latin typeface="Cambria Math" panose="02040503050406030204" pitchFamily="18" charset="0"/>
                          </a:rPr>
                          <m:t>𝑇</m:t>
                        </m:r>
                      </m:sup>
                    </m:sSup>
                  </m:oMath>
                </a14:m>
                <a:r>
                  <a:rPr lang="en-US" altLang="zh-CN" sz="2800" dirty="0">
                    <a:latin typeface="仿宋" panose="02010609060101010101" pitchFamily="49" charset="-122"/>
                    <a:ea typeface="仿宋" panose="02010609060101010101" pitchFamily="49" charset="-122"/>
                  </a:rPr>
                  <a:t>, </a:t>
                </a:r>
                <a14:m>
                  <m:oMath xmlns:m="http://schemas.openxmlformats.org/officeDocument/2006/math">
                    <m:sSub>
                      <m:sSubPr>
                        <m:ctrlPr>
                          <a:rPr lang="zh-CN" altLang="zh-CN" sz="2800" i="1">
                            <a:latin typeface="Cambria Math" panose="02040503050406030204" pitchFamily="18" charset="0"/>
                          </a:rPr>
                        </m:ctrlPr>
                      </m:sSubPr>
                      <m:e>
                        <m:r>
                          <a:rPr lang="en-US" altLang="zh-CN" sz="2800" b="1" i="1">
                            <a:latin typeface="Cambria Math" panose="02040503050406030204" pitchFamily="18" charset="0"/>
                          </a:rPr>
                          <m:t>𝜶</m:t>
                        </m:r>
                      </m:e>
                      <m:sub>
                        <m:r>
                          <a:rPr lang="en-US" altLang="zh-CN" sz="2800" i="1">
                            <a:latin typeface="Cambria Math" panose="02040503050406030204" pitchFamily="18" charset="0"/>
                          </a:rPr>
                          <m:t>2</m:t>
                        </m:r>
                      </m:sub>
                    </m:sSub>
                    <m:r>
                      <a:rPr lang="en-US" altLang="zh-CN" sz="2800" i="1">
                        <a:latin typeface="Cambria Math" panose="02040503050406030204" pitchFamily="18" charset="0"/>
                      </a:rPr>
                      <m:t>=</m:t>
                    </m:r>
                    <m:sSup>
                      <m:sSupPr>
                        <m:ctrlPr>
                          <a:rPr lang="zh-CN" altLang="zh-CN" sz="2800" i="1">
                            <a:latin typeface="Cambria Math" panose="02040503050406030204" pitchFamily="18" charset="0"/>
                          </a:rPr>
                        </m:ctrlPr>
                      </m:sSupPr>
                      <m:e>
                        <m:r>
                          <a:rPr lang="en-US" altLang="zh-CN" sz="2800" i="1">
                            <a:latin typeface="Cambria Math" panose="02040503050406030204" pitchFamily="18" charset="0"/>
                          </a:rPr>
                          <m:t>[1,3]</m:t>
                        </m:r>
                      </m:e>
                      <m:sup>
                        <m:r>
                          <a:rPr lang="en-US" altLang="zh-CN" sz="2800" i="1">
                            <a:latin typeface="Cambria Math" panose="02040503050406030204" pitchFamily="18" charset="0"/>
                          </a:rPr>
                          <m:t>𝑇</m:t>
                        </m:r>
                      </m:sup>
                    </m:sSup>
                  </m:oMath>
                </a14:m>
                <a:r>
                  <a:rPr lang="en-US" altLang="zh-CN" sz="2800" dirty="0">
                    <a:latin typeface="仿宋" panose="02010609060101010101" pitchFamily="49" charset="-122"/>
                    <a:ea typeface="仿宋" panose="02010609060101010101" pitchFamily="49" charset="-122"/>
                  </a:rPr>
                  <a:t>,</a:t>
                </a:r>
                <a14:m>
                  <m:oMath xmlns:m="http://schemas.openxmlformats.org/officeDocument/2006/math">
                    <m:sSub>
                      <m:sSubPr>
                        <m:ctrlPr>
                          <a:rPr lang="zh-CN" altLang="zh-CN" sz="2800" i="1">
                            <a:latin typeface="Cambria Math" panose="02040503050406030204" pitchFamily="18" charset="0"/>
                          </a:rPr>
                        </m:ctrlPr>
                      </m:sSubPr>
                      <m:e>
                        <m:r>
                          <a:rPr lang="en-US" altLang="zh-CN" sz="2800" b="1" i="1">
                            <a:latin typeface="Cambria Math" panose="02040503050406030204" pitchFamily="18" charset="0"/>
                          </a:rPr>
                          <m:t>𝜶</m:t>
                        </m:r>
                      </m:e>
                      <m:sub>
                        <m:r>
                          <a:rPr lang="en-US" altLang="zh-CN" sz="2800" i="1">
                            <a:latin typeface="Cambria Math" panose="02040503050406030204" pitchFamily="18" charset="0"/>
                          </a:rPr>
                          <m:t>3</m:t>
                        </m:r>
                      </m:sub>
                    </m:sSub>
                    <m:r>
                      <a:rPr lang="en-US" altLang="zh-CN" sz="2800" i="1">
                        <a:latin typeface="Cambria Math" panose="02040503050406030204" pitchFamily="18" charset="0"/>
                      </a:rPr>
                      <m:t>=</m:t>
                    </m:r>
                    <m:sSup>
                      <m:sSupPr>
                        <m:ctrlPr>
                          <a:rPr lang="zh-CN" altLang="zh-CN" sz="2800" i="1">
                            <a:latin typeface="Cambria Math" panose="02040503050406030204" pitchFamily="18" charset="0"/>
                          </a:rPr>
                        </m:ctrlPr>
                      </m:sSupPr>
                      <m:e>
                        <m:r>
                          <a:rPr lang="en-US" altLang="zh-CN" sz="2800" i="1">
                            <a:latin typeface="Cambria Math" panose="02040503050406030204" pitchFamily="18" charset="0"/>
                          </a:rPr>
                          <m:t>[2,1]</m:t>
                        </m:r>
                      </m:e>
                      <m:sup>
                        <m:r>
                          <a:rPr lang="en-US" altLang="zh-CN" sz="2800" i="1">
                            <a:latin typeface="Cambria Math" panose="02040503050406030204" pitchFamily="18" charset="0"/>
                          </a:rPr>
                          <m:t>𝑇</m:t>
                        </m:r>
                      </m:sup>
                    </m:sSup>
                  </m:oMath>
                </a14:m>
                <a:r>
                  <a:rPr lang="en-US" altLang="zh-CN" sz="2800" dirty="0">
                    <a:latin typeface="仿宋" panose="02010609060101010101" pitchFamily="49" charset="-122"/>
                    <a:ea typeface="仿宋" panose="02010609060101010101" pitchFamily="49" charset="-122"/>
                  </a:rPr>
                  <a:t>.</a:t>
                </a:r>
                <a:endParaRPr lang="zh-CN" altLang="zh-CN" sz="2800" dirty="0">
                  <a:latin typeface="仿宋" panose="02010609060101010101" pitchFamily="49" charset="-122"/>
                  <a:ea typeface="仿宋" panose="02010609060101010101" pitchFamily="49" charset="-122"/>
                </a:endParaRPr>
              </a:p>
              <a:p>
                <a:pPr>
                  <a:lnSpc>
                    <a:spcPct val="120000"/>
                  </a:lnSpc>
                </a:pPr>
                <a:r>
                  <a:rPr lang="zh-CN" altLang="zh-CN" sz="2800" dirty="0"/>
                  <a:t>对矩阵</a:t>
                </a:r>
                <a14:m>
                  <m:oMath xmlns:m="http://schemas.openxmlformats.org/officeDocument/2006/math">
                    <m:r>
                      <a:rPr lang="en-US" altLang="zh-CN" sz="2800" i="1">
                        <a:latin typeface="Cambria Math" panose="02040503050406030204" pitchFamily="18" charset="0"/>
                      </a:rPr>
                      <m:t>𝐴</m:t>
                    </m:r>
                  </m:oMath>
                </a14:m>
                <a:r>
                  <a:rPr lang="zh-CN" altLang="en-US" sz="2800" dirty="0"/>
                  <a:t>作</a:t>
                </a:r>
                <a:r>
                  <a:rPr lang="zh-CN" altLang="zh-CN" sz="2800" dirty="0"/>
                  <a:t>初等变换得</a:t>
                </a:r>
              </a:p>
              <a:p>
                <a:pPr>
                  <a:lnSpc>
                    <a:spcPct val="120000"/>
                  </a:lnSpc>
                </a:pPr>
                <a14:m>
                  <m:oMathPara xmlns:m="http://schemas.openxmlformats.org/officeDocument/2006/math">
                    <m:oMathParaPr>
                      <m:jc m:val="centerGroup"/>
                    </m:oMathParaPr>
                    <m:oMath xmlns:m="http://schemas.openxmlformats.org/officeDocument/2006/math">
                      <m:d>
                        <m:dPr>
                          <m:begChr m:val="["/>
                          <m:endChr m:val="]"/>
                          <m:ctrlPr>
                            <a:rPr lang="zh-CN" altLang="zh-CN" sz="2800" i="1">
                              <a:latin typeface="Cambria Math" panose="02040503050406030204" pitchFamily="18" charset="0"/>
                            </a:rPr>
                          </m:ctrlPr>
                        </m:dPr>
                        <m:e>
                          <m:m>
                            <m:mPr>
                              <m:mcs>
                                <m:mc>
                                  <m:mcPr>
                                    <m:count m:val="3"/>
                                    <m:mcJc m:val="center"/>
                                  </m:mcPr>
                                </m:mc>
                              </m:mcs>
                              <m:ctrlPr>
                                <a:rPr lang="zh-CN" altLang="zh-CN" sz="2800" i="1">
                                  <a:latin typeface="Cambria Math" panose="02040503050406030204" pitchFamily="18" charset="0"/>
                                </a:rPr>
                              </m:ctrlPr>
                            </m:mPr>
                            <m:mr>
                              <m:e>
                                <m:r>
                                  <a:rPr lang="en-US" altLang="zh-CN" sz="2800" i="1">
                                    <a:latin typeface="Cambria Math" panose="02040503050406030204" pitchFamily="18" charset="0"/>
                                  </a:rPr>
                                  <m:t>1</m:t>
                                </m:r>
                              </m:e>
                              <m:e>
                                <m:r>
                                  <a:rPr lang="en-US" altLang="zh-CN" sz="2800" i="1">
                                    <a:latin typeface="Cambria Math" panose="02040503050406030204" pitchFamily="18" charset="0"/>
                                  </a:rPr>
                                  <m:t>1</m:t>
                                </m:r>
                              </m:e>
                              <m:e>
                                <m:r>
                                  <a:rPr lang="en-US" altLang="zh-CN" sz="2800" i="1">
                                    <a:latin typeface="Cambria Math" panose="02040503050406030204" pitchFamily="18" charset="0"/>
                                  </a:rPr>
                                  <m:t>2</m:t>
                                </m:r>
                              </m:e>
                            </m:mr>
                            <m:mr>
                              <m:e>
                                <m:r>
                                  <a:rPr lang="en-US" altLang="zh-CN" sz="2800" i="1">
                                    <a:latin typeface="Cambria Math" panose="02040503050406030204" pitchFamily="18" charset="0"/>
                                  </a:rPr>
                                  <m:t>−2</m:t>
                                </m:r>
                              </m:e>
                              <m:e>
                                <m:r>
                                  <a:rPr lang="en-US" altLang="zh-CN" sz="2800" i="1">
                                    <a:latin typeface="Cambria Math" panose="02040503050406030204" pitchFamily="18" charset="0"/>
                                  </a:rPr>
                                  <m:t>3</m:t>
                                </m:r>
                              </m:e>
                              <m:e>
                                <m:r>
                                  <a:rPr lang="en-US" altLang="zh-CN" sz="2800" i="1">
                                    <a:latin typeface="Cambria Math" panose="02040503050406030204" pitchFamily="18" charset="0"/>
                                  </a:rPr>
                                  <m:t>1</m:t>
                                </m:r>
                              </m:e>
                            </m:mr>
                          </m:m>
                        </m:e>
                      </m:d>
                      <m:r>
                        <a:rPr lang="en-US" altLang="zh-CN" sz="2800" i="1">
                          <a:latin typeface="Cambria Math" panose="02040503050406030204" pitchFamily="18" charset="0"/>
                        </a:rPr>
                        <m:t>→</m:t>
                      </m:r>
                      <m:d>
                        <m:dPr>
                          <m:begChr m:val="["/>
                          <m:endChr m:val="]"/>
                          <m:ctrlPr>
                            <a:rPr lang="zh-CN" altLang="zh-CN" sz="2800" i="1">
                              <a:latin typeface="Cambria Math" panose="02040503050406030204" pitchFamily="18" charset="0"/>
                            </a:rPr>
                          </m:ctrlPr>
                        </m:dPr>
                        <m:e>
                          <m:m>
                            <m:mPr>
                              <m:mcs>
                                <m:mc>
                                  <m:mcPr>
                                    <m:count m:val="3"/>
                                    <m:mcJc m:val="center"/>
                                  </m:mcPr>
                                </m:mc>
                              </m:mcs>
                              <m:ctrlPr>
                                <a:rPr lang="zh-CN" altLang="zh-CN" sz="2800" i="1">
                                  <a:latin typeface="Cambria Math" panose="02040503050406030204" pitchFamily="18" charset="0"/>
                                </a:rPr>
                              </m:ctrlPr>
                            </m:mPr>
                            <m:mr>
                              <m:e>
                                <m:r>
                                  <a:rPr lang="en-US" altLang="zh-CN" sz="2800" i="1">
                                    <a:latin typeface="Cambria Math" panose="02040503050406030204" pitchFamily="18" charset="0"/>
                                  </a:rPr>
                                  <m:t>1</m:t>
                                </m:r>
                              </m:e>
                              <m:e>
                                <m:r>
                                  <a:rPr lang="en-US" altLang="zh-CN" sz="2800" i="1">
                                    <a:latin typeface="Cambria Math" panose="02040503050406030204" pitchFamily="18" charset="0"/>
                                  </a:rPr>
                                  <m:t>0</m:t>
                                </m:r>
                              </m:e>
                              <m:e>
                                <m:r>
                                  <a:rPr lang="en-US" altLang="zh-CN" sz="2800" i="1">
                                    <a:latin typeface="Cambria Math" panose="02040503050406030204" pitchFamily="18" charset="0"/>
                                  </a:rPr>
                                  <m:t>1</m:t>
                                </m:r>
                              </m:e>
                            </m:mr>
                            <m:mr>
                              <m:e>
                                <m:r>
                                  <a:rPr lang="en-US" altLang="zh-CN" sz="2800" i="1">
                                    <a:latin typeface="Cambria Math" panose="02040503050406030204" pitchFamily="18" charset="0"/>
                                  </a:rPr>
                                  <m:t>0</m:t>
                                </m:r>
                              </m:e>
                              <m:e>
                                <m:r>
                                  <a:rPr lang="en-US" altLang="zh-CN" sz="2800" i="1">
                                    <a:latin typeface="Cambria Math" panose="02040503050406030204" pitchFamily="18" charset="0"/>
                                  </a:rPr>
                                  <m:t>1</m:t>
                                </m:r>
                              </m:e>
                              <m:e>
                                <m:r>
                                  <a:rPr lang="en-US" altLang="zh-CN" sz="2800" i="1">
                                    <a:latin typeface="Cambria Math" panose="02040503050406030204" pitchFamily="18" charset="0"/>
                                  </a:rPr>
                                  <m:t>1</m:t>
                                </m:r>
                              </m:e>
                            </m:mr>
                          </m:m>
                        </m:e>
                      </m:d>
                    </m:oMath>
                  </m:oMathPara>
                </a14:m>
                <a:endParaRPr lang="zh-CN" altLang="zh-CN" sz="2800" dirty="0"/>
              </a:p>
              <a:p>
                <a:pPr>
                  <a:lnSpc>
                    <a:spcPct val="120000"/>
                  </a:lnSpc>
                </a:pPr>
                <a:r>
                  <a:rPr lang="zh-CN" altLang="zh-CN" sz="2800" dirty="0"/>
                  <a:t>由此</a:t>
                </a:r>
                <a:r>
                  <a:rPr lang="en-US" altLang="zh-CN" sz="2800" dirty="0">
                    <a:latin typeface="仿宋" panose="02010609060101010101" pitchFamily="49" charset="-122"/>
                    <a:ea typeface="仿宋" panose="02010609060101010101" pitchFamily="49" charset="-122"/>
                  </a:rPr>
                  <a:t>,</a:t>
                </a:r>
                <a14:m>
                  <m:oMath xmlns:m="http://schemas.openxmlformats.org/officeDocument/2006/math">
                    <m:r>
                      <a:rPr lang="en-US" altLang="zh-CN" sz="2800" i="1">
                        <a:latin typeface="Cambria Math" panose="02040503050406030204" pitchFamily="18" charset="0"/>
                      </a:rPr>
                      <m:t>𝐴</m:t>
                    </m:r>
                    <m:r>
                      <a:rPr lang="en-US" altLang="zh-CN" sz="2800" b="1" i="1">
                        <a:latin typeface="Cambria Math" panose="02040503050406030204" pitchFamily="18" charset="0"/>
                      </a:rPr>
                      <m:t>𝒙</m:t>
                    </m:r>
                    <m:r>
                      <a:rPr lang="en-US" altLang="zh-CN" sz="2800" i="1">
                        <a:latin typeface="Cambria Math" panose="02040503050406030204" pitchFamily="18" charset="0"/>
                      </a:rPr>
                      <m:t>=0</m:t>
                    </m:r>
                  </m:oMath>
                </a14:m>
                <a:r>
                  <a:rPr lang="zh-CN" altLang="zh-CN" sz="2800" dirty="0"/>
                  <a:t>的一个基础解系为</a:t>
                </a:r>
                <a14:m>
                  <m:oMath xmlns:m="http://schemas.openxmlformats.org/officeDocument/2006/math">
                    <m:r>
                      <a:rPr lang="en-US" altLang="zh-CN" sz="2800" b="1" i="1">
                        <a:latin typeface="Cambria Math" panose="02040503050406030204" pitchFamily="18" charset="0"/>
                      </a:rPr>
                      <m:t>𝜷</m:t>
                    </m:r>
                    <m:r>
                      <a:rPr lang="en-US" altLang="zh-CN" sz="2800" i="1">
                        <a:latin typeface="Cambria Math" panose="02040503050406030204" pitchFamily="18" charset="0"/>
                      </a:rPr>
                      <m:t>=</m:t>
                    </m:r>
                    <m:sSup>
                      <m:sSupPr>
                        <m:ctrlPr>
                          <a:rPr lang="zh-CN" altLang="zh-CN" sz="2800" i="1">
                            <a:latin typeface="Cambria Math" panose="02040503050406030204" pitchFamily="18" charset="0"/>
                          </a:rPr>
                        </m:ctrlPr>
                      </m:sSupPr>
                      <m:e>
                        <m:r>
                          <a:rPr lang="en-US" altLang="zh-CN" sz="2800" i="1">
                            <a:latin typeface="Cambria Math" panose="02040503050406030204" pitchFamily="18" charset="0"/>
                          </a:rPr>
                          <m:t>[1,1,−1]</m:t>
                        </m:r>
                      </m:e>
                      <m:sup>
                        <m:r>
                          <a:rPr lang="en-US" altLang="zh-CN" sz="2800" i="1">
                            <a:latin typeface="Cambria Math" panose="02040503050406030204" pitchFamily="18" charset="0"/>
                          </a:rPr>
                          <m:t>𝑇</m:t>
                        </m:r>
                      </m:sup>
                    </m:sSup>
                  </m:oMath>
                </a14:m>
                <a:r>
                  <a:rPr lang="en-US" altLang="zh-CN" sz="2800" dirty="0">
                    <a:latin typeface="仿宋" panose="02010609060101010101" pitchFamily="49" charset="-122"/>
                    <a:ea typeface="仿宋" panose="02010609060101010101" pitchFamily="49" charset="-122"/>
                  </a:rPr>
                  <a:t>.</a:t>
                </a:r>
              </a:p>
              <a:p>
                <a:pPr>
                  <a:lnSpc>
                    <a:spcPct val="120000"/>
                  </a:lnSpc>
                </a:pPr>
                <a:r>
                  <a:rPr lang="zh-CN" altLang="zh-CN" sz="2800" dirty="0">
                    <a:solidFill>
                      <a:srgbClr val="0000FF"/>
                    </a:solidFill>
                  </a:rPr>
                  <a:t>故</a:t>
                </a:r>
                <a14:m>
                  <m:oMath xmlns:m="http://schemas.openxmlformats.org/officeDocument/2006/math">
                    <m:r>
                      <a:rPr lang="en-US" altLang="zh-CN" sz="2800" i="1">
                        <a:solidFill>
                          <a:srgbClr val="0000FF"/>
                        </a:solidFill>
                        <a:latin typeface="Cambria Math" panose="02040503050406030204" pitchFamily="18" charset="0"/>
                      </a:rPr>
                      <m:t>𝑁</m:t>
                    </m:r>
                    <m:d>
                      <m:dPr>
                        <m:ctrlPr>
                          <a:rPr lang="zh-CN" altLang="zh-CN" sz="2800" i="1">
                            <a:solidFill>
                              <a:srgbClr val="0000FF"/>
                            </a:solidFill>
                            <a:latin typeface="Cambria Math" panose="02040503050406030204" pitchFamily="18" charset="0"/>
                          </a:rPr>
                        </m:ctrlPr>
                      </m:dPr>
                      <m:e>
                        <m:r>
                          <a:rPr lang="en-US" altLang="zh-CN" sz="2800" i="1">
                            <a:solidFill>
                              <a:srgbClr val="0000FF"/>
                            </a:solidFill>
                            <a:latin typeface="Cambria Math" panose="02040503050406030204" pitchFamily="18" charset="0"/>
                          </a:rPr>
                          <m:t>𝐴</m:t>
                        </m:r>
                      </m:e>
                    </m:d>
                    <m:r>
                      <a:rPr lang="en-US" altLang="zh-CN" sz="2800" i="1">
                        <a:solidFill>
                          <a:srgbClr val="0000FF"/>
                        </a:solidFill>
                        <a:latin typeface="Cambria Math" panose="02040503050406030204" pitchFamily="18" charset="0"/>
                      </a:rPr>
                      <m:t>=</m:t>
                    </m:r>
                    <m:r>
                      <m:rPr>
                        <m:sty m:val="p"/>
                      </m:rPr>
                      <a:rPr lang="en-US" altLang="zh-CN" sz="2800">
                        <a:solidFill>
                          <a:srgbClr val="0000FF"/>
                        </a:solidFill>
                        <a:latin typeface="Cambria Math" panose="02040503050406030204" pitchFamily="18" charset="0"/>
                      </a:rPr>
                      <m:t>span</m:t>
                    </m:r>
                    <m:d>
                      <m:dPr>
                        <m:ctrlPr>
                          <a:rPr lang="zh-CN" altLang="zh-CN" sz="2800" i="1">
                            <a:solidFill>
                              <a:srgbClr val="0000FF"/>
                            </a:solidFill>
                            <a:latin typeface="Cambria Math" panose="02040503050406030204" pitchFamily="18" charset="0"/>
                          </a:rPr>
                        </m:ctrlPr>
                      </m:dPr>
                      <m:e>
                        <m:r>
                          <a:rPr lang="en-US" altLang="zh-CN" sz="2800" b="1" i="1">
                            <a:solidFill>
                              <a:srgbClr val="0000FF"/>
                            </a:solidFill>
                            <a:latin typeface="Cambria Math" panose="02040503050406030204" pitchFamily="18" charset="0"/>
                          </a:rPr>
                          <m:t>𝜷</m:t>
                        </m:r>
                      </m:e>
                    </m:d>
                  </m:oMath>
                </a14:m>
                <a:r>
                  <a:rPr lang="en-US" altLang="zh-CN" sz="2800" dirty="0">
                    <a:solidFill>
                      <a:srgbClr val="0000FF"/>
                    </a:solidFill>
                    <a:latin typeface="仿宋" panose="02010609060101010101" pitchFamily="49" charset="-122"/>
                    <a:ea typeface="仿宋" panose="02010609060101010101" pitchFamily="49" charset="-122"/>
                  </a:rPr>
                  <a:t>.</a:t>
                </a:r>
                <a:endParaRPr lang="zh-CN" altLang="zh-CN" sz="2800" dirty="0">
                  <a:solidFill>
                    <a:srgbClr val="0000FF"/>
                  </a:solidFill>
                  <a:latin typeface="仿宋" panose="02010609060101010101" pitchFamily="49" charset="-122"/>
                  <a:ea typeface="仿宋" panose="02010609060101010101" pitchFamily="49" charset="-122"/>
                </a:endParaRPr>
              </a:p>
            </p:txBody>
          </p:sp>
        </mc:Choice>
        <mc:Fallback xmlns="">
          <p:sp>
            <p:nvSpPr>
              <p:cNvPr id="22" name="内容占位符 2"/>
              <p:cNvSpPr txBox="1">
                <a:spLocks noRot="1" noChangeAspect="1" noMove="1" noResize="1" noEditPoints="1" noAdjustHandles="1" noChangeArrowheads="1" noChangeShapeType="1" noTextEdit="1"/>
              </p:cNvSpPr>
              <p:nvPr/>
            </p:nvSpPr>
            <p:spPr>
              <a:xfrm>
                <a:off x="627331" y="1229293"/>
                <a:ext cx="7886700" cy="4935337"/>
              </a:xfrm>
              <a:prstGeom prst="rect">
                <a:avLst/>
              </a:prstGeom>
              <a:blipFill rotWithShape="1">
                <a:blip r:embed="rId2"/>
                <a:stretch>
                  <a:fillRect l="-7" t="-12" r="-717" b="1"/>
                </a:stretch>
              </a:blipFill>
            </p:spPr>
            <p:txBody>
              <a:bodyPr/>
              <a:lstStyle/>
              <a:p>
                <a:r>
                  <a:rPr lang="zh-CN" altLang="en-US">
                    <a:noFill/>
                  </a:rPr>
                  <a:t> </a:t>
                </a:r>
              </a:p>
            </p:txBody>
          </p:sp>
        </mc:Fallback>
      </mc:AlternateContent>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2">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513031" y="180000"/>
            <a:ext cx="8001000" cy="678344"/>
          </a:xfrm>
        </p:spPr>
        <p:txBody>
          <a:bodyPr/>
          <a:lstStyle/>
          <a:p>
            <a:r>
              <a:rPr lang="zh-CN" altLang="en-US" sz="2400" dirty="0">
                <a:latin typeface="黑体" panose="02010609060101010101" pitchFamily="49" charset="-122"/>
                <a:ea typeface="黑体" panose="02010609060101010101" pitchFamily="49" charset="-122"/>
                <a:cs typeface="Arial" panose="020B0604020202020204" pitchFamily="34" charset="0"/>
              </a:rPr>
              <a:t>第一章 线性空间引论</a:t>
            </a:r>
            <a:r>
              <a:rPr lang="en-US" altLang="zh-CN" sz="2400" dirty="0">
                <a:latin typeface="黑体" panose="02010609060101010101" pitchFamily="49" charset="-122"/>
                <a:ea typeface="黑体" panose="02010609060101010101" pitchFamily="49" charset="-122"/>
                <a:cs typeface="Arial" panose="020B0604020202020204" pitchFamily="34" charset="0"/>
              </a:rPr>
              <a:t>——</a:t>
            </a:r>
            <a:r>
              <a:rPr lang="zh-CN" altLang="en-US" sz="2400" dirty="0">
                <a:latin typeface="黑体" panose="02010609060101010101" pitchFamily="49" charset="-122"/>
                <a:ea typeface="黑体" panose="02010609060101010101" pitchFamily="49" charset="-122"/>
                <a:cs typeface="Arial" panose="020B0604020202020204" pitchFamily="34" charset="0"/>
              </a:rPr>
              <a:t>线性子空间</a:t>
            </a:r>
          </a:p>
        </p:txBody>
      </p:sp>
      <mc:AlternateContent xmlns:mc="http://schemas.openxmlformats.org/markup-compatibility/2006" xmlns:a14="http://schemas.microsoft.com/office/drawing/2010/main">
        <mc:Choice Requires="a14">
          <p:sp>
            <p:nvSpPr>
              <p:cNvPr id="22" name="内容占位符 2"/>
              <p:cNvSpPr txBox="1"/>
              <p:nvPr/>
            </p:nvSpPr>
            <p:spPr>
              <a:xfrm>
                <a:off x="627331" y="1229293"/>
                <a:ext cx="7886700" cy="4935337"/>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600"/>
                  </a:spcBef>
                  <a:buFont typeface="Arial" panose="020B0604020202020204" pitchFamily="34" charset="0"/>
                  <a:buNone/>
                  <a:defRPr sz="3000" kern="1200" baseline="0">
                    <a:solidFill>
                      <a:schemeClr val="tx1"/>
                    </a:solidFill>
                    <a:latin typeface="+mn-ea"/>
                    <a:ea typeface="黑体" panose="02010609060101010101" pitchFamily="49" charset="-122"/>
                    <a:cs typeface="+mn-cs"/>
                  </a:defRPr>
                </a:lvl1pPr>
                <a:lvl2pPr marL="742950" indent="-28575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2pPr>
                <a:lvl3pPr marL="11430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3pPr>
                <a:lvl4pPr marL="16002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4pPr>
                <a:lvl5pPr marL="20574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20000"/>
                  </a:lnSpc>
                </a:pPr>
                <a:r>
                  <a:rPr lang="zh-CN" altLang="en-US" sz="2800" dirty="0">
                    <a:solidFill>
                      <a:srgbClr val="0000FF"/>
                    </a:solidFill>
                  </a:rPr>
                  <a:t>讨论</a:t>
                </a:r>
                <a14:m>
                  <m:oMath xmlns:m="http://schemas.openxmlformats.org/officeDocument/2006/math">
                    <m:r>
                      <a:rPr lang="en-US" altLang="zh-CN" sz="2800" b="1" i="1">
                        <a:solidFill>
                          <a:srgbClr val="0000FF"/>
                        </a:solidFill>
                        <a:latin typeface="Cambria Math" panose="02040503050406030204" pitchFamily="18" charset="0"/>
                      </a:rPr>
                      <m:t>𝒚</m:t>
                    </m:r>
                    <m:r>
                      <a:rPr lang="en-US" altLang="zh-CN" sz="2800" b="1" i="1">
                        <a:solidFill>
                          <a:srgbClr val="0000FF"/>
                        </a:solidFill>
                        <a:latin typeface="Cambria Math" panose="02040503050406030204" pitchFamily="18" charset="0"/>
                      </a:rPr>
                      <m:t>=</m:t>
                    </m:r>
                    <m:r>
                      <a:rPr lang="en-US" altLang="zh-CN" sz="2800" i="1">
                        <a:solidFill>
                          <a:srgbClr val="0000FF"/>
                        </a:solidFill>
                        <a:latin typeface="Cambria Math" panose="02040503050406030204" pitchFamily="18" charset="0"/>
                      </a:rPr>
                      <m:t>𝐴</m:t>
                    </m:r>
                    <m:r>
                      <a:rPr lang="en-US" altLang="zh-CN" sz="2800" b="1" i="1">
                        <a:solidFill>
                          <a:srgbClr val="0000FF"/>
                        </a:solidFill>
                        <a:latin typeface="Cambria Math" panose="02040503050406030204" pitchFamily="18" charset="0"/>
                      </a:rPr>
                      <m:t>𝒙</m:t>
                    </m:r>
                  </m:oMath>
                </a14:m>
                <a:endParaRPr lang="en-US" altLang="zh-CN" sz="2800" dirty="0">
                  <a:solidFill>
                    <a:srgbClr val="0000FF"/>
                  </a:solidFill>
                  <a:latin typeface="黑体" panose="02010609060101010101" pitchFamily="49" charset="-122"/>
                </a:endParaRPr>
              </a:p>
              <a:p>
                <a:pPr marL="457200" indent="-457200">
                  <a:lnSpc>
                    <a:spcPct val="120000"/>
                  </a:lnSpc>
                  <a:spcBef>
                    <a:spcPts val="0"/>
                  </a:spcBef>
                  <a:buFont typeface="Wingdings" panose="05000000000000000000" pitchFamily="2" charset="2"/>
                  <a:buChar char="l"/>
                </a:pPr>
                <a:r>
                  <a:rPr lang="zh-CN" altLang="en-US" sz="2800" dirty="0">
                    <a:solidFill>
                      <a:srgbClr val="0000FF"/>
                    </a:solidFill>
                    <a:latin typeface="黑体" panose="02010609060101010101" pitchFamily="49" charset="-122"/>
                  </a:rPr>
                  <a:t>不妨设</a:t>
                </a:r>
                <a14:m>
                  <m:oMath xmlns:m="http://schemas.openxmlformats.org/officeDocument/2006/math">
                    <m:r>
                      <a:rPr lang="en-US" altLang="zh-CN" sz="2800" b="0" i="1" smtClean="0">
                        <a:solidFill>
                          <a:srgbClr val="0000FF"/>
                        </a:solidFill>
                        <a:latin typeface="Cambria Math" panose="02040503050406030204"/>
                      </a:rPr>
                      <m:t>𝐴</m:t>
                    </m:r>
                    <m:r>
                      <a:rPr lang="en-US" altLang="zh-CN" sz="2800" b="0" i="1" smtClean="0">
                        <a:solidFill>
                          <a:srgbClr val="0000FF"/>
                        </a:solidFill>
                        <a:latin typeface="Cambria Math" panose="02040503050406030204"/>
                      </a:rPr>
                      <m:t>=</m:t>
                    </m:r>
                    <m:d>
                      <m:dPr>
                        <m:begChr m:val="["/>
                        <m:endChr m:val="]"/>
                        <m:ctrlPr>
                          <a:rPr lang="en-US" altLang="zh-CN" sz="2800" b="0" i="1" smtClean="0">
                            <a:solidFill>
                              <a:srgbClr val="0000FF"/>
                            </a:solidFill>
                            <a:latin typeface="Cambria Math" panose="02040503050406030204" pitchFamily="18" charset="0"/>
                          </a:rPr>
                        </m:ctrlPr>
                      </m:dPr>
                      <m:e>
                        <m:m>
                          <m:mPr>
                            <m:mcs>
                              <m:mc>
                                <m:mcPr>
                                  <m:count m:val="2"/>
                                  <m:mcJc m:val="center"/>
                                </m:mcPr>
                              </m:mc>
                            </m:mcs>
                            <m:ctrlPr>
                              <a:rPr lang="en-US" altLang="zh-CN" sz="2800" b="0" i="1" smtClean="0">
                                <a:solidFill>
                                  <a:srgbClr val="0000FF"/>
                                </a:solidFill>
                                <a:latin typeface="Cambria Math" panose="02040503050406030204" pitchFamily="18" charset="0"/>
                              </a:rPr>
                            </m:ctrlPr>
                          </m:mPr>
                          <m:mr>
                            <m:e>
                              <m:r>
                                <m:rPr>
                                  <m:brk m:alnAt="7"/>
                                </m:rPr>
                                <a:rPr lang="en-US" altLang="zh-CN" sz="2800" b="0" i="1" smtClean="0">
                                  <a:solidFill>
                                    <a:srgbClr val="0000FF"/>
                                  </a:solidFill>
                                  <a:latin typeface="Cambria Math" panose="02040503050406030204"/>
                                </a:rPr>
                                <m:t>1</m:t>
                              </m:r>
                            </m:e>
                            <m:e>
                              <m:r>
                                <a:rPr lang="en-US" altLang="zh-CN" sz="2800" b="0" i="1" smtClean="0">
                                  <a:solidFill>
                                    <a:srgbClr val="0000FF"/>
                                  </a:solidFill>
                                  <a:latin typeface="Cambria Math" panose="02040503050406030204"/>
                                </a:rPr>
                                <m:t>2</m:t>
                              </m:r>
                            </m:e>
                          </m:mr>
                          <m:mr>
                            <m:e>
                              <m:r>
                                <a:rPr lang="en-US" altLang="zh-CN" sz="2800" b="0" i="1" smtClean="0">
                                  <a:solidFill>
                                    <a:srgbClr val="0000FF"/>
                                  </a:solidFill>
                                  <a:latin typeface="Cambria Math" panose="02040503050406030204"/>
                                </a:rPr>
                                <m:t>1</m:t>
                              </m:r>
                            </m:e>
                            <m:e>
                              <m:r>
                                <a:rPr lang="en-US" altLang="zh-CN" sz="2800" b="0" i="1" smtClean="0">
                                  <a:solidFill>
                                    <a:srgbClr val="0000FF"/>
                                  </a:solidFill>
                                  <a:latin typeface="Cambria Math" panose="02040503050406030204"/>
                                </a:rPr>
                                <m:t>−1</m:t>
                              </m:r>
                            </m:e>
                          </m:mr>
                        </m:m>
                      </m:e>
                    </m:d>
                  </m:oMath>
                </a14:m>
                <a:r>
                  <a:rPr lang="en-US" altLang="zh-CN" sz="2800" dirty="0">
                    <a:solidFill>
                      <a:srgbClr val="0000FF"/>
                    </a:solidFill>
                    <a:latin typeface="仿宋" panose="02010609060101010101" pitchFamily="49" charset="-122"/>
                    <a:ea typeface="仿宋" panose="02010609060101010101" pitchFamily="49" charset="-122"/>
                  </a:rPr>
                  <a:t>,</a:t>
                </a:r>
                <a14:m>
                  <m:oMath xmlns:m="http://schemas.openxmlformats.org/officeDocument/2006/math">
                    <m:r>
                      <a:rPr lang="en-US" altLang="zh-CN" sz="2800" b="1" i="1">
                        <a:solidFill>
                          <a:srgbClr val="0000FF"/>
                        </a:solidFill>
                        <a:latin typeface="Cambria Math" panose="02040503050406030204" pitchFamily="18" charset="0"/>
                      </a:rPr>
                      <m:t>𝒙</m:t>
                    </m:r>
                    <m:r>
                      <a:rPr lang="en-US" altLang="zh-CN" sz="2800" b="1" i="1" smtClean="0">
                        <a:solidFill>
                          <a:srgbClr val="0000FF"/>
                        </a:solidFill>
                        <a:latin typeface="Cambria Math" panose="02040503050406030204"/>
                      </a:rPr>
                      <m:t>=</m:t>
                    </m:r>
                    <m:d>
                      <m:dPr>
                        <m:begChr m:val="["/>
                        <m:endChr m:val="]"/>
                        <m:ctrlPr>
                          <a:rPr lang="en-US" altLang="zh-CN" sz="2800" b="1" i="1" smtClean="0">
                            <a:solidFill>
                              <a:srgbClr val="0000FF"/>
                            </a:solidFill>
                            <a:latin typeface="Cambria Math" panose="02040503050406030204" pitchFamily="18" charset="0"/>
                          </a:rPr>
                        </m:ctrlPr>
                      </m:dPr>
                      <m:e>
                        <m:m>
                          <m:mPr>
                            <m:mcs>
                              <m:mc>
                                <m:mcPr>
                                  <m:count m:val="1"/>
                                  <m:mcJc m:val="center"/>
                                </m:mcPr>
                              </m:mc>
                            </m:mcs>
                            <m:ctrlPr>
                              <a:rPr lang="en-US" altLang="zh-CN" sz="2800" i="1" smtClean="0">
                                <a:solidFill>
                                  <a:srgbClr val="0000FF"/>
                                </a:solidFill>
                                <a:latin typeface="Cambria Math" panose="02040503050406030204" pitchFamily="18" charset="0"/>
                              </a:rPr>
                            </m:ctrlPr>
                          </m:mPr>
                          <m:mr>
                            <m:e>
                              <m:sSub>
                                <m:sSubPr>
                                  <m:ctrlPr>
                                    <a:rPr lang="en-US" altLang="zh-CN" sz="2800" i="1" smtClean="0">
                                      <a:solidFill>
                                        <a:srgbClr val="0000FF"/>
                                      </a:solidFill>
                                      <a:latin typeface="Cambria Math" panose="02040503050406030204" pitchFamily="18" charset="0"/>
                                    </a:rPr>
                                  </m:ctrlPr>
                                </m:sSubPr>
                                <m:e>
                                  <m:r>
                                    <a:rPr lang="en-US" altLang="zh-CN" sz="2800" b="0" i="1" smtClean="0">
                                      <a:solidFill>
                                        <a:srgbClr val="0000FF"/>
                                      </a:solidFill>
                                      <a:latin typeface="Cambria Math" panose="02040503050406030204"/>
                                    </a:rPr>
                                    <m:t>𝑥</m:t>
                                  </m:r>
                                </m:e>
                                <m:sub>
                                  <m:r>
                                    <a:rPr lang="en-US" altLang="zh-CN" sz="2800" b="0" i="1" smtClean="0">
                                      <a:solidFill>
                                        <a:srgbClr val="0000FF"/>
                                      </a:solidFill>
                                      <a:latin typeface="Cambria Math" panose="02040503050406030204"/>
                                    </a:rPr>
                                    <m:t>1</m:t>
                                  </m:r>
                                </m:sub>
                              </m:sSub>
                            </m:e>
                          </m:mr>
                          <m:mr>
                            <m:e>
                              <m:sSub>
                                <m:sSubPr>
                                  <m:ctrlPr>
                                    <a:rPr lang="en-US" altLang="zh-CN" sz="2800" i="1">
                                      <a:solidFill>
                                        <a:srgbClr val="0000FF"/>
                                      </a:solidFill>
                                      <a:latin typeface="Cambria Math" panose="02040503050406030204" pitchFamily="18" charset="0"/>
                                    </a:rPr>
                                  </m:ctrlPr>
                                </m:sSubPr>
                                <m:e>
                                  <m:r>
                                    <a:rPr lang="en-US" altLang="zh-CN" sz="2800" b="0" i="1">
                                      <a:solidFill>
                                        <a:srgbClr val="0000FF"/>
                                      </a:solidFill>
                                      <a:latin typeface="Cambria Math" panose="02040503050406030204"/>
                                    </a:rPr>
                                    <m:t>𝑥</m:t>
                                  </m:r>
                                </m:e>
                                <m:sub>
                                  <m:r>
                                    <a:rPr lang="en-US" altLang="zh-CN" sz="2800" b="0" i="1" smtClean="0">
                                      <a:solidFill>
                                        <a:srgbClr val="0000FF"/>
                                      </a:solidFill>
                                      <a:latin typeface="Cambria Math" panose="02040503050406030204"/>
                                    </a:rPr>
                                    <m:t>2</m:t>
                                  </m:r>
                                </m:sub>
                              </m:sSub>
                            </m:e>
                          </m:mr>
                        </m:m>
                      </m:e>
                    </m:d>
                  </m:oMath>
                </a14:m>
                <a:r>
                  <a:rPr lang="en-US" altLang="zh-CN" sz="2800" dirty="0">
                    <a:solidFill>
                      <a:srgbClr val="0000FF"/>
                    </a:solidFill>
                    <a:latin typeface="仿宋" panose="02010609060101010101" pitchFamily="49" charset="-122"/>
                    <a:ea typeface="仿宋" panose="02010609060101010101" pitchFamily="49" charset="-122"/>
                  </a:rPr>
                  <a:t>,</a:t>
                </a:r>
                <a14:m>
                  <m:oMath xmlns:m="http://schemas.openxmlformats.org/officeDocument/2006/math">
                    <m:r>
                      <a:rPr lang="en-US" altLang="zh-CN" sz="2800" b="1" i="1" smtClean="0">
                        <a:solidFill>
                          <a:srgbClr val="0000FF"/>
                        </a:solidFill>
                        <a:latin typeface="Cambria Math" panose="02040503050406030204"/>
                      </a:rPr>
                      <m:t>𝒚</m:t>
                    </m:r>
                    <m:r>
                      <a:rPr lang="en-US" altLang="zh-CN" sz="2800" b="1" i="1">
                        <a:solidFill>
                          <a:srgbClr val="0000FF"/>
                        </a:solidFill>
                        <a:latin typeface="Cambria Math" panose="02040503050406030204"/>
                      </a:rPr>
                      <m:t>=</m:t>
                    </m:r>
                    <m:d>
                      <m:dPr>
                        <m:begChr m:val="["/>
                        <m:endChr m:val="]"/>
                        <m:ctrlPr>
                          <a:rPr lang="en-US" altLang="zh-CN" sz="2800" b="1" i="1">
                            <a:solidFill>
                              <a:srgbClr val="0000FF"/>
                            </a:solidFill>
                            <a:latin typeface="Cambria Math" panose="02040503050406030204" pitchFamily="18" charset="0"/>
                          </a:rPr>
                        </m:ctrlPr>
                      </m:dPr>
                      <m:e>
                        <m:m>
                          <m:mPr>
                            <m:mcs>
                              <m:mc>
                                <m:mcPr>
                                  <m:count m:val="1"/>
                                  <m:mcJc m:val="center"/>
                                </m:mcPr>
                              </m:mc>
                            </m:mcs>
                            <m:ctrlPr>
                              <a:rPr lang="en-US" altLang="zh-CN" sz="2800" i="1">
                                <a:solidFill>
                                  <a:srgbClr val="0000FF"/>
                                </a:solidFill>
                                <a:latin typeface="Cambria Math" panose="02040503050406030204" pitchFamily="18" charset="0"/>
                              </a:rPr>
                            </m:ctrlPr>
                          </m:mPr>
                          <m:mr>
                            <m:e>
                              <m:sSub>
                                <m:sSubPr>
                                  <m:ctrlPr>
                                    <a:rPr lang="en-US" altLang="zh-CN" sz="2800" i="1">
                                      <a:solidFill>
                                        <a:srgbClr val="0000FF"/>
                                      </a:solidFill>
                                      <a:latin typeface="Cambria Math" panose="02040503050406030204" pitchFamily="18" charset="0"/>
                                    </a:rPr>
                                  </m:ctrlPr>
                                </m:sSubPr>
                                <m:e>
                                  <m:r>
                                    <a:rPr lang="en-US" altLang="zh-CN" sz="2800" b="0" i="1" smtClean="0">
                                      <a:solidFill>
                                        <a:srgbClr val="0000FF"/>
                                      </a:solidFill>
                                      <a:latin typeface="Cambria Math" panose="02040503050406030204"/>
                                    </a:rPr>
                                    <m:t>𝑦</m:t>
                                  </m:r>
                                </m:e>
                                <m:sub>
                                  <m:r>
                                    <a:rPr lang="en-US" altLang="zh-CN" sz="2800" i="1">
                                      <a:solidFill>
                                        <a:srgbClr val="0000FF"/>
                                      </a:solidFill>
                                      <a:latin typeface="Cambria Math" panose="02040503050406030204"/>
                                    </a:rPr>
                                    <m:t>1</m:t>
                                  </m:r>
                                </m:sub>
                              </m:sSub>
                            </m:e>
                          </m:mr>
                          <m:mr>
                            <m:e>
                              <m:sSub>
                                <m:sSubPr>
                                  <m:ctrlPr>
                                    <a:rPr lang="en-US" altLang="zh-CN" sz="2800" i="1" smtClean="0">
                                      <a:solidFill>
                                        <a:srgbClr val="0000FF"/>
                                      </a:solidFill>
                                      <a:latin typeface="Cambria Math" panose="02040503050406030204" pitchFamily="18" charset="0"/>
                                    </a:rPr>
                                  </m:ctrlPr>
                                </m:sSubPr>
                                <m:e>
                                  <m:r>
                                    <a:rPr lang="en-US" altLang="zh-CN" sz="2800" b="0" i="1" smtClean="0">
                                      <a:solidFill>
                                        <a:srgbClr val="0000FF"/>
                                      </a:solidFill>
                                      <a:latin typeface="Cambria Math" panose="02040503050406030204"/>
                                    </a:rPr>
                                    <m:t>𝑦</m:t>
                                  </m:r>
                                </m:e>
                                <m:sub>
                                  <m:r>
                                    <a:rPr lang="en-US" altLang="zh-CN" sz="2800" i="1">
                                      <a:solidFill>
                                        <a:srgbClr val="0000FF"/>
                                      </a:solidFill>
                                      <a:latin typeface="Cambria Math" panose="02040503050406030204"/>
                                    </a:rPr>
                                    <m:t>2</m:t>
                                  </m:r>
                                </m:sub>
                              </m:sSub>
                            </m:e>
                          </m:mr>
                        </m:m>
                      </m:e>
                    </m:d>
                  </m:oMath>
                </a14:m>
                <a:r>
                  <a:rPr lang="en-US" altLang="zh-CN" sz="2800" dirty="0">
                    <a:solidFill>
                      <a:srgbClr val="0000FF"/>
                    </a:solidFill>
                    <a:latin typeface="仿宋" panose="02010609060101010101" pitchFamily="49" charset="-122"/>
                    <a:ea typeface="仿宋" panose="02010609060101010101" pitchFamily="49" charset="-122"/>
                  </a:rPr>
                  <a:t>,</a:t>
                </a:r>
                <a:r>
                  <a:rPr lang="zh-CN" altLang="en-US" sz="2800" dirty="0">
                    <a:solidFill>
                      <a:srgbClr val="0000FF"/>
                    </a:solidFill>
                    <a:latin typeface="黑体" panose="02010609060101010101" pitchFamily="49" charset="-122"/>
                  </a:rPr>
                  <a:t>则</a:t>
                </a:r>
                <a:endParaRPr lang="en-US" altLang="zh-CN" sz="2800" dirty="0">
                  <a:solidFill>
                    <a:srgbClr val="0000FF"/>
                  </a:solidFill>
                  <a:latin typeface="黑体" panose="02010609060101010101" pitchFamily="49" charset="-122"/>
                </a:endParaRPr>
              </a:p>
              <a:p>
                <a:pPr>
                  <a:lnSpc>
                    <a:spcPct val="120000"/>
                  </a:lnSpc>
                  <a:spcBef>
                    <a:spcPts val="0"/>
                  </a:spcBef>
                </a:pPr>
                <a14:m>
                  <m:oMathPara xmlns:m="http://schemas.openxmlformats.org/officeDocument/2006/math">
                    <m:oMathParaPr>
                      <m:jc m:val="centerGroup"/>
                    </m:oMathParaPr>
                    <m:oMath xmlns:m="http://schemas.openxmlformats.org/officeDocument/2006/math">
                      <m:r>
                        <a:rPr lang="en-US" altLang="zh-CN" sz="2800" b="1" i="1">
                          <a:solidFill>
                            <a:srgbClr val="0000FF"/>
                          </a:solidFill>
                          <a:latin typeface="Cambria Math" panose="02040503050406030204"/>
                        </a:rPr>
                        <m:t>𝒚</m:t>
                      </m:r>
                      <m:r>
                        <a:rPr lang="en-US" altLang="zh-CN" sz="2800" b="1" i="1">
                          <a:solidFill>
                            <a:srgbClr val="0000FF"/>
                          </a:solidFill>
                          <a:latin typeface="Cambria Math" panose="02040503050406030204"/>
                        </a:rPr>
                        <m:t>=</m:t>
                      </m:r>
                      <m:r>
                        <a:rPr lang="en-US" altLang="zh-CN" sz="2800" i="1">
                          <a:solidFill>
                            <a:srgbClr val="0000FF"/>
                          </a:solidFill>
                          <a:latin typeface="Cambria Math" panose="02040503050406030204"/>
                        </a:rPr>
                        <m:t>𝐴</m:t>
                      </m:r>
                      <m:r>
                        <a:rPr lang="en-US" altLang="zh-CN" sz="2800" b="1" i="1">
                          <a:solidFill>
                            <a:srgbClr val="0000FF"/>
                          </a:solidFill>
                          <a:latin typeface="Cambria Math" panose="02040503050406030204" pitchFamily="18" charset="0"/>
                        </a:rPr>
                        <m:t>𝒙</m:t>
                      </m:r>
                      <m:r>
                        <a:rPr lang="en-US" altLang="zh-CN" sz="2800" i="1">
                          <a:solidFill>
                            <a:srgbClr val="0000FF"/>
                          </a:solidFill>
                          <a:latin typeface="Cambria Math" panose="02040503050406030204"/>
                        </a:rPr>
                        <m:t>=</m:t>
                      </m:r>
                      <m:d>
                        <m:dPr>
                          <m:begChr m:val="["/>
                          <m:endChr m:val="]"/>
                          <m:ctrlPr>
                            <a:rPr lang="en-US" altLang="zh-CN" sz="2800" i="1">
                              <a:solidFill>
                                <a:srgbClr val="FF0000"/>
                              </a:solidFill>
                              <a:latin typeface="Cambria Math" panose="02040503050406030204" pitchFamily="18" charset="0"/>
                            </a:rPr>
                          </m:ctrlPr>
                        </m:dPr>
                        <m:e>
                          <m:m>
                            <m:mPr>
                              <m:mcs>
                                <m:mc>
                                  <m:mcPr>
                                    <m:count m:val="1"/>
                                    <m:mcJc m:val="center"/>
                                  </m:mcPr>
                                </m:mc>
                              </m:mcs>
                              <m:ctrlPr>
                                <a:rPr lang="en-US" altLang="zh-CN" sz="2800" i="1">
                                  <a:solidFill>
                                    <a:srgbClr val="FF0000"/>
                                  </a:solidFill>
                                  <a:latin typeface="Cambria Math" panose="02040503050406030204" pitchFamily="18" charset="0"/>
                                </a:rPr>
                              </m:ctrlPr>
                            </m:mPr>
                            <m:mr>
                              <m:e>
                                <m:r>
                                  <m:rPr>
                                    <m:brk m:alnAt="7"/>
                                  </m:rPr>
                                  <a:rPr lang="en-US" altLang="zh-CN" sz="2800" i="1">
                                    <a:solidFill>
                                      <a:srgbClr val="FF0000"/>
                                    </a:solidFill>
                                    <a:latin typeface="Cambria Math" panose="02040503050406030204"/>
                                  </a:rPr>
                                  <m:t>1</m:t>
                                </m:r>
                              </m:e>
                            </m:mr>
                            <m:mr>
                              <m:e>
                                <m:r>
                                  <a:rPr lang="en-US" altLang="zh-CN" sz="2800" i="1">
                                    <a:solidFill>
                                      <a:srgbClr val="FF0000"/>
                                    </a:solidFill>
                                    <a:latin typeface="Cambria Math" panose="02040503050406030204"/>
                                  </a:rPr>
                                  <m:t>1</m:t>
                                </m:r>
                              </m:e>
                            </m:mr>
                          </m:m>
                        </m:e>
                      </m:d>
                      <m:sSub>
                        <m:sSubPr>
                          <m:ctrlPr>
                            <a:rPr lang="en-US" altLang="zh-CN" sz="2800" i="1">
                              <a:solidFill>
                                <a:srgbClr val="0000FF"/>
                              </a:solidFill>
                              <a:latin typeface="Cambria Math" panose="02040503050406030204" pitchFamily="18" charset="0"/>
                            </a:rPr>
                          </m:ctrlPr>
                        </m:sSubPr>
                        <m:e>
                          <m:r>
                            <a:rPr lang="en-US" altLang="zh-CN" sz="2800" i="1">
                              <a:solidFill>
                                <a:srgbClr val="0000FF"/>
                              </a:solidFill>
                              <a:latin typeface="Cambria Math" panose="02040503050406030204"/>
                            </a:rPr>
                            <m:t>𝑥</m:t>
                          </m:r>
                        </m:e>
                        <m:sub>
                          <m:r>
                            <a:rPr lang="en-US" altLang="zh-CN" sz="2800" i="1">
                              <a:solidFill>
                                <a:srgbClr val="0000FF"/>
                              </a:solidFill>
                              <a:latin typeface="Cambria Math" panose="02040503050406030204"/>
                            </a:rPr>
                            <m:t>1</m:t>
                          </m:r>
                        </m:sub>
                      </m:sSub>
                      <m:r>
                        <a:rPr lang="en-US" altLang="zh-CN" sz="2800" i="1">
                          <a:solidFill>
                            <a:srgbClr val="0000FF"/>
                          </a:solidFill>
                          <a:latin typeface="Cambria Math" panose="02040503050406030204"/>
                        </a:rPr>
                        <m:t>+</m:t>
                      </m:r>
                      <m:d>
                        <m:dPr>
                          <m:begChr m:val="["/>
                          <m:endChr m:val="]"/>
                          <m:ctrlPr>
                            <a:rPr lang="en-US" altLang="zh-CN" sz="2800" i="1">
                              <a:solidFill>
                                <a:srgbClr val="FF0000"/>
                              </a:solidFill>
                              <a:latin typeface="Cambria Math" panose="02040503050406030204" pitchFamily="18" charset="0"/>
                            </a:rPr>
                          </m:ctrlPr>
                        </m:dPr>
                        <m:e>
                          <m:m>
                            <m:mPr>
                              <m:mcs>
                                <m:mc>
                                  <m:mcPr>
                                    <m:count m:val="1"/>
                                    <m:mcJc m:val="center"/>
                                  </m:mcPr>
                                </m:mc>
                              </m:mcs>
                              <m:ctrlPr>
                                <a:rPr lang="en-US" altLang="zh-CN" sz="2800" i="1">
                                  <a:solidFill>
                                    <a:srgbClr val="FF0000"/>
                                  </a:solidFill>
                                  <a:latin typeface="Cambria Math" panose="02040503050406030204" pitchFamily="18" charset="0"/>
                                </a:rPr>
                              </m:ctrlPr>
                            </m:mPr>
                            <m:mr>
                              <m:e>
                                <m:r>
                                  <m:rPr>
                                    <m:brk m:alnAt="7"/>
                                  </m:rPr>
                                  <a:rPr lang="en-US" altLang="zh-CN" sz="2800" i="1">
                                    <a:solidFill>
                                      <a:srgbClr val="FF0000"/>
                                    </a:solidFill>
                                    <a:latin typeface="Cambria Math" panose="02040503050406030204"/>
                                  </a:rPr>
                                  <m:t>2</m:t>
                                </m:r>
                              </m:e>
                            </m:mr>
                            <m:mr>
                              <m:e>
                                <m:r>
                                  <a:rPr lang="en-US" altLang="zh-CN" sz="2800" i="1">
                                    <a:solidFill>
                                      <a:srgbClr val="FF0000"/>
                                    </a:solidFill>
                                    <a:latin typeface="Cambria Math" panose="02040503050406030204"/>
                                  </a:rPr>
                                  <m:t>−1</m:t>
                                </m:r>
                              </m:e>
                            </m:mr>
                          </m:m>
                        </m:e>
                      </m:d>
                      <m:sSub>
                        <m:sSubPr>
                          <m:ctrlPr>
                            <a:rPr lang="en-US" altLang="zh-CN" sz="2800" i="1">
                              <a:solidFill>
                                <a:srgbClr val="0000FF"/>
                              </a:solidFill>
                              <a:latin typeface="Cambria Math" panose="02040503050406030204" pitchFamily="18" charset="0"/>
                            </a:rPr>
                          </m:ctrlPr>
                        </m:sSubPr>
                        <m:e>
                          <m:r>
                            <a:rPr lang="en-US" altLang="zh-CN" sz="2800" i="1">
                              <a:solidFill>
                                <a:srgbClr val="0000FF"/>
                              </a:solidFill>
                              <a:latin typeface="Cambria Math" panose="02040503050406030204"/>
                            </a:rPr>
                            <m:t>𝑥</m:t>
                          </m:r>
                        </m:e>
                        <m:sub>
                          <m:r>
                            <a:rPr lang="en-US" altLang="zh-CN" sz="2800" i="1">
                              <a:solidFill>
                                <a:srgbClr val="0000FF"/>
                              </a:solidFill>
                              <a:latin typeface="Cambria Math" panose="02040503050406030204"/>
                            </a:rPr>
                            <m:t>2</m:t>
                          </m:r>
                        </m:sub>
                      </m:sSub>
                    </m:oMath>
                  </m:oMathPara>
                </a14:m>
                <a:endParaRPr lang="en-US" altLang="zh-CN" sz="2800" dirty="0">
                  <a:solidFill>
                    <a:srgbClr val="0000FF"/>
                  </a:solidFill>
                  <a:latin typeface="黑体" panose="02010609060101010101" pitchFamily="49" charset="-122"/>
                </a:endParaRPr>
              </a:p>
              <a:p>
                <a:pPr>
                  <a:lnSpc>
                    <a:spcPct val="120000"/>
                  </a:lnSpc>
                </a:pPr>
                <a:r>
                  <a:rPr lang="zh-CN" altLang="en-US" sz="2800" dirty="0"/>
                  <a:t>给定</a:t>
                </a:r>
                <a14:m>
                  <m:oMath xmlns:m="http://schemas.openxmlformats.org/officeDocument/2006/math">
                    <m:r>
                      <a:rPr lang="en-US" altLang="zh-CN" sz="2800" b="1" i="1" smtClean="0">
                        <a:solidFill>
                          <a:schemeClr val="tx1"/>
                        </a:solidFill>
                        <a:latin typeface="Cambria Math" panose="02040503050406030204"/>
                      </a:rPr>
                      <m:t>𝒚</m:t>
                    </m:r>
                  </m:oMath>
                </a14:m>
                <a:r>
                  <a:rPr lang="zh-CN" altLang="en-US" sz="2800" dirty="0">
                    <a:latin typeface="黑体" panose="02010609060101010101" pitchFamily="49" charset="-122"/>
                  </a:rPr>
                  <a:t>时</a:t>
                </a:r>
                <a:r>
                  <a:rPr lang="en-US" altLang="zh-CN" sz="2800" dirty="0">
                    <a:latin typeface="仿宋" panose="02010609060101010101" pitchFamily="49" charset="-122"/>
                    <a:ea typeface="仿宋" panose="02010609060101010101" pitchFamily="49" charset="-122"/>
                  </a:rPr>
                  <a:t>,</a:t>
                </a:r>
                <a:r>
                  <a:rPr lang="zh-CN" altLang="en-US" sz="2800" dirty="0">
                    <a:latin typeface="黑体" panose="02010609060101010101" pitchFamily="49" charset="-122"/>
                  </a:rPr>
                  <a:t>方程组</a:t>
                </a:r>
                <a14:m>
                  <m:oMath xmlns:m="http://schemas.openxmlformats.org/officeDocument/2006/math">
                    <m:r>
                      <a:rPr lang="en-US" altLang="zh-CN" sz="2800" i="1">
                        <a:solidFill>
                          <a:srgbClr val="0000FF"/>
                        </a:solidFill>
                        <a:latin typeface="Cambria Math" panose="02040503050406030204" pitchFamily="18" charset="0"/>
                      </a:rPr>
                      <m:t>𝐴</m:t>
                    </m:r>
                    <m:r>
                      <a:rPr lang="en-US" altLang="zh-CN" sz="2800" b="1" i="1">
                        <a:solidFill>
                          <a:srgbClr val="0000FF"/>
                        </a:solidFill>
                        <a:latin typeface="Cambria Math" panose="02040503050406030204" pitchFamily="18" charset="0"/>
                      </a:rPr>
                      <m:t>𝒙</m:t>
                    </m:r>
                    <m:r>
                      <a:rPr lang="en-US" altLang="zh-CN" sz="2800" b="1" i="1">
                        <a:solidFill>
                          <a:srgbClr val="0000FF"/>
                        </a:solidFill>
                        <a:latin typeface="Cambria Math" panose="02040503050406030204"/>
                      </a:rPr>
                      <m:t>=</m:t>
                    </m:r>
                    <m:r>
                      <a:rPr lang="en-US" altLang="zh-CN" sz="2800" b="1" i="1" smtClean="0">
                        <a:solidFill>
                          <a:srgbClr val="0000FF"/>
                        </a:solidFill>
                        <a:latin typeface="Cambria Math" panose="02040503050406030204"/>
                      </a:rPr>
                      <m:t>𝒚</m:t>
                    </m:r>
                  </m:oMath>
                </a14:m>
                <a:r>
                  <a:rPr lang="zh-CN" altLang="en-US" sz="2800" dirty="0">
                    <a:latin typeface="黑体" panose="02010609060101010101" pitchFamily="49" charset="-122"/>
                  </a:rPr>
                  <a:t>有解的充要条件为</a:t>
                </a:r>
                <a:endParaRPr lang="en-US" altLang="zh-CN" sz="2800" dirty="0">
                  <a:latin typeface="黑体" panose="02010609060101010101" pitchFamily="49" charset="-122"/>
                </a:endParaRPr>
              </a:p>
              <a:p>
                <a:pPr>
                  <a:lnSpc>
                    <a:spcPct val="120000"/>
                  </a:lnSpc>
                </a:pPr>
                <a14:m>
                  <m:oMathPara xmlns:m="http://schemas.openxmlformats.org/officeDocument/2006/math">
                    <m:oMathParaPr>
                      <m:jc m:val="centerGroup"/>
                    </m:oMathParaPr>
                    <m:oMath xmlns:m="http://schemas.openxmlformats.org/officeDocument/2006/math">
                      <m:r>
                        <a:rPr lang="en-US" altLang="zh-CN" sz="2800" b="1" i="1" smtClean="0">
                          <a:solidFill>
                            <a:srgbClr val="FF0000"/>
                          </a:solidFill>
                          <a:latin typeface="Cambria Math" panose="02040503050406030204"/>
                        </a:rPr>
                        <m:t>𝒚</m:t>
                      </m:r>
                      <m:r>
                        <a:rPr lang="en-US" altLang="zh-CN" sz="2800" b="1" i="1" smtClean="0">
                          <a:solidFill>
                            <a:srgbClr val="FF0000"/>
                          </a:solidFill>
                          <a:latin typeface="Cambria Math" panose="02040503050406030204"/>
                          <a:ea typeface="Cambria Math" panose="02040503050406030204"/>
                        </a:rPr>
                        <m:t>∈</m:t>
                      </m:r>
                      <m:r>
                        <a:rPr lang="en-US" altLang="zh-CN" sz="2800" i="1">
                          <a:solidFill>
                            <a:srgbClr val="FF0000"/>
                          </a:solidFill>
                          <a:latin typeface="Cambria Math" panose="02040503050406030204" pitchFamily="18" charset="0"/>
                        </a:rPr>
                        <m:t>𝑅</m:t>
                      </m:r>
                      <m:d>
                        <m:dPr>
                          <m:ctrlPr>
                            <a:rPr lang="zh-CN" altLang="zh-CN" sz="2800" i="1">
                              <a:solidFill>
                                <a:srgbClr val="FF0000"/>
                              </a:solidFill>
                              <a:latin typeface="Cambria Math" panose="02040503050406030204" pitchFamily="18" charset="0"/>
                            </a:rPr>
                          </m:ctrlPr>
                        </m:dPr>
                        <m:e>
                          <m:r>
                            <a:rPr lang="en-US" altLang="zh-CN" sz="2800" i="1">
                              <a:solidFill>
                                <a:srgbClr val="FF0000"/>
                              </a:solidFill>
                              <a:latin typeface="Cambria Math" panose="02040503050406030204" pitchFamily="18" charset="0"/>
                            </a:rPr>
                            <m:t>𝐴</m:t>
                          </m:r>
                        </m:e>
                      </m:d>
                    </m:oMath>
                  </m:oMathPara>
                </a14:m>
                <a:endParaRPr lang="en-US" altLang="zh-CN" sz="2800" dirty="0">
                  <a:latin typeface="仿宋" panose="02010609060101010101" pitchFamily="49" charset="-122"/>
                  <a:ea typeface="仿宋" panose="02010609060101010101" pitchFamily="49" charset="-122"/>
                </a:endParaRPr>
              </a:p>
            </p:txBody>
          </p:sp>
        </mc:Choice>
        <mc:Fallback xmlns="">
          <p:sp>
            <p:nvSpPr>
              <p:cNvPr id="22" name="内容占位符 2"/>
              <p:cNvSpPr txBox="1">
                <a:spLocks noRot="1" noChangeAspect="1" noMove="1" noResize="1" noEditPoints="1" noAdjustHandles="1" noChangeArrowheads="1" noChangeShapeType="1" noTextEdit="1"/>
              </p:cNvSpPr>
              <p:nvPr/>
            </p:nvSpPr>
            <p:spPr>
              <a:xfrm>
                <a:off x="627331" y="1229293"/>
                <a:ext cx="7886700" cy="4935337"/>
              </a:xfrm>
              <a:prstGeom prst="rect">
                <a:avLst/>
              </a:prstGeom>
              <a:blipFill rotWithShape="1">
                <a:blip r:embed="rId2"/>
                <a:stretch>
                  <a:fillRect l="-7" t="-12" r="7" b="1"/>
                </a:stretch>
              </a:blipFill>
            </p:spPr>
            <p:txBody>
              <a:bodyPr/>
              <a:lstStyle/>
              <a:p>
                <a:r>
                  <a:rPr lang="zh-CN" altLang="en-US">
                    <a:noFill/>
                  </a:rPr>
                  <a:t> </a:t>
                </a:r>
              </a:p>
            </p:txBody>
          </p:sp>
        </mc:Fallback>
      </mc:AlternateContent>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513031" y="180000"/>
            <a:ext cx="8001000" cy="678344"/>
          </a:xfrm>
        </p:spPr>
        <p:txBody>
          <a:bodyPr/>
          <a:lstStyle/>
          <a:p>
            <a:r>
              <a:rPr lang="zh-CN" altLang="en-US" sz="2400" dirty="0">
                <a:latin typeface="黑体" panose="02010609060101010101" pitchFamily="49" charset="-122"/>
                <a:ea typeface="黑体" panose="02010609060101010101" pitchFamily="49" charset="-122"/>
                <a:cs typeface="Arial" panose="020B0604020202020204" pitchFamily="34" charset="0"/>
              </a:rPr>
              <a:t>第一章 线性空间引论</a:t>
            </a:r>
            <a:r>
              <a:rPr lang="en-US" altLang="zh-CN" sz="2400" dirty="0">
                <a:latin typeface="黑体" panose="02010609060101010101" pitchFamily="49" charset="-122"/>
                <a:ea typeface="黑体" panose="02010609060101010101" pitchFamily="49" charset="-122"/>
                <a:cs typeface="Arial" panose="020B0604020202020204" pitchFamily="34" charset="0"/>
              </a:rPr>
              <a:t>——</a:t>
            </a:r>
            <a:r>
              <a:rPr lang="zh-CN" altLang="en-US" sz="2400" dirty="0">
                <a:latin typeface="黑体" panose="02010609060101010101" pitchFamily="49" charset="-122"/>
                <a:ea typeface="黑体" panose="02010609060101010101" pitchFamily="49" charset="-122"/>
                <a:cs typeface="Arial" panose="020B0604020202020204" pitchFamily="34" charset="0"/>
              </a:rPr>
              <a:t>线性子空间</a:t>
            </a:r>
          </a:p>
        </p:txBody>
      </p:sp>
      <mc:AlternateContent xmlns:mc="http://schemas.openxmlformats.org/markup-compatibility/2006" xmlns:a14="http://schemas.microsoft.com/office/drawing/2010/main">
        <mc:Choice Requires="a14">
          <p:sp>
            <p:nvSpPr>
              <p:cNvPr id="22" name="内容占位符 2"/>
              <p:cNvSpPr txBox="1"/>
              <p:nvPr/>
            </p:nvSpPr>
            <p:spPr>
              <a:xfrm>
                <a:off x="627331" y="1229293"/>
                <a:ext cx="7886700" cy="4935337"/>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600"/>
                  </a:spcBef>
                  <a:buFont typeface="Arial" panose="020B0604020202020204" pitchFamily="34" charset="0"/>
                  <a:buNone/>
                  <a:defRPr sz="3000" kern="1200" baseline="0">
                    <a:solidFill>
                      <a:schemeClr val="tx1"/>
                    </a:solidFill>
                    <a:latin typeface="+mn-ea"/>
                    <a:ea typeface="黑体" panose="02010609060101010101" pitchFamily="49" charset="-122"/>
                    <a:cs typeface="+mn-cs"/>
                  </a:defRPr>
                </a:lvl1pPr>
                <a:lvl2pPr marL="742950" indent="-28575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2pPr>
                <a:lvl3pPr marL="11430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3pPr>
                <a:lvl4pPr marL="16002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4pPr>
                <a:lvl5pPr marL="20574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nSpc>
                    <a:spcPct val="120000"/>
                  </a:lnSpc>
                  <a:spcBef>
                    <a:spcPts val="0"/>
                  </a:spcBef>
                  <a:buFont typeface="Wingdings" panose="05000000000000000000" pitchFamily="2" charset="2"/>
                  <a:buChar char="l"/>
                </a:pPr>
                <a:r>
                  <a:rPr lang="zh-CN" altLang="en-US" sz="2800" dirty="0">
                    <a:solidFill>
                      <a:srgbClr val="0000FF"/>
                    </a:solidFill>
                    <a:latin typeface="黑体" panose="02010609060101010101" pitchFamily="49" charset="-122"/>
                  </a:rPr>
                  <a:t>线性方程组求解</a:t>
                </a:r>
                <a:r>
                  <a:rPr lang="en-US" altLang="zh-CN" sz="2800" dirty="0">
                    <a:solidFill>
                      <a:srgbClr val="0000FF"/>
                    </a:solidFill>
                    <a:latin typeface="仿宋" panose="02010609060101010101" pitchFamily="49" charset="-122"/>
                    <a:ea typeface="仿宋" panose="02010609060101010101" pitchFamily="49" charset="-122"/>
                  </a:rPr>
                  <a:t>.</a:t>
                </a:r>
              </a:p>
              <a:p>
                <a:pPr>
                  <a:lnSpc>
                    <a:spcPct val="120000"/>
                  </a:lnSpc>
                </a:pPr>
                <a:r>
                  <a:rPr lang="zh-CN" altLang="en-US" sz="2800" dirty="0">
                    <a:solidFill>
                      <a:schemeClr val="tx1"/>
                    </a:solidFill>
                    <a:latin typeface="黑体" panose="02010609060101010101" pitchFamily="49" charset="-122"/>
                  </a:rPr>
                  <a:t>考查方程组</a:t>
                </a:r>
                <a14:m>
                  <m:oMath xmlns:m="http://schemas.openxmlformats.org/officeDocument/2006/math">
                    <m:d>
                      <m:dPr>
                        <m:begChr m:val="{"/>
                        <m:endChr m:val=""/>
                        <m:ctrlPr>
                          <a:rPr lang="en-US" altLang="zh-CN" sz="2800" i="1" smtClean="0">
                            <a:solidFill>
                              <a:schemeClr val="tx1"/>
                            </a:solidFill>
                            <a:latin typeface="Cambria Math" panose="02040503050406030204" pitchFamily="18" charset="0"/>
                          </a:rPr>
                        </m:ctrlPr>
                      </m:dPr>
                      <m:e>
                        <m:m>
                          <m:mPr>
                            <m:mcs>
                              <m:mc>
                                <m:mcPr>
                                  <m:count m:val="1"/>
                                  <m:mcJc m:val="center"/>
                                </m:mcPr>
                              </m:mc>
                            </m:mcs>
                            <m:ctrlPr>
                              <a:rPr lang="en-US" altLang="zh-CN" sz="2800" i="1" smtClean="0">
                                <a:solidFill>
                                  <a:schemeClr val="tx1"/>
                                </a:solidFill>
                                <a:latin typeface="Cambria Math" panose="02040503050406030204" pitchFamily="18" charset="0"/>
                              </a:rPr>
                            </m:ctrlPr>
                          </m:mPr>
                          <m:mr>
                            <m:e>
                              <m:sSub>
                                <m:sSubPr>
                                  <m:ctrlPr>
                                    <a:rPr lang="en-US" altLang="zh-CN" sz="2800" i="1" smtClean="0">
                                      <a:solidFill>
                                        <a:srgbClr val="990000"/>
                                      </a:solidFill>
                                      <a:latin typeface="Cambria Math" panose="02040503050406030204" pitchFamily="18" charset="0"/>
                                    </a:rPr>
                                  </m:ctrlPr>
                                </m:sSubPr>
                                <m:e>
                                  <m:r>
                                    <a:rPr lang="en-US" altLang="zh-CN" sz="2800" i="1">
                                      <a:solidFill>
                                        <a:srgbClr val="990000"/>
                                      </a:solidFill>
                                      <a:latin typeface="Cambria Math" panose="02040503050406030204"/>
                                    </a:rPr>
                                    <m:t>𝑥</m:t>
                                  </m:r>
                                </m:e>
                                <m:sub>
                                  <m:r>
                                    <a:rPr lang="en-US" altLang="zh-CN" sz="2800" i="1">
                                      <a:solidFill>
                                        <a:srgbClr val="990000"/>
                                      </a:solidFill>
                                      <a:latin typeface="Cambria Math" panose="02040503050406030204"/>
                                    </a:rPr>
                                    <m:t>1</m:t>
                                  </m:r>
                                </m:sub>
                              </m:sSub>
                              <m:r>
                                <m:rPr>
                                  <m:brk m:alnAt="7"/>
                                </m:rPr>
                                <a:rPr lang="en-US" altLang="zh-CN" sz="2800" b="0" i="1" smtClean="0">
                                  <a:solidFill>
                                    <a:srgbClr val="990000"/>
                                  </a:solidFill>
                                  <a:latin typeface="Cambria Math" panose="02040503050406030204"/>
                                </a:rPr>
                                <m:t>+</m:t>
                              </m:r>
                              <m:r>
                                <a:rPr lang="en-US" altLang="zh-CN" sz="2800" b="0" i="1" smtClean="0">
                                  <a:solidFill>
                                    <a:srgbClr val="990000"/>
                                  </a:solidFill>
                                  <a:latin typeface="Cambria Math" panose="02040503050406030204"/>
                                </a:rPr>
                                <m:t>2</m:t>
                              </m:r>
                              <m:sSub>
                                <m:sSubPr>
                                  <m:ctrlPr>
                                    <a:rPr lang="en-US" altLang="zh-CN" sz="2800" i="1">
                                      <a:solidFill>
                                        <a:srgbClr val="990000"/>
                                      </a:solidFill>
                                      <a:latin typeface="Cambria Math" panose="02040503050406030204" pitchFamily="18" charset="0"/>
                                    </a:rPr>
                                  </m:ctrlPr>
                                </m:sSubPr>
                                <m:e>
                                  <m:r>
                                    <a:rPr lang="en-US" altLang="zh-CN" sz="2800" i="1">
                                      <a:solidFill>
                                        <a:srgbClr val="990000"/>
                                      </a:solidFill>
                                      <a:latin typeface="Cambria Math" panose="02040503050406030204"/>
                                    </a:rPr>
                                    <m:t>𝑥</m:t>
                                  </m:r>
                                </m:e>
                                <m:sub>
                                  <m:r>
                                    <a:rPr lang="en-US" altLang="zh-CN" sz="2800" i="1">
                                      <a:solidFill>
                                        <a:srgbClr val="990000"/>
                                      </a:solidFill>
                                      <a:latin typeface="Cambria Math" panose="02040503050406030204"/>
                                    </a:rPr>
                                    <m:t>2</m:t>
                                  </m:r>
                                </m:sub>
                              </m:sSub>
                              <m:r>
                                <m:rPr>
                                  <m:brk m:alnAt="7"/>
                                </m:rPr>
                                <a:rPr lang="en-US" altLang="zh-CN" sz="2800" b="0" i="1" smtClean="0">
                                  <a:solidFill>
                                    <a:srgbClr val="990000"/>
                                  </a:solidFill>
                                  <a:latin typeface="Cambria Math" panose="02040503050406030204"/>
                                </a:rPr>
                                <m:t>=</m:t>
                              </m:r>
                              <m:r>
                                <a:rPr lang="en-US" altLang="zh-CN" sz="2800" b="0" i="1" smtClean="0">
                                  <a:solidFill>
                                    <a:srgbClr val="990000"/>
                                  </a:solidFill>
                                  <a:latin typeface="Cambria Math" panose="02040503050406030204" pitchFamily="18" charset="0"/>
                                </a:rPr>
                                <m:t>6</m:t>
                              </m:r>
                            </m:e>
                          </m:mr>
                          <m:mr>
                            <m:e>
                              <m:sSub>
                                <m:sSubPr>
                                  <m:ctrlPr>
                                    <a:rPr lang="en-US" altLang="zh-CN" sz="2800" i="1">
                                      <a:solidFill>
                                        <a:srgbClr val="00B050"/>
                                      </a:solidFill>
                                      <a:latin typeface="Cambria Math" panose="02040503050406030204" pitchFamily="18" charset="0"/>
                                    </a:rPr>
                                  </m:ctrlPr>
                                </m:sSubPr>
                                <m:e>
                                  <m:r>
                                    <a:rPr lang="en-US" altLang="zh-CN" sz="2800" i="1">
                                      <a:solidFill>
                                        <a:srgbClr val="00B050"/>
                                      </a:solidFill>
                                      <a:latin typeface="Cambria Math" panose="02040503050406030204"/>
                                    </a:rPr>
                                    <m:t>𝑥</m:t>
                                  </m:r>
                                </m:e>
                                <m:sub>
                                  <m:r>
                                    <a:rPr lang="en-US" altLang="zh-CN" sz="2800" i="1">
                                      <a:solidFill>
                                        <a:srgbClr val="00B050"/>
                                      </a:solidFill>
                                      <a:latin typeface="Cambria Math" panose="02040503050406030204"/>
                                    </a:rPr>
                                    <m:t>1</m:t>
                                  </m:r>
                                </m:sub>
                              </m:sSub>
                              <m:r>
                                <a:rPr lang="en-US" altLang="zh-CN" sz="2800" b="0" i="1" smtClean="0">
                                  <a:solidFill>
                                    <a:srgbClr val="00B050"/>
                                  </a:solidFill>
                                  <a:latin typeface="Cambria Math" panose="02040503050406030204"/>
                                </a:rPr>
                                <m:t>−</m:t>
                              </m:r>
                              <m:sSub>
                                <m:sSubPr>
                                  <m:ctrlPr>
                                    <a:rPr lang="en-US" altLang="zh-CN" sz="2800" i="1">
                                      <a:solidFill>
                                        <a:srgbClr val="00B050"/>
                                      </a:solidFill>
                                      <a:latin typeface="Cambria Math" panose="02040503050406030204" pitchFamily="18" charset="0"/>
                                    </a:rPr>
                                  </m:ctrlPr>
                                </m:sSubPr>
                                <m:e>
                                  <m:r>
                                    <a:rPr lang="en-US" altLang="zh-CN" sz="2800" i="1">
                                      <a:solidFill>
                                        <a:srgbClr val="00B050"/>
                                      </a:solidFill>
                                      <a:latin typeface="Cambria Math" panose="02040503050406030204"/>
                                    </a:rPr>
                                    <m:t>𝑥</m:t>
                                  </m:r>
                                </m:e>
                                <m:sub>
                                  <m:r>
                                    <a:rPr lang="en-US" altLang="zh-CN" sz="2800" i="1">
                                      <a:solidFill>
                                        <a:srgbClr val="00B050"/>
                                      </a:solidFill>
                                      <a:latin typeface="Cambria Math" panose="02040503050406030204"/>
                                    </a:rPr>
                                    <m:t>2</m:t>
                                  </m:r>
                                </m:sub>
                              </m:sSub>
                              <m:r>
                                <a:rPr lang="en-US" altLang="zh-CN" sz="2800" b="0" i="1" smtClean="0">
                                  <a:solidFill>
                                    <a:srgbClr val="00B050"/>
                                  </a:solidFill>
                                  <a:latin typeface="Cambria Math" panose="02040503050406030204"/>
                                </a:rPr>
                                <m:t>=0</m:t>
                              </m:r>
                            </m:e>
                          </m:mr>
                        </m:m>
                      </m:e>
                    </m:d>
                  </m:oMath>
                </a14:m>
                <a:r>
                  <a:rPr lang="en-US" altLang="zh-CN" sz="2800" dirty="0">
                    <a:latin typeface="仿宋" panose="02010609060101010101" pitchFamily="49" charset="-122"/>
                    <a:ea typeface="仿宋" panose="02010609060101010101" pitchFamily="49" charset="-122"/>
                  </a:rPr>
                  <a:t>.</a:t>
                </a:r>
              </a:p>
              <a:p>
                <a:pPr>
                  <a:lnSpc>
                    <a:spcPct val="120000"/>
                  </a:lnSpc>
                  <a:spcBef>
                    <a:spcPts val="0"/>
                  </a:spcBef>
                  <a:spcAft>
                    <a:spcPts val="600"/>
                  </a:spcAft>
                </a:pPr>
                <a:r>
                  <a:rPr lang="zh-CN" altLang="en-US" sz="2800" dirty="0">
                    <a:solidFill>
                      <a:schemeClr val="tx1"/>
                    </a:solidFill>
                    <a:latin typeface="黑体" panose="02010609060101010101" pitchFamily="49" charset="-122"/>
                  </a:rPr>
                  <a:t>设</a:t>
                </a:r>
                <a14:m>
                  <m:oMath xmlns:m="http://schemas.openxmlformats.org/officeDocument/2006/math">
                    <m:r>
                      <a:rPr lang="en-US" altLang="zh-CN" sz="2800" i="1">
                        <a:solidFill>
                          <a:schemeClr val="tx1"/>
                        </a:solidFill>
                        <a:latin typeface="Cambria Math" panose="02040503050406030204"/>
                      </a:rPr>
                      <m:t>𝐴</m:t>
                    </m:r>
                    <m:r>
                      <a:rPr lang="en-US" altLang="zh-CN" sz="2800" i="1">
                        <a:solidFill>
                          <a:schemeClr val="tx1"/>
                        </a:solidFill>
                        <a:latin typeface="Cambria Math" panose="02040503050406030204"/>
                      </a:rPr>
                      <m:t>=</m:t>
                    </m:r>
                    <m:d>
                      <m:dPr>
                        <m:begChr m:val="["/>
                        <m:endChr m:val="]"/>
                        <m:ctrlPr>
                          <a:rPr lang="en-US" altLang="zh-CN" sz="2800" i="1">
                            <a:solidFill>
                              <a:schemeClr val="tx1"/>
                            </a:solidFill>
                            <a:latin typeface="Cambria Math" panose="02040503050406030204" pitchFamily="18" charset="0"/>
                          </a:rPr>
                        </m:ctrlPr>
                      </m:dPr>
                      <m:e>
                        <m:m>
                          <m:mPr>
                            <m:mcs>
                              <m:mc>
                                <m:mcPr>
                                  <m:count m:val="2"/>
                                  <m:mcJc m:val="center"/>
                                </m:mcPr>
                              </m:mc>
                            </m:mcs>
                            <m:ctrlPr>
                              <a:rPr lang="en-US" altLang="zh-CN" sz="2800" i="1">
                                <a:solidFill>
                                  <a:schemeClr val="tx1"/>
                                </a:solidFill>
                                <a:latin typeface="Cambria Math" panose="02040503050406030204" pitchFamily="18" charset="0"/>
                              </a:rPr>
                            </m:ctrlPr>
                          </m:mPr>
                          <m:mr>
                            <m:e>
                              <m:r>
                                <m:rPr>
                                  <m:brk m:alnAt="7"/>
                                </m:rPr>
                                <a:rPr lang="en-US" altLang="zh-CN" sz="2800" i="1">
                                  <a:solidFill>
                                    <a:schemeClr val="tx1"/>
                                  </a:solidFill>
                                  <a:latin typeface="Cambria Math" panose="02040503050406030204"/>
                                </a:rPr>
                                <m:t>1</m:t>
                              </m:r>
                            </m:e>
                            <m:e>
                              <m:r>
                                <a:rPr lang="en-US" altLang="zh-CN" sz="2800" i="1">
                                  <a:solidFill>
                                    <a:schemeClr val="tx1"/>
                                  </a:solidFill>
                                  <a:latin typeface="Cambria Math" panose="02040503050406030204"/>
                                </a:rPr>
                                <m:t>2</m:t>
                              </m:r>
                            </m:e>
                          </m:mr>
                          <m:mr>
                            <m:e>
                              <m:r>
                                <a:rPr lang="en-US" altLang="zh-CN" sz="2800" b="0" i="1" smtClean="0">
                                  <a:solidFill>
                                    <a:schemeClr val="tx1"/>
                                  </a:solidFill>
                                  <a:latin typeface="Cambria Math" panose="02040503050406030204" pitchFamily="18" charset="0"/>
                                </a:rPr>
                                <m:t>1</m:t>
                              </m:r>
                            </m:e>
                            <m:e>
                              <m:r>
                                <a:rPr lang="en-US" altLang="zh-CN" sz="2800" i="1">
                                  <a:solidFill>
                                    <a:schemeClr val="tx1"/>
                                  </a:solidFill>
                                  <a:latin typeface="Cambria Math" panose="02040503050406030204"/>
                                </a:rPr>
                                <m:t>−1</m:t>
                              </m:r>
                            </m:e>
                          </m:mr>
                        </m:m>
                      </m:e>
                    </m:d>
                  </m:oMath>
                </a14:m>
                <a:r>
                  <a:rPr lang="en-US" altLang="zh-CN" sz="2800" dirty="0">
                    <a:solidFill>
                      <a:schemeClr val="tx1"/>
                    </a:solidFill>
                    <a:latin typeface="仿宋" panose="02010609060101010101" pitchFamily="49" charset="-122"/>
                    <a:ea typeface="仿宋" panose="02010609060101010101" pitchFamily="49" charset="-122"/>
                  </a:rPr>
                  <a:t>,</a:t>
                </a:r>
                <a14:m>
                  <m:oMath xmlns:m="http://schemas.openxmlformats.org/officeDocument/2006/math">
                    <m:r>
                      <a:rPr lang="en-US" altLang="zh-CN" sz="2800" b="1" i="1">
                        <a:solidFill>
                          <a:schemeClr val="tx1"/>
                        </a:solidFill>
                        <a:latin typeface="Cambria Math" panose="02040503050406030204" pitchFamily="18" charset="0"/>
                      </a:rPr>
                      <m:t>𝒙</m:t>
                    </m:r>
                    <m:r>
                      <a:rPr lang="en-US" altLang="zh-CN" sz="2800" b="1" i="1">
                        <a:solidFill>
                          <a:schemeClr val="tx1"/>
                        </a:solidFill>
                        <a:latin typeface="Cambria Math" panose="02040503050406030204"/>
                      </a:rPr>
                      <m:t>=</m:t>
                    </m:r>
                    <m:d>
                      <m:dPr>
                        <m:begChr m:val="["/>
                        <m:endChr m:val="]"/>
                        <m:ctrlPr>
                          <a:rPr lang="en-US" altLang="zh-CN" sz="2800" b="1" i="1">
                            <a:solidFill>
                              <a:schemeClr val="tx1"/>
                            </a:solidFill>
                            <a:latin typeface="Cambria Math" panose="02040503050406030204" pitchFamily="18" charset="0"/>
                          </a:rPr>
                        </m:ctrlPr>
                      </m:dPr>
                      <m:e>
                        <m:m>
                          <m:mPr>
                            <m:mcs>
                              <m:mc>
                                <m:mcPr>
                                  <m:count m:val="1"/>
                                  <m:mcJc m:val="center"/>
                                </m:mcPr>
                              </m:mc>
                            </m:mcs>
                            <m:ctrlPr>
                              <a:rPr lang="en-US" altLang="zh-CN" sz="2800" i="1">
                                <a:solidFill>
                                  <a:schemeClr val="tx1"/>
                                </a:solidFill>
                                <a:latin typeface="Cambria Math" panose="02040503050406030204" pitchFamily="18" charset="0"/>
                              </a:rPr>
                            </m:ctrlPr>
                          </m:mPr>
                          <m:mr>
                            <m:e>
                              <m:sSub>
                                <m:sSubPr>
                                  <m:ctrlPr>
                                    <a:rPr lang="en-US" altLang="zh-CN" sz="2800" i="1">
                                      <a:solidFill>
                                        <a:schemeClr val="tx1"/>
                                      </a:solidFill>
                                      <a:latin typeface="Cambria Math" panose="02040503050406030204" pitchFamily="18" charset="0"/>
                                    </a:rPr>
                                  </m:ctrlPr>
                                </m:sSubPr>
                                <m:e>
                                  <m:r>
                                    <a:rPr lang="en-US" altLang="zh-CN" sz="2800" i="1">
                                      <a:solidFill>
                                        <a:schemeClr val="tx1"/>
                                      </a:solidFill>
                                      <a:latin typeface="Cambria Math" panose="02040503050406030204"/>
                                    </a:rPr>
                                    <m:t>𝑥</m:t>
                                  </m:r>
                                </m:e>
                                <m:sub>
                                  <m:r>
                                    <a:rPr lang="en-US" altLang="zh-CN" sz="2800" i="1">
                                      <a:solidFill>
                                        <a:schemeClr val="tx1"/>
                                      </a:solidFill>
                                      <a:latin typeface="Cambria Math" panose="02040503050406030204"/>
                                    </a:rPr>
                                    <m:t>1</m:t>
                                  </m:r>
                                </m:sub>
                              </m:sSub>
                            </m:e>
                          </m:mr>
                          <m:mr>
                            <m:e>
                              <m:sSub>
                                <m:sSubPr>
                                  <m:ctrlPr>
                                    <a:rPr lang="en-US" altLang="zh-CN" sz="2800" i="1">
                                      <a:solidFill>
                                        <a:schemeClr val="tx1"/>
                                      </a:solidFill>
                                      <a:latin typeface="Cambria Math" panose="02040503050406030204" pitchFamily="18" charset="0"/>
                                    </a:rPr>
                                  </m:ctrlPr>
                                </m:sSubPr>
                                <m:e>
                                  <m:r>
                                    <a:rPr lang="en-US" altLang="zh-CN" sz="2800" i="1">
                                      <a:solidFill>
                                        <a:schemeClr val="tx1"/>
                                      </a:solidFill>
                                      <a:latin typeface="Cambria Math" panose="02040503050406030204"/>
                                    </a:rPr>
                                    <m:t>𝑥</m:t>
                                  </m:r>
                                </m:e>
                                <m:sub>
                                  <m:r>
                                    <a:rPr lang="en-US" altLang="zh-CN" sz="2800" i="1">
                                      <a:solidFill>
                                        <a:schemeClr val="tx1"/>
                                      </a:solidFill>
                                      <a:latin typeface="Cambria Math" panose="02040503050406030204"/>
                                    </a:rPr>
                                    <m:t>2</m:t>
                                  </m:r>
                                </m:sub>
                              </m:sSub>
                            </m:e>
                          </m:mr>
                        </m:m>
                      </m:e>
                    </m:d>
                  </m:oMath>
                </a14:m>
                <a:r>
                  <a:rPr lang="en-US" altLang="zh-CN" sz="2800" dirty="0">
                    <a:solidFill>
                      <a:schemeClr val="tx1"/>
                    </a:solidFill>
                    <a:latin typeface="仿宋" panose="02010609060101010101" pitchFamily="49" charset="-122"/>
                    <a:ea typeface="仿宋" panose="02010609060101010101" pitchFamily="49" charset="-122"/>
                  </a:rPr>
                  <a:t>,</a:t>
                </a:r>
                <a:r>
                  <a:rPr lang="en-US" altLang="zh-CN" sz="2800" b="1" dirty="0">
                    <a:solidFill>
                      <a:schemeClr val="tx1"/>
                    </a:solidFill>
                  </a:rPr>
                  <a:t> </a:t>
                </a:r>
              </a:p>
              <a:p>
                <a:pPr>
                  <a:lnSpc>
                    <a:spcPct val="120000"/>
                  </a:lnSpc>
                  <a:spcBef>
                    <a:spcPts val="0"/>
                  </a:spcBef>
                  <a:spcAft>
                    <a:spcPts val="600"/>
                  </a:spcAft>
                </a:pPr>
                <a14:m>
                  <m:oMath xmlns:m="http://schemas.openxmlformats.org/officeDocument/2006/math">
                    <m:r>
                      <a:rPr lang="en-US" altLang="zh-CN" sz="2800" b="1" i="1" smtClean="0">
                        <a:solidFill>
                          <a:schemeClr val="tx1"/>
                        </a:solidFill>
                        <a:latin typeface="Cambria Math" panose="02040503050406030204"/>
                      </a:rPr>
                      <m:t>𝒃</m:t>
                    </m:r>
                    <m:r>
                      <a:rPr lang="en-US" altLang="zh-CN" sz="2800" b="1" i="1">
                        <a:solidFill>
                          <a:schemeClr val="tx1"/>
                        </a:solidFill>
                        <a:latin typeface="Cambria Math" panose="02040503050406030204"/>
                      </a:rPr>
                      <m:t>=</m:t>
                    </m:r>
                    <m:d>
                      <m:dPr>
                        <m:begChr m:val="["/>
                        <m:endChr m:val="]"/>
                        <m:ctrlPr>
                          <a:rPr lang="en-US" altLang="zh-CN" sz="2800" b="1" i="1">
                            <a:solidFill>
                              <a:schemeClr val="tx1"/>
                            </a:solidFill>
                            <a:latin typeface="Cambria Math" panose="02040503050406030204" pitchFamily="18" charset="0"/>
                          </a:rPr>
                        </m:ctrlPr>
                      </m:dPr>
                      <m:e>
                        <m:m>
                          <m:mPr>
                            <m:mcs>
                              <m:mc>
                                <m:mcPr>
                                  <m:count m:val="1"/>
                                  <m:mcJc m:val="center"/>
                                </m:mcPr>
                              </m:mc>
                            </m:mcs>
                            <m:ctrlPr>
                              <a:rPr lang="en-US" altLang="zh-CN" sz="2800" i="1">
                                <a:solidFill>
                                  <a:schemeClr val="tx1"/>
                                </a:solidFill>
                                <a:latin typeface="Cambria Math" panose="02040503050406030204" pitchFamily="18" charset="0"/>
                              </a:rPr>
                            </m:ctrlPr>
                          </m:mPr>
                          <m:mr>
                            <m:e>
                              <m:r>
                                <a:rPr lang="en-US" altLang="zh-CN" sz="2800" b="0" i="1" smtClean="0">
                                  <a:solidFill>
                                    <a:schemeClr val="tx1"/>
                                  </a:solidFill>
                                  <a:latin typeface="Cambria Math" panose="02040503050406030204" pitchFamily="18" charset="0"/>
                                </a:rPr>
                                <m:t>6</m:t>
                              </m:r>
                            </m:e>
                          </m:mr>
                          <m:mr>
                            <m:e>
                              <m:r>
                                <a:rPr lang="en-US" altLang="zh-CN" sz="2800" b="0" i="1" smtClean="0">
                                  <a:solidFill>
                                    <a:schemeClr val="tx1"/>
                                  </a:solidFill>
                                  <a:latin typeface="Cambria Math" panose="02040503050406030204"/>
                                </a:rPr>
                                <m:t>0</m:t>
                              </m:r>
                            </m:e>
                          </m:mr>
                        </m:m>
                      </m:e>
                    </m:d>
                  </m:oMath>
                </a14:m>
                <a:r>
                  <a:rPr lang="en-US" altLang="zh-CN" sz="2800" dirty="0">
                    <a:solidFill>
                      <a:schemeClr val="tx1"/>
                    </a:solidFill>
                    <a:latin typeface="仿宋" panose="02010609060101010101" pitchFamily="49" charset="-122"/>
                    <a:ea typeface="仿宋" panose="02010609060101010101" pitchFamily="49" charset="-122"/>
                  </a:rPr>
                  <a:t>,</a:t>
                </a:r>
                <a:r>
                  <a:rPr lang="zh-CN" altLang="en-US" sz="2800" dirty="0">
                    <a:solidFill>
                      <a:schemeClr val="tx1"/>
                    </a:solidFill>
                    <a:latin typeface="黑体" panose="02010609060101010101" pitchFamily="49" charset="-122"/>
                  </a:rPr>
                  <a:t>则有</a:t>
                </a:r>
                <a:endParaRPr lang="en-US" altLang="zh-CN" sz="2800" dirty="0">
                  <a:solidFill>
                    <a:schemeClr val="tx1"/>
                  </a:solidFill>
                  <a:latin typeface="黑体" panose="02010609060101010101" pitchFamily="49" charset="-122"/>
                </a:endParaRPr>
              </a:p>
              <a:p>
                <a:pPr>
                  <a:lnSpc>
                    <a:spcPct val="120000"/>
                  </a:lnSpc>
                  <a:spcBef>
                    <a:spcPts val="1800"/>
                  </a:spcBef>
                  <a:spcAft>
                    <a:spcPts val="600"/>
                  </a:spcAft>
                </a:pPr>
                <a:r>
                  <a:rPr lang="en-US" altLang="zh-CN" sz="2800" dirty="0">
                    <a:solidFill>
                      <a:srgbClr val="0000FF"/>
                    </a:solidFill>
                  </a:rPr>
                  <a:t>                   </a:t>
                </a:r>
                <a14:m>
                  <m:oMath xmlns:m="http://schemas.openxmlformats.org/officeDocument/2006/math">
                    <m:r>
                      <a:rPr lang="en-US" altLang="zh-CN" sz="2800" i="1" smtClean="0">
                        <a:solidFill>
                          <a:srgbClr val="0000FF"/>
                        </a:solidFill>
                        <a:latin typeface="Cambria Math" panose="02040503050406030204" pitchFamily="18" charset="0"/>
                      </a:rPr>
                      <m:t>𝐴</m:t>
                    </m:r>
                    <m:r>
                      <a:rPr lang="en-US" altLang="zh-CN" sz="2800" b="1" i="1">
                        <a:solidFill>
                          <a:srgbClr val="0000FF"/>
                        </a:solidFill>
                        <a:latin typeface="Cambria Math" panose="02040503050406030204" pitchFamily="18" charset="0"/>
                      </a:rPr>
                      <m:t>𝒙</m:t>
                    </m:r>
                    <m:r>
                      <a:rPr lang="en-US" altLang="zh-CN" sz="2800" b="1" i="1" smtClean="0">
                        <a:solidFill>
                          <a:srgbClr val="0000FF"/>
                        </a:solidFill>
                        <a:latin typeface="Cambria Math" panose="02040503050406030204"/>
                      </a:rPr>
                      <m:t>=</m:t>
                    </m:r>
                    <m:r>
                      <a:rPr lang="en-US" altLang="zh-CN" sz="2800" b="1" i="1">
                        <a:solidFill>
                          <a:srgbClr val="0000FF"/>
                        </a:solidFill>
                        <a:latin typeface="Cambria Math" panose="02040503050406030204"/>
                      </a:rPr>
                      <m:t>𝒃</m:t>
                    </m:r>
                  </m:oMath>
                </a14:m>
                <a:endParaRPr lang="en-US" altLang="zh-CN" sz="2800" dirty="0">
                  <a:solidFill>
                    <a:srgbClr val="0000FF"/>
                  </a:solidFill>
                  <a:latin typeface="黑体" panose="02010609060101010101" pitchFamily="49" charset="-122"/>
                </a:endParaRPr>
              </a:p>
              <a:p>
                <a:pPr algn="ctr">
                  <a:lnSpc>
                    <a:spcPct val="120000"/>
                  </a:lnSpc>
                </a:pPr>
                <a:endParaRPr lang="en-US" altLang="zh-CN" sz="2800" dirty="0"/>
              </a:p>
            </p:txBody>
          </p:sp>
        </mc:Choice>
        <mc:Fallback xmlns="">
          <p:sp>
            <p:nvSpPr>
              <p:cNvPr id="22" name="内容占位符 2"/>
              <p:cNvSpPr txBox="1">
                <a:spLocks noRot="1" noChangeAspect="1" noMove="1" noResize="1" noEditPoints="1" noAdjustHandles="1" noChangeArrowheads="1" noChangeShapeType="1" noTextEdit="1"/>
              </p:cNvSpPr>
              <p:nvPr/>
            </p:nvSpPr>
            <p:spPr>
              <a:xfrm>
                <a:off x="627331" y="1229293"/>
                <a:ext cx="7886700" cy="4935337"/>
              </a:xfrm>
              <a:prstGeom prst="rect">
                <a:avLst/>
              </a:prstGeom>
              <a:blipFill rotWithShape="1">
                <a:blip r:embed="rId2"/>
                <a:stretch>
                  <a:fillRect l="-7" t="-12" r="7" b="1"/>
                </a:stretch>
              </a:blipFill>
            </p:spPr>
            <p:txBody>
              <a:bodyPr/>
              <a:lstStyle/>
              <a:p>
                <a:r>
                  <a:rPr lang="zh-CN" altLang="en-US">
                    <a:noFill/>
                  </a:rPr>
                  <a:t> </a:t>
                </a:r>
              </a:p>
            </p:txBody>
          </p:sp>
        </mc:Fallback>
      </mc:AlternateContent>
      <p:grpSp>
        <p:nvGrpSpPr>
          <p:cNvPr id="59" name="组合 58"/>
          <p:cNvGrpSpPr/>
          <p:nvPr/>
        </p:nvGrpSpPr>
        <p:grpSpPr>
          <a:xfrm>
            <a:off x="5159396" y="2355640"/>
            <a:ext cx="3100482" cy="3506209"/>
            <a:chOff x="5159396" y="2355640"/>
            <a:chExt cx="3100482" cy="3506209"/>
          </a:xfrm>
        </p:grpSpPr>
        <p:cxnSp>
          <p:nvCxnSpPr>
            <p:cNvPr id="3" name="直接箭头连接符 2"/>
            <p:cNvCxnSpPr/>
            <p:nvPr/>
          </p:nvCxnSpPr>
          <p:spPr bwMode="auto">
            <a:xfrm flipV="1">
              <a:off x="5159396" y="4263164"/>
              <a:ext cx="3100482" cy="12110"/>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7" name="直接箭头连接符 6"/>
            <p:cNvCxnSpPr/>
            <p:nvPr/>
          </p:nvCxnSpPr>
          <p:spPr bwMode="auto">
            <a:xfrm flipH="1" flipV="1">
              <a:off x="6752027" y="2355640"/>
              <a:ext cx="51472" cy="3506209"/>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11" name="直接连接符 10"/>
            <p:cNvCxnSpPr/>
            <p:nvPr/>
          </p:nvCxnSpPr>
          <p:spPr bwMode="auto">
            <a:xfrm flipV="1">
              <a:off x="5159396" y="3996714"/>
              <a:ext cx="3027815" cy="21195"/>
            </a:xfrm>
            <a:prstGeom prst="line">
              <a:avLst/>
            </a:prstGeom>
            <a:solidFill>
              <a:schemeClr val="accent1"/>
            </a:solidFill>
            <a:ln w="9525" cap="flat" cmpd="sng" algn="ctr">
              <a:solidFill>
                <a:schemeClr val="tx1"/>
              </a:solidFill>
              <a:prstDash val="dash"/>
              <a:round/>
              <a:headEnd type="none" w="med" len="med"/>
              <a:tailEnd type="none" w="med" len="med"/>
            </a:ln>
            <a:effectLst/>
          </p:spPr>
        </p:cxnSp>
        <p:cxnSp>
          <p:nvCxnSpPr>
            <p:cNvPr id="18" name="直接连接符 17"/>
            <p:cNvCxnSpPr/>
            <p:nvPr/>
          </p:nvCxnSpPr>
          <p:spPr bwMode="auto">
            <a:xfrm flipV="1">
              <a:off x="5159396" y="3766600"/>
              <a:ext cx="3027815" cy="21195"/>
            </a:xfrm>
            <a:prstGeom prst="line">
              <a:avLst/>
            </a:prstGeom>
            <a:solidFill>
              <a:schemeClr val="accent1"/>
            </a:solidFill>
            <a:ln w="9525" cap="flat" cmpd="sng" algn="ctr">
              <a:solidFill>
                <a:schemeClr val="tx1"/>
              </a:solidFill>
              <a:prstDash val="dash"/>
              <a:round/>
              <a:headEnd type="none" w="med" len="med"/>
              <a:tailEnd type="none" w="med" len="med"/>
            </a:ln>
            <a:effectLst/>
          </p:spPr>
        </p:cxnSp>
        <p:cxnSp>
          <p:nvCxnSpPr>
            <p:cNvPr id="19" name="直接连接符 18"/>
            <p:cNvCxnSpPr/>
            <p:nvPr/>
          </p:nvCxnSpPr>
          <p:spPr bwMode="auto">
            <a:xfrm flipV="1">
              <a:off x="5159396" y="3518318"/>
              <a:ext cx="3027815" cy="21195"/>
            </a:xfrm>
            <a:prstGeom prst="line">
              <a:avLst/>
            </a:prstGeom>
            <a:solidFill>
              <a:schemeClr val="accent1"/>
            </a:solidFill>
            <a:ln w="9525" cap="flat" cmpd="sng" algn="ctr">
              <a:solidFill>
                <a:schemeClr val="tx1"/>
              </a:solidFill>
              <a:prstDash val="dash"/>
              <a:round/>
              <a:headEnd type="none" w="med" len="med"/>
              <a:tailEnd type="none" w="med" len="med"/>
            </a:ln>
            <a:effectLst/>
          </p:spPr>
        </p:cxnSp>
        <p:cxnSp>
          <p:nvCxnSpPr>
            <p:cNvPr id="20" name="直接连接符 19"/>
            <p:cNvCxnSpPr/>
            <p:nvPr/>
          </p:nvCxnSpPr>
          <p:spPr bwMode="auto">
            <a:xfrm flipV="1">
              <a:off x="5159396" y="3274578"/>
              <a:ext cx="3027815" cy="21195"/>
            </a:xfrm>
            <a:prstGeom prst="line">
              <a:avLst/>
            </a:prstGeom>
            <a:solidFill>
              <a:schemeClr val="accent1"/>
            </a:solidFill>
            <a:ln w="9525" cap="flat" cmpd="sng" algn="ctr">
              <a:solidFill>
                <a:schemeClr val="tx1"/>
              </a:solidFill>
              <a:prstDash val="dash"/>
              <a:round/>
              <a:headEnd type="none" w="med" len="med"/>
              <a:tailEnd type="none" w="med" len="med"/>
            </a:ln>
            <a:effectLst/>
          </p:spPr>
        </p:cxnSp>
        <p:cxnSp>
          <p:nvCxnSpPr>
            <p:cNvPr id="21" name="直接连接符 20"/>
            <p:cNvCxnSpPr/>
            <p:nvPr/>
          </p:nvCxnSpPr>
          <p:spPr bwMode="auto">
            <a:xfrm flipV="1">
              <a:off x="5159396" y="3026296"/>
              <a:ext cx="3027815" cy="21195"/>
            </a:xfrm>
            <a:prstGeom prst="line">
              <a:avLst/>
            </a:prstGeom>
            <a:solidFill>
              <a:schemeClr val="accent1"/>
            </a:solidFill>
            <a:ln w="9525" cap="flat" cmpd="sng" algn="ctr">
              <a:solidFill>
                <a:schemeClr val="tx1"/>
              </a:solidFill>
              <a:prstDash val="dash"/>
              <a:round/>
              <a:headEnd type="none" w="med" len="med"/>
              <a:tailEnd type="none" w="med" len="med"/>
            </a:ln>
            <a:effectLst/>
          </p:spPr>
        </p:cxnSp>
        <p:cxnSp>
          <p:nvCxnSpPr>
            <p:cNvPr id="23" name="直接连接符 22"/>
            <p:cNvCxnSpPr/>
            <p:nvPr/>
          </p:nvCxnSpPr>
          <p:spPr bwMode="auto">
            <a:xfrm flipV="1">
              <a:off x="5159396" y="5508349"/>
              <a:ext cx="3027815" cy="21195"/>
            </a:xfrm>
            <a:prstGeom prst="line">
              <a:avLst/>
            </a:prstGeom>
            <a:solidFill>
              <a:schemeClr val="accent1"/>
            </a:solidFill>
            <a:ln w="9525" cap="flat" cmpd="sng" algn="ctr">
              <a:solidFill>
                <a:schemeClr val="tx1"/>
              </a:solidFill>
              <a:prstDash val="dash"/>
              <a:round/>
              <a:headEnd type="none" w="med" len="med"/>
              <a:tailEnd type="none" w="med" len="med"/>
            </a:ln>
            <a:effectLst/>
          </p:spPr>
        </p:cxnSp>
        <p:cxnSp>
          <p:nvCxnSpPr>
            <p:cNvPr id="24" name="直接连接符 23"/>
            <p:cNvCxnSpPr/>
            <p:nvPr/>
          </p:nvCxnSpPr>
          <p:spPr bwMode="auto">
            <a:xfrm flipV="1">
              <a:off x="5159396" y="5260067"/>
              <a:ext cx="3027815" cy="21195"/>
            </a:xfrm>
            <a:prstGeom prst="line">
              <a:avLst/>
            </a:prstGeom>
            <a:solidFill>
              <a:schemeClr val="accent1"/>
            </a:solidFill>
            <a:ln w="9525" cap="flat" cmpd="sng" algn="ctr">
              <a:solidFill>
                <a:schemeClr val="tx1"/>
              </a:solidFill>
              <a:prstDash val="dash"/>
              <a:round/>
              <a:headEnd type="none" w="med" len="med"/>
              <a:tailEnd type="none" w="med" len="med"/>
            </a:ln>
            <a:effectLst/>
          </p:spPr>
        </p:cxnSp>
        <p:cxnSp>
          <p:nvCxnSpPr>
            <p:cNvPr id="25" name="直接连接符 24"/>
            <p:cNvCxnSpPr/>
            <p:nvPr/>
          </p:nvCxnSpPr>
          <p:spPr bwMode="auto">
            <a:xfrm flipV="1">
              <a:off x="5159396" y="5011785"/>
              <a:ext cx="3027815" cy="21195"/>
            </a:xfrm>
            <a:prstGeom prst="line">
              <a:avLst/>
            </a:prstGeom>
            <a:solidFill>
              <a:schemeClr val="accent1"/>
            </a:solidFill>
            <a:ln w="9525" cap="flat" cmpd="sng" algn="ctr">
              <a:solidFill>
                <a:schemeClr val="tx1"/>
              </a:solidFill>
              <a:prstDash val="dash"/>
              <a:round/>
              <a:headEnd type="none" w="med" len="med"/>
              <a:tailEnd type="none" w="med" len="med"/>
            </a:ln>
            <a:effectLst/>
          </p:spPr>
        </p:cxnSp>
        <p:cxnSp>
          <p:nvCxnSpPr>
            <p:cNvPr id="26" name="直接连接符 25"/>
            <p:cNvCxnSpPr/>
            <p:nvPr/>
          </p:nvCxnSpPr>
          <p:spPr bwMode="auto">
            <a:xfrm flipV="1">
              <a:off x="5159396" y="4768045"/>
              <a:ext cx="3027815" cy="21195"/>
            </a:xfrm>
            <a:prstGeom prst="line">
              <a:avLst/>
            </a:prstGeom>
            <a:solidFill>
              <a:schemeClr val="accent1"/>
            </a:solidFill>
            <a:ln w="9525" cap="flat" cmpd="sng" algn="ctr">
              <a:solidFill>
                <a:schemeClr val="tx1"/>
              </a:solidFill>
              <a:prstDash val="dash"/>
              <a:round/>
              <a:headEnd type="none" w="med" len="med"/>
              <a:tailEnd type="none" w="med" len="med"/>
            </a:ln>
            <a:effectLst/>
          </p:spPr>
        </p:cxnSp>
        <p:cxnSp>
          <p:nvCxnSpPr>
            <p:cNvPr id="27" name="直接连接符 26"/>
            <p:cNvCxnSpPr/>
            <p:nvPr/>
          </p:nvCxnSpPr>
          <p:spPr bwMode="auto">
            <a:xfrm flipV="1">
              <a:off x="5159396" y="4519763"/>
              <a:ext cx="3027815" cy="21195"/>
            </a:xfrm>
            <a:prstGeom prst="line">
              <a:avLst/>
            </a:prstGeom>
            <a:solidFill>
              <a:schemeClr val="accent1"/>
            </a:solidFill>
            <a:ln w="9525" cap="flat" cmpd="sng" algn="ctr">
              <a:solidFill>
                <a:schemeClr val="tx1"/>
              </a:solidFill>
              <a:prstDash val="dash"/>
              <a:round/>
              <a:headEnd type="none" w="med" len="med"/>
              <a:tailEnd type="none" w="med" len="med"/>
            </a:ln>
            <a:effectLst/>
          </p:spPr>
        </p:cxnSp>
        <p:cxnSp>
          <p:nvCxnSpPr>
            <p:cNvPr id="37" name="直接连接符 36"/>
            <p:cNvCxnSpPr/>
            <p:nvPr/>
          </p:nvCxnSpPr>
          <p:spPr bwMode="auto">
            <a:xfrm flipH="1" flipV="1">
              <a:off x="6531181" y="2795936"/>
              <a:ext cx="39176" cy="3023524"/>
            </a:xfrm>
            <a:prstGeom prst="line">
              <a:avLst/>
            </a:prstGeom>
            <a:solidFill>
              <a:schemeClr val="accent1"/>
            </a:solidFill>
            <a:ln w="9525" cap="flat" cmpd="sng" algn="ctr">
              <a:solidFill>
                <a:schemeClr val="tx1"/>
              </a:solidFill>
              <a:prstDash val="dash"/>
              <a:round/>
              <a:headEnd type="none" w="med" len="med"/>
              <a:tailEnd type="none" w="med" len="med"/>
            </a:ln>
            <a:effectLst/>
          </p:spPr>
        </p:cxnSp>
        <p:cxnSp>
          <p:nvCxnSpPr>
            <p:cNvPr id="40" name="直接连接符 39"/>
            <p:cNvCxnSpPr/>
            <p:nvPr/>
          </p:nvCxnSpPr>
          <p:spPr bwMode="auto">
            <a:xfrm flipH="1" flipV="1">
              <a:off x="6316391" y="2795936"/>
              <a:ext cx="39176" cy="3023524"/>
            </a:xfrm>
            <a:prstGeom prst="line">
              <a:avLst/>
            </a:prstGeom>
            <a:solidFill>
              <a:schemeClr val="accent1"/>
            </a:solidFill>
            <a:ln w="9525" cap="flat" cmpd="sng" algn="ctr">
              <a:solidFill>
                <a:schemeClr val="tx1"/>
              </a:solidFill>
              <a:prstDash val="dash"/>
              <a:round/>
              <a:headEnd type="none" w="med" len="med"/>
              <a:tailEnd type="none" w="med" len="med"/>
            </a:ln>
            <a:effectLst/>
          </p:spPr>
        </p:cxnSp>
        <p:cxnSp>
          <p:nvCxnSpPr>
            <p:cNvPr id="41" name="直接连接符 40"/>
            <p:cNvCxnSpPr/>
            <p:nvPr/>
          </p:nvCxnSpPr>
          <p:spPr bwMode="auto">
            <a:xfrm flipH="1" flipV="1">
              <a:off x="6077748" y="2795936"/>
              <a:ext cx="39176" cy="3023524"/>
            </a:xfrm>
            <a:prstGeom prst="line">
              <a:avLst/>
            </a:prstGeom>
            <a:solidFill>
              <a:schemeClr val="accent1"/>
            </a:solidFill>
            <a:ln w="9525" cap="flat" cmpd="sng" algn="ctr">
              <a:solidFill>
                <a:schemeClr val="tx1"/>
              </a:solidFill>
              <a:prstDash val="dash"/>
              <a:round/>
              <a:headEnd type="none" w="med" len="med"/>
              <a:tailEnd type="none" w="med" len="med"/>
            </a:ln>
            <a:effectLst/>
          </p:spPr>
        </p:cxnSp>
        <p:cxnSp>
          <p:nvCxnSpPr>
            <p:cNvPr id="42" name="直接连接符 41"/>
            <p:cNvCxnSpPr/>
            <p:nvPr/>
          </p:nvCxnSpPr>
          <p:spPr bwMode="auto">
            <a:xfrm flipH="1" flipV="1">
              <a:off x="5862958" y="2795936"/>
              <a:ext cx="39176" cy="3023524"/>
            </a:xfrm>
            <a:prstGeom prst="line">
              <a:avLst/>
            </a:prstGeom>
            <a:solidFill>
              <a:schemeClr val="accent1"/>
            </a:solidFill>
            <a:ln w="9525" cap="flat" cmpd="sng" algn="ctr">
              <a:solidFill>
                <a:schemeClr val="tx1"/>
              </a:solidFill>
              <a:prstDash val="dash"/>
              <a:round/>
              <a:headEnd type="none" w="med" len="med"/>
              <a:tailEnd type="none" w="med" len="med"/>
            </a:ln>
            <a:effectLst/>
          </p:spPr>
        </p:cxnSp>
        <p:cxnSp>
          <p:nvCxnSpPr>
            <p:cNvPr id="45" name="直接连接符 44"/>
            <p:cNvCxnSpPr/>
            <p:nvPr/>
          </p:nvCxnSpPr>
          <p:spPr bwMode="auto">
            <a:xfrm flipH="1" flipV="1">
              <a:off x="5642296" y="2795936"/>
              <a:ext cx="39176" cy="3023524"/>
            </a:xfrm>
            <a:prstGeom prst="line">
              <a:avLst/>
            </a:prstGeom>
            <a:solidFill>
              <a:schemeClr val="accent1"/>
            </a:solidFill>
            <a:ln w="9525" cap="flat" cmpd="sng" algn="ctr">
              <a:solidFill>
                <a:schemeClr val="tx1"/>
              </a:solidFill>
              <a:prstDash val="dash"/>
              <a:round/>
              <a:headEnd type="none" w="med" len="med"/>
              <a:tailEnd type="none" w="med" len="med"/>
            </a:ln>
            <a:effectLst/>
          </p:spPr>
        </p:cxnSp>
        <p:cxnSp>
          <p:nvCxnSpPr>
            <p:cNvPr id="46" name="直接连接符 45"/>
            <p:cNvCxnSpPr/>
            <p:nvPr/>
          </p:nvCxnSpPr>
          <p:spPr bwMode="auto">
            <a:xfrm flipH="1" flipV="1">
              <a:off x="5427506" y="2795936"/>
              <a:ext cx="39176" cy="3023524"/>
            </a:xfrm>
            <a:prstGeom prst="line">
              <a:avLst/>
            </a:prstGeom>
            <a:solidFill>
              <a:schemeClr val="accent1"/>
            </a:solidFill>
            <a:ln w="9525" cap="flat" cmpd="sng" algn="ctr">
              <a:solidFill>
                <a:schemeClr val="tx1"/>
              </a:solidFill>
              <a:prstDash val="dash"/>
              <a:round/>
              <a:headEnd type="none" w="med" len="med"/>
              <a:tailEnd type="none" w="med" len="med"/>
            </a:ln>
            <a:effectLst/>
          </p:spPr>
        </p:cxnSp>
        <p:cxnSp>
          <p:nvCxnSpPr>
            <p:cNvPr id="53" name="直接连接符 52"/>
            <p:cNvCxnSpPr/>
            <p:nvPr/>
          </p:nvCxnSpPr>
          <p:spPr bwMode="auto">
            <a:xfrm flipH="1" flipV="1">
              <a:off x="8088844" y="2795936"/>
              <a:ext cx="39176" cy="3023524"/>
            </a:xfrm>
            <a:prstGeom prst="line">
              <a:avLst/>
            </a:prstGeom>
            <a:solidFill>
              <a:schemeClr val="accent1"/>
            </a:solidFill>
            <a:ln w="9525" cap="flat" cmpd="sng" algn="ctr">
              <a:solidFill>
                <a:schemeClr val="tx1"/>
              </a:solidFill>
              <a:prstDash val="dash"/>
              <a:round/>
              <a:headEnd type="none" w="med" len="med"/>
              <a:tailEnd type="none" w="med" len="med"/>
            </a:ln>
            <a:effectLst/>
          </p:spPr>
        </p:cxnSp>
        <p:cxnSp>
          <p:nvCxnSpPr>
            <p:cNvPr id="54" name="直接连接符 53"/>
            <p:cNvCxnSpPr/>
            <p:nvPr/>
          </p:nvCxnSpPr>
          <p:spPr bwMode="auto">
            <a:xfrm flipH="1" flipV="1">
              <a:off x="7874054" y="2795936"/>
              <a:ext cx="39176" cy="3023524"/>
            </a:xfrm>
            <a:prstGeom prst="line">
              <a:avLst/>
            </a:prstGeom>
            <a:solidFill>
              <a:schemeClr val="accent1"/>
            </a:solidFill>
            <a:ln w="9525" cap="flat" cmpd="sng" algn="ctr">
              <a:solidFill>
                <a:schemeClr val="tx1"/>
              </a:solidFill>
              <a:prstDash val="dash"/>
              <a:round/>
              <a:headEnd type="none" w="med" len="med"/>
              <a:tailEnd type="none" w="med" len="med"/>
            </a:ln>
            <a:effectLst/>
          </p:spPr>
        </p:cxnSp>
        <p:cxnSp>
          <p:nvCxnSpPr>
            <p:cNvPr id="55" name="直接连接符 54"/>
            <p:cNvCxnSpPr/>
            <p:nvPr/>
          </p:nvCxnSpPr>
          <p:spPr bwMode="auto">
            <a:xfrm flipH="1" flipV="1">
              <a:off x="7635411" y="2795936"/>
              <a:ext cx="39176" cy="3023524"/>
            </a:xfrm>
            <a:prstGeom prst="line">
              <a:avLst/>
            </a:prstGeom>
            <a:solidFill>
              <a:schemeClr val="accent1"/>
            </a:solidFill>
            <a:ln w="9525" cap="flat" cmpd="sng" algn="ctr">
              <a:solidFill>
                <a:schemeClr val="tx1"/>
              </a:solidFill>
              <a:prstDash val="dash"/>
              <a:round/>
              <a:headEnd type="none" w="med" len="med"/>
              <a:tailEnd type="none" w="med" len="med"/>
            </a:ln>
            <a:effectLst/>
          </p:spPr>
        </p:cxnSp>
        <p:cxnSp>
          <p:nvCxnSpPr>
            <p:cNvPr id="56" name="直接连接符 55"/>
            <p:cNvCxnSpPr/>
            <p:nvPr/>
          </p:nvCxnSpPr>
          <p:spPr bwMode="auto">
            <a:xfrm flipH="1" flipV="1">
              <a:off x="7420621" y="2795936"/>
              <a:ext cx="39176" cy="3023524"/>
            </a:xfrm>
            <a:prstGeom prst="line">
              <a:avLst/>
            </a:prstGeom>
            <a:solidFill>
              <a:schemeClr val="accent1"/>
            </a:solidFill>
            <a:ln w="9525" cap="flat" cmpd="sng" algn="ctr">
              <a:solidFill>
                <a:schemeClr val="tx1"/>
              </a:solidFill>
              <a:prstDash val="dash"/>
              <a:round/>
              <a:headEnd type="none" w="med" len="med"/>
              <a:tailEnd type="none" w="med" len="med"/>
            </a:ln>
            <a:effectLst/>
          </p:spPr>
        </p:cxnSp>
        <p:cxnSp>
          <p:nvCxnSpPr>
            <p:cNvPr id="57" name="直接连接符 56"/>
            <p:cNvCxnSpPr/>
            <p:nvPr/>
          </p:nvCxnSpPr>
          <p:spPr bwMode="auto">
            <a:xfrm flipH="1" flipV="1">
              <a:off x="7206015" y="2795936"/>
              <a:ext cx="39176" cy="3023524"/>
            </a:xfrm>
            <a:prstGeom prst="line">
              <a:avLst/>
            </a:prstGeom>
            <a:solidFill>
              <a:schemeClr val="accent1"/>
            </a:solidFill>
            <a:ln w="9525" cap="flat" cmpd="sng" algn="ctr">
              <a:solidFill>
                <a:schemeClr val="tx1"/>
              </a:solidFill>
              <a:prstDash val="dash"/>
              <a:round/>
              <a:headEnd type="none" w="med" len="med"/>
              <a:tailEnd type="none" w="med" len="med"/>
            </a:ln>
            <a:effectLst/>
          </p:spPr>
        </p:cxnSp>
        <p:cxnSp>
          <p:nvCxnSpPr>
            <p:cNvPr id="58" name="直接连接符 57"/>
            <p:cNvCxnSpPr/>
            <p:nvPr/>
          </p:nvCxnSpPr>
          <p:spPr bwMode="auto">
            <a:xfrm flipH="1" flipV="1">
              <a:off x="6985169" y="2795936"/>
              <a:ext cx="39176" cy="3023524"/>
            </a:xfrm>
            <a:prstGeom prst="line">
              <a:avLst/>
            </a:prstGeom>
            <a:solidFill>
              <a:schemeClr val="accent1"/>
            </a:solidFill>
            <a:ln w="9525" cap="flat" cmpd="sng" algn="ctr">
              <a:solidFill>
                <a:schemeClr val="tx1"/>
              </a:solidFill>
              <a:prstDash val="dash"/>
              <a:round/>
              <a:headEnd type="none" w="med" len="med"/>
              <a:tailEnd type="none" w="med" len="med"/>
            </a:ln>
            <a:effectLst/>
          </p:spPr>
        </p:cxnSp>
      </p:grpSp>
      <p:cxnSp>
        <p:nvCxnSpPr>
          <p:cNvPr id="61" name="直接连接符 60"/>
          <p:cNvCxnSpPr/>
          <p:nvPr/>
        </p:nvCxnSpPr>
        <p:spPr bwMode="auto">
          <a:xfrm>
            <a:off x="5631735" y="2882479"/>
            <a:ext cx="2985425" cy="1658479"/>
          </a:xfrm>
          <a:prstGeom prst="line">
            <a:avLst/>
          </a:prstGeom>
          <a:solidFill>
            <a:schemeClr val="accent1"/>
          </a:solidFill>
          <a:ln w="28575" cap="flat" cmpd="sng" algn="ctr">
            <a:solidFill>
              <a:srgbClr val="C00000"/>
            </a:solidFill>
            <a:prstDash val="solid"/>
            <a:round/>
            <a:headEnd type="none" w="med" len="med"/>
            <a:tailEnd type="none" w="med" len="med"/>
          </a:ln>
          <a:effectLst/>
        </p:spPr>
      </p:cxnSp>
      <p:cxnSp>
        <p:nvCxnSpPr>
          <p:cNvPr id="63" name="直接连接符 62"/>
          <p:cNvCxnSpPr/>
          <p:nvPr/>
        </p:nvCxnSpPr>
        <p:spPr bwMode="auto">
          <a:xfrm flipH="1">
            <a:off x="6164631" y="3094426"/>
            <a:ext cx="1598686" cy="1917359"/>
          </a:xfrm>
          <a:prstGeom prst="line">
            <a:avLst/>
          </a:prstGeom>
          <a:solidFill>
            <a:schemeClr val="accent1"/>
          </a:solidFill>
          <a:ln w="28575" cap="flat" cmpd="sng" algn="ctr">
            <a:solidFill>
              <a:srgbClr val="00B050"/>
            </a:solidFill>
            <a:prstDash val="solid"/>
            <a:round/>
            <a:headEnd type="none" w="med" len="med"/>
            <a:tailEnd type="none" w="med" len="med"/>
          </a:ln>
          <a:effectLst/>
        </p:spPr>
      </p:cxnSp>
      <p:sp>
        <p:nvSpPr>
          <p:cNvPr id="30" name="椭圆 29"/>
          <p:cNvSpPr/>
          <p:nvPr/>
        </p:nvSpPr>
        <p:spPr bwMode="auto">
          <a:xfrm>
            <a:off x="7167133" y="3685452"/>
            <a:ext cx="121630" cy="153212"/>
          </a:xfrm>
          <a:prstGeom prst="ellipse">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3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2">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3"/>
                                        </p:tgtEl>
                                        <p:attrNameLst>
                                          <p:attrName>style.visibility</p:attrName>
                                        </p:attrNameLst>
                                      </p:cBhvr>
                                      <p:to>
                                        <p:strVal val="visible"/>
                                      </p:to>
                                    </p:set>
                                    <p:anim calcmode="lin" valueType="num">
                                      <p:cBhvr additive="base">
                                        <p:cTn id="19" dur="500" fill="hold"/>
                                        <p:tgtEl>
                                          <p:spTgt spid="63"/>
                                        </p:tgtEl>
                                        <p:attrNameLst>
                                          <p:attrName>ppt_x</p:attrName>
                                        </p:attrNameLst>
                                      </p:cBhvr>
                                      <p:tavLst>
                                        <p:tav tm="0">
                                          <p:val>
                                            <p:strVal val="#ppt_x"/>
                                          </p:val>
                                        </p:tav>
                                        <p:tav tm="100000">
                                          <p:val>
                                            <p:strVal val="#ppt_x"/>
                                          </p:val>
                                        </p:tav>
                                      </p:tavLst>
                                    </p:anim>
                                    <p:anim calcmode="lin" valueType="num">
                                      <p:cBhvr additive="base">
                                        <p:cTn id="20" dur="500" fill="hold"/>
                                        <p:tgtEl>
                                          <p:spTgt spid="63"/>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61"/>
                                        </p:tgtEl>
                                        <p:attrNameLst>
                                          <p:attrName>style.visibility</p:attrName>
                                        </p:attrNameLst>
                                      </p:cBhvr>
                                      <p:to>
                                        <p:strVal val="visible"/>
                                      </p:to>
                                    </p:set>
                                    <p:anim calcmode="lin" valueType="num">
                                      <p:cBhvr additive="base">
                                        <p:cTn id="23" dur="500" fill="hold"/>
                                        <p:tgtEl>
                                          <p:spTgt spid="61"/>
                                        </p:tgtEl>
                                        <p:attrNameLst>
                                          <p:attrName>ppt_x</p:attrName>
                                        </p:attrNameLst>
                                      </p:cBhvr>
                                      <p:tavLst>
                                        <p:tav tm="0">
                                          <p:val>
                                            <p:strVal val="#ppt_x"/>
                                          </p:val>
                                        </p:tav>
                                        <p:tav tm="100000">
                                          <p:val>
                                            <p:strVal val="#ppt_x"/>
                                          </p:val>
                                        </p:tav>
                                      </p:tavLst>
                                    </p:anim>
                                    <p:anim calcmode="lin" valueType="num">
                                      <p:cBhvr additive="base">
                                        <p:cTn id="24" dur="500" fill="hold"/>
                                        <p:tgtEl>
                                          <p:spTgt spid="61"/>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513031" y="180000"/>
            <a:ext cx="8001000" cy="678344"/>
          </a:xfrm>
        </p:spPr>
        <p:txBody>
          <a:bodyPr/>
          <a:lstStyle/>
          <a:p>
            <a:r>
              <a:rPr lang="zh-CN" altLang="en-US" sz="2400" dirty="0">
                <a:latin typeface="黑体" panose="02010609060101010101" pitchFamily="49" charset="-122"/>
                <a:ea typeface="黑体" panose="02010609060101010101" pitchFamily="49" charset="-122"/>
                <a:cs typeface="Arial" panose="020B0604020202020204" pitchFamily="34" charset="0"/>
              </a:rPr>
              <a:t>第一章 线性空间引论</a:t>
            </a:r>
            <a:r>
              <a:rPr lang="en-US" altLang="zh-CN" sz="2400" dirty="0">
                <a:latin typeface="黑体" panose="02010609060101010101" pitchFamily="49" charset="-122"/>
                <a:ea typeface="黑体" panose="02010609060101010101" pitchFamily="49" charset="-122"/>
                <a:cs typeface="Arial" panose="020B0604020202020204" pitchFamily="34" charset="0"/>
              </a:rPr>
              <a:t>——</a:t>
            </a:r>
            <a:r>
              <a:rPr lang="zh-CN" altLang="en-US" sz="2400" dirty="0">
                <a:latin typeface="黑体" panose="02010609060101010101" pitchFamily="49" charset="-122"/>
                <a:ea typeface="黑体" panose="02010609060101010101" pitchFamily="49" charset="-122"/>
                <a:cs typeface="Arial" panose="020B0604020202020204" pitchFamily="34" charset="0"/>
              </a:rPr>
              <a:t>线性子空间</a:t>
            </a:r>
          </a:p>
        </p:txBody>
      </p:sp>
      <mc:AlternateContent xmlns:mc="http://schemas.openxmlformats.org/markup-compatibility/2006" xmlns:a14="http://schemas.microsoft.com/office/drawing/2010/main">
        <mc:Choice Requires="a14">
          <p:sp>
            <p:nvSpPr>
              <p:cNvPr id="22" name="内容占位符 2"/>
              <p:cNvSpPr txBox="1"/>
              <p:nvPr/>
            </p:nvSpPr>
            <p:spPr>
              <a:xfrm>
                <a:off x="627331" y="1229293"/>
                <a:ext cx="7886700" cy="4935337"/>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600"/>
                  </a:spcBef>
                  <a:buFont typeface="Arial" panose="020B0604020202020204" pitchFamily="34" charset="0"/>
                  <a:buNone/>
                  <a:defRPr sz="3000" kern="1200" baseline="0">
                    <a:solidFill>
                      <a:schemeClr val="tx1"/>
                    </a:solidFill>
                    <a:latin typeface="+mn-ea"/>
                    <a:ea typeface="黑体" panose="02010609060101010101" pitchFamily="49" charset="-122"/>
                    <a:cs typeface="+mn-cs"/>
                  </a:defRPr>
                </a:lvl1pPr>
                <a:lvl2pPr marL="742950" indent="-28575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2pPr>
                <a:lvl3pPr marL="11430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3pPr>
                <a:lvl4pPr marL="16002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4pPr>
                <a:lvl5pPr marL="20574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57200" indent="-457200">
                  <a:lnSpc>
                    <a:spcPct val="120000"/>
                  </a:lnSpc>
                  <a:spcBef>
                    <a:spcPts val="0"/>
                  </a:spcBef>
                  <a:buFont typeface="Wingdings" panose="05000000000000000000" pitchFamily="2" charset="2"/>
                  <a:buChar char="l"/>
                </a:pPr>
                <a:r>
                  <a:rPr lang="zh-CN" altLang="en-US" sz="2800" dirty="0">
                    <a:solidFill>
                      <a:srgbClr val="0000FF"/>
                    </a:solidFill>
                    <a:latin typeface="黑体" panose="02010609060101010101" pitchFamily="49" charset="-122"/>
                  </a:rPr>
                  <a:t>线性方程组求解</a:t>
                </a:r>
                <a:r>
                  <a:rPr lang="en-US" altLang="zh-CN" sz="2800" dirty="0">
                    <a:solidFill>
                      <a:srgbClr val="0000FF"/>
                    </a:solidFill>
                    <a:latin typeface="仿宋" panose="02010609060101010101" pitchFamily="49" charset="-122"/>
                    <a:ea typeface="仿宋" panose="02010609060101010101" pitchFamily="49" charset="-122"/>
                  </a:rPr>
                  <a:t>.</a:t>
                </a:r>
              </a:p>
              <a:p>
                <a:pPr>
                  <a:lnSpc>
                    <a:spcPct val="120000"/>
                  </a:lnSpc>
                </a:pPr>
                <a:r>
                  <a:rPr lang="zh-CN" altLang="en-US" sz="2800" dirty="0">
                    <a:latin typeface="黑体" panose="02010609060101010101" pitchFamily="49" charset="-122"/>
                  </a:rPr>
                  <a:t>换个角度</a:t>
                </a:r>
                <a:r>
                  <a:rPr lang="zh-CN" altLang="en-US" sz="2800" dirty="0">
                    <a:solidFill>
                      <a:schemeClr val="tx1"/>
                    </a:solidFill>
                    <a:latin typeface="黑体" panose="02010609060101010101" pitchFamily="49" charset="-122"/>
                  </a:rPr>
                  <a:t>考查方程组</a:t>
                </a:r>
                <a14:m>
                  <m:oMath xmlns:m="http://schemas.openxmlformats.org/officeDocument/2006/math">
                    <m:r>
                      <a:rPr lang="en-US" altLang="zh-CN" sz="2800" i="1" smtClean="0">
                        <a:solidFill>
                          <a:schemeClr val="tx1"/>
                        </a:solidFill>
                        <a:latin typeface="Cambria Math" panose="02040503050406030204" pitchFamily="18" charset="0"/>
                      </a:rPr>
                      <m:t>𝐴</m:t>
                    </m:r>
                    <m:r>
                      <a:rPr lang="en-US" altLang="zh-CN" sz="2800" b="1" i="1">
                        <a:solidFill>
                          <a:schemeClr val="tx1"/>
                        </a:solidFill>
                        <a:latin typeface="Cambria Math" panose="02040503050406030204" pitchFamily="18" charset="0"/>
                      </a:rPr>
                      <m:t>𝒙</m:t>
                    </m:r>
                    <m:r>
                      <a:rPr lang="en-US" altLang="zh-CN" sz="2800" b="1" i="1" smtClean="0">
                        <a:solidFill>
                          <a:schemeClr val="tx1"/>
                        </a:solidFill>
                        <a:latin typeface="Cambria Math" panose="02040503050406030204"/>
                      </a:rPr>
                      <m:t>=</m:t>
                    </m:r>
                    <m:r>
                      <a:rPr lang="en-US" altLang="zh-CN" sz="2800" b="1" i="1">
                        <a:solidFill>
                          <a:schemeClr val="tx1"/>
                        </a:solidFill>
                        <a:latin typeface="Cambria Math" panose="02040503050406030204"/>
                      </a:rPr>
                      <m:t>𝒃</m:t>
                    </m:r>
                  </m:oMath>
                </a14:m>
                <a:r>
                  <a:rPr lang="en-US" altLang="zh-CN" sz="2800" dirty="0">
                    <a:solidFill>
                      <a:schemeClr val="tx1"/>
                    </a:solidFill>
                    <a:latin typeface="仿宋" panose="02010609060101010101" pitchFamily="49" charset="-122"/>
                    <a:ea typeface="仿宋" panose="02010609060101010101" pitchFamily="49" charset="-122"/>
                  </a:rPr>
                  <a:t>.</a:t>
                </a:r>
              </a:p>
              <a:p>
                <a:pPr>
                  <a:lnSpc>
                    <a:spcPct val="100000"/>
                  </a:lnSpc>
                  <a:spcBef>
                    <a:spcPts val="0"/>
                  </a:spcBef>
                </a:pPr>
                <a14:m>
                  <m:oMathPara xmlns:m="http://schemas.openxmlformats.org/officeDocument/2006/math">
                    <m:oMathParaPr>
                      <m:jc m:val="centerGroup"/>
                    </m:oMathParaPr>
                    <m:oMath xmlns:m="http://schemas.openxmlformats.org/officeDocument/2006/math">
                      <m:d>
                        <m:dPr>
                          <m:begChr m:val="{"/>
                          <m:endChr m:val=""/>
                          <m:ctrlPr>
                            <a:rPr lang="en-US" altLang="zh-CN" sz="2800" i="1" smtClean="0">
                              <a:solidFill>
                                <a:schemeClr val="tx1"/>
                              </a:solidFill>
                              <a:latin typeface="Cambria Math" panose="02040503050406030204" pitchFamily="18" charset="0"/>
                            </a:rPr>
                          </m:ctrlPr>
                        </m:dPr>
                        <m:e>
                          <m:m>
                            <m:mPr>
                              <m:mcs>
                                <m:mc>
                                  <m:mcPr>
                                    <m:count m:val="1"/>
                                    <m:mcJc m:val="center"/>
                                  </m:mcPr>
                                </m:mc>
                              </m:mcs>
                              <m:ctrlPr>
                                <a:rPr lang="en-US" altLang="zh-CN" sz="2800" i="1">
                                  <a:solidFill>
                                    <a:schemeClr val="tx1"/>
                                  </a:solidFill>
                                  <a:latin typeface="Cambria Math" panose="02040503050406030204" pitchFamily="18" charset="0"/>
                                </a:rPr>
                              </m:ctrlPr>
                            </m:mPr>
                            <m:mr>
                              <m:e>
                                <m:sSub>
                                  <m:sSubPr>
                                    <m:ctrlPr>
                                      <a:rPr lang="en-US" altLang="zh-CN" sz="2800" i="1">
                                        <a:solidFill>
                                          <a:schemeClr val="tx1"/>
                                        </a:solidFill>
                                        <a:latin typeface="Cambria Math" panose="02040503050406030204" pitchFamily="18" charset="0"/>
                                      </a:rPr>
                                    </m:ctrlPr>
                                  </m:sSubPr>
                                  <m:e>
                                    <m:r>
                                      <a:rPr lang="en-US" altLang="zh-CN" sz="2800" i="1">
                                        <a:solidFill>
                                          <a:schemeClr val="tx1"/>
                                        </a:solidFill>
                                        <a:latin typeface="Cambria Math" panose="02040503050406030204"/>
                                      </a:rPr>
                                      <m:t>𝑥</m:t>
                                    </m:r>
                                  </m:e>
                                  <m:sub>
                                    <m:r>
                                      <a:rPr lang="en-US" altLang="zh-CN" sz="2800" i="1">
                                        <a:solidFill>
                                          <a:schemeClr val="tx1"/>
                                        </a:solidFill>
                                        <a:latin typeface="Cambria Math" panose="02040503050406030204"/>
                                      </a:rPr>
                                      <m:t>1</m:t>
                                    </m:r>
                                  </m:sub>
                                </m:sSub>
                                <m:r>
                                  <m:rPr>
                                    <m:brk m:alnAt="7"/>
                                  </m:rPr>
                                  <a:rPr lang="en-US" altLang="zh-CN" sz="2800" i="1">
                                    <a:solidFill>
                                      <a:schemeClr val="tx1"/>
                                    </a:solidFill>
                                    <a:latin typeface="Cambria Math" panose="02040503050406030204"/>
                                  </a:rPr>
                                  <m:t>+</m:t>
                                </m:r>
                                <m:r>
                                  <a:rPr lang="en-US" altLang="zh-CN" sz="2800" i="1">
                                    <a:solidFill>
                                      <a:schemeClr val="tx1"/>
                                    </a:solidFill>
                                    <a:latin typeface="Cambria Math" panose="02040503050406030204"/>
                                  </a:rPr>
                                  <m:t>2</m:t>
                                </m:r>
                                <m:sSub>
                                  <m:sSubPr>
                                    <m:ctrlPr>
                                      <a:rPr lang="en-US" altLang="zh-CN" sz="2800" i="1">
                                        <a:solidFill>
                                          <a:schemeClr val="tx1"/>
                                        </a:solidFill>
                                        <a:latin typeface="Cambria Math" panose="02040503050406030204" pitchFamily="18" charset="0"/>
                                      </a:rPr>
                                    </m:ctrlPr>
                                  </m:sSubPr>
                                  <m:e>
                                    <m:r>
                                      <a:rPr lang="en-US" altLang="zh-CN" sz="2800" i="1">
                                        <a:solidFill>
                                          <a:schemeClr val="tx1"/>
                                        </a:solidFill>
                                        <a:latin typeface="Cambria Math" panose="02040503050406030204"/>
                                      </a:rPr>
                                      <m:t>𝑥</m:t>
                                    </m:r>
                                  </m:e>
                                  <m:sub>
                                    <m:r>
                                      <a:rPr lang="en-US" altLang="zh-CN" sz="2800" i="1">
                                        <a:solidFill>
                                          <a:schemeClr val="tx1"/>
                                        </a:solidFill>
                                        <a:latin typeface="Cambria Math" panose="02040503050406030204"/>
                                      </a:rPr>
                                      <m:t>2</m:t>
                                    </m:r>
                                  </m:sub>
                                </m:sSub>
                                <m:r>
                                  <m:rPr>
                                    <m:brk m:alnAt="7"/>
                                  </m:rPr>
                                  <a:rPr lang="en-US" altLang="zh-CN" sz="2800" i="1">
                                    <a:solidFill>
                                      <a:schemeClr val="tx1"/>
                                    </a:solidFill>
                                    <a:latin typeface="Cambria Math" panose="02040503050406030204"/>
                                  </a:rPr>
                                  <m:t>=</m:t>
                                </m:r>
                                <m:r>
                                  <a:rPr lang="en-US" altLang="zh-CN" sz="2800" i="1">
                                    <a:solidFill>
                                      <a:schemeClr val="tx1"/>
                                    </a:solidFill>
                                    <a:latin typeface="Cambria Math" panose="02040503050406030204" pitchFamily="18" charset="0"/>
                                  </a:rPr>
                                  <m:t>6</m:t>
                                </m:r>
                              </m:e>
                            </m:mr>
                            <m:mr>
                              <m:e>
                                <m:sSub>
                                  <m:sSubPr>
                                    <m:ctrlPr>
                                      <a:rPr lang="en-US" altLang="zh-CN" sz="2800" i="1">
                                        <a:solidFill>
                                          <a:schemeClr val="tx1"/>
                                        </a:solidFill>
                                        <a:latin typeface="Cambria Math" panose="02040503050406030204" pitchFamily="18" charset="0"/>
                                      </a:rPr>
                                    </m:ctrlPr>
                                  </m:sSubPr>
                                  <m:e>
                                    <m:r>
                                      <a:rPr lang="en-US" altLang="zh-CN" sz="2800" i="1">
                                        <a:solidFill>
                                          <a:schemeClr val="tx1"/>
                                        </a:solidFill>
                                        <a:latin typeface="Cambria Math" panose="02040503050406030204"/>
                                      </a:rPr>
                                      <m:t>𝑥</m:t>
                                    </m:r>
                                  </m:e>
                                  <m:sub>
                                    <m:r>
                                      <a:rPr lang="en-US" altLang="zh-CN" sz="2800" i="1">
                                        <a:solidFill>
                                          <a:schemeClr val="tx1"/>
                                        </a:solidFill>
                                        <a:latin typeface="Cambria Math" panose="02040503050406030204"/>
                                      </a:rPr>
                                      <m:t>1</m:t>
                                    </m:r>
                                  </m:sub>
                                </m:sSub>
                                <m:r>
                                  <a:rPr lang="en-US" altLang="zh-CN" sz="2800" i="1">
                                    <a:solidFill>
                                      <a:schemeClr val="tx1"/>
                                    </a:solidFill>
                                    <a:latin typeface="Cambria Math" panose="02040503050406030204"/>
                                  </a:rPr>
                                  <m:t>−</m:t>
                                </m:r>
                                <m:sSub>
                                  <m:sSubPr>
                                    <m:ctrlPr>
                                      <a:rPr lang="en-US" altLang="zh-CN" sz="2800" i="1">
                                        <a:solidFill>
                                          <a:schemeClr val="tx1"/>
                                        </a:solidFill>
                                        <a:latin typeface="Cambria Math" panose="02040503050406030204" pitchFamily="18" charset="0"/>
                                      </a:rPr>
                                    </m:ctrlPr>
                                  </m:sSubPr>
                                  <m:e>
                                    <m:r>
                                      <a:rPr lang="en-US" altLang="zh-CN" sz="2800" i="1">
                                        <a:solidFill>
                                          <a:schemeClr val="tx1"/>
                                        </a:solidFill>
                                        <a:latin typeface="Cambria Math" panose="02040503050406030204"/>
                                      </a:rPr>
                                      <m:t>𝑥</m:t>
                                    </m:r>
                                  </m:e>
                                  <m:sub>
                                    <m:r>
                                      <a:rPr lang="en-US" altLang="zh-CN" sz="2800" i="1">
                                        <a:solidFill>
                                          <a:schemeClr val="tx1"/>
                                        </a:solidFill>
                                        <a:latin typeface="Cambria Math" panose="02040503050406030204"/>
                                      </a:rPr>
                                      <m:t>2</m:t>
                                    </m:r>
                                  </m:sub>
                                </m:sSub>
                                <m:r>
                                  <a:rPr lang="en-US" altLang="zh-CN" sz="2800" i="1">
                                    <a:solidFill>
                                      <a:schemeClr val="tx1"/>
                                    </a:solidFill>
                                    <a:latin typeface="Cambria Math" panose="02040503050406030204"/>
                                  </a:rPr>
                                  <m:t>=0</m:t>
                                </m:r>
                              </m:e>
                            </m:mr>
                          </m:m>
                        </m:e>
                      </m:d>
                    </m:oMath>
                  </m:oMathPara>
                </a14:m>
                <a:endParaRPr lang="en-US" altLang="zh-CN" sz="2800" dirty="0">
                  <a:solidFill>
                    <a:schemeClr val="tx1"/>
                  </a:solidFill>
                  <a:latin typeface="黑体" panose="02010609060101010101" pitchFamily="49" charset="-122"/>
                </a:endParaRPr>
              </a:p>
              <a:p>
                <a:pPr>
                  <a:lnSpc>
                    <a:spcPct val="100000"/>
                  </a:lnSpc>
                </a:pPr>
                <a14:m>
                  <m:oMathPara xmlns:m="http://schemas.openxmlformats.org/officeDocument/2006/math">
                    <m:oMathParaPr>
                      <m:jc m:val="centerGroup"/>
                    </m:oMathParaPr>
                    <m:oMath xmlns:m="http://schemas.openxmlformats.org/officeDocument/2006/math">
                      <m:d>
                        <m:dPr>
                          <m:begChr m:val="["/>
                          <m:endChr m:val="]"/>
                          <m:ctrlPr>
                            <a:rPr lang="en-US" altLang="zh-CN" sz="2800" i="1">
                              <a:solidFill>
                                <a:srgbClr val="FF0000"/>
                              </a:solidFill>
                              <a:latin typeface="Cambria Math" panose="02040503050406030204" pitchFamily="18" charset="0"/>
                            </a:rPr>
                          </m:ctrlPr>
                        </m:dPr>
                        <m:e>
                          <m:m>
                            <m:mPr>
                              <m:mcs>
                                <m:mc>
                                  <m:mcPr>
                                    <m:count m:val="1"/>
                                    <m:mcJc m:val="center"/>
                                  </m:mcPr>
                                </m:mc>
                              </m:mcs>
                              <m:ctrlPr>
                                <a:rPr lang="en-US" altLang="zh-CN" sz="2800" i="1">
                                  <a:solidFill>
                                    <a:srgbClr val="FF0000"/>
                                  </a:solidFill>
                                  <a:latin typeface="Cambria Math" panose="02040503050406030204" pitchFamily="18" charset="0"/>
                                </a:rPr>
                              </m:ctrlPr>
                            </m:mPr>
                            <m:mr>
                              <m:e>
                                <m:r>
                                  <m:rPr>
                                    <m:brk m:alnAt="7"/>
                                  </m:rPr>
                                  <a:rPr lang="en-US" altLang="zh-CN" sz="2800" i="1">
                                    <a:solidFill>
                                      <a:srgbClr val="FF0000"/>
                                    </a:solidFill>
                                    <a:latin typeface="Cambria Math" panose="02040503050406030204"/>
                                  </a:rPr>
                                  <m:t>1</m:t>
                                </m:r>
                              </m:e>
                            </m:mr>
                            <m:mr>
                              <m:e>
                                <m:r>
                                  <a:rPr lang="en-US" altLang="zh-CN" sz="2800" b="0" i="1" smtClean="0">
                                    <a:solidFill>
                                      <a:srgbClr val="FF0000"/>
                                    </a:solidFill>
                                    <a:latin typeface="Cambria Math" panose="02040503050406030204" pitchFamily="18" charset="0"/>
                                  </a:rPr>
                                  <m:t>1</m:t>
                                </m:r>
                              </m:e>
                            </m:mr>
                          </m:m>
                        </m:e>
                      </m:d>
                      <m:sSub>
                        <m:sSubPr>
                          <m:ctrlPr>
                            <a:rPr lang="en-US" altLang="zh-CN" sz="2800" i="1">
                              <a:solidFill>
                                <a:srgbClr val="0000FF"/>
                              </a:solidFill>
                              <a:latin typeface="Cambria Math" panose="02040503050406030204" pitchFamily="18" charset="0"/>
                            </a:rPr>
                          </m:ctrlPr>
                        </m:sSubPr>
                        <m:e>
                          <m:r>
                            <a:rPr lang="en-US" altLang="zh-CN" sz="2800" i="1">
                              <a:solidFill>
                                <a:srgbClr val="0000FF"/>
                              </a:solidFill>
                              <a:latin typeface="Cambria Math" panose="02040503050406030204"/>
                            </a:rPr>
                            <m:t>𝑥</m:t>
                          </m:r>
                        </m:e>
                        <m:sub>
                          <m:r>
                            <a:rPr lang="en-US" altLang="zh-CN" sz="2800" i="1">
                              <a:solidFill>
                                <a:srgbClr val="0000FF"/>
                              </a:solidFill>
                              <a:latin typeface="Cambria Math" panose="02040503050406030204"/>
                            </a:rPr>
                            <m:t>1</m:t>
                          </m:r>
                        </m:sub>
                      </m:sSub>
                      <m:r>
                        <a:rPr lang="en-US" altLang="zh-CN" sz="2800" i="1">
                          <a:solidFill>
                            <a:srgbClr val="0000FF"/>
                          </a:solidFill>
                          <a:latin typeface="Cambria Math" panose="02040503050406030204"/>
                        </a:rPr>
                        <m:t>+</m:t>
                      </m:r>
                      <m:d>
                        <m:dPr>
                          <m:begChr m:val="["/>
                          <m:endChr m:val="]"/>
                          <m:ctrlPr>
                            <a:rPr lang="en-US" altLang="zh-CN" sz="2800" i="1" smtClean="0">
                              <a:solidFill>
                                <a:srgbClr val="00B050"/>
                              </a:solidFill>
                              <a:latin typeface="Cambria Math" panose="02040503050406030204" pitchFamily="18" charset="0"/>
                            </a:rPr>
                          </m:ctrlPr>
                        </m:dPr>
                        <m:e>
                          <m:m>
                            <m:mPr>
                              <m:mcs>
                                <m:mc>
                                  <m:mcPr>
                                    <m:count m:val="1"/>
                                    <m:mcJc m:val="center"/>
                                  </m:mcPr>
                                </m:mc>
                              </m:mcs>
                              <m:ctrlPr>
                                <a:rPr lang="en-US" altLang="zh-CN" sz="2800" i="1">
                                  <a:solidFill>
                                    <a:srgbClr val="00B050"/>
                                  </a:solidFill>
                                  <a:latin typeface="Cambria Math" panose="02040503050406030204" pitchFamily="18" charset="0"/>
                                </a:rPr>
                              </m:ctrlPr>
                            </m:mPr>
                            <m:mr>
                              <m:e>
                                <m:r>
                                  <m:rPr>
                                    <m:brk m:alnAt="7"/>
                                  </m:rPr>
                                  <a:rPr lang="en-US" altLang="zh-CN" sz="2800" i="1">
                                    <a:solidFill>
                                      <a:srgbClr val="00B050"/>
                                    </a:solidFill>
                                    <a:latin typeface="Cambria Math" panose="02040503050406030204"/>
                                  </a:rPr>
                                  <m:t>2</m:t>
                                </m:r>
                              </m:e>
                            </m:mr>
                            <m:mr>
                              <m:e>
                                <m:r>
                                  <a:rPr lang="en-US" altLang="zh-CN" sz="2800" i="1">
                                    <a:solidFill>
                                      <a:srgbClr val="00B050"/>
                                    </a:solidFill>
                                    <a:latin typeface="Cambria Math" panose="02040503050406030204"/>
                                  </a:rPr>
                                  <m:t>−1</m:t>
                                </m:r>
                              </m:e>
                            </m:mr>
                          </m:m>
                        </m:e>
                      </m:d>
                      <m:sSub>
                        <m:sSubPr>
                          <m:ctrlPr>
                            <a:rPr lang="en-US" altLang="zh-CN" sz="2800" i="1" smtClean="0">
                              <a:solidFill>
                                <a:srgbClr val="0000FF"/>
                              </a:solidFill>
                              <a:latin typeface="Cambria Math" panose="02040503050406030204" pitchFamily="18" charset="0"/>
                            </a:rPr>
                          </m:ctrlPr>
                        </m:sSubPr>
                        <m:e>
                          <m:r>
                            <a:rPr lang="en-US" altLang="zh-CN" sz="2800" i="1">
                              <a:solidFill>
                                <a:srgbClr val="0000FF"/>
                              </a:solidFill>
                              <a:latin typeface="Cambria Math" panose="02040503050406030204"/>
                            </a:rPr>
                            <m:t>𝑥</m:t>
                          </m:r>
                        </m:e>
                        <m:sub>
                          <m:r>
                            <a:rPr lang="en-US" altLang="zh-CN" sz="2800" i="1">
                              <a:solidFill>
                                <a:srgbClr val="0000FF"/>
                              </a:solidFill>
                              <a:latin typeface="Cambria Math" panose="02040503050406030204"/>
                            </a:rPr>
                            <m:t>2</m:t>
                          </m:r>
                        </m:sub>
                      </m:sSub>
                      <m:r>
                        <a:rPr lang="en-US" altLang="zh-CN" sz="2800" b="0" i="1" smtClean="0">
                          <a:solidFill>
                            <a:srgbClr val="0000FF"/>
                          </a:solidFill>
                          <a:latin typeface="Cambria Math" panose="02040503050406030204"/>
                        </a:rPr>
                        <m:t>=</m:t>
                      </m:r>
                      <m:d>
                        <m:dPr>
                          <m:begChr m:val="["/>
                          <m:endChr m:val="]"/>
                          <m:ctrlPr>
                            <a:rPr lang="en-US" altLang="zh-CN" sz="2800" b="1" i="1" smtClean="0">
                              <a:solidFill>
                                <a:srgbClr val="00B0F0"/>
                              </a:solidFill>
                              <a:latin typeface="Cambria Math" panose="02040503050406030204" pitchFamily="18" charset="0"/>
                            </a:rPr>
                          </m:ctrlPr>
                        </m:dPr>
                        <m:e>
                          <m:m>
                            <m:mPr>
                              <m:mcs>
                                <m:mc>
                                  <m:mcPr>
                                    <m:count m:val="1"/>
                                    <m:mcJc m:val="center"/>
                                  </m:mcPr>
                                </m:mc>
                              </m:mcs>
                              <m:ctrlPr>
                                <a:rPr lang="en-US" altLang="zh-CN" sz="2800" i="1">
                                  <a:solidFill>
                                    <a:srgbClr val="00B0F0"/>
                                  </a:solidFill>
                                  <a:latin typeface="Cambria Math" panose="02040503050406030204" pitchFamily="18" charset="0"/>
                                </a:rPr>
                              </m:ctrlPr>
                            </m:mPr>
                            <m:mr>
                              <m:e>
                                <m:r>
                                  <a:rPr lang="en-US" altLang="zh-CN" sz="2800" b="0" i="1" smtClean="0">
                                    <a:solidFill>
                                      <a:srgbClr val="00B0F0"/>
                                    </a:solidFill>
                                    <a:latin typeface="Cambria Math" panose="02040503050406030204" pitchFamily="18" charset="0"/>
                                  </a:rPr>
                                  <m:t>6</m:t>
                                </m:r>
                              </m:e>
                            </m:mr>
                            <m:mr>
                              <m:e>
                                <m:r>
                                  <a:rPr lang="en-US" altLang="zh-CN" sz="2800" i="1">
                                    <a:solidFill>
                                      <a:srgbClr val="00B0F0"/>
                                    </a:solidFill>
                                    <a:latin typeface="Cambria Math" panose="02040503050406030204"/>
                                  </a:rPr>
                                  <m:t>0</m:t>
                                </m:r>
                              </m:e>
                            </m:mr>
                          </m:m>
                        </m:e>
                      </m:d>
                    </m:oMath>
                  </m:oMathPara>
                </a14:m>
                <a:endParaRPr lang="en-US" altLang="zh-CN" sz="2800" dirty="0">
                  <a:solidFill>
                    <a:schemeClr val="tx1"/>
                  </a:solidFill>
                  <a:latin typeface="黑体" panose="02010609060101010101" pitchFamily="49" charset="-122"/>
                </a:endParaRPr>
              </a:p>
              <a:p>
                <a:pPr>
                  <a:lnSpc>
                    <a:spcPct val="120000"/>
                  </a:lnSpc>
                </a:pPr>
                <a:r>
                  <a:rPr lang="zh-CN" altLang="en-US" sz="2800" dirty="0">
                    <a:latin typeface="黑体" panose="02010609060101010101" pitchFamily="49" charset="-122"/>
                  </a:rPr>
                  <a:t>或记为</a:t>
                </a:r>
                <a:endParaRPr lang="en-US" altLang="zh-CN" sz="2800" dirty="0">
                  <a:latin typeface="黑体" panose="02010609060101010101" pitchFamily="49" charset="-122"/>
                </a:endParaRPr>
              </a:p>
              <a:p>
                <a:pPr>
                  <a:lnSpc>
                    <a:spcPct val="120000"/>
                  </a:lnSpc>
                </a:pPr>
                <a14:m>
                  <m:oMathPara xmlns:m="http://schemas.openxmlformats.org/officeDocument/2006/math">
                    <m:oMathParaPr>
                      <m:jc m:val="centerGroup"/>
                    </m:oMathParaPr>
                    <m:oMath xmlns:m="http://schemas.openxmlformats.org/officeDocument/2006/math">
                      <m:sSub>
                        <m:sSubPr>
                          <m:ctrlPr>
                            <a:rPr lang="en-US" altLang="zh-CN" sz="2800" b="1" i="1" smtClean="0">
                              <a:solidFill>
                                <a:srgbClr val="FF0000"/>
                              </a:solidFill>
                              <a:latin typeface="Cambria Math" panose="02040503050406030204" pitchFamily="18" charset="0"/>
                            </a:rPr>
                          </m:ctrlPr>
                        </m:sSubPr>
                        <m:e>
                          <m:r>
                            <a:rPr lang="en-US" altLang="zh-CN" sz="2800" b="1" i="1" smtClean="0">
                              <a:solidFill>
                                <a:srgbClr val="FF0000"/>
                              </a:solidFill>
                              <a:latin typeface="Cambria Math" panose="02040503050406030204"/>
                            </a:rPr>
                            <m:t>𝒂</m:t>
                          </m:r>
                        </m:e>
                        <m:sub>
                          <m:r>
                            <a:rPr lang="en-US" altLang="zh-CN" sz="2800" b="1" i="1">
                              <a:solidFill>
                                <a:srgbClr val="FF0000"/>
                              </a:solidFill>
                              <a:latin typeface="Cambria Math" panose="02040503050406030204"/>
                            </a:rPr>
                            <m:t>𝟏</m:t>
                          </m:r>
                        </m:sub>
                      </m:sSub>
                      <m:sSub>
                        <m:sSubPr>
                          <m:ctrlPr>
                            <a:rPr lang="en-US" altLang="zh-CN" sz="2800" i="1">
                              <a:solidFill>
                                <a:srgbClr val="0000FF"/>
                              </a:solidFill>
                              <a:latin typeface="Cambria Math" panose="02040503050406030204" pitchFamily="18" charset="0"/>
                            </a:rPr>
                          </m:ctrlPr>
                        </m:sSubPr>
                        <m:e>
                          <m:r>
                            <a:rPr lang="en-US" altLang="zh-CN" sz="2800" i="1">
                              <a:solidFill>
                                <a:srgbClr val="0000FF"/>
                              </a:solidFill>
                              <a:latin typeface="Cambria Math" panose="02040503050406030204"/>
                            </a:rPr>
                            <m:t>𝑥</m:t>
                          </m:r>
                        </m:e>
                        <m:sub>
                          <m:r>
                            <a:rPr lang="en-US" altLang="zh-CN" sz="2800" i="1">
                              <a:solidFill>
                                <a:srgbClr val="0000FF"/>
                              </a:solidFill>
                              <a:latin typeface="Cambria Math" panose="02040503050406030204"/>
                            </a:rPr>
                            <m:t>1</m:t>
                          </m:r>
                        </m:sub>
                      </m:sSub>
                      <m:r>
                        <a:rPr lang="en-US" altLang="zh-CN" sz="2800" i="1">
                          <a:solidFill>
                            <a:srgbClr val="0000FF"/>
                          </a:solidFill>
                          <a:latin typeface="Cambria Math" panose="02040503050406030204"/>
                        </a:rPr>
                        <m:t>+</m:t>
                      </m:r>
                      <m:sSub>
                        <m:sSubPr>
                          <m:ctrlPr>
                            <a:rPr lang="en-US" altLang="zh-CN" sz="2800" b="1" i="1" smtClean="0">
                              <a:solidFill>
                                <a:srgbClr val="00B050"/>
                              </a:solidFill>
                              <a:latin typeface="Cambria Math" panose="02040503050406030204" pitchFamily="18" charset="0"/>
                            </a:rPr>
                          </m:ctrlPr>
                        </m:sSubPr>
                        <m:e>
                          <m:r>
                            <a:rPr lang="en-US" altLang="zh-CN" sz="2800" b="1" i="1">
                              <a:solidFill>
                                <a:srgbClr val="00B050"/>
                              </a:solidFill>
                              <a:latin typeface="Cambria Math" panose="02040503050406030204"/>
                            </a:rPr>
                            <m:t>𝒂</m:t>
                          </m:r>
                        </m:e>
                        <m:sub>
                          <m:r>
                            <a:rPr lang="en-US" altLang="zh-CN" sz="2800" b="1" i="1" smtClean="0">
                              <a:solidFill>
                                <a:srgbClr val="00B050"/>
                              </a:solidFill>
                              <a:latin typeface="Cambria Math" panose="02040503050406030204"/>
                            </a:rPr>
                            <m:t>𝟐</m:t>
                          </m:r>
                        </m:sub>
                      </m:sSub>
                      <m:sSub>
                        <m:sSubPr>
                          <m:ctrlPr>
                            <a:rPr lang="en-US" altLang="zh-CN" sz="2800" i="1">
                              <a:solidFill>
                                <a:srgbClr val="0000FF"/>
                              </a:solidFill>
                              <a:latin typeface="Cambria Math" panose="02040503050406030204" pitchFamily="18" charset="0"/>
                            </a:rPr>
                          </m:ctrlPr>
                        </m:sSubPr>
                        <m:e>
                          <m:r>
                            <a:rPr lang="en-US" altLang="zh-CN" sz="2800" i="1">
                              <a:solidFill>
                                <a:srgbClr val="0000FF"/>
                              </a:solidFill>
                              <a:latin typeface="Cambria Math" panose="02040503050406030204"/>
                            </a:rPr>
                            <m:t>𝑥</m:t>
                          </m:r>
                        </m:e>
                        <m:sub>
                          <m:r>
                            <a:rPr lang="en-US" altLang="zh-CN" sz="2800" i="1">
                              <a:solidFill>
                                <a:srgbClr val="0000FF"/>
                              </a:solidFill>
                              <a:latin typeface="Cambria Math" panose="02040503050406030204"/>
                            </a:rPr>
                            <m:t>2</m:t>
                          </m:r>
                        </m:sub>
                      </m:sSub>
                      <m:r>
                        <a:rPr lang="en-US" altLang="zh-CN" sz="2800" i="1">
                          <a:solidFill>
                            <a:srgbClr val="0000FF"/>
                          </a:solidFill>
                          <a:latin typeface="Cambria Math" panose="02040503050406030204"/>
                        </a:rPr>
                        <m:t>=</m:t>
                      </m:r>
                      <m:r>
                        <a:rPr lang="en-US" altLang="zh-CN" sz="2800" b="1" i="1" smtClean="0">
                          <a:solidFill>
                            <a:srgbClr val="00B0F0"/>
                          </a:solidFill>
                          <a:latin typeface="Cambria Math" panose="02040503050406030204"/>
                        </a:rPr>
                        <m:t>𝒃</m:t>
                      </m:r>
                    </m:oMath>
                  </m:oMathPara>
                </a14:m>
                <a:endParaRPr lang="en-US" altLang="zh-CN" sz="2800" dirty="0">
                  <a:solidFill>
                    <a:srgbClr val="00B0F0"/>
                  </a:solidFill>
                  <a:latin typeface="黑体" panose="02010609060101010101" pitchFamily="49" charset="-122"/>
                </a:endParaRPr>
              </a:p>
              <a:p>
                <a:pPr>
                  <a:lnSpc>
                    <a:spcPct val="120000"/>
                  </a:lnSpc>
                </a:pPr>
                <a:r>
                  <a:rPr lang="zh-CN" altLang="en-US" sz="2800" dirty="0">
                    <a:latin typeface="黑体" panose="02010609060101010101" pitchFamily="49" charset="-122"/>
                  </a:rPr>
                  <a:t>求解方程组即是找到系数</a:t>
                </a:r>
                <a14:m>
                  <m:oMath xmlns:m="http://schemas.openxmlformats.org/officeDocument/2006/math">
                    <m:sSub>
                      <m:sSubPr>
                        <m:ctrlPr>
                          <a:rPr lang="en-US" altLang="zh-CN" sz="2800" i="1" smtClean="0">
                            <a:solidFill>
                              <a:schemeClr val="tx1"/>
                            </a:solidFill>
                            <a:latin typeface="Cambria Math" panose="02040503050406030204" pitchFamily="18" charset="0"/>
                          </a:rPr>
                        </m:ctrlPr>
                      </m:sSubPr>
                      <m:e>
                        <m:r>
                          <a:rPr lang="en-US" altLang="zh-CN" sz="2800" i="1">
                            <a:solidFill>
                              <a:schemeClr val="tx1"/>
                            </a:solidFill>
                            <a:latin typeface="Cambria Math" panose="02040503050406030204"/>
                          </a:rPr>
                          <m:t>𝑥</m:t>
                        </m:r>
                      </m:e>
                      <m:sub>
                        <m:r>
                          <a:rPr lang="en-US" altLang="zh-CN" sz="2800" i="1">
                            <a:solidFill>
                              <a:schemeClr val="tx1"/>
                            </a:solidFill>
                            <a:latin typeface="Cambria Math" panose="02040503050406030204"/>
                          </a:rPr>
                          <m:t>1</m:t>
                        </m:r>
                      </m:sub>
                    </m:sSub>
                  </m:oMath>
                </a14:m>
                <a:r>
                  <a:rPr lang="en-US" altLang="zh-CN" sz="2800" dirty="0">
                    <a:solidFill>
                      <a:schemeClr val="tx1"/>
                    </a:solidFill>
                    <a:latin typeface="仿宋" panose="02010609060101010101" pitchFamily="49" charset="-122"/>
                    <a:ea typeface="仿宋" panose="02010609060101010101" pitchFamily="49" charset="-122"/>
                  </a:rPr>
                  <a:t>,</a:t>
                </a:r>
                <a14:m>
                  <m:oMath xmlns:m="http://schemas.openxmlformats.org/officeDocument/2006/math">
                    <m:sSub>
                      <m:sSubPr>
                        <m:ctrlPr>
                          <a:rPr lang="en-US" altLang="zh-CN" sz="2800" i="1">
                            <a:solidFill>
                              <a:schemeClr val="tx1"/>
                            </a:solidFill>
                            <a:latin typeface="Cambria Math" panose="02040503050406030204" pitchFamily="18" charset="0"/>
                          </a:rPr>
                        </m:ctrlPr>
                      </m:sSubPr>
                      <m:e>
                        <m:r>
                          <a:rPr lang="en-US" altLang="zh-CN" sz="2800" i="1">
                            <a:solidFill>
                              <a:schemeClr val="tx1"/>
                            </a:solidFill>
                            <a:latin typeface="Cambria Math" panose="02040503050406030204"/>
                          </a:rPr>
                          <m:t>𝑥</m:t>
                        </m:r>
                      </m:e>
                      <m:sub>
                        <m:r>
                          <a:rPr lang="en-US" altLang="zh-CN" sz="2800" i="1">
                            <a:solidFill>
                              <a:schemeClr val="tx1"/>
                            </a:solidFill>
                            <a:latin typeface="Cambria Math" panose="02040503050406030204"/>
                          </a:rPr>
                          <m:t>2</m:t>
                        </m:r>
                      </m:sub>
                    </m:sSub>
                  </m:oMath>
                </a14:m>
                <a:r>
                  <a:rPr lang="zh-CN" altLang="en-US" sz="2800" dirty="0">
                    <a:solidFill>
                      <a:schemeClr val="tx1"/>
                    </a:solidFill>
                    <a:latin typeface="黑体" panose="02010609060101010101" pitchFamily="49" charset="-122"/>
                  </a:rPr>
                  <a:t>使得向量</a:t>
                </a:r>
                <a14:m>
                  <m:oMath xmlns:m="http://schemas.openxmlformats.org/officeDocument/2006/math">
                    <m:sSub>
                      <m:sSubPr>
                        <m:ctrlPr>
                          <a:rPr lang="en-US" altLang="zh-CN" sz="2800" b="1" i="1">
                            <a:solidFill>
                              <a:schemeClr val="tx1"/>
                            </a:solidFill>
                            <a:latin typeface="Cambria Math" panose="02040503050406030204" pitchFamily="18" charset="0"/>
                          </a:rPr>
                        </m:ctrlPr>
                      </m:sSubPr>
                      <m:e>
                        <m:r>
                          <a:rPr lang="en-US" altLang="zh-CN" sz="2800" b="1" i="1">
                            <a:solidFill>
                              <a:schemeClr val="tx1"/>
                            </a:solidFill>
                            <a:latin typeface="Cambria Math" panose="02040503050406030204"/>
                          </a:rPr>
                          <m:t>𝒂</m:t>
                        </m:r>
                      </m:e>
                      <m:sub>
                        <m:r>
                          <a:rPr lang="en-US" altLang="zh-CN" sz="2800" b="1" i="1">
                            <a:solidFill>
                              <a:schemeClr val="tx1"/>
                            </a:solidFill>
                            <a:latin typeface="Cambria Math" panose="02040503050406030204"/>
                          </a:rPr>
                          <m:t>𝟏</m:t>
                        </m:r>
                      </m:sub>
                    </m:sSub>
                  </m:oMath>
                </a14:m>
                <a:r>
                  <a:rPr lang="en-US" altLang="zh-CN" sz="2800" dirty="0">
                    <a:solidFill>
                      <a:schemeClr val="tx1"/>
                    </a:solidFill>
                    <a:latin typeface="仿宋" panose="02010609060101010101" pitchFamily="49" charset="-122"/>
                    <a:ea typeface="仿宋" panose="02010609060101010101" pitchFamily="49" charset="-122"/>
                  </a:rPr>
                  <a:t>,</a:t>
                </a:r>
                <a14:m>
                  <m:oMath xmlns:m="http://schemas.openxmlformats.org/officeDocument/2006/math">
                    <m:sSub>
                      <m:sSubPr>
                        <m:ctrlPr>
                          <a:rPr lang="en-US" altLang="zh-CN" sz="2800" b="1" i="1">
                            <a:solidFill>
                              <a:schemeClr val="tx1"/>
                            </a:solidFill>
                            <a:latin typeface="Cambria Math" panose="02040503050406030204" pitchFamily="18" charset="0"/>
                          </a:rPr>
                        </m:ctrlPr>
                      </m:sSubPr>
                      <m:e>
                        <m:r>
                          <a:rPr lang="en-US" altLang="zh-CN" sz="2800" b="1" i="1">
                            <a:solidFill>
                              <a:schemeClr val="tx1"/>
                            </a:solidFill>
                            <a:latin typeface="Cambria Math" panose="02040503050406030204"/>
                          </a:rPr>
                          <m:t>𝒂</m:t>
                        </m:r>
                      </m:e>
                      <m:sub>
                        <m:r>
                          <a:rPr lang="en-US" altLang="zh-CN" sz="2800" b="1" i="1">
                            <a:solidFill>
                              <a:schemeClr val="tx1"/>
                            </a:solidFill>
                            <a:latin typeface="Cambria Math" panose="02040503050406030204"/>
                          </a:rPr>
                          <m:t>𝟐</m:t>
                        </m:r>
                      </m:sub>
                    </m:sSub>
                  </m:oMath>
                </a14:m>
                <a:r>
                  <a:rPr lang="zh-CN" altLang="en-US" sz="2800" dirty="0">
                    <a:solidFill>
                      <a:schemeClr val="tx1"/>
                    </a:solidFill>
                    <a:latin typeface="黑体" panose="02010609060101010101" pitchFamily="49" charset="-122"/>
                  </a:rPr>
                  <a:t>的线性组合恰好等于向量</a:t>
                </a:r>
                <a14:m>
                  <m:oMath xmlns:m="http://schemas.openxmlformats.org/officeDocument/2006/math">
                    <m:r>
                      <a:rPr lang="en-US" altLang="zh-CN" sz="2800" b="1" i="1">
                        <a:solidFill>
                          <a:schemeClr val="tx1"/>
                        </a:solidFill>
                        <a:latin typeface="Cambria Math" panose="02040503050406030204"/>
                      </a:rPr>
                      <m:t>𝒃</m:t>
                    </m:r>
                  </m:oMath>
                </a14:m>
                <a:r>
                  <a:rPr lang="en-US" altLang="zh-CN" sz="2800" dirty="0">
                    <a:latin typeface="仿宋" panose="02010609060101010101" pitchFamily="49" charset="-122"/>
                    <a:ea typeface="仿宋" panose="02010609060101010101" pitchFamily="49" charset="-122"/>
                  </a:rPr>
                  <a:t>.</a:t>
                </a:r>
              </a:p>
              <a:p>
                <a:pPr>
                  <a:lnSpc>
                    <a:spcPct val="120000"/>
                  </a:lnSpc>
                </a:pPr>
                <a:endParaRPr lang="en-US" altLang="zh-CN" sz="2800" dirty="0">
                  <a:solidFill>
                    <a:schemeClr val="tx1"/>
                  </a:solidFill>
                  <a:latin typeface="黑体" panose="02010609060101010101" pitchFamily="49" charset="-122"/>
                </a:endParaRPr>
              </a:p>
              <a:p>
                <a:pPr algn="ctr">
                  <a:lnSpc>
                    <a:spcPct val="120000"/>
                  </a:lnSpc>
                </a:pPr>
                <a:endParaRPr lang="zh-CN" altLang="zh-CN" sz="2800" dirty="0"/>
              </a:p>
            </p:txBody>
          </p:sp>
        </mc:Choice>
        <mc:Fallback xmlns="">
          <p:sp>
            <p:nvSpPr>
              <p:cNvPr id="22" name="内容占位符 2"/>
              <p:cNvSpPr txBox="1">
                <a:spLocks noRot="1" noChangeAspect="1" noMove="1" noResize="1" noEditPoints="1" noAdjustHandles="1" noChangeArrowheads="1" noChangeShapeType="1" noTextEdit="1"/>
              </p:cNvSpPr>
              <p:nvPr/>
            </p:nvSpPr>
            <p:spPr>
              <a:xfrm>
                <a:off x="627331" y="1229293"/>
                <a:ext cx="7886700" cy="4935337"/>
              </a:xfrm>
              <a:prstGeom prst="rect">
                <a:avLst/>
              </a:prstGeom>
              <a:blipFill rotWithShape="1">
                <a:blip r:embed="rId2"/>
                <a:stretch>
                  <a:fillRect l="-7" t="-12" r="7" b="-21730"/>
                </a:stretch>
              </a:blipFill>
            </p:spPr>
            <p:txBody>
              <a:bodyPr/>
              <a:lstStyle/>
              <a:p>
                <a:r>
                  <a:rPr lang="zh-CN" altLang="en-US">
                    <a:noFill/>
                  </a:rPr>
                  <a:t> </a:t>
                </a:r>
              </a:p>
            </p:txBody>
          </p:sp>
        </mc:Fallback>
      </mc:AlternateContent>
      <p:grpSp>
        <p:nvGrpSpPr>
          <p:cNvPr id="30" name="组合 29"/>
          <p:cNvGrpSpPr/>
          <p:nvPr/>
        </p:nvGrpSpPr>
        <p:grpSpPr>
          <a:xfrm>
            <a:off x="6172200" y="1346682"/>
            <a:ext cx="2643968" cy="3023524"/>
            <a:chOff x="3020440" y="3141104"/>
            <a:chExt cx="3027815" cy="3023524"/>
          </a:xfrm>
        </p:grpSpPr>
        <p:grpSp>
          <p:nvGrpSpPr>
            <p:cNvPr id="31" name="组合 30"/>
            <p:cNvGrpSpPr/>
            <p:nvPr/>
          </p:nvGrpSpPr>
          <p:grpSpPr>
            <a:xfrm>
              <a:off x="4276938" y="3540458"/>
              <a:ext cx="732588" cy="2334254"/>
              <a:chOff x="4276938" y="3582850"/>
              <a:chExt cx="732588" cy="2334254"/>
            </a:xfrm>
          </p:grpSpPr>
          <p:cxnSp>
            <p:nvCxnSpPr>
              <p:cNvPr id="51" name="直接箭头连接符 50"/>
              <p:cNvCxnSpPr/>
              <p:nvPr/>
            </p:nvCxnSpPr>
            <p:spPr bwMode="auto">
              <a:xfrm flipV="1">
                <a:off x="4639624" y="5521215"/>
                <a:ext cx="369902" cy="395889"/>
              </a:xfrm>
              <a:prstGeom prst="straightConnector1">
                <a:avLst/>
              </a:prstGeom>
              <a:solidFill>
                <a:schemeClr val="accent1"/>
              </a:solidFill>
              <a:ln w="28575" cap="flat" cmpd="sng" algn="ctr">
                <a:solidFill>
                  <a:srgbClr val="FF0000"/>
                </a:solidFill>
                <a:prstDash val="solid"/>
                <a:round/>
                <a:headEnd type="none" w="med" len="med"/>
                <a:tailEnd type="triangle"/>
              </a:ln>
              <a:effectLst/>
            </p:spPr>
          </p:cxnSp>
          <p:cxnSp>
            <p:nvCxnSpPr>
              <p:cNvPr id="52" name="直接箭头连接符 51"/>
              <p:cNvCxnSpPr/>
              <p:nvPr/>
            </p:nvCxnSpPr>
            <p:spPr bwMode="auto">
              <a:xfrm flipH="1" flipV="1">
                <a:off x="4276938" y="5149560"/>
                <a:ext cx="356571" cy="746350"/>
              </a:xfrm>
              <a:prstGeom prst="straightConnector1">
                <a:avLst/>
              </a:prstGeom>
              <a:solidFill>
                <a:schemeClr val="accent1"/>
              </a:solidFill>
              <a:ln w="28575" cap="flat" cmpd="sng" algn="ctr">
                <a:solidFill>
                  <a:srgbClr val="00B050"/>
                </a:solidFill>
                <a:prstDash val="solid"/>
                <a:round/>
                <a:headEnd type="none" w="med" len="med"/>
                <a:tailEnd type="triangle"/>
              </a:ln>
              <a:effectLst/>
            </p:spPr>
          </p:cxnSp>
          <p:cxnSp>
            <p:nvCxnSpPr>
              <p:cNvPr id="53" name="直接箭头连接符 52"/>
              <p:cNvCxnSpPr/>
              <p:nvPr/>
            </p:nvCxnSpPr>
            <p:spPr bwMode="auto">
              <a:xfrm flipH="1" flipV="1">
                <a:off x="4627439" y="3582850"/>
                <a:ext cx="27414" cy="2305118"/>
              </a:xfrm>
              <a:prstGeom prst="straightConnector1">
                <a:avLst/>
              </a:prstGeom>
              <a:solidFill>
                <a:schemeClr val="accent1"/>
              </a:solidFill>
              <a:ln w="28575" cap="flat" cmpd="sng" algn="ctr">
                <a:solidFill>
                  <a:srgbClr val="00B0F0"/>
                </a:solidFill>
                <a:prstDash val="solid"/>
                <a:round/>
                <a:headEnd type="none" w="med" len="med"/>
                <a:tailEnd type="triangle"/>
              </a:ln>
              <a:effectLst/>
            </p:spPr>
          </p:cxnSp>
        </p:grpSp>
        <p:grpSp>
          <p:nvGrpSpPr>
            <p:cNvPr id="32" name="组合 31"/>
            <p:cNvGrpSpPr/>
            <p:nvPr/>
          </p:nvGrpSpPr>
          <p:grpSpPr>
            <a:xfrm>
              <a:off x="3020440" y="3141104"/>
              <a:ext cx="3027815" cy="3023524"/>
              <a:chOff x="3020440" y="3141104"/>
              <a:chExt cx="3027815" cy="3023524"/>
            </a:xfrm>
          </p:grpSpPr>
          <p:grpSp>
            <p:nvGrpSpPr>
              <p:cNvPr id="35" name="组合 34"/>
              <p:cNvGrpSpPr/>
              <p:nvPr/>
            </p:nvGrpSpPr>
            <p:grpSpPr>
              <a:xfrm>
                <a:off x="3020440" y="3141104"/>
                <a:ext cx="3027815" cy="3023524"/>
                <a:chOff x="3020440" y="3183496"/>
                <a:chExt cx="3027815" cy="3023524"/>
              </a:xfrm>
            </p:grpSpPr>
            <p:grpSp>
              <p:nvGrpSpPr>
                <p:cNvPr id="37" name="组合 36"/>
                <p:cNvGrpSpPr/>
                <p:nvPr/>
              </p:nvGrpSpPr>
              <p:grpSpPr>
                <a:xfrm>
                  <a:off x="3020440" y="3183496"/>
                  <a:ext cx="3027815" cy="3023524"/>
                  <a:chOff x="5159396" y="2795936"/>
                  <a:chExt cx="3027815" cy="3023524"/>
                </a:xfrm>
              </p:grpSpPr>
              <p:cxnSp>
                <p:nvCxnSpPr>
                  <p:cNvPr id="39" name="直接连接符 38"/>
                  <p:cNvCxnSpPr/>
                  <p:nvPr/>
                </p:nvCxnSpPr>
                <p:spPr bwMode="auto">
                  <a:xfrm flipV="1">
                    <a:off x="5159396" y="4390345"/>
                    <a:ext cx="3027815" cy="21195"/>
                  </a:xfrm>
                  <a:prstGeom prst="line">
                    <a:avLst/>
                  </a:prstGeom>
                  <a:solidFill>
                    <a:schemeClr val="accent1"/>
                  </a:solidFill>
                  <a:ln w="9525" cap="flat" cmpd="sng" algn="ctr">
                    <a:solidFill>
                      <a:schemeClr val="tx1"/>
                    </a:solidFill>
                    <a:prstDash val="dash"/>
                    <a:round/>
                    <a:headEnd type="none" w="med" len="med"/>
                    <a:tailEnd type="none" w="med" len="med"/>
                  </a:ln>
                  <a:effectLst/>
                </p:spPr>
              </p:cxnSp>
              <p:cxnSp>
                <p:nvCxnSpPr>
                  <p:cNvPr id="40" name="直接连接符 39"/>
                  <p:cNvCxnSpPr/>
                  <p:nvPr/>
                </p:nvCxnSpPr>
                <p:spPr bwMode="auto">
                  <a:xfrm flipV="1">
                    <a:off x="5159396" y="4002789"/>
                    <a:ext cx="3027815" cy="21195"/>
                  </a:xfrm>
                  <a:prstGeom prst="line">
                    <a:avLst/>
                  </a:prstGeom>
                  <a:solidFill>
                    <a:schemeClr val="accent1"/>
                  </a:solidFill>
                  <a:ln w="9525" cap="flat" cmpd="sng" algn="ctr">
                    <a:solidFill>
                      <a:schemeClr val="tx1"/>
                    </a:solidFill>
                    <a:prstDash val="dash"/>
                    <a:round/>
                    <a:headEnd type="none" w="med" len="med"/>
                    <a:tailEnd type="none" w="med" len="med"/>
                  </a:ln>
                  <a:effectLst/>
                </p:spPr>
              </p:cxnSp>
              <p:cxnSp>
                <p:nvCxnSpPr>
                  <p:cNvPr id="41" name="直接连接符 40"/>
                  <p:cNvCxnSpPr/>
                  <p:nvPr/>
                </p:nvCxnSpPr>
                <p:spPr bwMode="auto">
                  <a:xfrm flipV="1">
                    <a:off x="5159396" y="3619764"/>
                    <a:ext cx="3027815" cy="21195"/>
                  </a:xfrm>
                  <a:prstGeom prst="line">
                    <a:avLst/>
                  </a:prstGeom>
                  <a:solidFill>
                    <a:schemeClr val="accent1"/>
                  </a:solidFill>
                  <a:ln w="9525" cap="flat" cmpd="sng" algn="ctr">
                    <a:solidFill>
                      <a:schemeClr val="tx1"/>
                    </a:solidFill>
                    <a:prstDash val="dash"/>
                    <a:round/>
                    <a:headEnd type="none" w="med" len="med"/>
                    <a:tailEnd type="none" w="med" len="med"/>
                  </a:ln>
                  <a:effectLst/>
                </p:spPr>
              </p:cxnSp>
              <p:cxnSp>
                <p:nvCxnSpPr>
                  <p:cNvPr id="42" name="直接连接符 41"/>
                  <p:cNvCxnSpPr/>
                  <p:nvPr/>
                </p:nvCxnSpPr>
                <p:spPr bwMode="auto">
                  <a:xfrm flipV="1">
                    <a:off x="5159396" y="5508349"/>
                    <a:ext cx="3027815" cy="21195"/>
                  </a:xfrm>
                  <a:prstGeom prst="line">
                    <a:avLst/>
                  </a:prstGeom>
                  <a:solidFill>
                    <a:schemeClr val="accent1"/>
                  </a:solidFill>
                  <a:ln w="9525" cap="flat" cmpd="sng" algn="ctr">
                    <a:solidFill>
                      <a:schemeClr val="tx1"/>
                    </a:solidFill>
                    <a:prstDash val="dash"/>
                    <a:round/>
                    <a:headEnd type="none" w="med" len="med"/>
                    <a:tailEnd type="none" w="med" len="med"/>
                  </a:ln>
                  <a:effectLst/>
                </p:spPr>
              </p:cxnSp>
              <p:cxnSp>
                <p:nvCxnSpPr>
                  <p:cNvPr id="43" name="直接连接符 42"/>
                  <p:cNvCxnSpPr/>
                  <p:nvPr/>
                </p:nvCxnSpPr>
                <p:spPr bwMode="auto">
                  <a:xfrm flipV="1">
                    <a:off x="5159396" y="5138958"/>
                    <a:ext cx="3027815" cy="21195"/>
                  </a:xfrm>
                  <a:prstGeom prst="line">
                    <a:avLst/>
                  </a:prstGeom>
                  <a:solidFill>
                    <a:schemeClr val="accent1"/>
                  </a:solidFill>
                  <a:ln w="9525" cap="flat" cmpd="sng" algn="ctr">
                    <a:solidFill>
                      <a:schemeClr val="tx1"/>
                    </a:solidFill>
                    <a:prstDash val="dash"/>
                    <a:round/>
                    <a:headEnd type="none" w="med" len="med"/>
                    <a:tailEnd type="none" w="med" len="med"/>
                  </a:ln>
                  <a:effectLst/>
                </p:spPr>
              </p:cxnSp>
              <p:cxnSp>
                <p:nvCxnSpPr>
                  <p:cNvPr id="44" name="直接连接符 43"/>
                  <p:cNvCxnSpPr/>
                  <p:nvPr/>
                </p:nvCxnSpPr>
                <p:spPr bwMode="auto">
                  <a:xfrm flipV="1">
                    <a:off x="5159396" y="4762000"/>
                    <a:ext cx="3027815" cy="21195"/>
                  </a:xfrm>
                  <a:prstGeom prst="line">
                    <a:avLst/>
                  </a:prstGeom>
                  <a:solidFill>
                    <a:schemeClr val="accent1"/>
                  </a:solidFill>
                  <a:ln w="9525" cap="flat" cmpd="sng" algn="ctr">
                    <a:solidFill>
                      <a:schemeClr val="tx1"/>
                    </a:solidFill>
                    <a:prstDash val="dash"/>
                    <a:round/>
                    <a:headEnd type="none" w="med" len="med"/>
                    <a:tailEnd type="none" w="med" len="med"/>
                  </a:ln>
                  <a:effectLst/>
                </p:spPr>
              </p:cxnSp>
              <p:cxnSp>
                <p:nvCxnSpPr>
                  <p:cNvPr id="45" name="直接连接符 44"/>
                  <p:cNvCxnSpPr/>
                  <p:nvPr/>
                </p:nvCxnSpPr>
                <p:spPr bwMode="auto">
                  <a:xfrm flipH="1" flipV="1">
                    <a:off x="6401175" y="2795936"/>
                    <a:ext cx="39176" cy="3023524"/>
                  </a:xfrm>
                  <a:prstGeom prst="line">
                    <a:avLst/>
                  </a:prstGeom>
                  <a:solidFill>
                    <a:schemeClr val="accent1"/>
                  </a:solidFill>
                  <a:ln w="9525" cap="flat" cmpd="sng" algn="ctr">
                    <a:solidFill>
                      <a:schemeClr val="tx1"/>
                    </a:solidFill>
                    <a:prstDash val="dash"/>
                    <a:round/>
                    <a:headEnd type="none" w="med" len="med"/>
                    <a:tailEnd type="none" w="med" len="med"/>
                  </a:ln>
                  <a:effectLst/>
                </p:spPr>
              </p:cxnSp>
              <p:cxnSp>
                <p:nvCxnSpPr>
                  <p:cNvPr id="46" name="直接连接符 45"/>
                  <p:cNvCxnSpPr/>
                  <p:nvPr/>
                </p:nvCxnSpPr>
                <p:spPr bwMode="auto">
                  <a:xfrm flipH="1" flipV="1">
                    <a:off x="6032526" y="2795936"/>
                    <a:ext cx="39176" cy="3023524"/>
                  </a:xfrm>
                  <a:prstGeom prst="line">
                    <a:avLst/>
                  </a:prstGeom>
                  <a:solidFill>
                    <a:schemeClr val="accent1"/>
                  </a:solidFill>
                  <a:ln w="9525" cap="flat" cmpd="sng" algn="ctr">
                    <a:solidFill>
                      <a:schemeClr val="tx1"/>
                    </a:solidFill>
                    <a:prstDash val="dash"/>
                    <a:round/>
                    <a:headEnd type="none" w="med" len="med"/>
                    <a:tailEnd type="none" w="med" len="med"/>
                  </a:ln>
                  <a:effectLst/>
                </p:spPr>
              </p:cxnSp>
              <p:cxnSp>
                <p:nvCxnSpPr>
                  <p:cNvPr id="47" name="直接连接符 46"/>
                  <p:cNvCxnSpPr/>
                  <p:nvPr/>
                </p:nvCxnSpPr>
                <p:spPr bwMode="auto">
                  <a:xfrm flipH="1" flipV="1">
                    <a:off x="5669746" y="2795936"/>
                    <a:ext cx="39176" cy="3023524"/>
                  </a:xfrm>
                  <a:prstGeom prst="line">
                    <a:avLst/>
                  </a:prstGeom>
                  <a:solidFill>
                    <a:schemeClr val="accent1"/>
                  </a:solidFill>
                  <a:ln w="9525" cap="flat" cmpd="sng" algn="ctr">
                    <a:solidFill>
                      <a:schemeClr val="tx1"/>
                    </a:solidFill>
                    <a:prstDash val="dash"/>
                    <a:round/>
                    <a:headEnd type="none" w="med" len="med"/>
                    <a:tailEnd type="none" w="med" len="med"/>
                  </a:ln>
                  <a:effectLst/>
                </p:spPr>
              </p:cxnSp>
              <p:cxnSp>
                <p:nvCxnSpPr>
                  <p:cNvPr id="48" name="直接连接符 47"/>
                  <p:cNvCxnSpPr/>
                  <p:nvPr/>
                </p:nvCxnSpPr>
                <p:spPr bwMode="auto">
                  <a:xfrm flipH="1" flipV="1">
                    <a:off x="7870828" y="2795936"/>
                    <a:ext cx="39176" cy="3023524"/>
                  </a:xfrm>
                  <a:prstGeom prst="line">
                    <a:avLst/>
                  </a:prstGeom>
                  <a:solidFill>
                    <a:schemeClr val="accent1"/>
                  </a:solidFill>
                  <a:ln w="9525" cap="flat" cmpd="sng" algn="ctr">
                    <a:solidFill>
                      <a:schemeClr val="tx1"/>
                    </a:solidFill>
                    <a:prstDash val="dash"/>
                    <a:round/>
                    <a:headEnd type="none" w="med" len="med"/>
                    <a:tailEnd type="none" w="med" len="med"/>
                  </a:ln>
                  <a:effectLst/>
                </p:spPr>
              </p:cxnSp>
              <p:cxnSp>
                <p:nvCxnSpPr>
                  <p:cNvPr id="49" name="直接连接符 48"/>
                  <p:cNvCxnSpPr/>
                  <p:nvPr/>
                </p:nvCxnSpPr>
                <p:spPr bwMode="auto">
                  <a:xfrm flipH="1" flipV="1">
                    <a:off x="7490067" y="2795936"/>
                    <a:ext cx="39176" cy="3023524"/>
                  </a:xfrm>
                  <a:prstGeom prst="line">
                    <a:avLst/>
                  </a:prstGeom>
                  <a:solidFill>
                    <a:schemeClr val="accent1"/>
                  </a:solidFill>
                  <a:ln w="9525" cap="flat" cmpd="sng" algn="ctr">
                    <a:solidFill>
                      <a:schemeClr val="tx1"/>
                    </a:solidFill>
                    <a:prstDash val="dash"/>
                    <a:round/>
                    <a:headEnd type="none" w="med" len="med"/>
                    <a:tailEnd type="none" w="med" len="med"/>
                  </a:ln>
                  <a:effectLst/>
                </p:spPr>
              </p:cxnSp>
              <p:cxnSp>
                <p:nvCxnSpPr>
                  <p:cNvPr id="50" name="直接连接符 49"/>
                  <p:cNvCxnSpPr/>
                  <p:nvPr/>
                </p:nvCxnSpPr>
                <p:spPr bwMode="auto">
                  <a:xfrm flipH="1" flipV="1">
                    <a:off x="7115175" y="2795936"/>
                    <a:ext cx="39176" cy="3023524"/>
                  </a:xfrm>
                  <a:prstGeom prst="line">
                    <a:avLst/>
                  </a:prstGeom>
                  <a:solidFill>
                    <a:schemeClr val="accent1"/>
                  </a:solidFill>
                  <a:ln w="9525" cap="flat" cmpd="sng" algn="ctr">
                    <a:solidFill>
                      <a:schemeClr val="tx1"/>
                    </a:solidFill>
                    <a:prstDash val="dash"/>
                    <a:round/>
                    <a:headEnd type="none" w="med" len="med"/>
                    <a:tailEnd type="none" w="med" len="med"/>
                  </a:ln>
                  <a:effectLst/>
                </p:spPr>
              </p:cxnSp>
            </p:grpSp>
            <p:cxnSp>
              <p:nvCxnSpPr>
                <p:cNvPr id="38" name="直接连接符 37"/>
                <p:cNvCxnSpPr/>
                <p:nvPr/>
              </p:nvCxnSpPr>
              <p:spPr bwMode="auto">
                <a:xfrm flipH="1" flipV="1">
                  <a:off x="4618523" y="3183496"/>
                  <a:ext cx="39176" cy="3023524"/>
                </a:xfrm>
                <a:prstGeom prst="line">
                  <a:avLst/>
                </a:prstGeom>
                <a:solidFill>
                  <a:schemeClr val="accent1"/>
                </a:solidFill>
                <a:ln w="9525" cap="flat" cmpd="sng" algn="ctr">
                  <a:solidFill>
                    <a:schemeClr val="tx1"/>
                  </a:solidFill>
                  <a:prstDash val="dash"/>
                  <a:round/>
                  <a:headEnd type="none" w="med" len="med"/>
                  <a:tailEnd type="none" w="med" len="med"/>
                </a:ln>
                <a:effectLst/>
              </p:spPr>
            </p:cxnSp>
          </p:grpSp>
          <p:cxnSp>
            <p:nvCxnSpPr>
              <p:cNvPr id="36" name="直接连接符 35"/>
              <p:cNvCxnSpPr/>
              <p:nvPr/>
            </p:nvCxnSpPr>
            <p:spPr bwMode="auto">
              <a:xfrm flipV="1">
                <a:off x="3020440" y="3572788"/>
                <a:ext cx="3027815" cy="21195"/>
              </a:xfrm>
              <a:prstGeom prst="line">
                <a:avLst/>
              </a:prstGeom>
              <a:solidFill>
                <a:schemeClr val="accent1"/>
              </a:solidFill>
              <a:ln w="9525" cap="flat" cmpd="sng" algn="ctr">
                <a:solidFill>
                  <a:schemeClr val="tx1"/>
                </a:solidFill>
                <a:prstDash val="dash"/>
                <a:round/>
                <a:headEnd type="none" w="med" len="med"/>
                <a:tailEnd type="none" w="med" len="med"/>
              </a:ln>
              <a:effectLst/>
            </p:spPr>
          </p:cxnSp>
        </p:grpSp>
        <p:cxnSp>
          <p:nvCxnSpPr>
            <p:cNvPr id="33" name="直接箭头连接符 32"/>
            <p:cNvCxnSpPr/>
            <p:nvPr/>
          </p:nvCxnSpPr>
          <p:spPr bwMode="auto">
            <a:xfrm flipH="1" flipV="1">
              <a:off x="4647692" y="3531002"/>
              <a:ext cx="940982" cy="2088622"/>
            </a:xfrm>
            <a:prstGeom prst="straightConnector1">
              <a:avLst/>
            </a:prstGeom>
            <a:solidFill>
              <a:schemeClr val="accent1"/>
            </a:solidFill>
            <a:ln w="28575" cap="flat" cmpd="sng" algn="ctr">
              <a:solidFill>
                <a:srgbClr val="00B050"/>
              </a:solidFill>
              <a:prstDash val="sysDash"/>
              <a:round/>
              <a:headEnd type="none" w="med" len="med"/>
              <a:tailEnd type="triangle"/>
            </a:ln>
            <a:effectLst/>
          </p:spPr>
        </p:cxnSp>
        <p:cxnSp>
          <p:nvCxnSpPr>
            <p:cNvPr id="34" name="直接箭头连接符 33"/>
            <p:cNvCxnSpPr/>
            <p:nvPr/>
          </p:nvCxnSpPr>
          <p:spPr bwMode="auto">
            <a:xfrm flipV="1">
              <a:off x="4669035" y="5136304"/>
              <a:ext cx="662065" cy="709272"/>
            </a:xfrm>
            <a:prstGeom prst="straightConnector1">
              <a:avLst/>
            </a:prstGeom>
            <a:solidFill>
              <a:schemeClr val="accent1"/>
            </a:solidFill>
            <a:ln w="28575" cap="flat" cmpd="sng" algn="ctr">
              <a:solidFill>
                <a:srgbClr val="FF0000"/>
              </a:solidFill>
              <a:prstDash val="sysDash"/>
              <a:round/>
              <a:headEnd type="none" w="med" len="med"/>
              <a:tailEnd type="triangle"/>
            </a:ln>
            <a:effectLst/>
          </p:spPr>
        </p:cxn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513031" y="180000"/>
            <a:ext cx="8001000" cy="678344"/>
          </a:xfrm>
        </p:spPr>
        <p:txBody>
          <a:bodyPr/>
          <a:lstStyle/>
          <a:p>
            <a:r>
              <a:rPr lang="zh-CN" altLang="en-US" sz="2400" dirty="0">
                <a:latin typeface="黑体" panose="02010609060101010101" pitchFamily="49" charset="-122"/>
                <a:ea typeface="黑体" panose="02010609060101010101" pitchFamily="49" charset="-122"/>
                <a:cs typeface="Arial" panose="020B0604020202020204" pitchFamily="34" charset="0"/>
              </a:rPr>
              <a:t>第一章 线性空间引论</a:t>
            </a:r>
            <a:r>
              <a:rPr lang="en-US" altLang="zh-CN" sz="2400" dirty="0">
                <a:latin typeface="黑体" panose="02010609060101010101" pitchFamily="49" charset="-122"/>
                <a:ea typeface="黑体" panose="02010609060101010101" pitchFamily="49" charset="-122"/>
                <a:cs typeface="Arial" panose="020B0604020202020204" pitchFamily="34" charset="0"/>
              </a:rPr>
              <a:t>——</a:t>
            </a:r>
            <a:r>
              <a:rPr lang="zh-CN" altLang="en-US" sz="2400" dirty="0">
                <a:latin typeface="黑体" panose="02010609060101010101" pitchFamily="49" charset="-122"/>
                <a:ea typeface="黑体" panose="02010609060101010101" pitchFamily="49" charset="-122"/>
                <a:cs typeface="Arial" panose="020B0604020202020204" pitchFamily="34" charset="0"/>
              </a:rPr>
              <a:t>线性子空间</a:t>
            </a:r>
          </a:p>
        </p:txBody>
      </p:sp>
      <mc:AlternateContent xmlns:mc="http://schemas.openxmlformats.org/markup-compatibility/2006" xmlns:a14="http://schemas.microsoft.com/office/drawing/2010/main">
        <mc:Choice Requires="a14">
          <p:sp>
            <p:nvSpPr>
              <p:cNvPr id="22" name="内容占位符 2"/>
              <p:cNvSpPr txBox="1"/>
              <p:nvPr/>
            </p:nvSpPr>
            <p:spPr>
              <a:xfrm>
                <a:off x="627331" y="1229293"/>
                <a:ext cx="7944208" cy="4935337"/>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600"/>
                  </a:spcBef>
                  <a:buFont typeface="Arial" panose="020B0604020202020204" pitchFamily="34" charset="0"/>
                  <a:buNone/>
                  <a:defRPr sz="3000" kern="1200" baseline="0">
                    <a:solidFill>
                      <a:schemeClr val="tx1"/>
                    </a:solidFill>
                    <a:latin typeface="+mn-ea"/>
                    <a:ea typeface="黑体" panose="02010609060101010101" pitchFamily="49" charset="-122"/>
                    <a:cs typeface="+mn-cs"/>
                  </a:defRPr>
                </a:lvl1pPr>
                <a:lvl2pPr marL="742950" indent="-28575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2pPr>
                <a:lvl3pPr marL="11430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3pPr>
                <a:lvl4pPr marL="16002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4pPr>
                <a:lvl5pPr marL="20574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20000"/>
                  </a:lnSpc>
                </a:pPr>
                <a:r>
                  <a:rPr lang="zh-CN" altLang="zh-CN" sz="2800" b="1" dirty="0">
                    <a:solidFill>
                      <a:srgbClr val="0000FF"/>
                    </a:solidFill>
                  </a:rPr>
                  <a:t>定义</a:t>
                </a:r>
                <a:r>
                  <a:rPr lang="en-US" altLang="zh-CN" sz="2800" b="1" dirty="0">
                    <a:solidFill>
                      <a:srgbClr val="0000FF"/>
                    </a:solidFill>
                  </a:rPr>
                  <a:t>1.2.1</a:t>
                </a:r>
                <a:r>
                  <a:rPr lang="zh-CN" altLang="zh-CN" sz="2800" b="1" dirty="0">
                    <a:solidFill>
                      <a:srgbClr val="0000FF"/>
                    </a:solidFill>
                  </a:rPr>
                  <a:t>（子空间）</a:t>
                </a:r>
                <a:r>
                  <a:rPr lang="zh-CN" altLang="zh-CN" sz="2800" dirty="0"/>
                  <a:t>设</a:t>
                </a:r>
                <a14:m>
                  <m:oMath xmlns:m="http://schemas.openxmlformats.org/officeDocument/2006/math">
                    <m:r>
                      <a:rPr lang="en-US" altLang="zh-CN" sz="2800" i="1">
                        <a:latin typeface="Cambria Math" panose="02040503050406030204" pitchFamily="18" charset="0"/>
                      </a:rPr>
                      <m:t>𝑉</m:t>
                    </m:r>
                  </m:oMath>
                </a14:m>
                <a:r>
                  <a:rPr lang="zh-CN" altLang="zh-CN" sz="2800" dirty="0"/>
                  <a:t>是</a:t>
                </a:r>
                <a14:m>
                  <m:oMath xmlns:m="http://schemas.openxmlformats.org/officeDocument/2006/math">
                    <m:r>
                      <a:rPr lang="en-US" altLang="zh-CN" sz="2800" i="1">
                        <a:latin typeface="Cambria Math" panose="02040503050406030204" pitchFamily="18" charset="0"/>
                      </a:rPr>
                      <m:t>𝐹</m:t>
                    </m:r>
                  </m:oMath>
                </a14:m>
                <a:r>
                  <a:rPr lang="zh-CN" altLang="zh-CN" sz="2800" dirty="0"/>
                  <a:t>上的线性空间</a:t>
                </a:r>
                <a:r>
                  <a:rPr lang="en-US" altLang="zh-CN" sz="2800" dirty="0">
                    <a:latin typeface="仿宋" panose="02010609060101010101" pitchFamily="49" charset="-122"/>
                    <a:ea typeface="仿宋" panose="02010609060101010101" pitchFamily="49" charset="-122"/>
                  </a:rPr>
                  <a:t>,</a:t>
                </a:r>
                <a14:m>
                  <m:oMath xmlns:m="http://schemas.openxmlformats.org/officeDocument/2006/math">
                    <m:r>
                      <a:rPr lang="en-US" altLang="zh-CN" sz="2800" i="1">
                        <a:latin typeface="Cambria Math" panose="02040503050406030204" pitchFamily="18" charset="0"/>
                      </a:rPr>
                      <m:t>𝑊</m:t>
                    </m:r>
                  </m:oMath>
                </a14:m>
                <a:r>
                  <a:rPr lang="zh-CN" altLang="zh-CN" sz="2800" dirty="0"/>
                  <a:t>是</a:t>
                </a:r>
                <a14:m>
                  <m:oMath xmlns:m="http://schemas.openxmlformats.org/officeDocument/2006/math">
                    <m:r>
                      <a:rPr lang="en-US" altLang="zh-CN" sz="2800" i="1">
                        <a:latin typeface="Cambria Math" panose="02040503050406030204" pitchFamily="18" charset="0"/>
                      </a:rPr>
                      <m:t>𝑉</m:t>
                    </m:r>
                  </m:oMath>
                </a14:m>
                <a:r>
                  <a:rPr lang="zh-CN" altLang="zh-CN" sz="2800" dirty="0"/>
                  <a:t>的非空子集</a:t>
                </a:r>
                <a:r>
                  <a:rPr lang="en-US" altLang="zh-CN" sz="2800" dirty="0">
                    <a:latin typeface="仿宋" panose="02010609060101010101" pitchFamily="49" charset="-122"/>
                    <a:ea typeface="仿宋" panose="02010609060101010101" pitchFamily="49" charset="-122"/>
                  </a:rPr>
                  <a:t>.</a:t>
                </a:r>
                <a:r>
                  <a:rPr lang="zh-CN" altLang="zh-CN" sz="2800" dirty="0"/>
                  <a:t>若</a:t>
                </a:r>
                <a14:m>
                  <m:oMath xmlns:m="http://schemas.openxmlformats.org/officeDocument/2006/math">
                    <m:r>
                      <a:rPr lang="en-US" altLang="zh-CN" sz="2800" i="1">
                        <a:latin typeface="Cambria Math" panose="02040503050406030204" pitchFamily="18" charset="0"/>
                      </a:rPr>
                      <m:t>𝑊</m:t>
                    </m:r>
                  </m:oMath>
                </a14:m>
                <a:r>
                  <a:rPr lang="zh-CN" altLang="zh-CN" sz="2800" dirty="0"/>
                  <a:t>的向量关于</a:t>
                </a:r>
                <a14:m>
                  <m:oMath xmlns:m="http://schemas.openxmlformats.org/officeDocument/2006/math">
                    <m:r>
                      <a:rPr lang="en-US" altLang="zh-CN" sz="2800" i="1">
                        <a:latin typeface="Cambria Math" panose="02040503050406030204" pitchFamily="18" charset="0"/>
                      </a:rPr>
                      <m:t>𝑉</m:t>
                    </m:r>
                  </m:oMath>
                </a14:m>
                <a:r>
                  <a:rPr lang="zh-CN" altLang="zh-CN" sz="2800" dirty="0"/>
                  <a:t>的加法和数乘运算也构成</a:t>
                </a:r>
                <a14:m>
                  <m:oMath xmlns:m="http://schemas.openxmlformats.org/officeDocument/2006/math">
                    <m:r>
                      <a:rPr lang="en-US" altLang="zh-CN" sz="2800" i="1">
                        <a:latin typeface="Cambria Math" panose="02040503050406030204" pitchFamily="18" charset="0"/>
                      </a:rPr>
                      <m:t>𝐹</m:t>
                    </m:r>
                  </m:oMath>
                </a14:m>
                <a:r>
                  <a:rPr lang="zh-CN" altLang="zh-CN" sz="2800" dirty="0"/>
                  <a:t>上的线性空间</a:t>
                </a:r>
                <a:r>
                  <a:rPr lang="en-US" altLang="zh-CN" sz="2800" dirty="0">
                    <a:latin typeface="仿宋" panose="02010609060101010101" pitchFamily="49" charset="-122"/>
                    <a:ea typeface="仿宋" panose="02010609060101010101" pitchFamily="49" charset="-122"/>
                  </a:rPr>
                  <a:t>,</a:t>
                </a:r>
                <a:r>
                  <a:rPr lang="zh-CN" altLang="zh-CN" sz="2800" dirty="0"/>
                  <a:t>则称</a:t>
                </a:r>
                <a14:m>
                  <m:oMath xmlns:m="http://schemas.openxmlformats.org/officeDocument/2006/math">
                    <m:r>
                      <a:rPr lang="en-US" altLang="zh-CN" sz="2800" i="1">
                        <a:latin typeface="Cambria Math" panose="02040503050406030204" pitchFamily="18" charset="0"/>
                      </a:rPr>
                      <m:t>𝑊</m:t>
                    </m:r>
                  </m:oMath>
                </a14:m>
                <a:r>
                  <a:rPr lang="zh-CN" altLang="zh-CN" sz="2800" dirty="0"/>
                  <a:t>是</a:t>
                </a:r>
                <a14:m>
                  <m:oMath xmlns:m="http://schemas.openxmlformats.org/officeDocument/2006/math">
                    <m:r>
                      <a:rPr lang="en-US" altLang="zh-CN" sz="2800" i="1">
                        <a:latin typeface="Cambria Math" panose="02040503050406030204" pitchFamily="18" charset="0"/>
                      </a:rPr>
                      <m:t>𝑉</m:t>
                    </m:r>
                  </m:oMath>
                </a14:m>
                <a:r>
                  <a:rPr lang="zh-CN" altLang="zh-CN" sz="2800" dirty="0"/>
                  <a:t>的</a:t>
                </a:r>
                <a:r>
                  <a:rPr lang="zh-CN" altLang="zh-CN" sz="2800" dirty="0">
                    <a:solidFill>
                      <a:srgbClr val="FF0000"/>
                    </a:solidFill>
                  </a:rPr>
                  <a:t>子空间</a:t>
                </a:r>
                <a:r>
                  <a:rPr lang="en-US" altLang="zh-CN" sz="2800" dirty="0">
                    <a:latin typeface="仿宋" panose="02010609060101010101" pitchFamily="49" charset="-122"/>
                    <a:ea typeface="仿宋" panose="02010609060101010101" pitchFamily="49" charset="-122"/>
                  </a:rPr>
                  <a:t>.</a:t>
                </a:r>
                <a:endParaRPr lang="zh-CN" altLang="zh-CN" sz="2800" dirty="0">
                  <a:latin typeface="仿宋" panose="02010609060101010101" pitchFamily="49" charset="-122"/>
                  <a:ea typeface="仿宋" panose="02010609060101010101" pitchFamily="49" charset="-122"/>
                </a:endParaRPr>
              </a:p>
              <a:p>
                <a:pPr>
                  <a:lnSpc>
                    <a:spcPct val="120000"/>
                  </a:lnSpc>
                </a:pPr>
                <a:r>
                  <a:rPr lang="zh-CN" altLang="zh-CN" sz="2800" b="1" dirty="0">
                    <a:solidFill>
                      <a:schemeClr val="accent6">
                        <a:lumMod val="75000"/>
                      </a:schemeClr>
                    </a:solidFill>
                  </a:rPr>
                  <a:t>例</a:t>
                </a:r>
                <a:r>
                  <a:rPr lang="en-US" altLang="zh-CN" sz="2800" b="1" dirty="0">
                    <a:solidFill>
                      <a:schemeClr val="accent6">
                        <a:lumMod val="75000"/>
                      </a:schemeClr>
                    </a:solidFill>
                  </a:rPr>
                  <a:t>1.2.1 </a:t>
                </a:r>
                <a:r>
                  <a:rPr lang="zh-CN" altLang="zh-CN" sz="2800" dirty="0"/>
                  <a:t>取定矩阵</a:t>
                </a:r>
                <a14:m>
                  <m:oMath xmlns:m="http://schemas.openxmlformats.org/officeDocument/2006/math">
                    <m:r>
                      <a:rPr lang="en-US" altLang="zh-CN" sz="2800" i="1">
                        <a:latin typeface="Cambria Math" panose="02040503050406030204" pitchFamily="18" charset="0"/>
                      </a:rPr>
                      <m:t>𝐴</m:t>
                    </m:r>
                    <m:r>
                      <a:rPr lang="en-US" altLang="zh-CN" sz="2800" i="1">
                        <a:latin typeface="Cambria Math" panose="02040503050406030204" pitchFamily="18" charset="0"/>
                      </a:rPr>
                      <m:t>∈</m:t>
                    </m:r>
                    <m:sSup>
                      <m:sSupPr>
                        <m:ctrlPr>
                          <a:rPr lang="zh-CN" altLang="zh-CN" sz="2800" i="1">
                            <a:latin typeface="Cambria Math" panose="02040503050406030204" pitchFamily="18" charset="0"/>
                          </a:rPr>
                        </m:ctrlPr>
                      </m:sSupPr>
                      <m:e>
                        <m:r>
                          <a:rPr lang="en-US" altLang="zh-CN" sz="2800" i="1">
                            <a:latin typeface="Cambria Math" panose="02040503050406030204" pitchFamily="18" charset="0"/>
                          </a:rPr>
                          <m:t>ℂ</m:t>
                        </m:r>
                      </m:e>
                      <m:sup>
                        <m:r>
                          <a:rPr lang="en-US" altLang="zh-CN" sz="2800" i="1">
                            <a:latin typeface="Cambria Math" panose="02040503050406030204" pitchFamily="18" charset="0"/>
                          </a:rPr>
                          <m:t>𝑚</m:t>
                        </m:r>
                        <m:r>
                          <a:rPr lang="en-US" altLang="zh-CN" sz="2800" i="1">
                            <a:latin typeface="Cambria Math" panose="02040503050406030204" pitchFamily="18" charset="0"/>
                          </a:rPr>
                          <m:t>×</m:t>
                        </m:r>
                        <m:r>
                          <a:rPr lang="en-US" altLang="zh-CN" sz="2800" i="1">
                            <a:latin typeface="Cambria Math" panose="02040503050406030204" pitchFamily="18" charset="0"/>
                          </a:rPr>
                          <m:t>𝑛</m:t>
                        </m:r>
                      </m:sup>
                    </m:sSup>
                  </m:oMath>
                </a14:m>
                <a:r>
                  <a:rPr lang="en-US" altLang="zh-CN" sz="2800" dirty="0">
                    <a:latin typeface="仿宋" panose="02010609060101010101" pitchFamily="49" charset="-122"/>
                    <a:ea typeface="仿宋" panose="02010609060101010101" pitchFamily="49" charset="-122"/>
                  </a:rPr>
                  <a:t>,</a:t>
                </a:r>
                <a:r>
                  <a:rPr lang="zh-CN" altLang="en-US" sz="2800" dirty="0"/>
                  <a:t>定义</a:t>
                </a:r>
                <a:r>
                  <a:rPr lang="zh-CN" altLang="zh-CN" sz="2800" dirty="0"/>
                  <a:t>集合</a:t>
                </a:r>
                <a:endParaRPr lang="en-US" altLang="zh-CN" sz="2800" dirty="0"/>
              </a:p>
              <a:p>
                <a:pPr>
                  <a:lnSpc>
                    <a:spcPct val="120000"/>
                  </a:lnSpc>
                </a:pPr>
                <a14:m>
                  <m:oMathPara xmlns:m="http://schemas.openxmlformats.org/officeDocument/2006/math">
                    <m:oMathParaPr>
                      <m:jc m:val="centerGroup"/>
                    </m:oMathParaPr>
                    <m:oMath xmlns:m="http://schemas.openxmlformats.org/officeDocument/2006/math">
                      <m:r>
                        <a:rPr lang="en-US" altLang="zh-CN" sz="2800" smtClean="0">
                          <a:solidFill>
                            <a:srgbClr val="990000"/>
                          </a:solidFill>
                          <a:latin typeface="Cambria Math" panose="02040503050406030204" pitchFamily="18" charset="0"/>
                        </a:rPr>
                        <m:t>𝑊</m:t>
                      </m:r>
                      <m:r>
                        <a:rPr lang="en-US" altLang="zh-CN" sz="2800" smtClean="0">
                          <a:solidFill>
                            <a:srgbClr val="990000"/>
                          </a:solidFill>
                          <a:latin typeface="Cambria Math" panose="02040503050406030204" pitchFamily="18" charset="0"/>
                        </a:rPr>
                        <m:t>=</m:t>
                      </m:r>
                      <m:d>
                        <m:dPr>
                          <m:begChr m:val="{"/>
                          <m:endChr m:val="}"/>
                          <m:ctrlPr>
                            <a:rPr lang="zh-CN" altLang="zh-CN" sz="2800" i="1">
                              <a:solidFill>
                                <a:srgbClr val="990000"/>
                              </a:solidFill>
                              <a:latin typeface="Cambria Math" panose="02040503050406030204" pitchFamily="18" charset="0"/>
                            </a:rPr>
                          </m:ctrlPr>
                        </m:dPr>
                        <m:e>
                          <m:r>
                            <a:rPr lang="en-US" altLang="zh-CN" sz="2800">
                              <a:solidFill>
                                <a:srgbClr val="990000"/>
                              </a:solidFill>
                              <a:latin typeface="Cambria Math" panose="02040503050406030204" pitchFamily="18" charset="0"/>
                            </a:rPr>
                            <m:t>𝒙</m:t>
                          </m:r>
                          <m:r>
                            <a:rPr lang="en-US" altLang="zh-CN" sz="2800">
                              <a:solidFill>
                                <a:srgbClr val="990000"/>
                              </a:solidFill>
                              <a:latin typeface="Cambria Math" panose="02040503050406030204" pitchFamily="18" charset="0"/>
                            </a:rPr>
                            <m:t>∈</m:t>
                          </m:r>
                          <m:sSup>
                            <m:sSupPr>
                              <m:ctrlPr>
                                <a:rPr lang="zh-CN" altLang="zh-CN" sz="2800" i="1">
                                  <a:solidFill>
                                    <a:srgbClr val="990000"/>
                                  </a:solidFill>
                                  <a:latin typeface="Cambria Math" panose="02040503050406030204" pitchFamily="18" charset="0"/>
                                </a:rPr>
                              </m:ctrlPr>
                            </m:sSupPr>
                            <m:e>
                              <m:r>
                                <a:rPr lang="en-US" altLang="zh-CN" sz="2800">
                                  <a:solidFill>
                                    <a:srgbClr val="990000"/>
                                  </a:solidFill>
                                  <a:latin typeface="Cambria Math" panose="02040503050406030204" pitchFamily="18" charset="0"/>
                                </a:rPr>
                                <m:t>ℂ</m:t>
                              </m:r>
                            </m:e>
                            <m:sup>
                              <m:r>
                                <a:rPr lang="en-US" altLang="zh-CN" sz="2800">
                                  <a:solidFill>
                                    <a:srgbClr val="990000"/>
                                  </a:solidFill>
                                  <a:latin typeface="Cambria Math" panose="02040503050406030204" pitchFamily="18" charset="0"/>
                                </a:rPr>
                                <m:t>𝑛</m:t>
                              </m:r>
                            </m:sup>
                          </m:sSup>
                          <m:r>
                            <a:rPr lang="en-US" altLang="zh-CN" sz="2800">
                              <a:solidFill>
                                <a:srgbClr val="990000"/>
                              </a:solidFill>
                              <a:latin typeface="Cambria Math" panose="02040503050406030204" pitchFamily="18" charset="0"/>
                            </a:rPr>
                            <m:t>|</m:t>
                          </m:r>
                          <m:r>
                            <a:rPr lang="en-US" altLang="zh-CN" sz="2800">
                              <a:solidFill>
                                <a:srgbClr val="990000"/>
                              </a:solidFill>
                              <a:latin typeface="Cambria Math" panose="02040503050406030204" pitchFamily="18" charset="0"/>
                            </a:rPr>
                            <m:t>𝐴</m:t>
                          </m:r>
                          <m:r>
                            <a:rPr lang="en-US" altLang="zh-CN" sz="2800">
                              <a:solidFill>
                                <a:srgbClr val="990000"/>
                              </a:solidFill>
                              <a:latin typeface="Cambria Math" panose="02040503050406030204" pitchFamily="18" charset="0"/>
                            </a:rPr>
                            <m:t>𝒙</m:t>
                          </m:r>
                          <m:r>
                            <a:rPr lang="en-US" altLang="zh-CN" sz="2800">
                              <a:solidFill>
                                <a:srgbClr val="990000"/>
                              </a:solidFill>
                              <a:latin typeface="Cambria Math" panose="02040503050406030204" pitchFamily="18" charset="0"/>
                            </a:rPr>
                            <m:t>=</m:t>
                          </m:r>
                          <m:r>
                            <a:rPr lang="en-US" altLang="zh-CN" sz="2800" b="1" i="1">
                              <a:solidFill>
                                <a:srgbClr val="990000"/>
                              </a:solidFill>
                              <a:latin typeface="Cambria Math" panose="02040503050406030204" pitchFamily="18" charset="0"/>
                            </a:rPr>
                            <m:t>𝟎</m:t>
                          </m:r>
                        </m:e>
                      </m:d>
                    </m:oMath>
                  </m:oMathPara>
                </a14:m>
                <a:endParaRPr lang="en-US" altLang="zh-CN" sz="2800" dirty="0">
                  <a:solidFill>
                    <a:srgbClr val="990000"/>
                  </a:solidFill>
                </a:endParaRPr>
              </a:p>
              <a:p>
                <a:endParaRPr lang="zh-CN" altLang="zh-CN" sz="2800" dirty="0"/>
              </a:p>
              <a:p>
                <a:pPr algn="ctr"/>
                <a:endParaRPr lang="zh-CN" altLang="zh-CN" sz="2800" dirty="0"/>
              </a:p>
            </p:txBody>
          </p:sp>
        </mc:Choice>
        <mc:Fallback xmlns="">
          <p:sp>
            <p:nvSpPr>
              <p:cNvPr id="22" name="内容占位符 2"/>
              <p:cNvSpPr txBox="1">
                <a:spLocks noRot="1" noChangeAspect="1" noMove="1" noResize="1" noEditPoints="1" noAdjustHandles="1" noChangeArrowheads="1" noChangeShapeType="1" noTextEdit="1"/>
              </p:cNvSpPr>
              <p:nvPr/>
            </p:nvSpPr>
            <p:spPr>
              <a:xfrm>
                <a:off x="627331" y="1229293"/>
                <a:ext cx="7944208" cy="4935337"/>
              </a:xfrm>
              <a:prstGeom prst="rect">
                <a:avLst/>
              </a:prstGeom>
              <a:blipFill rotWithShape="1">
                <a:blip r:embed="rId2"/>
                <a:stretch>
                  <a:fillRect l="-7" t="-12" r="4" b="1"/>
                </a:stretch>
              </a:blipFill>
            </p:spPr>
            <p:txBody>
              <a:bodyPr/>
              <a:lstStyle/>
              <a:p>
                <a:r>
                  <a:rPr lang="zh-CN" altLang="en-US">
                    <a:noFill/>
                  </a:rPr>
                  <a:t> </a:t>
                </a:r>
              </a:p>
            </p:txBody>
          </p:sp>
        </mc:Fallback>
      </mc:AlternateContent>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513031" y="180000"/>
            <a:ext cx="8001000" cy="678344"/>
          </a:xfrm>
        </p:spPr>
        <p:txBody>
          <a:bodyPr/>
          <a:lstStyle/>
          <a:p>
            <a:r>
              <a:rPr lang="zh-CN" altLang="en-US" sz="2400" dirty="0">
                <a:latin typeface="黑体" panose="02010609060101010101" pitchFamily="49" charset="-122"/>
                <a:ea typeface="黑体" panose="02010609060101010101" pitchFamily="49" charset="-122"/>
                <a:cs typeface="Arial" panose="020B0604020202020204" pitchFamily="34" charset="0"/>
              </a:rPr>
              <a:t>第一章 线性空间引论</a:t>
            </a:r>
            <a:r>
              <a:rPr lang="en-US" altLang="zh-CN" sz="2400" dirty="0">
                <a:latin typeface="黑体" panose="02010609060101010101" pitchFamily="49" charset="-122"/>
                <a:ea typeface="黑体" panose="02010609060101010101" pitchFamily="49" charset="-122"/>
                <a:cs typeface="Arial" panose="020B0604020202020204" pitchFamily="34" charset="0"/>
              </a:rPr>
              <a:t>——</a:t>
            </a:r>
            <a:r>
              <a:rPr lang="zh-CN" altLang="en-US" sz="2400" dirty="0">
                <a:latin typeface="黑体" panose="02010609060101010101" pitchFamily="49" charset="-122"/>
                <a:ea typeface="黑体" panose="02010609060101010101" pitchFamily="49" charset="-122"/>
                <a:cs typeface="Arial" panose="020B0604020202020204" pitchFamily="34" charset="0"/>
              </a:rPr>
              <a:t>线性子空间</a:t>
            </a:r>
          </a:p>
        </p:txBody>
      </p:sp>
      <mc:AlternateContent xmlns:mc="http://schemas.openxmlformats.org/markup-compatibility/2006" xmlns:a14="http://schemas.microsoft.com/office/drawing/2010/main">
        <mc:Choice Requires="a14">
          <p:sp>
            <p:nvSpPr>
              <p:cNvPr id="22" name="内容占位符 2"/>
              <p:cNvSpPr txBox="1"/>
              <p:nvPr/>
            </p:nvSpPr>
            <p:spPr>
              <a:xfrm>
                <a:off x="627331" y="1229293"/>
                <a:ext cx="7944208" cy="4935337"/>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600"/>
                  </a:spcBef>
                  <a:buFont typeface="Arial" panose="020B0604020202020204" pitchFamily="34" charset="0"/>
                  <a:buNone/>
                  <a:defRPr sz="3000" kern="1200" baseline="0">
                    <a:solidFill>
                      <a:schemeClr val="tx1"/>
                    </a:solidFill>
                    <a:latin typeface="+mn-ea"/>
                    <a:ea typeface="黑体" panose="02010609060101010101" pitchFamily="49" charset="-122"/>
                    <a:cs typeface="+mn-cs"/>
                  </a:defRPr>
                </a:lvl1pPr>
                <a:lvl2pPr marL="742950" indent="-28575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2pPr>
                <a:lvl3pPr marL="11430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3pPr>
                <a:lvl4pPr marL="16002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4pPr>
                <a:lvl5pPr marL="20574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20000"/>
                  </a:lnSpc>
                </a:pPr>
                <a:r>
                  <a:rPr lang="zh-CN" altLang="zh-CN" sz="2800" b="1" dirty="0">
                    <a:solidFill>
                      <a:srgbClr val="0000FF"/>
                    </a:solidFill>
                  </a:rPr>
                  <a:t>定义</a:t>
                </a:r>
                <a:r>
                  <a:rPr lang="en-US" altLang="zh-CN" sz="2800" b="1" dirty="0">
                    <a:solidFill>
                      <a:srgbClr val="0000FF"/>
                    </a:solidFill>
                  </a:rPr>
                  <a:t>1.2.1</a:t>
                </a:r>
                <a:r>
                  <a:rPr lang="zh-CN" altLang="zh-CN" sz="2800" b="1" dirty="0">
                    <a:solidFill>
                      <a:srgbClr val="0000FF"/>
                    </a:solidFill>
                  </a:rPr>
                  <a:t>（子空间）</a:t>
                </a:r>
                <a:r>
                  <a:rPr lang="zh-CN" altLang="zh-CN" sz="2800" dirty="0"/>
                  <a:t>设</a:t>
                </a:r>
                <a14:m>
                  <m:oMath xmlns:m="http://schemas.openxmlformats.org/officeDocument/2006/math">
                    <m:r>
                      <a:rPr lang="en-US" altLang="zh-CN" sz="2800" i="1">
                        <a:latin typeface="Cambria Math" panose="02040503050406030204" pitchFamily="18" charset="0"/>
                      </a:rPr>
                      <m:t>𝑉</m:t>
                    </m:r>
                  </m:oMath>
                </a14:m>
                <a:r>
                  <a:rPr lang="zh-CN" altLang="zh-CN" sz="2800" dirty="0"/>
                  <a:t>是</a:t>
                </a:r>
                <a14:m>
                  <m:oMath xmlns:m="http://schemas.openxmlformats.org/officeDocument/2006/math">
                    <m:r>
                      <a:rPr lang="en-US" altLang="zh-CN" sz="2800" i="1">
                        <a:latin typeface="Cambria Math" panose="02040503050406030204" pitchFamily="18" charset="0"/>
                      </a:rPr>
                      <m:t>𝐹</m:t>
                    </m:r>
                  </m:oMath>
                </a14:m>
                <a:r>
                  <a:rPr lang="zh-CN" altLang="zh-CN" sz="2800" dirty="0"/>
                  <a:t>上的线性空间</a:t>
                </a:r>
                <a:r>
                  <a:rPr lang="en-US" altLang="zh-CN" sz="2800" dirty="0">
                    <a:latin typeface="仿宋" panose="02010609060101010101" pitchFamily="49" charset="-122"/>
                    <a:ea typeface="仿宋" panose="02010609060101010101" pitchFamily="49" charset="-122"/>
                  </a:rPr>
                  <a:t>,</a:t>
                </a:r>
                <a14:m>
                  <m:oMath xmlns:m="http://schemas.openxmlformats.org/officeDocument/2006/math">
                    <m:r>
                      <a:rPr lang="en-US" altLang="zh-CN" sz="2800" i="1">
                        <a:latin typeface="Cambria Math" panose="02040503050406030204" pitchFamily="18" charset="0"/>
                      </a:rPr>
                      <m:t>𝑊</m:t>
                    </m:r>
                  </m:oMath>
                </a14:m>
                <a:r>
                  <a:rPr lang="zh-CN" altLang="zh-CN" sz="2800" dirty="0"/>
                  <a:t>是</a:t>
                </a:r>
                <a14:m>
                  <m:oMath xmlns:m="http://schemas.openxmlformats.org/officeDocument/2006/math">
                    <m:r>
                      <a:rPr lang="en-US" altLang="zh-CN" sz="2800" i="1">
                        <a:latin typeface="Cambria Math" panose="02040503050406030204" pitchFamily="18" charset="0"/>
                      </a:rPr>
                      <m:t>𝑉</m:t>
                    </m:r>
                  </m:oMath>
                </a14:m>
                <a:r>
                  <a:rPr lang="zh-CN" altLang="zh-CN" sz="2800" dirty="0"/>
                  <a:t>的非空子集</a:t>
                </a:r>
                <a:r>
                  <a:rPr lang="en-US" altLang="zh-CN" sz="2800" dirty="0">
                    <a:latin typeface="仿宋" panose="02010609060101010101" pitchFamily="49" charset="-122"/>
                    <a:ea typeface="仿宋" panose="02010609060101010101" pitchFamily="49" charset="-122"/>
                  </a:rPr>
                  <a:t>.</a:t>
                </a:r>
                <a:r>
                  <a:rPr lang="zh-CN" altLang="zh-CN" sz="2800" dirty="0"/>
                  <a:t>若</a:t>
                </a:r>
                <a14:m>
                  <m:oMath xmlns:m="http://schemas.openxmlformats.org/officeDocument/2006/math">
                    <m:r>
                      <a:rPr lang="en-US" altLang="zh-CN" sz="2800" i="1">
                        <a:latin typeface="Cambria Math" panose="02040503050406030204" pitchFamily="18" charset="0"/>
                      </a:rPr>
                      <m:t>𝑊</m:t>
                    </m:r>
                  </m:oMath>
                </a14:m>
                <a:r>
                  <a:rPr lang="zh-CN" altLang="zh-CN" sz="2800" dirty="0"/>
                  <a:t>的向量关于</a:t>
                </a:r>
                <a14:m>
                  <m:oMath xmlns:m="http://schemas.openxmlformats.org/officeDocument/2006/math">
                    <m:r>
                      <a:rPr lang="en-US" altLang="zh-CN" sz="2800" i="1">
                        <a:latin typeface="Cambria Math" panose="02040503050406030204" pitchFamily="18" charset="0"/>
                      </a:rPr>
                      <m:t>𝑉</m:t>
                    </m:r>
                  </m:oMath>
                </a14:m>
                <a:r>
                  <a:rPr lang="zh-CN" altLang="zh-CN" sz="2800" dirty="0"/>
                  <a:t>的加法和数乘运算也构成</a:t>
                </a:r>
                <a14:m>
                  <m:oMath xmlns:m="http://schemas.openxmlformats.org/officeDocument/2006/math">
                    <m:r>
                      <a:rPr lang="en-US" altLang="zh-CN" sz="2800" i="1">
                        <a:latin typeface="Cambria Math" panose="02040503050406030204" pitchFamily="18" charset="0"/>
                      </a:rPr>
                      <m:t>𝐹</m:t>
                    </m:r>
                  </m:oMath>
                </a14:m>
                <a:r>
                  <a:rPr lang="zh-CN" altLang="zh-CN" sz="2800" dirty="0"/>
                  <a:t>上的线性空间</a:t>
                </a:r>
                <a:r>
                  <a:rPr lang="en-US" altLang="zh-CN" sz="2800" dirty="0">
                    <a:latin typeface="仿宋" panose="02010609060101010101" pitchFamily="49" charset="-122"/>
                    <a:ea typeface="仿宋" panose="02010609060101010101" pitchFamily="49" charset="-122"/>
                  </a:rPr>
                  <a:t>,</a:t>
                </a:r>
                <a:r>
                  <a:rPr lang="zh-CN" altLang="zh-CN" sz="2800" dirty="0"/>
                  <a:t>则称</a:t>
                </a:r>
                <a14:m>
                  <m:oMath xmlns:m="http://schemas.openxmlformats.org/officeDocument/2006/math">
                    <m:r>
                      <a:rPr lang="en-US" altLang="zh-CN" sz="2800" i="1">
                        <a:latin typeface="Cambria Math" panose="02040503050406030204" pitchFamily="18" charset="0"/>
                      </a:rPr>
                      <m:t>𝑊</m:t>
                    </m:r>
                  </m:oMath>
                </a14:m>
                <a:r>
                  <a:rPr lang="zh-CN" altLang="zh-CN" sz="2800" dirty="0"/>
                  <a:t>是</a:t>
                </a:r>
                <a14:m>
                  <m:oMath xmlns:m="http://schemas.openxmlformats.org/officeDocument/2006/math">
                    <m:r>
                      <a:rPr lang="en-US" altLang="zh-CN" sz="2800" i="1">
                        <a:latin typeface="Cambria Math" panose="02040503050406030204" pitchFamily="18" charset="0"/>
                      </a:rPr>
                      <m:t>𝑉</m:t>
                    </m:r>
                  </m:oMath>
                </a14:m>
                <a:r>
                  <a:rPr lang="zh-CN" altLang="zh-CN" sz="2800" dirty="0"/>
                  <a:t>的</a:t>
                </a:r>
                <a:r>
                  <a:rPr lang="zh-CN" altLang="zh-CN" sz="2800" dirty="0">
                    <a:solidFill>
                      <a:srgbClr val="FF0000"/>
                    </a:solidFill>
                  </a:rPr>
                  <a:t>子空间</a:t>
                </a:r>
                <a:r>
                  <a:rPr lang="en-US" altLang="zh-CN" sz="2800" dirty="0">
                    <a:latin typeface="仿宋" panose="02010609060101010101" pitchFamily="49" charset="-122"/>
                    <a:ea typeface="仿宋" panose="02010609060101010101" pitchFamily="49" charset="-122"/>
                  </a:rPr>
                  <a:t>.</a:t>
                </a:r>
                <a:endParaRPr lang="zh-CN" altLang="zh-CN" sz="2800" dirty="0">
                  <a:latin typeface="仿宋" panose="02010609060101010101" pitchFamily="49" charset="-122"/>
                  <a:ea typeface="仿宋" panose="02010609060101010101" pitchFamily="49" charset="-122"/>
                </a:endParaRPr>
              </a:p>
              <a:p>
                <a:pPr>
                  <a:lnSpc>
                    <a:spcPct val="120000"/>
                  </a:lnSpc>
                </a:pPr>
                <a:r>
                  <a:rPr lang="zh-CN" altLang="zh-CN" sz="2800" b="1" dirty="0">
                    <a:solidFill>
                      <a:schemeClr val="accent6">
                        <a:lumMod val="75000"/>
                      </a:schemeClr>
                    </a:solidFill>
                  </a:rPr>
                  <a:t>例</a:t>
                </a:r>
                <a:r>
                  <a:rPr lang="en-US" altLang="zh-CN" sz="2800" b="1" dirty="0">
                    <a:solidFill>
                      <a:schemeClr val="accent6">
                        <a:lumMod val="75000"/>
                      </a:schemeClr>
                    </a:solidFill>
                  </a:rPr>
                  <a:t>1.2.1 </a:t>
                </a:r>
                <a:r>
                  <a:rPr lang="zh-CN" altLang="zh-CN" sz="2800" dirty="0"/>
                  <a:t>取定矩阵</a:t>
                </a:r>
                <a14:m>
                  <m:oMath xmlns:m="http://schemas.openxmlformats.org/officeDocument/2006/math">
                    <m:r>
                      <a:rPr lang="en-US" altLang="zh-CN" sz="2800" i="1">
                        <a:latin typeface="Cambria Math" panose="02040503050406030204" pitchFamily="18" charset="0"/>
                      </a:rPr>
                      <m:t>𝐴</m:t>
                    </m:r>
                    <m:r>
                      <a:rPr lang="en-US" altLang="zh-CN" sz="2800" i="1">
                        <a:latin typeface="Cambria Math" panose="02040503050406030204" pitchFamily="18" charset="0"/>
                      </a:rPr>
                      <m:t>∈</m:t>
                    </m:r>
                    <m:sSup>
                      <m:sSupPr>
                        <m:ctrlPr>
                          <a:rPr lang="zh-CN" altLang="zh-CN" sz="2800" i="1">
                            <a:latin typeface="Cambria Math" panose="02040503050406030204" pitchFamily="18" charset="0"/>
                          </a:rPr>
                        </m:ctrlPr>
                      </m:sSupPr>
                      <m:e>
                        <m:r>
                          <a:rPr lang="en-US" altLang="zh-CN" sz="2800" i="1">
                            <a:latin typeface="Cambria Math" panose="02040503050406030204" pitchFamily="18" charset="0"/>
                          </a:rPr>
                          <m:t>ℂ</m:t>
                        </m:r>
                      </m:e>
                      <m:sup>
                        <m:r>
                          <a:rPr lang="en-US" altLang="zh-CN" sz="2800" i="1">
                            <a:latin typeface="Cambria Math" panose="02040503050406030204" pitchFamily="18" charset="0"/>
                          </a:rPr>
                          <m:t>𝑚</m:t>
                        </m:r>
                        <m:r>
                          <a:rPr lang="en-US" altLang="zh-CN" sz="2800" i="1">
                            <a:latin typeface="Cambria Math" panose="02040503050406030204" pitchFamily="18" charset="0"/>
                          </a:rPr>
                          <m:t>×</m:t>
                        </m:r>
                        <m:r>
                          <a:rPr lang="en-US" altLang="zh-CN" sz="2800" i="1">
                            <a:latin typeface="Cambria Math" panose="02040503050406030204" pitchFamily="18" charset="0"/>
                          </a:rPr>
                          <m:t>𝑛</m:t>
                        </m:r>
                      </m:sup>
                    </m:sSup>
                  </m:oMath>
                </a14:m>
                <a:r>
                  <a:rPr lang="en-US" altLang="zh-CN" sz="2800" dirty="0">
                    <a:latin typeface="仿宋" panose="02010609060101010101" pitchFamily="49" charset="-122"/>
                    <a:ea typeface="仿宋" panose="02010609060101010101" pitchFamily="49" charset="-122"/>
                  </a:rPr>
                  <a:t>,</a:t>
                </a:r>
                <a:r>
                  <a:rPr lang="zh-CN" altLang="en-US" sz="2800" dirty="0"/>
                  <a:t>定义</a:t>
                </a:r>
                <a:r>
                  <a:rPr lang="zh-CN" altLang="zh-CN" sz="2800" dirty="0"/>
                  <a:t>集合</a:t>
                </a:r>
                <a:endParaRPr lang="en-US" altLang="zh-CN" sz="2800" dirty="0"/>
              </a:p>
              <a:p>
                <a:pPr>
                  <a:lnSpc>
                    <a:spcPct val="120000"/>
                  </a:lnSpc>
                </a:pPr>
                <a14:m>
                  <m:oMathPara xmlns:m="http://schemas.openxmlformats.org/officeDocument/2006/math">
                    <m:oMathParaPr>
                      <m:jc m:val="centerGroup"/>
                    </m:oMathParaPr>
                    <m:oMath xmlns:m="http://schemas.openxmlformats.org/officeDocument/2006/math">
                      <m:r>
                        <a:rPr lang="en-US" altLang="zh-CN" sz="2800">
                          <a:solidFill>
                            <a:srgbClr val="990000"/>
                          </a:solidFill>
                          <a:latin typeface="Cambria Math" panose="02040503050406030204" pitchFamily="18" charset="0"/>
                        </a:rPr>
                        <m:t>𝑊</m:t>
                      </m:r>
                      <m:r>
                        <a:rPr lang="en-US" altLang="zh-CN" sz="2800">
                          <a:solidFill>
                            <a:srgbClr val="990000"/>
                          </a:solidFill>
                          <a:latin typeface="Cambria Math" panose="02040503050406030204" pitchFamily="18" charset="0"/>
                        </a:rPr>
                        <m:t>=</m:t>
                      </m:r>
                      <m:d>
                        <m:dPr>
                          <m:begChr m:val="{"/>
                          <m:endChr m:val="}"/>
                          <m:ctrlPr>
                            <a:rPr lang="zh-CN" altLang="zh-CN" sz="2800" i="1">
                              <a:solidFill>
                                <a:srgbClr val="990000"/>
                              </a:solidFill>
                              <a:latin typeface="Cambria Math" panose="02040503050406030204" pitchFamily="18" charset="0"/>
                            </a:rPr>
                          </m:ctrlPr>
                        </m:dPr>
                        <m:e>
                          <m:r>
                            <a:rPr lang="en-US" altLang="zh-CN" sz="2800">
                              <a:solidFill>
                                <a:srgbClr val="990000"/>
                              </a:solidFill>
                              <a:latin typeface="Cambria Math" panose="02040503050406030204" pitchFamily="18" charset="0"/>
                            </a:rPr>
                            <m:t>𝒙</m:t>
                          </m:r>
                          <m:r>
                            <a:rPr lang="en-US" altLang="zh-CN" sz="2800">
                              <a:solidFill>
                                <a:srgbClr val="990000"/>
                              </a:solidFill>
                              <a:latin typeface="Cambria Math" panose="02040503050406030204" pitchFamily="18" charset="0"/>
                            </a:rPr>
                            <m:t>∈</m:t>
                          </m:r>
                          <m:sSup>
                            <m:sSupPr>
                              <m:ctrlPr>
                                <a:rPr lang="zh-CN" altLang="zh-CN" sz="2800" i="1">
                                  <a:solidFill>
                                    <a:srgbClr val="990000"/>
                                  </a:solidFill>
                                  <a:latin typeface="Cambria Math" panose="02040503050406030204" pitchFamily="18" charset="0"/>
                                </a:rPr>
                              </m:ctrlPr>
                            </m:sSupPr>
                            <m:e>
                              <m:r>
                                <a:rPr lang="en-US" altLang="zh-CN" sz="2800">
                                  <a:solidFill>
                                    <a:srgbClr val="990000"/>
                                  </a:solidFill>
                                  <a:latin typeface="Cambria Math" panose="02040503050406030204" pitchFamily="18" charset="0"/>
                                </a:rPr>
                                <m:t>ℂ</m:t>
                              </m:r>
                            </m:e>
                            <m:sup>
                              <m:r>
                                <a:rPr lang="en-US" altLang="zh-CN" sz="2800">
                                  <a:solidFill>
                                    <a:srgbClr val="990000"/>
                                  </a:solidFill>
                                  <a:latin typeface="Cambria Math" panose="02040503050406030204" pitchFamily="18" charset="0"/>
                                </a:rPr>
                                <m:t>𝑛</m:t>
                              </m:r>
                            </m:sup>
                          </m:sSup>
                          <m:r>
                            <a:rPr lang="en-US" altLang="zh-CN" sz="2800">
                              <a:solidFill>
                                <a:srgbClr val="990000"/>
                              </a:solidFill>
                              <a:latin typeface="Cambria Math" panose="02040503050406030204" pitchFamily="18" charset="0"/>
                            </a:rPr>
                            <m:t>|</m:t>
                          </m:r>
                          <m:r>
                            <a:rPr lang="en-US" altLang="zh-CN" sz="2800">
                              <a:solidFill>
                                <a:srgbClr val="990000"/>
                              </a:solidFill>
                              <a:latin typeface="Cambria Math" panose="02040503050406030204" pitchFamily="18" charset="0"/>
                            </a:rPr>
                            <m:t>𝐴</m:t>
                          </m:r>
                          <m:r>
                            <a:rPr lang="en-US" altLang="zh-CN" sz="2800">
                              <a:solidFill>
                                <a:srgbClr val="990000"/>
                              </a:solidFill>
                              <a:latin typeface="Cambria Math" panose="02040503050406030204" pitchFamily="18" charset="0"/>
                            </a:rPr>
                            <m:t>𝒙</m:t>
                          </m:r>
                          <m:r>
                            <a:rPr lang="en-US" altLang="zh-CN" sz="2800">
                              <a:solidFill>
                                <a:srgbClr val="990000"/>
                              </a:solidFill>
                              <a:latin typeface="Cambria Math" panose="02040503050406030204" pitchFamily="18" charset="0"/>
                            </a:rPr>
                            <m:t>=</m:t>
                          </m:r>
                          <m:r>
                            <a:rPr lang="en-US" altLang="zh-CN" sz="2800" b="1" i="1">
                              <a:solidFill>
                                <a:srgbClr val="990000"/>
                              </a:solidFill>
                              <a:latin typeface="Cambria Math" panose="02040503050406030204" pitchFamily="18" charset="0"/>
                            </a:rPr>
                            <m:t>𝟎</m:t>
                          </m:r>
                        </m:e>
                      </m:d>
                    </m:oMath>
                  </m:oMathPara>
                </a14:m>
                <a:endParaRPr lang="en-US" altLang="zh-CN" sz="2800" dirty="0">
                  <a:solidFill>
                    <a:srgbClr val="990000"/>
                  </a:solidFill>
                </a:endParaRPr>
              </a:p>
              <a:p>
                <a:pPr>
                  <a:lnSpc>
                    <a:spcPct val="120000"/>
                  </a:lnSpc>
                </a:pPr>
                <a:r>
                  <a:rPr lang="zh-CN" altLang="en-US" sz="2800" dirty="0"/>
                  <a:t>则</a:t>
                </a:r>
                <a:r>
                  <a:rPr lang="zh-CN" altLang="zh-CN" sz="2800" dirty="0"/>
                  <a:t>集合</a:t>
                </a:r>
                <a14:m>
                  <m:oMath xmlns:m="http://schemas.openxmlformats.org/officeDocument/2006/math">
                    <m:r>
                      <a:rPr lang="en-US" altLang="zh-CN" sz="2800" i="1">
                        <a:latin typeface="Cambria Math" panose="02040503050406030204" pitchFamily="18" charset="0"/>
                      </a:rPr>
                      <m:t>𝑊</m:t>
                    </m:r>
                  </m:oMath>
                </a14:m>
                <a:r>
                  <a:rPr lang="zh-CN" altLang="zh-CN" sz="2800" dirty="0"/>
                  <a:t>是</a:t>
                </a:r>
                <a14:m>
                  <m:oMath xmlns:m="http://schemas.openxmlformats.org/officeDocument/2006/math">
                    <m:r>
                      <a:rPr lang="en-US" altLang="zh-CN" sz="2800" i="1">
                        <a:latin typeface="Cambria Math" panose="02040503050406030204" pitchFamily="18" charset="0"/>
                      </a:rPr>
                      <m:t>ℂ</m:t>
                    </m:r>
                  </m:oMath>
                </a14:m>
                <a:r>
                  <a:rPr lang="zh-CN" altLang="zh-CN" sz="2800" dirty="0"/>
                  <a:t>上的线性空间</a:t>
                </a:r>
                <a:r>
                  <a:rPr lang="en-US" altLang="zh-CN" sz="2800" dirty="0">
                    <a:latin typeface="仿宋" panose="02010609060101010101" pitchFamily="49" charset="-122"/>
                    <a:ea typeface="仿宋" panose="02010609060101010101" pitchFamily="49" charset="-122"/>
                  </a:rPr>
                  <a:t>. </a:t>
                </a:r>
              </a:p>
              <a:p>
                <a:pPr>
                  <a:lnSpc>
                    <a:spcPct val="120000"/>
                  </a:lnSpc>
                </a:pPr>
                <a:r>
                  <a:rPr lang="zh-CN" altLang="en-US" sz="2800" dirty="0"/>
                  <a:t>又知</a:t>
                </a:r>
                <a14:m>
                  <m:oMath xmlns:m="http://schemas.openxmlformats.org/officeDocument/2006/math">
                    <m:r>
                      <a:rPr lang="en-US" altLang="zh-CN" sz="2800" i="1">
                        <a:latin typeface="Cambria Math" panose="02040503050406030204" pitchFamily="18" charset="0"/>
                      </a:rPr>
                      <m:t>𝑊</m:t>
                    </m:r>
                  </m:oMath>
                </a14:m>
                <a:r>
                  <a:rPr lang="zh-CN" altLang="zh-CN" sz="2800" dirty="0"/>
                  <a:t>是向量空间</a:t>
                </a:r>
                <a14:m>
                  <m:oMath xmlns:m="http://schemas.openxmlformats.org/officeDocument/2006/math">
                    <m:sSup>
                      <m:sSupPr>
                        <m:ctrlPr>
                          <a:rPr lang="zh-CN" altLang="zh-CN" sz="2800" i="1">
                            <a:latin typeface="Cambria Math" panose="02040503050406030204" pitchFamily="18" charset="0"/>
                          </a:rPr>
                        </m:ctrlPr>
                      </m:sSupPr>
                      <m:e>
                        <m:r>
                          <a:rPr lang="en-US" altLang="zh-CN" sz="2800" i="1">
                            <a:latin typeface="Cambria Math" panose="02040503050406030204" pitchFamily="18" charset="0"/>
                          </a:rPr>
                          <m:t>ℂ</m:t>
                        </m:r>
                      </m:e>
                      <m:sup>
                        <m:r>
                          <a:rPr lang="en-US" altLang="zh-CN" sz="2800" i="1">
                            <a:latin typeface="Cambria Math" panose="02040503050406030204" pitchFamily="18" charset="0"/>
                          </a:rPr>
                          <m:t>𝑛</m:t>
                        </m:r>
                      </m:sup>
                    </m:sSup>
                  </m:oMath>
                </a14:m>
                <a:r>
                  <a:rPr lang="zh-CN" altLang="zh-CN" sz="2800" dirty="0"/>
                  <a:t>的子集</a:t>
                </a:r>
                <a:r>
                  <a:rPr lang="en-US" altLang="zh-CN" sz="2800" dirty="0">
                    <a:latin typeface="仿宋" panose="02010609060101010101" pitchFamily="49" charset="-122"/>
                    <a:ea typeface="仿宋" panose="02010609060101010101" pitchFamily="49" charset="-122"/>
                  </a:rPr>
                  <a:t>,</a:t>
                </a:r>
                <a:r>
                  <a:rPr lang="en-US" altLang="zh-CN" sz="2800" dirty="0"/>
                  <a:t> </a:t>
                </a:r>
                <a:r>
                  <a:rPr lang="zh-CN" altLang="zh-CN" sz="2800" dirty="0"/>
                  <a:t>故</a:t>
                </a:r>
                <a14:m>
                  <m:oMath xmlns:m="http://schemas.openxmlformats.org/officeDocument/2006/math">
                    <m:r>
                      <a:rPr lang="en-US" altLang="zh-CN" sz="2800" i="1" smtClean="0">
                        <a:solidFill>
                          <a:schemeClr val="accent6">
                            <a:lumMod val="75000"/>
                          </a:schemeClr>
                        </a:solidFill>
                        <a:latin typeface="Cambria Math" panose="02040503050406030204" pitchFamily="18" charset="0"/>
                      </a:rPr>
                      <m:t>𝑊</m:t>
                    </m:r>
                  </m:oMath>
                </a14:m>
                <a:r>
                  <a:rPr lang="zh-CN" altLang="zh-CN" sz="2800" dirty="0">
                    <a:solidFill>
                      <a:schemeClr val="accent6">
                        <a:lumMod val="75000"/>
                      </a:schemeClr>
                    </a:solidFill>
                  </a:rPr>
                  <a:t>是</a:t>
                </a:r>
                <a14:m>
                  <m:oMath xmlns:m="http://schemas.openxmlformats.org/officeDocument/2006/math">
                    <m:sSup>
                      <m:sSupPr>
                        <m:ctrlPr>
                          <a:rPr lang="zh-CN" altLang="zh-CN" sz="2800" i="1">
                            <a:solidFill>
                              <a:schemeClr val="accent6">
                                <a:lumMod val="75000"/>
                              </a:schemeClr>
                            </a:solidFill>
                            <a:latin typeface="Cambria Math" panose="02040503050406030204" pitchFamily="18" charset="0"/>
                          </a:rPr>
                        </m:ctrlPr>
                      </m:sSupPr>
                      <m:e>
                        <m:r>
                          <a:rPr lang="en-US" altLang="zh-CN" sz="2800" i="1">
                            <a:solidFill>
                              <a:schemeClr val="accent6">
                                <a:lumMod val="75000"/>
                              </a:schemeClr>
                            </a:solidFill>
                            <a:latin typeface="Cambria Math" panose="02040503050406030204" pitchFamily="18" charset="0"/>
                          </a:rPr>
                          <m:t>ℂ</m:t>
                        </m:r>
                      </m:e>
                      <m:sup>
                        <m:r>
                          <a:rPr lang="en-US" altLang="zh-CN" sz="2800" i="1">
                            <a:solidFill>
                              <a:schemeClr val="accent6">
                                <a:lumMod val="75000"/>
                              </a:schemeClr>
                            </a:solidFill>
                            <a:latin typeface="Cambria Math" panose="02040503050406030204" pitchFamily="18" charset="0"/>
                          </a:rPr>
                          <m:t>𝑛</m:t>
                        </m:r>
                      </m:sup>
                    </m:sSup>
                  </m:oMath>
                </a14:m>
                <a:r>
                  <a:rPr lang="zh-CN" altLang="zh-CN" sz="2800" dirty="0">
                    <a:solidFill>
                      <a:schemeClr val="accent6">
                        <a:lumMod val="75000"/>
                      </a:schemeClr>
                    </a:solidFill>
                  </a:rPr>
                  <a:t>的子空间</a:t>
                </a:r>
                <a:r>
                  <a:rPr lang="en-US" altLang="zh-CN" sz="2800" dirty="0">
                    <a:latin typeface="仿宋" panose="02010609060101010101" pitchFamily="49" charset="-122"/>
                    <a:ea typeface="仿宋" panose="02010609060101010101" pitchFamily="49" charset="-122"/>
                  </a:rPr>
                  <a:t>. </a:t>
                </a:r>
                <a:endParaRPr lang="zh-CN" altLang="zh-CN" sz="2800" dirty="0">
                  <a:latin typeface="仿宋" panose="02010609060101010101" pitchFamily="49" charset="-122"/>
                  <a:ea typeface="仿宋" panose="02010609060101010101" pitchFamily="49" charset="-122"/>
                </a:endParaRPr>
              </a:p>
              <a:p>
                <a:endParaRPr lang="zh-CN" altLang="zh-CN" sz="2800" dirty="0"/>
              </a:p>
              <a:p>
                <a:pPr algn="ctr"/>
                <a:endParaRPr lang="zh-CN" altLang="zh-CN" sz="2800" dirty="0"/>
              </a:p>
            </p:txBody>
          </p:sp>
        </mc:Choice>
        <mc:Fallback xmlns="">
          <p:sp>
            <p:nvSpPr>
              <p:cNvPr id="22" name="内容占位符 2"/>
              <p:cNvSpPr txBox="1">
                <a:spLocks noRot="1" noChangeAspect="1" noMove="1" noResize="1" noEditPoints="1" noAdjustHandles="1" noChangeArrowheads="1" noChangeShapeType="1" noTextEdit="1"/>
              </p:cNvSpPr>
              <p:nvPr/>
            </p:nvSpPr>
            <p:spPr>
              <a:xfrm>
                <a:off x="627331" y="1229293"/>
                <a:ext cx="7944208" cy="4935337"/>
              </a:xfrm>
              <a:prstGeom prst="rect">
                <a:avLst/>
              </a:prstGeom>
              <a:blipFill rotWithShape="1">
                <a:blip r:embed="rId2"/>
                <a:stretch>
                  <a:fillRect l="-7" t="-12" r="4" b="-1003"/>
                </a:stretch>
              </a:blipFill>
            </p:spPr>
            <p:txBody>
              <a:bodyPr/>
              <a:lstStyle/>
              <a:p>
                <a:r>
                  <a:rPr lang="zh-CN" altLang="en-US">
                    <a:noFill/>
                  </a:rPr>
                  <a:t> </a:t>
                </a:r>
              </a:p>
            </p:txBody>
          </p:sp>
        </mc:Fallback>
      </mc:AlternateContent>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513031" y="180000"/>
            <a:ext cx="8001000" cy="678344"/>
          </a:xfrm>
        </p:spPr>
        <p:txBody>
          <a:bodyPr/>
          <a:lstStyle/>
          <a:p>
            <a:r>
              <a:rPr lang="zh-CN" altLang="en-US" sz="2400" dirty="0">
                <a:latin typeface="黑体" panose="02010609060101010101" pitchFamily="49" charset="-122"/>
                <a:ea typeface="黑体" panose="02010609060101010101" pitchFamily="49" charset="-122"/>
                <a:cs typeface="Arial" panose="020B0604020202020204" pitchFamily="34" charset="0"/>
              </a:rPr>
              <a:t>第一章 线性空间引论</a:t>
            </a:r>
            <a:r>
              <a:rPr lang="en-US" altLang="zh-CN" sz="2400" dirty="0">
                <a:latin typeface="黑体" panose="02010609060101010101" pitchFamily="49" charset="-122"/>
                <a:ea typeface="黑体" panose="02010609060101010101" pitchFamily="49" charset="-122"/>
                <a:cs typeface="Arial" panose="020B0604020202020204" pitchFamily="34" charset="0"/>
              </a:rPr>
              <a:t>——</a:t>
            </a:r>
            <a:r>
              <a:rPr lang="zh-CN" altLang="en-US" sz="2400" dirty="0">
                <a:latin typeface="黑体" panose="02010609060101010101" pitchFamily="49" charset="-122"/>
                <a:ea typeface="黑体" panose="02010609060101010101" pitchFamily="49" charset="-122"/>
                <a:cs typeface="Arial" panose="020B0604020202020204" pitchFamily="34" charset="0"/>
              </a:rPr>
              <a:t>线性子空间</a:t>
            </a:r>
          </a:p>
        </p:txBody>
      </p:sp>
      <mc:AlternateContent xmlns:mc="http://schemas.openxmlformats.org/markup-compatibility/2006" xmlns:a14="http://schemas.microsoft.com/office/drawing/2010/main">
        <mc:Choice Requires="a14">
          <p:sp>
            <p:nvSpPr>
              <p:cNvPr id="22" name="内容占位符 2"/>
              <p:cNvSpPr txBox="1"/>
              <p:nvPr/>
            </p:nvSpPr>
            <p:spPr>
              <a:xfrm>
                <a:off x="627330" y="1229293"/>
                <a:ext cx="7948051" cy="4935337"/>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600"/>
                  </a:spcBef>
                  <a:buFont typeface="Arial" panose="020B0604020202020204" pitchFamily="34" charset="0"/>
                  <a:buNone/>
                  <a:defRPr sz="3000" kern="1200" baseline="0">
                    <a:solidFill>
                      <a:schemeClr val="tx1"/>
                    </a:solidFill>
                    <a:latin typeface="+mn-ea"/>
                    <a:ea typeface="黑体" panose="02010609060101010101" pitchFamily="49" charset="-122"/>
                    <a:cs typeface="+mn-cs"/>
                  </a:defRPr>
                </a:lvl1pPr>
                <a:lvl2pPr marL="742950" indent="-28575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2pPr>
                <a:lvl3pPr marL="11430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3pPr>
                <a:lvl4pPr marL="16002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4pPr>
                <a:lvl5pPr marL="20574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20000"/>
                  </a:lnSpc>
                </a:pPr>
                <a:r>
                  <a:rPr lang="zh-CN" altLang="zh-CN" sz="2800" b="1" dirty="0">
                    <a:solidFill>
                      <a:schemeClr val="accent6">
                        <a:lumMod val="75000"/>
                      </a:schemeClr>
                    </a:solidFill>
                  </a:rPr>
                  <a:t>例</a:t>
                </a:r>
                <a:r>
                  <a:rPr lang="en-US" altLang="zh-CN" sz="2800" b="1" dirty="0">
                    <a:solidFill>
                      <a:schemeClr val="accent6">
                        <a:lumMod val="75000"/>
                      </a:schemeClr>
                    </a:solidFill>
                  </a:rPr>
                  <a:t>1.2.2 </a:t>
                </a:r>
                <a:r>
                  <a:rPr lang="zh-CN" altLang="en-US" sz="2800" dirty="0"/>
                  <a:t>在</a:t>
                </a:r>
                <a:r>
                  <a:rPr lang="zh-CN" altLang="zh-CN" sz="2800" dirty="0"/>
                  <a:t>线性空间</a:t>
                </a:r>
                <a14:m>
                  <m:oMath xmlns:m="http://schemas.openxmlformats.org/officeDocument/2006/math">
                    <m:r>
                      <a:rPr lang="en-US" altLang="zh-CN" sz="2800" i="1">
                        <a:latin typeface="Cambria Math" panose="02040503050406030204" pitchFamily="18" charset="0"/>
                      </a:rPr>
                      <m:t>𝑉</m:t>
                    </m:r>
                  </m:oMath>
                </a14:m>
                <a:r>
                  <a:rPr lang="zh-CN" altLang="en-US" sz="2800" dirty="0"/>
                  <a:t>中</a:t>
                </a:r>
                <a:r>
                  <a:rPr lang="en-US" altLang="zh-CN" sz="2800" dirty="0">
                    <a:latin typeface="仿宋" panose="02010609060101010101" pitchFamily="49" charset="-122"/>
                    <a:ea typeface="仿宋" panose="02010609060101010101" pitchFamily="49" charset="-122"/>
                  </a:rPr>
                  <a:t>,</a:t>
                </a:r>
                <a:r>
                  <a:rPr lang="zh-CN" altLang="zh-CN" sz="2800" dirty="0"/>
                  <a:t>仅</a:t>
                </a:r>
                <a:r>
                  <a:rPr lang="zh-CN" altLang="en-US" sz="2800" dirty="0"/>
                  <a:t>包含单个</a:t>
                </a:r>
                <a:r>
                  <a:rPr lang="zh-CN" altLang="zh-CN" sz="2800" dirty="0"/>
                  <a:t>零向量的集合是</a:t>
                </a:r>
                <a:r>
                  <a:rPr lang="zh-CN" altLang="en-US" sz="2800" dirty="0"/>
                  <a:t>线性</a:t>
                </a:r>
                <a:r>
                  <a:rPr lang="zh-CN" altLang="zh-CN" sz="2800" dirty="0"/>
                  <a:t>空间</a:t>
                </a:r>
                <a:r>
                  <a:rPr lang="zh-CN" altLang="en-US" sz="2800" dirty="0"/>
                  <a:t>吗？</a:t>
                </a:r>
                <a:endParaRPr lang="en-US" altLang="zh-CN" sz="2800" dirty="0"/>
              </a:p>
              <a:p>
                <a:pPr algn="ctr"/>
                <a:endParaRPr lang="zh-CN" altLang="zh-CN" sz="2800" dirty="0"/>
              </a:p>
            </p:txBody>
          </p:sp>
        </mc:Choice>
        <mc:Fallback xmlns="">
          <p:sp>
            <p:nvSpPr>
              <p:cNvPr id="22" name="内容占位符 2"/>
              <p:cNvSpPr txBox="1">
                <a:spLocks noRot="1" noChangeAspect="1" noMove="1" noResize="1" noEditPoints="1" noAdjustHandles="1" noChangeArrowheads="1" noChangeShapeType="1" noTextEdit="1"/>
              </p:cNvSpPr>
              <p:nvPr/>
            </p:nvSpPr>
            <p:spPr>
              <a:xfrm>
                <a:off x="627330" y="1229293"/>
                <a:ext cx="7948051" cy="4935337"/>
              </a:xfrm>
              <a:prstGeom prst="rect">
                <a:avLst/>
              </a:prstGeom>
              <a:blipFill rotWithShape="1">
                <a:blip r:embed="rId2"/>
                <a:stretch>
                  <a:fillRect l="-7" t="-12" r="4" b="1"/>
                </a:stretch>
              </a:blipFill>
            </p:spPr>
            <p:txBody>
              <a:bodyPr/>
              <a:lstStyle/>
              <a:p>
                <a:r>
                  <a:rPr lang="zh-CN" altLang="en-US">
                    <a:noFill/>
                  </a:rPr>
                  <a:t> </a:t>
                </a:r>
              </a:p>
            </p:txBody>
          </p:sp>
        </mc:Fallback>
      </mc:AlternateContent>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513031" y="180000"/>
            <a:ext cx="8001000" cy="678344"/>
          </a:xfrm>
        </p:spPr>
        <p:txBody>
          <a:bodyPr/>
          <a:lstStyle/>
          <a:p>
            <a:r>
              <a:rPr lang="zh-CN" altLang="en-US" sz="2400" dirty="0">
                <a:latin typeface="黑体" panose="02010609060101010101" pitchFamily="49" charset="-122"/>
                <a:ea typeface="黑体" panose="02010609060101010101" pitchFamily="49" charset="-122"/>
                <a:cs typeface="Arial" panose="020B0604020202020204" pitchFamily="34" charset="0"/>
              </a:rPr>
              <a:t>第一章 线性空间引论</a:t>
            </a:r>
            <a:r>
              <a:rPr lang="en-US" altLang="zh-CN" sz="2400" dirty="0">
                <a:latin typeface="黑体" panose="02010609060101010101" pitchFamily="49" charset="-122"/>
                <a:ea typeface="黑体" panose="02010609060101010101" pitchFamily="49" charset="-122"/>
                <a:cs typeface="Arial" panose="020B0604020202020204" pitchFamily="34" charset="0"/>
              </a:rPr>
              <a:t>——</a:t>
            </a:r>
            <a:r>
              <a:rPr lang="zh-CN" altLang="en-US" sz="2400" dirty="0">
                <a:latin typeface="黑体" panose="02010609060101010101" pitchFamily="49" charset="-122"/>
                <a:ea typeface="黑体" panose="02010609060101010101" pitchFamily="49" charset="-122"/>
                <a:cs typeface="Arial" panose="020B0604020202020204" pitchFamily="34" charset="0"/>
              </a:rPr>
              <a:t>线性子空间</a:t>
            </a:r>
          </a:p>
        </p:txBody>
      </p:sp>
      <mc:AlternateContent xmlns:mc="http://schemas.openxmlformats.org/markup-compatibility/2006" xmlns:a14="http://schemas.microsoft.com/office/drawing/2010/main">
        <mc:Choice Requires="a14">
          <p:sp>
            <p:nvSpPr>
              <p:cNvPr id="22" name="内容占位符 2"/>
              <p:cNvSpPr txBox="1"/>
              <p:nvPr/>
            </p:nvSpPr>
            <p:spPr>
              <a:xfrm>
                <a:off x="627330" y="1229293"/>
                <a:ext cx="7948051" cy="4935337"/>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600"/>
                  </a:spcBef>
                  <a:buFont typeface="Arial" panose="020B0604020202020204" pitchFamily="34" charset="0"/>
                  <a:buNone/>
                  <a:defRPr sz="3000" kern="1200" baseline="0">
                    <a:solidFill>
                      <a:schemeClr val="tx1"/>
                    </a:solidFill>
                    <a:latin typeface="+mn-ea"/>
                    <a:ea typeface="黑体" panose="02010609060101010101" pitchFamily="49" charset="-122"/>
                    <a:cs typeface="+mn-cs"/>
                  </a:defRPr>
                </a:lvl1pPr>
                <a:lvl2pPr marL="742950" indent="-28575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2pPr>
                <a:lvl3pPr marL="11430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3pPr>
                <a:lvl4pPr marL="16002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4pPr>
                <a:lvl5pPr marL="20574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20000"/>
                  </a:lnSpc>
                </a:pPr>
                <a:r>
                  <a:rPr lang="zh-CN" altLang="zh-CN" sz="2800" b="1" dirty="0">
                    <a:solidFill>
                      <a:schemeClr val="accent6">
                        <a:lumMod val="75000"/>
                      </a:schemeClr>
                    </a:solidFill>
                  </a:rPr>
                  <a:t>例</a:t>
                </a:r>
                <a:r>
                  <a:rPr lang="en-US" altLang="zh-CN" sz="2800" b="1" dirty="0">
                    <a:solidFill>
                      <a:schemeClr val="accent6">
                        <a:lumMod val="75000"/>
                      </a:schemeClr>
                    </a:solidFill>
                  </a:rPr>
                  <a:t>1.2.2 </a:t>
                </a:r>
                <a:r>
                  <a:rPr lang="zh-CN" altLang="en-US" sz="2800" dirty="0"/>
                  <a:t>在</a:t>
                </a:r>
                <a:r>
                  <a:rPr lang="zh-CN" altLang="zh-CN" sz="2800" dirty="0"/>
                  <a:t>线性空间</a:t>
                </a:r>
                <a14:m>
                  <m:oMath xmlns:m="http://schemas.openxmlformats.org/officeDocument/2006/math">
                    <m:r>
                      <a:rPr lang="en-US" altLang="zh-CN" sz="2800" i="1">
                        <a:latin typeface="Cambria Math" panose="02040503050406030204" pitchFamily="18" charset="0"/>
                      </a:rPr>
                      <m:t>𝑉</m:t>
                    </m:r>
                  </m:oMath>
                </a14:m>
                <a:r>
                  <a:rPr lang="zh-CN" altLang="en-US" sz="2800" dirty="0"/>
                  <a:t>中</a:t>
                </a:r>
                <a:r>
                  <a:rPr lang="en-US" altLang="zh-CN" sz="2800" dirty="0">
                    <a:latin typeface="仿宋" panose="02010609060101010101" pitchFamily="49" charset="-122"/>
                    <a:ea typeface="仿宋" panose="02010609060101010101" pitchFamily="49" charset="-122"/>
                  </a:rPr>
                  <a:t>,</a:t>
                </a:r>
                <a:r>
                  <a:rPr lang="zh-CN" altLang="zh-CN" sz="2800" dirty="0"/>
                  <a:t>仅</a:t>
                </a:r>
                <a:r>
                  <a:rPr lang="zh-CN" altLang="en-US" sz="2800" dirty="0"/>
                  <a:t>包含单个</a:t>
                </a:r>
                <a:r>
                  <a:rPr lang="zh-CN" altLang="zh-CN" sz="2800" dirty="0"/>
                  <a:t>零向量的集合是</a:t>
                </a:r>
                <a:r>
                  <a:rPr lang="zh-CN" altLang="en-US" sz="2800" dirty="0"/>
                  <a:t>线性</a:t>
                </a:r>
                <a:r>
                  <a:rPr lang="zh-CN" altLang="zh-CN" sz="2800" dirty="0"/>
                  <a:t>空间</a:t>
                </a:r>
                <a:r>
                  <a:rPr lang="zh-CN" altLang="en-US" sz="2800" dirty="0"/>
                  <a:t>吗？</a:t>
                </a:r>
                <a:endParaRPr lang="en-US" altLang="zh-CN" sz="2800" dirty="0"/>
              </a:p>
              <a:p>
                <a:pPr>
                  <a:lnSpc>
                    <a:spcPct val="120000"/>
                  </a:lnSpc>
                </a:pPr>
                <a:endParaRPr lang="en-US" altLang="zh-CN" sz="2800" dirty="0"/>
              </a:p>
              <a:p>
                <a:pPr>
                  <a:lnSpc>
                    <a:spcPct val="120000"/>
                  </a:lnSpc>
                </a:pPr>
                <a:r>
                  <a:rPr lang="zh-CN" altLang="en-US" sz="2800" dirty="0"/>
                  <a:t>该集合是线性空间</a:t>
                </a:r>
                <a:r>
                  <a:rPr lang="en-US" altLang="zh-CN" sz="2800" dirty="0">
                    <a:latin typeface="仿宋" panose="02010609060101010101" pitchFamily="49" charset="-122"/>
                    <a:ea typeface="仿宋" panose="02010609060101010101" pitchFamily="49" charset="-122"/>
                  </a:rPr>
                  <a:t>,</a:t>
                </a:r>
                <a:r>
                  <a:rPr lang="zh-CN" altLang="en-US" sz="2800" dirty="0"/>
                  <a:t>我们</a:t>
                </a:r>
                <a:r>
                  <a:rPr lang="zh-CN" altLang="zh-CN" sz="2800" dirty="0"/>
                  <a:t>称</a:t>
                </a:r>
                <a:r>
                  <a:rPr lang="zh-CN" altLang="en-US" sz="2800" dirty="0"/>
                  <a:t>之</a:t>
                </a:r>
                <a:r>
                  <a:rPr lang="zh-CN" altLang="zh-CN" sz="2800" dirty="0"/>
                  <a:t>为</a:t>
                </a:r>
                <a:r>
                  <a:rPr lang="zh-CN" altLang="zh-CN" sz="2800" dirty="0">
                    <a:solidFill>
                      <a:srgbClr val="FF0000"/>
                    </a:solidFill>
                  </a:rPr>
                  <a:t>零子空间</a:t>
                </a:r>
                <a:r>
                  <a:rPr lang="en-US" altLang="zh-CN" sz="2800" dirty="0">
                    <a:latin typeface="仿宋" panose="02010609060101010101" pitchFamily="49" charset="-122"/>
                    <a:ea typeface="仿宋" panose="02010609060101010101" pitchFamily="49" charset="-122"/>
                  </a:rPr>
                  <a:t>,</a:t>
                </a:r>
                <a:r>
                  <a:rPr lang="zh-CN" altLang="zh-CN" sz="2800" dirty="0"/>
                  <a:t>记为</a:t>
                </a:r>
                <a14:m>
                  <m:oMath xmlns:m="http://schemas.openxmlformats.org/officeDocument/2006/math">
                    <m:d>
                      <m:dPr>
                        <m:begChr m:val="{"/>
                        <m:endChr m:val="}"/>
                        <m:ctrlPr>
                          <a:rPr lang="zh-CN" altLang="zh-CN" sz="2800" i="1">
                            <a:latin typeface="Cambria Math" panose="02040503050406030204" pitchFamily="18" charset="0"/>
                          </a:rPr>
                        </m:ctrlPr>
                      </m:dPr>
                      <m:e>
                        <m:r>
                          <a:rPr lang="en-US" altLang="zh-CN" sz="2800" b="1" i="1">
                            <a:latin typeface="Cambria Math" panose="02040503050406030204" pitchFamily="18" charset="0"/>
                          </a:rPr>
                          <m:t>𝜽</m:t>
                        </m:r>
                      </m:e>
                    </m:d>
                  </m:oMath>
                </a14:m>
                <a:r>
                  <a:rPr lang="en-US" altLang="zh-CN" sz="2800" dirty="0">
                    <a:latin typeface="仿宋" panose="02010609060101010101" pitchFamily="49" charset="-122"/>
                    <a:ea typeface="仿宋" panose="02010609060101010101" pitchFamily="49" charset="-122"/>
                  </a:rPr>
                  <a:t>.</a:t>
                </a:r>
                <a:endParaRPr lang="en-US" altLang="zh-CN" sz="2800" dirty="0"/>
              </a:p>
              <a:p>
                <a:pPr>
                  <a:lnSpc>
                    <a:spcPct val="120000"/>
                  </a:lnSpc>
                </a:pPr>
                <a:r>
                  <a:rPr lang="zh-CN" altLang="zh-CN" sz="2800" dirty="0"/>
                  <a:t>空间</a:t>
                </a:r>
                <a14:m>
                  <m:oMath xmlns:m="http://schemas.openxmlformats.org/officeDocument/2006/math">
                    <m:r>
                      <a:rPr lang="en-US" altLang="zh-CN" sz="2800" i="1">
                        <a:latin typeface="Cambria Math" panose="02040503050406030204" pitchFamily="18" charset="0"/>
                      </a:rPr>
                      <m:t>𝑉</m:t>
                    </m:r>
                  </m:oMath>
                </a14:m>
                <a:r>
                  <a:rPr lang="zh-CN" altLang="zh-CN" sz="2800" dirty="0"/>
                  <a:t>本身也是</a:t>
                </a:r>
                <a14:m>
                  <m:oMath xmlns:m="http://schemas.openxmlformats.org/officeDocument/2006/math">
                    <m:r>
                      <a:rPr lang="en-US" altLang="zh-CN" sz="2800" i="1">
                        <a:latin typeface="Cambria Math" panose="02040503050406030204" pitchFamily="18" charset="0"/>
                      </a:rPr>
                      <m:t>𝑉</m:t>
                    </m:r>
                  </m:oMath>
                </a14:m>
                <a:r>
                  <a:rPr lang="zh-CN" altLang="zh-CN" sz="2800" dirty="0"/>
                  <a:t>的一个子空间</a:t>
                </a:r>
                <a:r>
                  <a:rPr lang="en-US" altLang="zh-CN" sz="2800" dirty="0">
                    <a:latin typeface="仿宋" panose="02010609060101010101" pitchFamily="49" charset="-122"/>
                    <a:ea typeface="仿宋" panose="02010609060101010101" pitchFamily="49" charset="-122"/>
                  </a:rPr>
                  <a:t>.</a:t>
                </a:r>
              </a:p>
              <a:p>
                <a:pPr>
                  <a:lnSpc>
                    <a:spcPct val="120000"/>
                  </a:lnSpc>
                </a:pPr>
                <a:r>
                  <a:rPr lang="zh-CN" altLang="zh-CN" sz="2800" dirty="0"/>
                  <a:t>子空间</a:t>
                </a:r>
                <a14:m>
                  <m:oMath xmlns:m="http://schemas.openxmlformats.org/officeDocument/2006/math">
                    <m:r>
                      <a:rPr lang="en-US" altLang="zh-CN" sz="2800" i="1">
                        <a:latin typeface="Cambria Math" panose="02040503050406030204" pitchFamily="18" charset="0"/>
                      </a:rPr>
                      <m:t>𝑉</m:t>
                    </m:r>
                  </m:oMath>
                </a14:m>
                <a:r>
                  <a:rPr lang="zh-CN" altLang="zh-CN" sz="2800" dirty="0"/>
                  <a:t>和</a:t>
                </a:r>
                <a14:m>
                  <m:oMath xmlns:m="http://schemas.openxmlformats.org/officeDocument/2006/math">
                    <m:d>
                      <m:dPr>
                        <m:begChr m:val="{"/>
                        <m:endChr m:val="}"/>
                        <m:ctrlPr>
                          <a:rPr lang="zh-CN" altLang="zh-CN" sz="2800" i="1">
                            <a:latin typeface="Cambria Math" panose="02040503050406030204" pitchFamily="18" charset="0"/>
                          </a:rPr>
                        </m:ctrlPr>
                      </m:dPr>
                      <m:e>
                        <m:r>
                          <a:rPr lang="en-US" altLang="zh-CN" sz="2800" b="1" i="1">
                            <a:latin typeface="Cambria Math" panose="02040503050406030204" pitchFamily="18" charset="0"/>
                          </a:rPr>
                          <m:t>𝜽</m:t>
                        </m:r>
                      </m:e>
                    </m:d>
                  </m:oMath>
                </a14:m>
                <a:r>
                  <a:rPr lang="zh-CN" altLang="zh-CN" sz="2800" dirty="0"/>
                  <a:t>称为</a:t>
                </a:r>
                <a14:m>
                  <m:oMath xmlns:m="http://schemas.openxmlformats.org/officeDocument/2006/math">
                    <m:r>
                      <a:rPr lang="en-US" altLang="zh-CN" sz="2800" i="1">
                        <a:latin typeface="Cambria Math" panose="02040503050406030204" pitchFamily="18" charset="0"/>
                      </a:rPr>
                      <m:t>𝑉</m:t>
                    </m:r>
                  </m:oMath>
                </a14:m>
                <a:r>
                  <a:rPr lang="zh-CN" altLang="zh-CN" sz="2800" dirty="0"/>
                  <a:t>的</a:t>
                </a:r>
                <a:r>
                  <a:rPr lang="zh-CN" altLang="zh-CN" sz="2800" dirty="0">
                    <a:solidFill>
                      <a:srgbClr val="FF0000"/>
                    </a:solidFill>
                  </a:rPr>
                  <a:t>平凡子空间</a:t>
                </a:r>
                <a:r>
                  <a:rPr lang="en-US" altLang="zh-CN" sz="2800" dirty="0">
                    <a:latin typeface="仿宋" panose="02010609060101010101" pitchFamily="49" charset="-122"/>
                    <a:ea typeface="仿宋" panose="02010609060101010101" pitchFamily="49" charset="-122"/>
                  </a:rPr>
                  <a:t>.</a:t>
                </a:r>
              </a:p>
              <a:p>
                <a:pPr algn="ctr"/>
                <a:endParaRPr lang="zh-CN" altLang="zh-CN" sz="2800" dirty="0"/>
              </a:p>
            </p:txBody>
          </p:sp>
        </mc:Choice>
        <mc:Fallback xmlns="">
          <p:sp>
            <p:nvSpPr>
              <p:cNvPr id="22" name="内容占位符 2"/>
              <p:cNvSpPr txBox="1">
                <a:spLocks noRot="1" noChangeAspect="1" noMove="1" noResize="1" noEditPoints="1" noAdjustHandles="1" noChangeArrowheads="1" noChangeShapeType="1" noTextEdit="1"/>
              </p:cNvSpPr>
              <p:nvPr/>
            </p:nvSpPr>
            <p:spPr>
              <a:xfrm>
                <a:off x="627330" y="1229293"/>
                <a:ext cx="7948051" cy="4935337"/>
              </a:xfrm>
              <a:prstGeom prst="rect">
                <a:avLst/>
              </a:prstGeom>
              <a:blipFill rotWithShape="1">
                <a:blip r:embed="rId2"/>
                <a:stretch>
                  <a:fillRect l="-7" t="-12" r="4" b="1"/>
                </a:stretch>
              </a:blipFill>
            </p:spPr>
            <p:txBody>
              <a:bodyPr/>
              <a:lstStyle/>
              <a:p>
                <a:r>
                  <a:rPr lang="zh-CN" altLang="en-US">
                    <a:noFill/>
                  </a:rPr>
                  <a:t> </a:t>
                </a:r>
              </a:p>
            </p:txBody>
          </p:sp>
        </mc:Fallback>
      </mc:AlternateContent>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513031" y="180000"/>
            <a:ext cx="8001000" cy="678344"/>
          </a:xfrm>
        </p:spPr>
        <p:txBody>
          <a:bodyPr/>
          <a:lstStyle/>
          <a:p>
            <a:r>
              <a:rPr lang="zh-CN" altLang="en-US" sz="2400" dirty="0">
                <a:latin typeface="黑体" panose="02010609060101010101" pitchFamily="49" charset="-122"/>
                <a:ea typeface="黑体" panose="02010609060101010101" pitchFamily="49" charset="-122"/>
                <a:cs typeface="Arial" panose="020B0604020202020204" pitchFamily="34" charset="0"/>
              </a:rPr>
              <a:t>第一章 线性空间引论</a:t>
            </a:r>
            <a:r>
              <a:rPr lang="en-US" altLang="zh-CN" sz="2400" dirty="0">
                <a:latin typeface="黑体" panose="02010609060101010101" pitchFamily="49" charset="-122"/>
                <a:ea typeface="黑体" panose="02010609060101010101" pitchFamily="49" charset="-122"/>
                <a:cs typeface="Arial" panose="020B0604020202020204" pitchFamily="34" charset="0"/>
              </a:rPr>
              <a:t>——</a:t>
            </a:r>
            <a:r>
              <a:rPr lang="zh-CN" altLang="en-US" sz="2400" dirty="0">
                <a:latin typeface="黑体" panose="02010609060101010101" pitchFamily="49" charset="-122"/>
                <a:ea typeface="黑体" panose="02010609060101010101" pitchFamily="49" charset="-122"/>
                <a:cs typeface="Arial" panose="020B0604020202020204" pitchFamily="34" charset="0"/>
              </a:rPr>
              <a:t>线性子空间</a:t>
            </a:r>
          </a:p>
        </p:txBody>
      </p:sp>
      <mc:AlternateContent xmlns:mc="http://schemas.openxmlformats.org/markup-compatibility/2006" xmlns:a14="http://schemas.microsoft.com/office/drawing/2010/main">
        <mc:Choice Requires="a14">
          <p:sp>
            <p:nvSpPr>
              <p:cNvPr id="22" name="内容占位符 2"/>
              <p:cNvSpPr txBox="1"/>
              <p:nvPr/>
            </p:nvSpPr>
            <p:spPr>
              <a:xfrm>
                <a:off x="627330" y="1229293"/>
                <a:ext cx="7948051" cy="4935337"/>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600"/>
                  </a:spcBef>
                  <a:buFont typeface="Arial" panose="020B0604020202020204" pitchFamily="34" charset="0"/>
                  <a:buNone/>
                  <a:defRPr sz="3000" kern="1200" baseline="0">
                    <a:solidFill>
                      <a:schemeClr val="tx1"/>
                    </a:solidFill>
                    <a:latin typeface="+mn-ea"/>
                    <a:ea typeface="黑体" panose="02010609060101010101" pitchFamily="49" charset="-122"/>
                    <a:cs typeface="+mn-cs"/>
                  </a:defRPr>
                </a:lvl1pPr>
                <a:lvl2pPr marL="742950" indent="-28575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2pPr>
                <a:lvl3pPr marL="11430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3pPr>
                <a:lvl4pPr marL="16002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4pPr>
                <a:lvl5pPr marL="20574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20000"/>
                  </a:lnSpc>
                </a:pPr>
                <a:r>
                  <a:rPr lang="zh-CN" altLang="zh-CN" sz="2800" b="1" dirty="0">
                    <a:solidFill>
                      <a:schemeClr val="accent6">
                        <a:lumMod val="75000"/>
                      </a:schemeClr>
                    </a:solidFill>
                  </a:rPr>
                  <a:t>例</a:t>
                </a:r>
                <a:r>
                  <a:rPr lang="en-US" altLang="zh-CN" sz="2800" b="1" dirty="0">
                    <a:solidFill>
                      <a:schemeClr val="accent6">
                        <a:lumMod val="75000"/>
                      </a:schemeClr>
                    </a:solidFill>
                  </a:rPr>
                  <a:t>1.2.2 </a:t>
                </a:r>
                <a:r>
                  <a:rPr lang="zh-CN" altLang="en-US" sz="2800" dirty="0"/>
                  <a:t>在</a:t>
                </a:r>
                <a:r>
                  <a:rPr lang="zh-CN" altLang="zh-CN" sz="2800" dirty="0"/>
                  <a:t>线性空间</a:t>
                </a:r>
                <a14:m>
                  <m:oMath xmlns:m="http://schemas.openxmlformats.org/officeDocument/2006/math">
                    <m:r>
                      <a:rPr lang="en-US" altLang="zh-CN" sz="2800" i="1">
                        <a:latin typeface="Cambria Math" panose="02040503050406030204" pitchFamily="18" charset="0"/>
                      </a:rPr>
                      <m:t>𝑉</m:t>
                    </m:r>
                  </m:oMath>
                </a14:m>
                <a:r>
                  <a:rPr lang="zh-CN" altLang="en-US" sz="2800" dirty="0"/>
                  <a:t>中</a:t>
                </a:r>
                <a:r>
                  <a:rPr lang="en-US" altLang="zh-CN" sz="2800" dirty="0">
                    <a:latin typeface="仿宋" panose="02010609060101010101" pitchFamily="49" charset="-122"/>
                    <a:ea typeface="仿宋" panose="02010609060101010101" pitchFamily="49" charset="-122"/>
                  </a:rPr>
                  <a:t>,</a:t>
                </a:r>
                <a:r>
                  <a:rPr lang="zh-CN" altLang="zh-CN" sz="2800" dirty="0"/>
                  <a:t>仅</a:t>
                </a:r>
                <a:r>
                  <a:rPr lang="zh-CN" altLang="en-US" sz="2800" dirty="0"/>
                  <a:t>包含单个</a:t>
                </a:r>
                <a:r>
                  <a:rPr lang="zh-CN" altLang="zh-CN" sz="2800" dirty="0"/>
                  <a:t>零向量的集合是</a:t>
                </a:r>
                <a:r>
                  <a:rPr lang="zh-CN" altLang="en-US" sz="2800" dirty="0"/>
                  <a:t>线性</a:t>
                </a:r>
                <a:r>
                  <a:rPr lang="zh-CN" altLang="zh-CN" sz="2800" dirty="0"/>
                  <a:t>空间</a:t>
                </a:r>
                <a:r>
                  <a:rPr lang="zh-CN" altLang="en-US" sz="2800" dirty="0"/>
                  <a:t>吗？</a:t>
                </a:r>
                <a:endParaRPr lang="en-US" altLang="zh-CN" sz="2800" dirty="0"/>
              </a:p>
              <a:p>
                <a:pPr>
                  <a:lnSpc>
                    <a:spcPct val="120000"/>
                  </a:lnSpc>
                </a:pPr>
                <a:endParaRPr lang="en-US" altLang="zh-CN" sz="2800" dirty="0"/>
              </a:p>
              <a:p>
                <a:pPr>
                  <a:lnSpc>
                    <a:spcPct val="120000"/>
                  </a:lnSpc>
                </a:pPr>
                <a:r>
                  <a:rPr lang="zh-CN" altLang="en-US" sz="2800" dirty="0"/>
                  <a:t>该集合是线性空间</a:t>
                </a:r>
                <a:r>
                  <a:rPr lang="en-US" altLang="zh-CN" sz="2800" dirty="0">
                    <a:latin typeface="仿宋" panose="02010609060101010101" pitchFamily="49" charset="-122"/>
                    <a:ea typeface="仿宋" panose="02010609060101010101" pitchFamily="49" charset="-122"/>
                  </a:rPr>
                  <a:t>,</a:t>
                </a:r>
                <a:r>
                  <a:rPr lang="zh-CN" altLang="en-US" sz="2800" dirty="0"/>
                  <a:t>我们</a:t>
                </a:r>
                <a:r>
                  <a:rPr lang="zh-CN" altLang="zh-CN" sz="2800" dirty="0"/>
                  <a:t>称</a:t>
                </a:r>
                <a:r>
                  <a:rPr lang="zh-CN" altLang="en-US" sz="2800" dirty="0"/>
                  <a:t>之</a:t>
                </a:r>
                <a:r>
                  <a:rPr lang="zh-CN" altLang="zh-CN" sz="2800" dirty="0"/>
                  <a:t>为</a:t>
                </a:r>
                <a:r>
                  <a:rPr lang="zh-CN" altLang="zh-CN" sz="2800" dirty="0">
                    <a:solidFill>
                      <a:srgbClr val="FF0000"/>
                    </a:solidFill>
                  </a:rPr>
                  <a:t>零子空间</a:t>
                </a:r>
                <a:r>
                  <a:rPr lang="en-US" altLang="zh-CN" sz="2800" dirty="0">
                    <a:latin typeface="仿宋" panose="02010609060101010101" pitchFamily="49" charset="-122"/>
                    <a:ea typeface="仿宋" panose="02010609060101010101" pitchFamily="49" charset="-122"/>
                  </a:rPr>
                  <a:t>,</a:t>
                </a:r>
                <a:r>
                  <a:rPr lang="zh-CN" altLang="zh-CN" sz="2800" dirty="0"/>
                  <a:t>记为</a:t>
                </a:r>
                <a14:m>
                  <m:oMath xmlns:m="http://schemas.openxmlformats.org/officeDocument/2006/math">
                    <m:d>
                      <m:dPr>
                        <m:begChr m:val="{"/>
                        <m:endChr m:val="}"/>
                        <m:ctrlPr>
                          <a:rPr lang="zh-CN" altLang="zh-CN" sz="2800" i="1">
                            <a:latin typeface="Cambria Math" panose="02040503050406030204" pitchFamily="18" charset="0"/>
                          </a:rPr>
                        </m:ctrlPr>
                      </m:dPr>
                      <m:e>
                        <m:r>
                          <a:rPr lang="en-US" altLang="zh-CN" sz="2800" b="1" i="1">
                            <a:latin typeface="Cambria Math" panose="02040503050406030204" pitchFamily="18" charset="0"/>
                          </a:rPr>
                          <m:t>𝜽</m:t>
                        </m:r>
                      </m:e>
                    </m:d>
                  </m:oMath>
                </a14:m>
                <a:r>
                  <a:rPr lang="en-US" altLang="zh-CN" sz="2800" dirty="0">
                    <a:latin typeface="仿宋" panose="02010609060101010101" pitchFamily="49" charset="-122"/>
                    <a:ea typeface="仿宋" panose="02010609060101010101" pitchFamily="49" charset="-122"/>
                  </a:rPr>
                  <a:t>.</a:t>
                </a:r>
                <a:endParaRPr lang="en-US" altLang="zh-CN" sz="2800" dirty="0"/>
              </a:p>
              <a:p>
                <a:pPr>
                  <a:lnSpc>
                    <a:spcPct val="120000"/>
                  </a:lnSpc>
                </a:pPr>
                <a:r>
                  <a:rPr lang="zh-CN" altLang="zh-CN" sz="2800" dirty="0"/>
                  <a:t>空间</a:t>
                </a:r>
                <a14:m>
                  <m:oMath xmlns:m="http://schemas.openxmlformats.org/officeDocument/2006/math">
                    <m:r>
                      <a:rPr lang="en-US" altLang="zh-CN" sz="2800" i="1">
                        <a:latin typeface="Cambria Math" panose="02040503050406030204" pitchFamily="18" charset="0"/>
                      </a:rPr>
                      <m:t>𝑉</m:t>
                    </m:r>
                  </m:oMath>
                </a14:m>
                <a:r>
                  <a:rPr lang="zh-CN" altLang="zh-CN" sz="2800" dirty="0"/>
                  <a:t>本身也是</a:t>
                </a:r>
                <a14:m>
                  <m:oMath xmlns:m="http://schemas.openxmlformats.org/officeDocument/2006/math">
                    <m:r>
                      <a:rPr lang="en-US" altLang="zh-CN" sz="2800" i="1">
                        <a:latin typeface="Cambria Math" panose="02040503050406030204" pitchFamily="18" charset="0"/>
                      </a:rPr>
                      <m:t>𝑉</m:t>
                    </m:r>
                  </m:oMath>
                </a14:m>
                <a:r>
                  <a:rPr lang="zh-CN" altLang="zh-CN" sz="2800" dirty="0"/>
                  <a:t>的一个子空间</a:t>
                </a:r>
                <a:r>
                  <a:rPr lang="en-US" altLang="zh-CN" sz="2800" dirty="0">
                    <a:latin typeface="仿宋" panose="02010609060101010101" pitchFamily="49" charset="-122"/>
                    <a:ea typeface="仿宋" panose="02010609060101010101" pitchFamily="49" charset="-122"/>
                  </a:rPr>
                  <a:t>.</a:t>
                </a:r>
              </a:p>
              <a:p>
                <a:pPr>
                  <a:lnSpc>
                    <a:spcPct val="120000"/>
                  </a:lnSpc>
                </a:pPr>
                <a:r>
                  <a:rPr lang="zh-CN" altLang="zh-CN" sz="2800" dirty="0"/>
                  <a:t>子空间</a:t>
                </a:r>
                <a14:m>
                  <m:oMath xmlns:m="http://schemas.openxmlformats.org/officeDocument/2006/math">
                    <m:r>
                      <a:rPr lang="en-US" altLang="zh-CN" sz="2800" i="1">
                        <a:latin typeface="Cambria Math" panose="02040503050406030204" pitchFamily="18" charset="0"/>
                      </a:rPr>
                      <m:t>𝑉</m:t>
                    </m:r>
                  </m:oMath>
                </a14:m>
                <a:r>
                  <a:rPr lang="zh-CN" altLang="zh-CN" sz="2800" dirty="0"/>
                  <a:t>和</a:t>
                </a:r>
                <a14:m>
                  <m:oMath xmlns:m="http://schemas.openxmlformats.org/officeDocument/2006/math">
                    <m:d>
                      <m:dPr>
                        <m:begChr m:val="{"/>
                        <m:endChr m:val="}"/>
                        <m:ctrlPr>
                          <a:rPr lang="zh-CN" altLang="zh-CN" sz="2800" i="1">
                            <a:latin typeface="Cambria Math" panose="02040503050406030204" pitchFamily="18" charset="0"/>
                          </a:rPr>
                        </m:ctrlPr>
                      </m:dPr>
                      <m:e>
                        <m:r>
                          <a:rPr lang="en-US" altLang="zh-CN" sz="2800" b="1" i="1">
                            <a:latin typeface="Cambria Math" panose="02040503050406030204" pitchFamily="18" charset="0"/>
                          </a:rPr>
                          <m:t>𝜽</m:t>
                        </m:r>
                      </m:e>
                    </m:d>
                  </m:oMath>
                </a14:m>
                <a:r>
                  <a:rPr lang="zh-CN" altLang="zh-CN" sz="2800" dirty="0"/>
                  <a:t>称为</a:t>
                </a:r>
                <a14:m>
                  <m:oMath xmlns:m="http://schemas.openxmlformats.org/officeDocument/2006/math">
                    <m:r>
                      <a:rPr lang="en-US" altLang="zh-CN" sz="2800" i="1">
                        <a:latin typeface="Cambria Math" panose="02040503050406030204" pitchFamily="18" charset="0"/>
                      </a:rPr>
                      <m:t>𝑉</m:t>
                    </m:r>
                  </m:oMath>
                </a14:m>
                <a:r>
                  <a:rPr lang="zh-CN" altLang="zh-CN" sz="2800" dirty="0"/>
                  <a:t>的</a:t>
                </a:r>
                <a:r>
                  <a:rPr lang="zh-CN" altLang="zh-CN" sz="2800" dirty="0">
                    <a:solidFill>
                      <a:srgbClr val="FF0000"/>
                    </a:solidFill>
                  </a:rPr>
                  <a:t>平凡子空间</a:t>
                </a:r>
                <a:r>
                  <a:rPr lang="en-US" altLang="zh-CN" sz="2800" dirty="0">
                    <a:latin typeface="仿宋" panose="02010609060101010101" pitchFamily="49" charset="-122"/>
                    <a:ea typeface="仿宋" panose="02010609060101010101" pitchFamily="49" charset="-122"/>
                  </a:rPr>
                  <a:t>.</a:t>
                </a:r>
              </a:p>
              <a:p>
                <a:pPr>
                  <a:lnSpc>
                    <a:spcPct val="120000"/>
                  </a:lnSpc>
                </a:pPr>
                <a:endParaRPr lang="en-US" altLang="zh-CN" sz="2800" dirty="0">
                  <a:latin typeface="仿宋" panose="02010609060101010101" pitchFamily="49" charset="-122"/>
                  <a:ea typeface="仿宋" panose="02010609060101010101" pitchFamily="49" charset="-122"/>
                </a:endParaRPr>
              </a:p>
              <a:p>
                <a:pPr>
                  <a:lnSpc>
                    <a:spcPct val="120000"/>
                  </a:lnSpc>
                </a:pPr>
                <a:r>
                  <a:rPr lang="zh-CN" altLang="en-US" sz="2800" dirty="0">
                    <a:solidFill>
                      <a:srgbClr val="0000FF"/>
                    </a:solidFill>
                  </a:rPr>
                  <a:t>子空间一定包含零元素</a:t>
                </a:r>
                <a:r>
                  <a:rPr lang="en-US" altLang="zh-CN" sz="2800" dirty="0">
                    <a:solidFill>
                      <a:srgbClr val="0000FF"/>
                    </a:solidFill>
                  </a:rPr>
                  <a:t>. </a:t>
                </a:r>
                <a14:m>
                  <m:oMath xmlns:m="http://schemas.openxmlformats.org/officeDocument/2006/math">
                    <m:d>
                      <m:dPr>
                        <m:begChr m:val="{"/>
                        <m:endChr m:val="}"/>
                        <m:ctrlPr>
                          <a:rPr lang="zh-CN" altLang="zh-CN" sz="2800" i="1">
                            <a:solidFill>
                              <a:srgbClr val="0000FF"/>
                            </a:solidFill>
                            <a:latin typeface="Cambria Math" panose="02040503050406030204" pitchFamily="18" charset="0"/>
                          </a:rPr>
                        </m:ctrlPr>
                      </m:dPr>
                      <m:e>
                        <m:r>
                          <a:rPr lang="en-US" altLang="zh-CN" sz="2800" b="1" i="1">
                            <a:solidFill>
                              <a:srgbClr val="0000FF"/>
                            </a:solidFill>
                            <a:latin typeface="Cambria Math" panose="02040503050406030204" pitchFamily="18" charset="0"/>
                          </a:rPr>
                          <m:t>𝜽</m:t>
                        </m:r>
                      </m:e>
                    </m:d>
                  </m:oMath>
                </a14:m>
                <a:r>
                  <a:rPr lang="zh-CN" altLang="en-US" sz="2800" dirty="0">
                    <a:solidFill>
                      <a:srgbClr val="0000FF"/>
                    </a:solidFill>
                  </a:rPr>
                  <a:t>是最小的子空间</a:t>
                </a:r>
                <a:r>
                  <a:rPr lang="en-US" altLang="zh-CN" sz="2800" dirty="0">
                    <a:solidFill>
                      <a:srgbClr val="0000FF"/>
                    </a:solidFill>
                  </a:rPr>
                  <a:t>. </a:t>
                </a:r>
                <a:r>
                  <a:rPr lang="zh-CN" altLang="en-US" sz="2800" dirty="0">
                    <a:solidFill>
                      <a:srgbClr val="0000FF"/>
                    </a:solidFill>
                  </a:rPr>
                  <a:t>区分零子空间和空集</a:t>
                </a:r>
                <a:r>
                  <a:rPr lang="zh-CN" altLang="en-US" sz="2800" dirty="0"/>
                  <a:t>、</a:t>
                </a:r>
                <a:r>
                  <a:rPr lang="zh-CN" altLang="en-US" sz="2800" dirty="0">
                    <a:solidFill>
                      <a:srgbClr val="0000FF"/>
                    </a:solidFill>
                  </a:rPr>
                  <a:t>平凡子集与平凡子空间</a:t>
                </a:r>
                <a:r>
                  <a:rPr lang="en-US" altLang="zh-CN" sz="2800" dirty="0"/>
                  <a:t>.</a:t>
                </a:r>
              </a:p>
              <a:p>
                <a:pPr algn="ctr"/>
                <a:endParaRPr lang="zh-CN" altLang="zh-CN" sz="2800" dirty="0"/>
              </a:p>
            </p:txBody>
          </p:sp>
        </mc:Choice>
        <mc:Fallback xmlns="">
          <p:sp>
            <p:nvSpPr>
              <p:cNvPr id="22" name="内容占位符 2"/>
              <p:cNvSpPr txBox="1">
                <a:spLocks noRot="1" noChangeAspect="1" noMove="1" noResize="1" noEditPoints="1" noAdjustHandles="1" noChangeArrowheads="1" noChangeShapeType="1" noTextEdit="1"/>
              </p:cNvSpPr>
              <p:nvPr/>
            </p:nvSpPr>
            <p:spPr>
              <a:xfrm>
                <a:off x="627330" y="1229293"/>
                <a:ext cx="7948051" cy="4935337"/>
              </a:xfrm>
              <a:prstGeom prst="rect">
                <a:avLst/>
              </a:prstGeom>
              <a:blipFill rotWithShape="1">
                <a:blip r:embed="rId2"/>
                <a:stretch>
                  <a:fillRect l="-7" t="-12" r="4" b="-14564"/>
                </a:stretch>
              </a:blipFill>
            </p:spPr>
            <p:txBody>
              <a:bodyPr/>
              <a:lstStyle/>
              <a:p>
                <a:r>
                  <a:rPr lang="zh-CN" altLang="en-US">
                    <a:noFill/>
                  </a:rPr>
                  <a:t> </a:t>
                </a:r>
              </a:p>
            </p:txBody>
          </p:sp>
        </mc:Fallback>
      </mc:AlternateContent>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513031" y="180000"/>
            <a:ext cx="8001000" cy="678344"/>
          </a:xfrm>
        </p:spPr>
        <p:txBody>
          <a:bodyPr/>
          <a:lstStyle/>
          <a:p>
            <a:r>
              <a:rPr lang="zh-CN" altLang="en-US" sz="2400" dirty="0">
                <a:latin typeface="黑体" panose="02010609060101010101" pitchFamily="49" charset="-122"/>
                <a:ea typeface="黑体" panose="02010609060101010101" pitchFamily="49" charset="-122"/>
                <a:cs typeface="Arial" panose="020B0604020202020204" pitchFamily="34" charset="0"/>
              </a:rPr>
              <a:t>第一章 线性空间引论</a:t>
            </a:r>
            <a:r>
              <a:rPr lang="en-US" altLang="zh-CN" sz="2400" dirty="0">
                <a:latin typeface="黑体" panose="02010609060101010101" pitchFamily="49" charset="-122"/>
                <a:ea typeface="黑体" panose="02010609060101010101" pitchFamily="49" charset="-122"/>
                <a:cs typeface="Arial" panose="020B0604020202020204" pitchFamily="34" charset="0"/>
              </a:rPr>
              <a:t>——</a:t>
            </a:r>
            <a:r>
              <a:rPr lang="zh-CN" altLang="en-US" sz="2400" dirty="0">
                <a:latin typeface="黑体" panose="02010609060101010101" pitchFamily="49" charset="-122"/>
                <a:ea typeface="黑体" panose="02010609060101010101" pitchFamily="49" charset="-122"/>
                <a:cs typeface="Arial" panose="020B0604020202020204" pitchFamily="34" charset="0"/>
              </a:rPr>
              <a:t>线性子空间</a:t>
            </a:r>
          </a:p>
        </p:txBody>
      </p:sp>
      <mc:AlternateContent xmlns:mc="http://schemas.openxmlformats.org/markup-compatibility/2006" xmlns:a14="http://schemas.microsoft.com/office/drawing/2010/main">
        <mc:Choice Requires="a14">
          <p:sp>
            <p:nvSpPr>
              <p:cNvPr id="22" name="内容占位符 2"/>
              <p:cNvSpPr txBox="1"/>
              <p:nvPr/>
            </p:nvSpPr>
            <p:spPr>
              <a:xfrm>
                <a:off x="627331" y="1229293"/>
                <a:ext cx="7886700" cy="4935337"/>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600"/>
                  </a:spcBef>
                  <a:buFont typeface="Arial" panose="020B0604020202020204" pitchFamily="34" charset="0"/>
                  <a:buNone/>
                  <a:defRPr sz="3000" kern="1200" baseline="0">
                    <a:solidFill>
                      <a:schemeClr val="tx1"/>
                    </a:solidFill>
                    <a:latin typeface="+mn-ea"/>
                    <a:ea typeface="黑体" panose="02010609060101010101" pitchFamily="49" charset="-122"/>
                    <a:cs typeface="+mn-cs"/>
                  </a:defRPr>
                </a:lvl1pPr>
                <a:lvl2pPr marL="742950" indent="-28575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2pPr>
                <a:lvl3pPr marL="11430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3pPr>
                <a:lvl4pPr marL="16002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4pPr>
                <a:lvl5pPr marL="20574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20000"/>
                  </a:lnSpc>
                  <a:spcBef>
                    <a:spcPts val="1200"/>
                  </a:spcBef>
                </a:pPr>
                <a:r>
                  <a:rPr lang="zh-CN" altLang="zh-CN" sz="2800" b="1" dirty="0">
                    <a:solidFill>
                      <a:schemeClr val="accent6">
                        <a:lumMod val="75000"/>
                      </a:schemeClr>
                    </a:solidFill>
                  </a:rPr>
                  <a:t>例</a:t>
                </a:r>
                <a:r>
                  <a:rPr lang="en-US" altLang="zh-CN" sz="2800" b="1" dirty="0">
                    <a:solidFill>
                      <a:schemeClr val="accent6">
                        <a:lumMod val="75000"/>
                      </a:schemeClr>
                    </a:solidFill>
                  </a:rPr>
                  <a:t>1.2.3 </a:t>
                </a:r>
                <a:r>
                  <a:rPr lang="zh-CN" altLang="zh-CN" sz="2800" dirty="0"/>
                  <a:t>向量空间</a:t>
                </a:r>
                <a14:m>
                  <m:oMath xmlns:m="http://schemas.openxmlformats.org/officeDocument/2006/math">
                    <m:sSup>
                      <m:sSupPr>
                        <m:ctrlPr>
                          <a:rPr lang="zh-CN" altLang="zh-CN" sz="2800" i="1">
                            <a:latin typeface="Cambria Math" panose="02040503050406030204" pitchFamily="18" charset="0"/>
                          </a:rPr>
                        </m:ctrlPr>
                      </m:sSupPr>
                      <m:e>
                        <m:r>
                          <a:rPr lang="en-US" altLang="zh-CN" sz="2800" i="1">
                            <a:latin typeface="Cambria Math" panose="02040503050406030204" pitchFamily="18" charset="0"/>
                          </a:rPr>
                          <m:t>ℝ</m:t>
                        </m:r>
                      </m:e>
                      <m:sup>
                        <m:r>
                          <a:rPr lang="en-US" altLang="zh-CN" sz="2800">
                            <a:latin typeface="Cambria Math" panose="02040503050406030204" pitchFamily="18" charset="0"/>
                          </a:rPr>
                          <m:t>2</m:t>
                        </m:r>
                      </m:sup>
                    </m:sSup>
                  </m:oMath>
                </a14:m>
                <a:r>
                  <a:rPr lang="zh-CN" altLang="zh-CN" sz="2800" dirty="0"/>
                  <a:t>是</a:t>
                </a:r>
                <a14:m>
                  <m:oMath xmlns:m="http://schemas.openxmlformats.org/officeDocument/2006/math">
                    <m:sSup>
                      <m:sSupPr>
                        <m:ctrlPr>
                          <a:rPr lang="zh-CN" altLang="zh-CN" sz="2800" i="1">
                            <a:latin typeface="Cambria Math" panose="02040503050406030204" pitchFamily="18" charset="0"/>
                          </a:rPr>
                        </m:ctrlPr>
                      </m:sSupPr>
                      <m:e>
                        <m:r>
                          <a:rPr lang="en-US" altLang="zh-CN" sz="2800" i="1">
                            <a:latin typeface="Cambria Math" panose="02040503050406030204" pitchFamily="18" charset="0"/>
                          </a:rPr>
                          <m:t>ℝ</m:t>
                        </m:r>
                      </m:e>
                      <m:sup>
                        <m:r>
                          <a:rPr lang="en-US" altLang="zh-CN" sz="2800">
                            <a:latin typeface="Cambria Math" panose="02040503050406030204" pitchFamily="18" charset="0"/>
                          </a:rPr>
                          <m:t>3</m:t>
                        </m:r>
                      </m:sup>
                    </m:sSup>
                  </m:oMath>
                </a14:m>
                <a:r>
                  <a:rPr lang="zh-CN" altLang="zh-CN" sz="2800" dirty="0"/>
                  <a:t>的子空间</a:t>
                </a:r>
                <a:r>
                  <a:rPr lang="zh-CN" altLang="en-US" sz="2800" dirty="0"/>
                  <a:t>吗？</a:t>
                </a:r>
                <a:endParaRPr lang="en-US" altLang="zh-CN" sz="2800" dirty="0"/>
              </a:p>
              <a:p>
                <a:pPr>
                  <a:lnSpc>
                    <a:spcPct val="120000"/>
                  </a:lnSpc>
                  <a:spcBef>
                    <a:spcPts val="1200"/>
                  </a:spcBef>
                </a:pPr>
                <a:r>
                  <a:rPr lang="zh-CN" altLang="zh-CN" sz="2800" dirty="0"/>
                  <a:t>因为</a:t>
                </a:r>
                <a14:m>
                  <m:oMath xmlns:m="http://schemas.openxmlformats.org/officeDocument/2006/math">
                    <m:sSup>
                      <m:sSupPr>
                        <m:ctrlPr>
                          <a:rPr lang="zh-CN" altLang="zh-CN" sz="2800" i="1" smtClean="0">
                            <a:solidFill>
                              <a:srgbClr val="990000"/>
                            </a:solidFill>
                            <a:latin typeface="Cambria Math" panose="02040503050406030204" pitchFamily="18" charset="0"/>
                          </a:rPr>
                        </m:ctrlPr>
                      </m:sSupPr>
                      <m:e>
                        <m:r>
                          <a:rPr lang="en-US" altLang="zh-CN" sz="2800" i="1">
                            <a:solidFill>
                              <a:srgbClr val="990000"/>
                            </a:solidFill>
                            <a:latin typeface="Cambria Math" panose="02040503050406030204"/>
                          </a:rPr>
                          <m:t>ℝ</m:t>
                        </m:r>
                      </m:e>
                      <m:sup>
                        <m:r>
                          <a:rPr lang="en-US" altLang="zh-CN" sz="2800">
                            <a:solidFill>
                              <a:srgbClr val="990000"/>
                            </a:solidFill>
                            <a:latin typeface="Cambria Math" panose="02040503050406030204"/>
                          </a:rPr>
                          <m:t>3</m:t>
                        </m:r>
                      </m:sup>
                    </m:sSup>
                  </m:oMath>
                </a14:m>
                <a:r>
                  <a:rPr lang="zh-CN" altLang="en-US" sz="2800" dirty="0">
                    <a:solidFill>
                      <a:srgbClr val="990000"/>
                    </a:solidFill>
                  </a:rPr>
                  <a:t>中</a:t>
                </a:r>
                <a:r>
                  <a:rPr lang="zh-CN" altLang="zh-CN" sz="2800" dirty="0">
                    <a:solidFill>
                      <a:srgbClr val="990000"/>
                    </a:solidFill>
                  </a:rPr>
                  <a:t>的向量是</a:t>
                </a:r>
                <a:r>
                  <a:rPr lang="en-US" altLang="zh-CN" sz="2800" dirty="0">
                    <a:solidFill>
                      <a:srgbClr val="990000"/>
                    </a:solidFill>
                  </a:rPr>
                  <a:t>3</a:t>
                </a:r>
                <a:r>
                  <a:rPr lang="zh-CN" altLang="zh-CN" sz="2800" dirty="0">
                    <a:solidFill>
                      <a:srgbClr val="990000"/>
                    </a:solidFill>
                  </a:rPr>
                  <a:t>元有序数组</a:t>
                </a:r>
                <a:r>
                  <a:rPr lang="en-US" altLang="zh-CN" sz="2800" dirty="0">
                    <a:latin typeface="仿宋" panose="02010609060101010101" pitchFamily="49" charset="-122"/>
                    <a:ea typeface="仿宋" panose="02010609060101010101" pitchFamily="49" charset="-122"/>
                  </a:rPr>
                  <a:t>,</a:t>
                </a:r>
                <a:r>
                  <a:rPr lang="zh-CN" altLang="zh-CN" sz="2800" dirty="0"/>
                  <a:t>而</a:t>
                </a:r>
                <a14:m>
                  <m:oMath xmlns:m="http://schemas.openxmlformats.org/officeDocument/2006/math">
                    <m:sSup>
                      <m:sSupPr>
                        <m:ctrlPr>
                          <a:rPr lang="zh-CN" altLang="zh-CN" sz="2800" i="1" smtClean="0">
                            <a:solidFill>
                              <a:srgbClr val="990000"/>
                            </a:solidFill>
                            <a:latin typeface="Cambria Math" panose="02040503050406030204" pitchFamily="18" charset="0"/>
                          </a:rPr>
                        </m:ctrlPr>
                      </m:sSupPr>
                      <m:e>
                        <m:r>
                          <a:rPr lang="en-US" altLang="zh-CN" sz="2800" i="1">
                            <a:solidFill>
                              <a:srgbClr val="990000"/>
                            </a:solidFill>
                            <a:latin typeface="Cambria Math" panose="02040503050406030204"/>
                          </a:rPr>
                          <m:t>ℝ</m:t>
                        </m:r>
                      </m:e>
                      <m:sup>
                        <m:r>
                          <a:rPr lang="en-US" altLang="zh-CN" sz="2800">
                            <a:solidFill>
                              <a:srgbClr val="990000"/>
                            </a:solidFill>
                            <a:latin typeface="Cambria Math" panose="02040503050406030204"/>
                          </a:rPr>
                          <m:t>2</m:t>
                        </m:r>
                      </m:sup>
                    </m:sSup>
                  </m:oMath>
                </a14:m>
                <a:r>
                  <a:rPr lang="zh-CN" altLang="zh-CN" sz="2800" dirty="0">
                    <a:solidFill>
                      <a:srgbClr val="990000"/>
                    </a:solidFill>
                  </a:rPr>
                  <a:t>中的向量为</a:t>
                </a:r>
                <a:r>
                  <a:rPr lang="en-US" altLang="zh-CN" sz="2800" dirty="0">
                    <a:solidFill>
                      <a:srgbClr val="990000"/>
                    </a:solidFill>
                  </a:rPr>
                  <a:t>2</a:t>
                </a:r>
                <a:r>
                  <a:rPr lang="zh-CN" altLang="zh-CN" sz="2800" dirty="0">
                    <a:solidFill>
                      <a:srgbClr val="990000"/>
                    </a:solidFill>
                  </a:rPr>
                  <a:t>元有序数组</a:t>
                </a:r>
                <a:r>
                  <a:rPr lang="en-US" altLang="zh-CN" sz="2800" dirty="0">
                    <a:latin typeface="仿宋" panose="02010609060101010101" pitchFamily="49" charset="-122"/>
                    <a:ea typeface="仿宋" panose="02010609060101010101" pitchFamily="49" charset="-122"/>
                  </a:rPr>
                  <a:t>,</a:t>
                </a:r>
                <a:r>
                  <a:rPr lang="zh-CN" altLang="en-US" sz="2800" dirty="0"/>
                  <a:t>故</a:t>
                </a:r>
                <a14:m>
                  <m:oMath xmlns:m="http://schemas.openxmlformats.org/officeDocument/2006/math">
                    <m:sSup>
                      <m:sSupPr>
                        <m:ctrlPr>
                          <a:rPr lang="zh-CN" altLang="zh-CN" sz="2800" i="1">
                            <a:latin typeface="Cambria Math" panose="02040503050406030204" pitchFamily="18" charset="0"/>
                          </a:rPr>
                        </m:ctrlPr>
                      </m:sSupPr>
                      <m:e>
                        <m:r>
                          <a:rPr lang="en-US" altLang="zh-CN" sz="2800" i="1">
                            <a:latin typeface="Cambria Math" panose="02040503050406030204"/>
                          </a:rPr>
                          <m:t>ℝ</m:t>
                        </m:r>
                      </m:e>
                      <m:sup>
                        <m:r>
                          <a:rPr lang="en-US" altLang="zh-CN" sz="2800">
                            <a:latin typeface="Cambria Math" panose="02040503050406030204"/>
                          </a:rPr>
                          <m:t>2</m:t>
                        </m:r>
                      </m:sup>
                    </m:sSup>
                  </m:oMath>
                </a14:m>
                <a:r>
                  <a:rPr lang="zh-CN" altLang="zh-CN" sz="2800" dirty="0"/>
                  <a:t>不是</a:t>
                </a:r>
                <a14:m>
                  <m:oMath xmlns:m="http://schemas.openxmlformats.org/officeDocument/2006/math">
                    <m:sSup>
                      <m:sSupPr>
                        <m:ctrlPr>
                          <a:rPr lang="zh-CN" altLang="zh-CN" sz="2800" i="1">
                            <a:latin typeface="Cambria Math" panose="02040503050406030204" pitchFamily="18" charset="0"/>
                          </a:rPr>
                        </m:ctrlPr>
                      </m:sSupPr>
                      <m:e>
                        <m:r>
                          <a:rPr lang="en-US" altLang="zh-CN" sz="2800" i="1">
                            <a:latin typeface="Cambria Math" panose="02040503050406030204"/>
                          </a:rPr>
                          <m:t>ℝ</m:t>
                        </m:r>
                      </m:e>
                      <m:sup>
                        <m:r>
                          <a:rPr lang="en-US" altLang="zh-CN" sz="2800">
                            <a:latin typeface="Cambria Math" panose="02040503050406030204"/>
                          </a:rPr>
                          <m:t>3</m:t>
                        </m:r>
                      </m:sup>
                    </m:sSup>
                  </m:oMath>
                </a14:m>
                <a:r>
                  <a:rPr lang="zh-CN" altLang="zh-CN" sz="2800" dirty="0"/>
                  <a:t>的子集</a:t>
                </a:r>
                <a:r>
                  <a:rPr lang="en-US" altLang="zh-CN" sz="2800" dirty="0">
                    <a:latin typeface="仿宋" panose="02010609060101010101" pitchFamily="49" charset="-122"/>
                    <a:ea typeface="仿宋" panose="02010609060101010101" pitchFamily="49" charset="-122"/>
                  </a:rPr>
                  <a:t>.</a:t>
                </a:r>
                <a:r>
                  <a:rPr lang="en-US" altLang="zh-CN" sz="2800" dirty="0"/>
                  <a:t> </a:t>
                </a:r>
              </a:p>
            </p:txBody>
          </p:sp>
        </mc:Choice>
        <mc:Fallback xmlns="">
          <p:sp>
            <p:nvSpPr>
              <p:cNvPr id="22" name="内容占位符 2"/>
              <p:cNvSpPr txBox="1">
                <a:spLocks noRot="1" noChangeAspect="1" noMove="1" noResize="1" noEditPoints="1" noAdjustHandles="1" noChangeArrowheads="1" noChangeShapeType="1" noTextEdit="1"/>
              </p:cNvSpPr>
              <p:nvPr/>
            </p:nvSpPr>
            <p:spPr>
              <a:xfrm>
                <a:off x="627331" y="1229293"/>
                <a:ext cx="7886700" cy="4935337"/>
              </a:xfrm>
              <a:prstGeom prst="rect">
                <a:avLst/>
              </a:prstGeom>
              <a:blipFill rotWithShape="1">
                <a:blip r:embed="rId2"/>
                <a:stretch>
                  <a:fillRect l="-7" t="-12" r="7" b="1"/>
                </a:stretch>
              </a:blipFill>
            </p:spPr>
            <p:txBody>
              <a:bodyPr/>
              <a:lstStyle/>
              <a:p>
                <a:r>
                  <a:rPr lang="zh-CN" altLang="en-US">
                    <a:noFill/>
                  </a:rPr>
                  <a:t> </a:t>
                </a:r>
              </a:p>
            </p:txBody>
          </p:sp>
        </mc:Fallback>
      </mc:AlternateContent>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513031" y="180000"/>
            <a:ext cx="8001000" cy="678344"/>
          </a:xfrm>
        </p:spPr>
        <p:txBody>
          <a:bodyPr/>
          <a:lstStyle/>
          <a:p>
            <a:r>
              <a:rPr lang="zh-CN" altLang="en-US" sz="2400" dirty="0">
                <a:latin typeface="黑体" panose="02010609060101010101" pitchFamily="49" charset="-122"/>
                <a:ea typeface="黑体" panose="02010609060101010101" pitchFamily="49" charset="-122"/>
                <a:cs typeface="Arial" panose="020B0604020202020204" pitchFamily="34" charset="0"/>
              </a:rPr>
              <a:t>第一章 线性空间引论</a:t>
            </a:r>
            <a:r>
              <a:rPr lang="en-US" altLang="zh-CN" sz="2400" dirty="0">
                <a:latin typeface="黑体" panose="02010609060101010101" pitchFamily="49" charset="-122"/>
                <a:ea typeface="黑体" panose="02010609060101010101" pitchFamily="49" charset="-122"/>
                <a:cs typeface="Arial" panose="020B0604020202020204" pitchFamily="34" charset="0"/>
              </a:rPr>
              <a:t>——</a:t>
            </a:r>
            <a:r>
              <a:rPr lang="zh-CN" altLang="en-US" sz="2400" dirty="0">
                <a:latin typeface="黑体" panose="02010609060101010101" pitchFamily="49" charset="-122"/>
                <a:ea typeface="黑体" panose="02010609060101010101" pitchFamily="49" charset="-122"/>
                <a:cs typeface="Arial" panose="020B0604020202020204" pitchFamily="34" charset="0"/>
              </a:rPr>
              <a:t>线性子空间</a:t>
            </a:r>
          </a:p>
        </p:txBody>
      </p:sp>
      <mc:AlternateContent xmlns:mc="http://schemas.openxmlformats.org/markup-compatibility/2006" xmlns:a14="http://schemas.microsoft.com/office/drawing/2010/main">
        <mc:Choice Requires="a14">
          <p:sp>
            <p:nvSpPr>
              <p:cNvPr id="22" name="内容占位符 2"/>
              <p:cNvSpPr txBox="1"/>
              <p:nvPr/>
            </p:nvSpPr>
            <p:spPr>
              <a:xfrm>
                <a:off x="627331" y="1229293"/>
                <a:ext cx="7886700" cy="4935337"/>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600"/>
                  </a:spcBef>
                  <a:buFont typeface="Arial" panose="020B0604020202020204" pitchFamily="34" charset="0"/>
                  <a:buNone/>
                  <a:defRPr sz="3000" kern="1200" baseline="0">
                    <a:solidFill>
                      <a:schemeClr val="tx1"/>
                    </a:solidFill>
                    <a:latin typeface="+mn-ea"/>
                    <a:ea typeface="黑体" panose="02010609060101010101" pitchFamily="49" charset="-122"/>
                    <a:cs typeface="+mn-cs"/>
                  </a:defRPr>
                </a:lvl1pPr>
                <a:lvl2pPr marL="742950" indent="-28575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2pPr>
                <a:lvl3pPr marL="11430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3pPr>
                <a:lvl4pPr marL="16002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4pPr>
                <a:lvl5pPr marL="20574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20000"/>
                  </a:lnSpc>
                  <a:spcBef>
                    <a:spcPts val="1200"/>
                  </a:spcBef>
                </a:pPr>
                <a:r>
                  <a:rPr lang="zh-CN" altLang="zh-CN" sz="2800" b="1" dirty="0">
                    <a:solidFill>
                      <a:schemeClr val="accent6">
                        <a:lumMod val="75000"/>
                      </a:schemeClr>
                    </a:solidFill>
                  </a:rPr>
                  <a:t>例</a:t>
                </a:r>
                <a:r>
                  <a:rPr lang="en-US" altLang="zh-CN" sz="2800" b="1" dirty="0">
                    <a:solidFill>
                      <a:schemeClr val="accent6">
                        <a:lumMod val="75000"/>
                      </a:schemeClr>
                    </a:solidFill>
                  </a:rPr>
                  <a:t>1.2.3 </a:t>
                </a:r>
                <a:r>
                  <a:rPr lang="zh-CN" altLang="zh-CN" sz="2800" dirty="0"/>
                  <a:t>向量空间</a:t>
                </a:r>
                <a14:m>
                  <m:oMath xmlns:m="http://schemas.openxmlformats.org/officeDocument/2006/math">
                    <m:sSup>
                      <m:sSupPr>
                        <m:ctrlPr>
                          <a:rPr lang="zh-CN" altLang="zh-CN" sz="2800" i="1">
                            <a:latin typeface="Cambria Math" panose="02040503050406030204" pitchFamily="18" charset="0"/>
                          </a:rPr>
                        </m:ctrlPr>
                      </m:sSupPr>
                      <m:e>
                        <m:r>
                          <a:rPr lang="en-US" altLang="zh-CN" sz="2800" i="1">
                            <a:latin typeface="Cambria Math" panose="02040503050406030204" pitchFamily="18" charset="0"/>
                          </a:rPr>
                          <m:t>ℝ</m:t>
                        </m:r>
                      </m:e>
                      <m:sup>
                        <m:r>
                          <a:rPr lang="en-US" altLang="zh-CN" sz="2800">
                            <a:latin typeface="Cambria Math" panose="02040503050406030204" pitchFamily="18" charset="0"/>
                          </a:rPr>
                          <m:t>2</m:t>
                        </m:r>
                      </m:sup>
                    </m:sSup>
                  </m:oMath>
                </a14:m>
                <a:r>
                  <a:rPr lang="zh-CN" altLang="zh-CN" sz="2800" dirty="0"/>
                  <a:t>是</a:t>
                </a:r>
                <a14:m>
                  <m:oMath xmlns:m="http://schemas.openxmlformats.org/officeDocument/2006/math">
                    <m:sSup>
                      <m:sSupPr>
                        <m:ctrlPr>
                          <a:rPr lang="zh-CN" altLang="zh-CN" sz="2800" i="1">
                            <a:latin typeface="Cambria Math" panose="02040503050406030204" pitchFamily="18" charset="0"/>
                          </a:rPr>
                        </m:ctrlPr>
                      </m:sSupPr>
                      <m:e>
                        <m:r>
                          <a:rPr lang="en-US" altLang="zh-CN" sz="2800" i="1">
                            <a:latin typeface="Cambria Math" panose="02040503050406030204" pitchFamily="18" charset="0"/>
                          </a:rPr>
                          <m:t>ℝ</m:t>
                        </m:r>
                      </m:e>
                      <m:sup>
                        <m:r>
                          <a:rPr lang="en-US" altLang="zh-CN" sz="2800">
                            <a:latin typeface="Cambria Math" panose="02040503050406030204" pitchFamily="18" charset="0"/>
                          </a:rPr>
                          <m:t>3</m:t>
                        </m:r>
                      </m:sup>
                    </m:sSup>
                  </m:oMath>
                </a14:m>
                <a:r>
                  <a:rPr lang="zh-CN" altLang="zh-CN" sz="2800" dirty="0"/>
                  <a:t>的子空间</a:t>
                </a:r>
                <a:r>
                  <a:rPr lang="zh-CN" altLang="en-US" sz="2800" dirty="0"/>
                  <a:t>吗？</a:t>
                </a:r>
                <a:endParaRPr lang="en-US" altLang="zh-CN" sz="2800" dirty="0"/>
              </a:p>
              <a:p>
                <a:pPr>
                  <a:lnSpc>
                    <a:spcPct val="120000"/>
                  </a:lnSpc>
                  <a:spcBef>
                    <a:spcPts val="1200"/>
                  </a:spcBef>
                </a:pPr>
                <a:r>
                  <a:rPr lang="zh-CN" altLang="zh-CN" sz="2800" dirty="0"/>
                  <a:t>因为</a:t>
                </a:r>
                <a14:m>
                  <m:oMath xmlns:m="http://schemas.openxmlformats.org/officeDocument/2006/math">
                    <m:sSup>
                      <m:sSupPr>
                        <m:ctrlPr>
                          <a:rPr lang="zh-CN" altLang="zh-CN" sz="2800" i="1">
                            <a:solidFill>
                              <a:srgbClr val="990000"/>
                            </a:solidFill>
                            <a:latin typeface="Cambria Math" panose="02040503050406030204" pitchFamily="18" charset="0"/>
                          </a:rPr>
                        </m:ctrlPr>
                      </m:sSupPr>
                      <m:e>
                        <m:r>
                          <a:rPr lang="en-US" altLang="zh-CN" sz="2800" i="1">
                            <a:solidFill>
                              <a:srgbClr val="990000"/>
                            </a:solidFill>
                            <a:latin typeface="Cambria Math" panose="02040503050406030204"/>
                          </a:rPr>
                          <m:t>ℝ</m:t>
                        </m:r>
                      </m:e>
                      <m:sup>
                        <m:r>
                          <a:rPr lang="en-US" altLang="zh-CN" sz="2800">
                            <a:solidFill>
                              <a:srgbClr val="990000"/>
                            </a:solidFill>
                            <a:latin typeface="Cambria Math" panose="02040503050406030204"/>
                          </a:rPr>
                          <m:t>3</m:t>
                        </m:r>
                      </m:sup>
                    </m:sSup>
                  </m:oMath>
                </a14:m>
                <a:r>
                  <a:rPr lang="zh-CN" altLang="en-US" sz="2800" dirty="0">
                    <a:solidFill>
                      <a:srgbClr val="990000"/>
                    </a:solidFill>
                  </a:rPr>
                  <a:t>中</a:t>
                </a:r>
                <a:r>
                  <a:rPr lang="zh-CN" altLang="zh-CN" sz="2800" dirty="0">
                    <a:solidFill>
                      <a:srgbClr val="990000"/>
                    </a:solidFill>
                  </a:rPr>
                  <a:t>的向量是</a:t>
                </a:r>
                <a:r>
                  <a:rPr lang="en-US" altLang="zh-CN" sz="2800" dirty="0">
                    <a:solidFill>
                      <a:srgbClr val="990000"/>
                    </a:solidFill>
                  </a:rPr>
                  <a:t>3</a:t>
                </a:r>
                <a:r>
                  <a:rPr lang="zh-CN" altLang="zh-CN" sz="2800" dirty="0">
                    <a:solidFill>
                      <a:srgbClr val="990000"/>
                    </a:solidFill>
                  </a:rPr>
                  <a:t>元有序数组</a:t>
                </a:r>
                <a:r>
                  <a:rPr lang="en-US" altLang="zh-CN" sz="2800" dirty="0">
                    <a:latin typeface="仿宋" panose="02010609060101010101" pitchFamily="49" charset="-122"/>
                    <a:ea typeface="仿宋" panose="02010609060101010101" pitchFamily="49" charset="-122"/>
                  </a:rPr>
                  <a:t>,</a:t>
                </a:r>
                <a:r>
                  <a:rPr lang="zh-CN" altLang="zh-CN" sz="2800" dirty="0"/>
                  <a:t>而</a:t>
                </a:r>
                <a14:m>
                  <m:oMath xmlns:m="http://schemas.openxmlformats.org/officeDocument/2006/math">
                    <m:sSup>
                      <m:sSupPr>
                        <m:ctrlPr>
                          <a:rPr lang="zh-CN" altLang="zh-CN" sz="2800" i="1">
                            <a:solidFill>
                              <a:srgbClr val="990000"/>
                            </a:solidFill>
                            <a:latin typeface="Cambria Math" panose="02040503050406030204" pitchFamily="18" charset="0"/>
                          </a:rPr>
                        </m:ctrlPr>
                      </m:sSupPr>
                      <m:e>
                        <m:r>
                          <a:rPr lang="en-US" altLang="zh-CN" sz="2800" i="1">
                            <a:solidFill>
                              <a:srgbClr val="990000"/>
                            </a:solidFill>
                            <a:latin typeface="Cambria Math" panose="02040503050406030204"/>
                          </a:rPr>
                          <m:t>ℝ</m:t>
                        </m:r>
                      </m:e>
                      <m:sup>
                        <m:r>
                          <a:rPr lang="en-US" altLang="zh-CN" sz="2800">
                            <a:solidFill>
                              <a:srgbClr val="990000"/>
                            </a:solidFill>
                            <a:latin typeface="Cambria Math" panose="02040503050406030204"/>
                          </a:rPr>
                          <m:t>2</m:t>
                        </m:r>
                      </m:sup>
                    </m:sSup>
                  </m:oMath>
                </a14:m>
                <a:r>
                  <a:rPr lang="zh-CN" altLang="zh-CN" sz="2800" dirty="0">
                    <a:solidFill>
                      <a:srgbClr val="990000"/>
                    </a:solidFill>
                  </a:rPr>
                  <a:t>中的向量为</a:t>
                </a:r>
                <a:r>
                  <a:rPr lang="en-US" altLang="zh-CN" sz="2800" dirty="0">
                    <a:solidFill>
                      <a:srgbClr val="990000"/>
                    </a:solidFill>
                  </a:rPr>
                  <a:t>2</a:t>
                </a:r>
                <a:r>
                  <a:rPr lang="zh-CN" altLang="zh-CN" sz="2800" dirty="0">
                    <a:solidFill>
                      <a:srgbClr val="990000"/>
                    </a:solidFill>
                  </a:rPr>
                  <a:t>元有序数组</a:t>
                </a:r>
                <a:r>
                  <a:rPr lang="en-US" altLang="zh-CN" sz="2800" dirty="0">
                    <a:latin typeface="仿宋" panose="02010609060101010101" pitchFamily="49" charset="-122"/>
                    <a:ea typeface="仿宋" panose="02010609060101010101" pitchFamily="49" charset="-122"/>
                  </a:rPr>
                  <a:t>,</a:t>
                </a:r>
                <a:r>
                  <a:rPr lang="zh-CN" altLang="en-US" sz="2800" dirty="0"/>
                  <a:t>故</a:t>
                </a:r>
                <a14:m>
                  <m:oMath xmlns:m="http://schemas.openxmlformats.org/officeDocument/2006/math">
                    <m:sSup>
                      <m:sSupPr>
                        <m:ctrlPr>
                          <a:rPr lang="zh-CN" altLang="zh-CN" sz="2800" i="1">
                            <a:latin typeface="Cambria Math" panose="02040503050406030204" pitchFamily="18" charset="0"/>
                          </a:rPr>
                        </m:ctrlPr>
                      </m:sSupPr>
                      <m:e>
                        <m:r>
                          <a:rPr lang="en-US" altLang="zh-CN" sz="2800" i="1">
                            <a:latin typeface="Cambria Math" panose="02040503050406030204"/>
                          </a:rPr>
                          <m:t>ℝ</m:t>
                        </m:r>
                      </m:e>
                      <m:sup>
                        <m:r>
                          <a:rPr lang="en-US" altLang="zh-CN" sz="2800">
                            <a:latin typeface="Cambria Math" panose="02040503050406030204"/>
                          </a:rPr>
                          <m:t>2</m:t>
                        </m:r>
                      </m:sup>
                    </m:sSup>
                  </m:oMath>
                </a14:m>
                <a:r>
                  <a:rPr lang="zh-CN" altLang="zh-CN" sz="2800" dirty="0"/>
                  <a:t>不是</a:t>
                </a:r>
                <a14:m>
                  <m:oMath xmlns:m="http://schemas.openxmlformats.org/officeDocument/2006/math">
                    <m:sSup>
                      <m:sSupPr>
                        <m:ctrlPr>
                          <a:rPr lang="zh-CN" altLang="zh-CN" sz="2800" i="1">
                            <a:latin typeface="Cambria Math" panose="02040503050406030204" pitchFamily="18" charset="0"/>
                          </a:rPr>
                        </m:ctrlPr>
                      </m:sSupPr>
                      <m:e>
                        <m:r>
                          <a:rPr lang="en-US" altLang="zh-CN" sz="2800" i="1">
                            <a:latin typeface="Cambria Math" panose="02040503050406030204"/>
                          </a:rPr>
                          <m:t>ℝ</m:t>
                        </m:r>
                      </m:e>
                      <m:sup>
                        <m:r>
                          <a:rPr lang="en-US" altLang="zh-CN" sz="2800">
                            <a:latin typeface="Cambria Math" panose="02040503050406030204"/>
                          </a:rPr>
                          <m:t>3</m:t>
                        </m:r>
                      </m:sup>
                    </m:sSup>
                  </m:oMath>
                </a14:m>
                <a:r>
                  <a:rPr lang="zh-CN" altLang="zh-CN" sz="2800" dirty="0"/>
                  <a:t>的子集</a:t>
                </a:r>
                <a:r>
                  <a:rPr lang="en-US" altLang="zh-CN" sz="2800" dirty="0">
                    <a:latin typeface="仿宋" panose="02010609060101010101" pitchFamily="49" charset="-122"/>
                    <a:ea typeface="仿宋" panose="02010609060101010101" pitchFamily="49" charset="-122"/>
                  </a:rPr>
                  <a:t>.</a:t>
                </a:r>
                <a:r>
                  <a:rPr lang="en-US" altLang="zh-CN" sz="2800" dirty="0"/>
                  <a:t> </a:t>
                </a:r>
              </a:p>
              <a:p>
                <a:pPr>
                  <a:lnSpc>
                    <a:spcPct val="120000"/>
                  </a:lnSpc>
                  <a:spcBef>
                    <a:spcPts val="1200"/>
                  </a:spcBef>
                </a:pPr>
                <a:endParaRPr lang="en-US" altLang="zh-CN" sz="2800" dirty="0"/>
              </a:p>
              <a:p>
                <a:pPr>
                  <a:lnSpc>
                    <a:spcPct val="120000"/>
                  </a:lnSpc>
                  <a:spcBef>
                    <a:spcPts val="1200"/>
                  </a:spcBef>
                </a:pPr>
                <a:r>
                  <a:rPr lang="zh-CN" altLang="en-US" sz="2800" dirty="0"/>
                  <a:t>注意</a:t>
                </a:r>
                <a:r>
                  <a:rPr lang="zh-CN" altLang="zh-CN" sz="2800" dirty="0"/>
                  <a:t>集合</a:t>
                </a:r>
                <a14:m>
                  <m:oMath xmlns:m="http://schemas.openxmlformats.org/officeDocument/2006/math">
                    <m:r>
                      <a:rPr lang="en-US" altLang="zh-CN" sz="2800" i="1" smtClean="0">
                        <a:solidFill>
                          <a:srgbClr val="990000"/>
                        </a:solidFill>
                        <a:latin typeface="Cambria Math" panose="02040503050406030204"/>
                      </a:rPr>
                      <m:t>𝑊</m:t>
                    </m:r>
                    <m:r>
                      <a:rPr lang="en-US" altLang="zh-CN" sz="2800" i="1" smtClean="0">
                        <a:solidFill>
                          <a:srgbClr val="990000"/>
                        </a:solidFill>
                        <a:latin typeface="Cambria Math" panose="02040503050406030204"/>
                      </a:rPr>
                      <m:t>=</m:t>
                    </m:r>
                    <m:d>
                      <m:dPr>
                        <m:begChr m:val="{"/>
                        <m:endChr m:val="}"/>
                        <m:ctrlPr>
                          <a:rPr lang="zh-CN" altLang="zh-CN" sz="2800" i="1">
                            <a:solidFill>
                              <a:srgbClr val="990000"/>
                            </a:solidFill>
                            <a:latin typeface="Cambria Math" panose="02040503050406030204" pitchFamily="18" charset="0"/>
                          </a:rPr>
                        </m:ctrlPr>
                      </m:dPr>
                      <m:e>
                        <m:sSup>
                          <m:sSupPr>
                            <m:ctrlPr>
                              <a:rPr lang="zh-CN" altLang="zh-CN" sz="2800" i="1">
                                <a:solidFill>
                                  <a:srgbClr val="990000"/>
                                </a:solidFill>
                                <a:latin typeface="Cambria Math" panose="02040503050406030204" pitchFamily="18" charset="0"/>
                              </a:rPr>
                            </m:ctrlPr>
                          </m:sSupPr>
                          <m:e>
                            <m:d>
                              <m:dPr>
                                <m:begChr m:val="["/>
                                <m:endChr m:val="]"/>
                                <m:ctrlPr>
                                  <a:rPr lang="zh-CN" altLang="zh-CN" sz="2800" i="1">
                                    <a:solidFill>
                                      <a:srgbClr val="990000"/>
                                    </a:solidFill>
                                    <a:latin typeface="Cambria Math" panose="02040503050406030204" pitchFamily="18" charset="0"/>
                                  </a:rPr>
                                </m:ctrlPr>
                              </m:dPr>
                              <m:e>
                                <m:sSub>
                                  <m:sSubPr>
                                    <m:ctrlPr>
                                      <a:rPr lang="zh-CN" altLang="zh-CN" sz="2800" i="1">
                                        <a:solidFill>
                                          <a:srgbClr val="990000"/>
                                        </a:solidFill>
                                        <a:latin typeface="Cambria Math" panose="02040503050406030204" pitchFamily="18" charset="0"/>
                                      </a:rPr>
                                    </m:ctrlPr>
                                  </m:sSubPr>
                                  <m:e>
                                    <m:r>
                                      <a:rPr lang="en-US" altLang="zh-CN" sz="2800" i="1">
                                        <a:solidFill>
                                          <a:srgbClr val="990000"/>
                                        </a:solidFill>
                                        <a:latin typeface="Cambria Math" panose="02040503050406030204"/>
                                      </a:rPr>
                                      <m:t>𝛼</m:t>
                                    </m:r>
                                  </m:e>
                                  <m:sub>
                                    <m:r>
                                      <a:rPr lang="en-US" altLang="zh-CN" sz="2800" i="1">
                                        <a:solidFill>
                                          <a:srgbClr val="990000"/>
                                        </a:solidFill>
                                        <a:latin typeface="Cambria Math" panose="02040503050406030204"/>
                                      </a:rPr>
                                      <m:t>1</m:t>
                                    </m:r>
                                  </m:sub>
                                </m:sSub>
                                <m:r>
                                  <a:rPr lang="en-US" altLang="zh-CN" sz="2800" i="1">
                                    <a:solidFill>
                                      <a:srgbClr val="990000"/>
                                    </a:solidFill>
                                    <a:latin typeface="Cambria Math" panose="02040503050406030204"/>
                                  </a:rPr>
                                  <m:t>,</m:t>
                                </m:r>
                                <m:sSub>
                                  <m:sSubPr>
                                    <m:ctrlPr>
                                      <a:rPr lang="zh-CN" altLang="zh-CN" sz="2800" i="1">
                                        <a:solidFill>
                                          <a:srgbClr val="990000"/>
                                        </a:solidFill>
                                        <a:latin typeface="Cambria Math" panose="02040503050406030204" pitchFamily="18" charset="0"/>
                                      </a:rPr>
                                    </m:ctrlPr>
                                  </m:sSubPr>
                                  <m:e>
                                    <m:r>
                                      <a:rPr lang="en-US" altLang="zh-CN" sz="2800" i="1">
                                        <a:solidFill>
                                          <a:srgbClr val="990000"/>
                                        </a:solidFill>
                                        <a:latin typeface="Cambria Math" panose="02040503050406030204"/>
                                      </a:rPr>
                                      <m:t>𝛼</m:t>
                                    </m:r>
                                  </m:e>
                                  <m:sub>
                                    <m:r>
                                      <a:rPr lang="en-US" altLang="zh-CN" sz="2800" i="1">
                                        <a:solidFill>
                                          <a:srgbClr val="990000"/>
                                        </a:solidFill>
                                        <a:latin typeface="Cambria Math" panose="02040503050406030204"/>
                                      </a:rPr>
                                      <m:t>2</m:t>
                                    </m:r>
                                  </m:sub>
                                </m:sSub>
                                <m:r>
                                  <a:rPr lang="en-US" altLang="zh-CN" sz="2800" i="1">
                                    <a:solidFill>
                                      <a:srgbClr val="990000"/>
                                    </a:solidFill>
                                    <a:latin typeface="Cambria Math" panose="02040503050406030204"/>
                                  </a:rPr>
                                  <m:t>,0</m:t>
                                </m:r>
                              </m:e>
                            </m:d>
                          </m:e>
                          <m:sup>
                            <m:r>
                              <a:rPr lang="en-US" altLang="zh-CN" sz="2800" i="1">
                                <a:solidFill>
                                  <a:srgbClr val="990000"/>
                                </a:solidFill>
                                <a:latin typeface="Cambria Math" panose="02040503050406030204"/>
                              </a:rPr>
                              <m:t>𝑇</m:t>
                            </m:r>
                          </m:sup>
                        </m:sSup>
                        <m:r>
                          <a:rPr lang="en-US" altLang="zh-CN" sz="2800" i="1">
                            <a:solidFill>
                              <a:srgbClr val="990000"/>
                            </a:solidFill>
                            <a:latin typeface="Cambria Math" panose="02040503050406030204"/>
                          </a:rPr>
                          <m:t>,</m:t>
                        </m:r>
                        <m:sSub>
                          <m:sSubPr>
                            <m:ctrlPr>
                              <a:rPr lang="zh-CN" altLang="zh-CN" sz="2800" i="1">
                                <a:solidFill>
                                  <a:srgbClr val="990000"/>
                                </a:solidFill>
                                <a:latin typeface="Cambria Math" panose="02040503050406030204" pitchFamily="18" charset="0"/>
                              </a:rPr>
                            </m:ctrlPr>
                          </m:sSubPr>
                          <m:e>
                            <m:r>
                              <a:rPr lang="en-US" altLang="zh-CN" sz="2800" i="1">
                                <a:solidFill>
                                  <a:srgbClr val="990000"/>
                                </a:solidFill>
                                <a:latin typeface="Cambria Math" panose="02040503050406030204"/>
                              </a:rPr>
                              <m:t>𝛼</m:t>
                            </m:r>
                          </m:e>
                          <m:sub>
                            <m:r>
                              <a:rPr lang="en-US" altLang="zh-CN" sz="2800" i="1">
                                <a:solidFill>
                                  <a:srgbClr val="990000"/>
                                </a:solidFill>
                                <a:latin typeface="Cambria Math" panose="02040503050406030204"/>
                              </a:rPr>
                              <m:t>1</m:t>
                            </m:r>
                          </m:sub>
                        </m:sSub>
                        <m:r>
                          <a:rPr lang="en-US" altLang="zh-CN" sz="2800" i="1">
                            <a:solidFill>
                              <a:srgbClr val="990000"/>
                            </a:solidFill>
                            <a:latin typeface="Cambria Math" panose="02040503050406030204"/>
                          </a:rPr>
                          <m:t>,</m:t>
                        </m:r>
                        <m:sSub>
                          <m:sSubPr>
                            <m:ctrlPr>
                              <a:rPr lang="zh-CN" altLang="zh-CN" sz="2800" i="1">
                                <a:solidFill>
                                  <a:srgbClr val="990000"/>
                                </a:solidFill>
                                <a:latin typeface="Cambria Math" panose="02040503050406030204" pitchFamily="18" charset="0"/>
                              </a:rPr>
                            </m:ctrlPr>
                          </m:sSubPr>
                          <m:e>
                            <m:r>
                              <a:rPr lang="en-US" altLang="zh-CN" sz="2800" i="1">
                                <a:solidFill>
                                  <a:srgbClr val="990000"/>
                                </a:solidFill>
                                <a:latin typeface="Cambria Math" panose="02040503050406030204"/>
                              </a:rPr>
                              <m:t>𝛼</m:t>
                            </m:r>
                          </m:e>
                          <m:sub>
                            <m:r>
                              <a:rPr lang="en-US" altLang="zh-CN" sz="2800" i="1">
                                <a:solidFill>
                                  <a:srgbClr val="990000"/>
                                </a:solidFill>
                                <a:latin typeface="Cambria Math" panose="02040503050406030204"/>
                              </a:rPr>
                              <m:t>2</m:t>
                            </m:r>
                          </m:sub>
                        </m:sSub>
                        <m:r>
                          <a:rPr lang="en-US" altLang="zh-CN" sz="2800" i="1">
                            <a:solidFill>
                              <a:srgbClr val="990000"/>
                            </a:solidFill>
                            <a:latin typeface="Cambria Math" panose="02040503050406030204"/>
                          </a:rPr>
                          <m:t>∈</m:t>
                        </m:r>
                        <m:r>
                          <a:rPr lang="en-US" altLang="zh-CN" sz="2800" b="1" i="1">
                            <a:solidFill>
                              <a:srgbClr val="990000"/>
                            </a:solidFill>
                            <a:latin typeface="Cambria Math" panose="02040503050406030204"/>
                          </a:rPr>
                          <m:t>ℝ</m:t>
                        </m:r>
                      </m:e>
                    </m:d>
                  </m:oMath>
                </a14:m>
                <a:r>
                  <a:rPr lang="zh-CN" altLang="zh-CN" sz="2800" dirty="0">
                    <a:solidFill>
                      <a:srgbClr val="990000"/>
                    </a:solidFill>
                  </a:rPr>
                  <a:t>是</a:t>
                </a:r>
                <a14:m>
                  <m:oMath xmlns:m="http://schemas.openxmlformats.org/officeDocument/2006/math">
                    <m:sSup>
                      <m:sSupPr>
                        <m:ctrlPr>
                          <a:rPr lang="zh-CN" altLang="zh-CN" sz="2800" i="1">
                            <a:solidFill>
                              <a:srgbClr val="990000"/>
                            </a:solidFill>
                            <a:latin typeface="Cambria Math" panose="02040503050406030204" pitchFamily="18" charset="0"/>
                          </a:rPr>
                        </m:ctrlPr>
                      </m:sSupPr>
                      <m:e>
                        <m:r>
                          <a:rPr lang="en-US" altLang="zh-CN" sz="2800" i="1">
                            <a:solidFill>
                              <a:srgbClr val="990000"/>
                            </a:solidFill>
                            <a:latin typeface="Cambria Math" panose="02040503050406030204"/>
                          </a:rPr>
                          <m:t>ℝ</m:t>
                        </m:r>
                      </m:e>
                      <m:sup>
                        <m:r>
                          <a:rPr lang="en-US" altLang="zh-CN" sz="2800">
                            <a:solidFill>
                              <a:srgbClr val="990000"/>
                            </a:solidFill>
                            <a:latin typeface="Cambria Math" panose="02040503050406030204"/>
                          </a:rPr>
                          <m:t>3</m:t>
                        </m:r>
                      </m:sup>
                    </m:sSup>
                  </m:oMath>
                </a14:m>
                <a:r>
                  <a:rPr lang="zh-CN" altLang="zh-CN" sz="2800" dirty="0">
                    <a:solidFill>
                      <a:srgbClr val="990000"/>
                    </a:solidFill>
                  </a:rPr>
                  <a:t>的一个子集</a:t>
                </a:r>
                <a:r>
                  <a:rPr lang="en-US" altLang="zh-CN" sz="2800" dirty="0">
                    <a:solidFill>
                      <a:srgbClr val="990000"/>
                    </a:solidFill>
                    <a:latin typeface="仿宋" panose="02010609060101010101" pitchFamily="49" charset="-122"/>
                    <a:ea typeface="仿宋" panose="02010609060101010101" pitchFamily="49" charset="-122"/>
                  </a:rPr>
                  <a:t>,</a:t>
                </a:r>
                <a:r>
                  <a:rPr lang="zh-CN" altLang="zh-CN" sz="2800" dirty="0">
                    <a:solidFill>
                      <a:srgbClr val="990000"/>
                    </a:solidFill>
                  </a:rPr>
                  <a:t>尽管它很像</a:t>
                </a:r>
                <a14:m>
                  <m:oMath xmlns:m="http://schemas.openxmlformats.org/officeDocument/2006/math">
                    <m:sSup>
                      <m:sSupPr>
                        <m:ctrlPr>
                          <a:rPr lang="zh-CN" altLang="zh-CN" sz="2800" i="1">
                            <a:solidFill>
                              <a:srgbClr val="990000"/>
                            </a:solidFill>
                            <a:latin typeface="Cambria Math" panose="02040503050406030204" pitchFamily="18" charset="0"/>
                          </a:rPr>
                        </m:ctrlPr>
                      </m:sSupPr>
                      <m:e>
                        <m:r>
                          <a:rPr lang="en-US" altLang="zh-CN" sz="2800" i="1">
                            <a:solidFill>
                              <a:srgbClr val="990000"/>
                            </a:solidFill>
                            <a:latin typeface="Cambria Math" panose="02040503050406030204"/>
                          </a:rPr>
                          <m:t>ℝ</m:t>
                        </m:r>
                      </m:e>
                      <m:sup>
                        <m:r>
                          <a:rPr lang="en-US" altLang="zh-CN" sz="2800">
                            <a:solidFill>
                              <a:srgbClr val="990000"/>
                            </a:solidFill>
                            <a:latin typeface="Cambria Math" panose="02040503050406030204"/>
                          </a:rPr>
                          <m:t>2</m:t>
                        </m:r>
                      </m:sup>
                    </m:sSup>
                  </m:oMath>
                </a14:m>
                <a:r>
                  <a:rPr lang="en-US" altLang="zh-CN" sz="2800" dirty="0">
                    <a:latin typeface="仿宋" panose="02010609060101010101" pitchFamily="49" charset="-122"/>
                    <a:ea typeface="仿宋" panose="02010609060101010101" pitchFamily="49" charset="-122"/>
                  </a:rPr>
                  <a:t>,</a:t>
                </a:r>
                <a:r>
                  <a:rPr lang="zh-CN" altLang="zh-CN" sz="2800" dirty="0"/>
                  <a:t>但</a:t>
                </a:r>
                <a14:m>
                  <m:oMath xmlns:m="http://schemas.openxmlformats.org/officeDocument/2006/math">
                    <m:r>
                      <a:rPr lang="en-US" altLang="zh-CN" sz="2800" i="1">
                        <a:latin typeface="Cambria Math" panose="02040503050406030204"/>
                      </a:rPr>
                      <m:t>𝑊</m:t>
                    </m:r>
                  </m:oMath>
                </a14:m>
                <a:r>
                  <a:rPr lang="zh-CN" altLang="zh-CN" sz="2800" dirty="0"/>
                  <a:t>是</a:t>
                </a:r>
                <a14:m>
                  <m:oMath xmlns:m="http://schemas.openxmlformats.org/officeDocument/2006/math">
                    <m:sSup>
                      <m:sSupPr>
                        <m:ctrlPr>
                          <a:rPr lang="zh-CN" altLang="zh-CN" sz="2800" i="1">
                            <a:latin typeface="Cambria Math" panose="02040503050406030204" pitchFamily="18" charset="0"/>
                          </a:rPr>
                        </m:ctrlPr>
                      </m:sSupPr>
                      <m:e>
                        <m:r>
                          <a:rPr lang="en-US" altLang="zh-CN" sz="2800" i="1">
                            <a:latin typeface="Cambria Math" panose="02040503050406030204"/>
                          </a:rPr>
                          <m:t>ℝ</m:t>
                        </m:r>
                      </m:e>
                      <m:sup>
                        <m:r>
                          <a:rPr lang="en-US" altLang="zh-CN" sz="2800">
                            <a:latin typeface="Cambria Math" panose="02040503050406030204"/>
                          </a:rPr>
                          <m:t>3</m:t>
                        </m:r>
                      </m:sup>
                    </m:sSup>
                  </m:oMath>
                </a14:m>
                <a:r>
                  <a:rPr lang="zh-CN" altLang="zh-CN" sz="2800" dirty="0"/>
                  <a:t>的一个子空间</a:t>
                </a:r>
                <a:r>
                  <a:rPr lang="en-US" altLang="zh-CN" sz="2800" dirty="0">
                    <a:latin typeface="仿宋" panose="02010609060101010101" pitchFamily="49" charset="-122"/>
                    <a:ea typeface="仿宋" panose="02010609060101010101" pitchFamily="49" charset="-122"/>
                  </a:rPr>
                  <a:t>.</a:t>
                </a:r>
              </a:p>
              <a:p>
                <a:pPr>
                  <a:lnSpc>
                    <a:spcPct val="120000"/>
                  </a:lnSpc>
                  <a:spcBef>
                    <a:spcPts val="1200"/>
                  </a:spcBef>
                </a:pPr>
                <a:r>
                  <a:rPr lang="zh-CN" altLang="zh-CN" sz="2800" b="1" dirty="0">
                    <a:solidFill>
                      <a:schemeClr val="accent6">
                        <a:lumMod val="75000"/>
                      </a:schemeClr>
                    </a:solidFill>
                  </a:rPr>
                  <a:t>例</a:t>
                </a:r>
                <a:r>
                  <a:rPr lang="en-US" altLang="zh-CN" sz="2800" b="1" dirty="0">
                    <a:solidFill>
                      <a:schemeClr val="accent6">
                        <a:lumMod val="75000"/>
                      </a:schemeClr>
                    </a:solidFill>
                  </a:rPr>
                  <a:t>1.2.4 </a:t>
                </a:r>
                <a14:m>
                  <m:oMath xmlns:m="http://schemas.openxmlformats.org/officeDocument/2006/math">
                    <m:sSup>
                      <m:sSupPr>
                        <m:ctrlPr>
                          <a:rPr lang="zh-CN" altLang="zh-CN" sz="2800" i="1">
                            <a:latin typeface="Cambria Math" panose="02040503050406030204" pitchFamily="18" charset="0"/>
                          </a:rPr>
                        </m:ctrlPr>
                      </m:sSupPr>
                      <m:e>
                        <m:r>
                          <a:rPr lang="en-US" altLang="zh-CN" sz="2800" i="1">
                            <a:latin typeface="Cambria Math" panose="02040503050406030204" pitchFamily="18" charset="0"/>
                          </a:rPr>
                          <m:t>ℝ</m:t>
                        </m:r>
                      </m:e>
                      <m:sup>
                        <m:r>
                          <a:rPr lang="en-US" altLang="zh-CN" sz="2800">
                            <a:latin typeface="Cambria Math" panose="02040503050406030204" pitchFamily="18" charset="0"/>
                          </a:rPr>
                          <m:t>3</m:t>
                        </m:r>
                      </m:sup>
                    </m:sSup>
                  </m:oMath>
                </a14:m>
                <a:r>
                  <a:rPr lang="zh-CN" altLang="zh-CN" sz="2800" dirty="0"/>
                  <a:t>中不通过原点的平面是</a:t>
                </a:r>
                <a14:m>
                  <m:oMath xmlns:m="http://schemas.openxmlformats.org/officeDocument/2006/math">
                    <m:sSup>
                      <m:sSupPr>
                        <m:ctrlPr>
                          <a:rPr lang="zh-CN" altLang="zh-CN" sz="2800" i="1">
                            <a:latin typeface="Cambria Math" panose="02040503050406030204" pitchFamily="18" charset="0"/>
                          </a:rPr>
                        </m:ctrlPr>
                      </m:sSupPr>
                      <m:e>
                        <m:r>
                          <a:rPr lang="en-US" altLang="zh-CN" sz="2800" i="1">
                            <a:latin typeface="Cambria Math" panose="02040503050406030204" pitchFamily="18" charset="0"/>
                          </a:rPr>
                          <m:t>ℝ</m:t>
                        </m:r>
                      </m:e>
                      <m:sup>
                        <m:r>
                          <a:rPr lang="en-US" altLang="zh-CN" sz="2800">
                            <a:latin typeface="Cambria Math" panose="02040503050406030204" pitchFamily="18" charset="0"/>
                          </a:rPr>
                          <m:t>3</m:t>
                        </m:r>
                      </m:sup>
                    </m:sSup>
                  </m:oMath>
                </a14:m>
                <a:r>
                  <a:rPr lang="zh-CN" altLang="zh-CN" sz="2800" dirty="0"/>
                  <a:t>的子空间</a:t>
                </a:r>
                <a:r>
                  <a:rPr lang="zh-CN" altLang="en-US" sz="2800" dirty="0"/>
                  <a:t>吗？</a:t>
                </a:r>
                <a:endParaRPr lang="en-US" altLang="zh-CN" sz="2800" dirty="0"/>
              </a:p>
              <a:p>
                <a:pPr>
                  <a:lnSpc>
                    <a:spcPct val="120000"/>
                  </a:lnSpc>
                  <a:spcBef>
                    <a:spcPts val="1200"/>
                  </a:spcBef>
                </a:pPr>
                <a:r>
                  <a:rPr lang="zh-CN" altLang="en-US" sz="2800" dirty="0">
                    <a:solidFill>
                      <a:srgbClr val="FF0000"/>
                    </a:solidFill>
                    <a:latin typeface="黑体" panose="02010609060101010101" pitchFamily="49" charset="-122"/>
                  </a:rPr>
                  <a:t>回答</a:t>
                </a:r>
                <a:r>
                  <a:rPr lang="en-US" altLang="zh-CN" sz="2800" dirty="0">
                    <a:solidFill>
                      <a:srgbClr val="FF0000"/>
                    </a:solidFill>
                    <a:latin typeface="仿宋" panose="02010609060101010101" pitchFamily="49" charset="-122"/>
                    <a:ea typeface="仿宋" panose="02010609060101010101" pitchFamily="49" charset="-122"/>
                  </a:rPr>
                  <a:t>:</a:t>
                </a:r>
                <a:r>
                  <a:rPr lang="zh-CN" altLang="en-US" sz="2800" dirty="0"/>
                  <a:t>不是线性空间</a:t>
                </a:r>
                <a:r>
                  <a:rPr lang="en-US" altLang="zh-CN" sz="2800" dirty="0">
                    <a:latin typeface="宋体" panose="02010600030101010101" pitchFamily="2" charset="-122"/>
                    <a:ea typeface="宋体" panose="02010600030101010101" pitchFamily="2" charset="-122"/>
                  </a:rPr>
                  <a:t>.</a:t>
                </a:r>
                <a:endParaRPr lang="zh-CN" altLang="zh-CN" sz="2800" dirty="0">
                  <a:latin typeface="宋体" panose="02010600030101010101" pitchFamily="2" charset="-122"/>
                  <a:ea typeface="宋体" panose="02010600030101010101" pitchFamily="2" charset="-122"/>
                </a:endParaRPr>
              </a:p>
            </p:txBody>
          </p:sp>
        </mc:Choice>
        <mc:Fallback xmlns="">
          <p:sp>
            <p:nvSpPr>
              <p:cNvPr id="22" name="内容占位符 2"/>
              <p:cNvSpPr txBox="1">
                <a:spLocks noRot="1" noChangeAspect="1" noMove="1" noResize="1" noEditPoints="1" noAdjustHandles="1" noChangeArrowheads="1" noChangeShapeType="1" noTextEdit="1"/>
              </p:cNvSpPr>
              <p:nvPr/>
            </p:nvSpPr>
            <p:spPr>
              <a:xfrm>
                <a:off x="627331" y="1229293"/>
                <a:ext cx="7886700" cy="4935337"/>
              </a:xfrm>
              <a:prstGeom prst="rect">
                <a:avLst/>
              </a:prstGeom>
              <a:blipFill rotWithShape="1">
                <a:blip r:embed="rId3"/>
                <a:stretch>
                  <a:fillRect l="-7" t="-12" r="7" b="-1633"/>
                </a:stretch>
              </a:blipFill>
            </p:spPr>
            <p:txBody>
              <a:bodyPr/>
              <a:lstStyle/>
              <a:p>
                <a:r>
                  <a:rPr lang="zh-CN" altLang="en-US">
                    <a:noFill/>
                  </a:rPr>
                  <a:t> </a:t>
                </a:r>
              </a:p>
            </p:txBody>
          </p:sp>
        </mc:Fallback>
      </mc:AlternateContent>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COMMONDATA" val="eyJoZGlkIjoiYjhiN2VmYWI4ZGY0ZjNlNmMyOGRhMWVmYTkwOWFmOTUifQ=="/>
</p:tagLst>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
        <a:cs typeface="Arial"/>
      </a:majorFont>
      <a:minorFont>
        <a:latin typeface="Verdan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3000" b="0" i="0" u="none" strike="noStrike" cap="none" normalizeH="0" baseline="0" smtClean="0">
            <a:ln>
              <a:noFill/>
            </a:ln>
            <a:solidFill>
              <a:schemeClr val="tx1"/>
            </a:solidFill>
            <a:effectLst/>
            <a:latin typeface="Times New Roman" panose="02020603050405020304" pitchFamily="18" charset="0"/>
            <a:cs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3000" b="0" i="0" u="none" strike="noStrike" cap="none" normalizeH="0" baseline="0" smtClean="0">
            <a:ln>
              <a:noFill/>
            </a:ln>
            <a:solidFill>
              <a:schemeClr val="tx1"/>
            </a:solidFill>
            <a:effectLst/>
            <a:latin typeface="Times New Roman" panose="02020603050405020304" pitchFamily="18" charset="0"/>
            <a:cs typeface="Arial" panose="020B0604020202020204" pitchFamily="34" charset="0"/>
          </a:defRPr>
        </a:defPPr>
      </a:lstStyle>
    </a:lnDef>
    <a:txDef>
      <a:spPr/>
      <a:bodyPr vert="horz" lIns="91440" tIns="45720" rIns="91440" bIns="45720" rtlCol="0">
        <a:normAutofit fontScale="25000" lnSpcReduction="20000"/>
      </a:bodyPr>
      <a:lstStyle>
        <a:defPPr>
          <a:lnSpc>
            <a:spcPct val="140000"/>
          </a:lnSpc>
          <a:defRPr sz="11200" b="1" dirty="0"/>
        </a:defPPr>
      </a:lstStyle>
    </a:tx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2295</Words>
  <Application>Microsoft Office PowerPoint</Application>
  <PresentationFormat>全屏显示(4:3)</PresentationFormat>
  <Paragraphs>189</Paragraphs>
  <Slides>27</Slides>
  <Notes>9</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27</vt:i4>
      </vt:variant>
    </vt:vector>
  </HeadingPairs>
  <TitlesOfParts>
    <vt:vector size="37" baseType="lpstr">
      <vt:lpstr>仿宋</vt:lpstr>
      <vt:lpstr>黑体</vt:lpstr>
      <vt:lpstr>宋体</vt:lpstr>
      <vt:lpstr>Arial</vt:lpstr>
      <vt:lpstr>Calibri</vt:lpstr>
      <vt:lpstr>Cambria Math</vt:lpstr>
      <vt:lpstr>Times New Roman</vt:lpstr>
      <vt:lpstr>Verdana</vt:lpstr>
      <vt:lpstr>Wingdings</vt:lpstr>
      <vt:lpstr>Profile</vt:lpstr>
      <vt:lpstr>第一章 线性空间引论</vt:lpstr>
      <vt:lpstr>第一章 线性空间引论——线性子空间</vt:lpstr>
      <vt:lpstr>第一章 线性空间引论——线性子空间</vt:lpstr>
      <vt:lpstr>第一章 线性空间引论——线性子空间</vt:lpstr>
      <vt:lpstr>第一章 线性空间引论——线性子空间</vt:lpstr>
      <vt:lpstr>第一章 线性空间引论——线性子空间</vt:lpstr>
      <vt:lpstr>第一章 线性空间引论——线性子空间</vt:lpstr>
      <vt:lpstr>第一章 线性空间引论——线性子空间</vt:lpstr>
      <vt:lpstr>第一章 线性空间引论——线性子空间</vt:lpstr>
      <vt:lpstr>第一章 线性空间引论——线性子空间</vt:lpstr>
      <vt:lpstr>第一章 线性空间引论——线性子空间</vt:lpstr>
      <vt:lpstr>第一章 线性空间引论——线性子空间</vt:lpstr>
      <vt:lpstr>第一章 线性空间引论——线性子空间</vt:lpstr>
      <vt:lpstr>第一章 线性空间引论——线性子空间</vt:lpstr>
      <vt:lpstr>第一章 线性空间引论——线性子空间</vt:lpstr>
      <vt:lpstr>第一章 线性空间引论——线性子空间</vt:lpstr>
      <vt:lpstr>第一章 线性空间引论——线性子空间</vt:lpstr>
      <vt:lpstr>第一章 线性空间引论——线性子空间</vt:lpstr>
      <vt:lpstr>第一章 线性空间引论——线性子空间</vt:lpstr>
      <vt:lpstr>第一章 线性空间引论——线性子空间</vt:lpstr>
      <vt:lpstr>第一章 线性空间引论——线性子空间</vt:lpstr>
      <vt:lpstr>第一章 线性空间引论——线性子空间</vt:lpstr>
      <vt:lpstr>第一章 线性空间引论——线性子空间</vt:lpstr>
      <vt:lpstr>第一章 线性空间引论——线性子空间</vt:lpstr>
      <vt:lpstr>第一章 线性空间引论——线性子空间</vt:lpstr>
      <vt:lpstr>第一章 线性空间引论——线性子空间</vt:lpstr>
      <vt:lpstr>第一章 线性空间引论——线性子空间</vt:lpstr>
    </vt:vector>
  </TitlesOfParts>
  <Company>University of Illinois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Coordination of Multi-Agent Systems</dc:title>
  <dc:creator>Mark Spong</dc:creator>
  <cp:lastModifiedBy>buaa</cp:lastModifiedBy>
  <cp:revision>1374</cp:revision>
  <dcterms:created xsi:type="dcterms:W3CDTF">2006-05-15T15:18:00Z</dcterms:created>
  <dcterms:modified xsi:type="dcterms:W3CDTF">2024-08-30T10:58:55Z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E4EAEFD4C34C4ABAAAA42521C5AE61AC_12</vt:lpwstr>
  </property>
  <property fmtid="{D5CDD505-2E9C-101B-9397-08002B2CF9AE}" pid="3" name="KSOProductBuildVer">
    <vt:lpwstr>2052-12.1.0.16417</vt:lpwstr>
  </property>
</Properties>
</file>