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38"/>
  </p:notesMasterIdLst>
  <p:sldIdLst>
    <p:sldId id="402" r:id="rId2"/>
    <p:sldId id="376" r:id="rId3"/>
    <p:sldId id="421" r:id="rId4"/>
    <p:sldId id="437" r:id="rId5"/>
    <p:sldId id="422" r:id="rId6"/>
    <p:sldId id="423" r:id="rId7"/>
    <p:sldId id="424" r:id="rId8"/>
    <p:sldId id="425" r:id="rId9"/>
    <p:sldId id="426" r:id="rId10"/>
    <p:sldId id="382" r:id="rId11"/>
    <p:sldId id="383" r:id="rId12"/>
    <p:sldId id="433" r:id="rId13"/>
    <p:sldId id="384" r:id="rId14"/>
    <p:sldId id="414" r:id="rId15"/>
    <p:sldId id="440" r:id="rId16"/>
    <p:sldId id="408" r:id="rId17"/>
    <p:sldId id="386" r:id="rId18"/>
    <p:sldId id="387" r:id="rId19"/>
    <p:sldId id="429" r:id="rId20"/>
    <p:sldId id="430" r:id="rId21"/>
    <p:sldId id="431" r:id="rId22"/>
    <p:sldId id="388" r:id="rId23"/>
    <p:sldId id="391" r:id="rId24"/>
    <p:sldId id="390" r:id="rId25"/>
    <p:sldId id="415" r:id="rId26"/>
    <p:sldId id="416" r:id="rId27"/>
    <p:sldId id="393" r:id="rId28"/>
    <p:sldId id="394" r:id="rId29"/>
    <p:sldId id="417" r:id="rId30"/>
    <p:sldId id="434" r:id="rId31"/>
    <p:sldId id="435" r:id="rId32"/>
    <p:sldId id="438" r:id="rId33"/>
    <p:sldId id="439" r:id="rId34"/>
    <p:sldId id="396" r:id="rId35"/>
    <p:sldId id="397" r:id="rId36"/>
    <p:sldId id="398" r:id="rId37"/>
  </p:sldIdLst>
  <p:sldSz cx="9144000" cy="6858000" type="screen4x3"/>
  <p:notesSz cx="7315200" cy="9601200"/>
  <p:defaultTextStyle>
    <a:defPPr>
      <a:defRPr lang="en-US"/>
    </a:defPPr>
    <a:lvl1pPr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1pPr>
    <a:lvl2pPr marL="4572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3000" kern="1200">
        <a:solidFill>
          <a:schemeClr val="tx1"/>
        </a:solidFill>
        <a:latin typeface="Times New Roman" pitchFamily="18" charset="0"/>
        <a:ea typeface="+mn-ea"/>
        <a:cs typeface="Arial" charset="0"/>
      </a:defRPr>
    </a:lvl5pPr>
    <a:lvl6pPr marL="2286000" algn="l" defTabSz="914400" rtl="0" eaLnBrk="1" latinLnBrk="0" hangingPunct="1">
      <a:defRPr sz="3000" kern="1200">
        <a:solidFill>
          <a:schemeClr val="tx1"/>
        </a:solidFill>
        <a:latin typeface="Times New Roman" pitchFamily="18" charset="0"/>
        <a:ea typeface="+mn-ea"/>
        <a:cs typeface="Arial" charset="0"/>
      </a:defRPr>
    </a:lvl6pPr>
    <a:lvl7pPr marL="2743200" algn="l" defTabSz="914400" rtl="0" eaLnBrk="1" latinLnBrk="0" hangingPunct="1">
      <a:defRPr sz="3000" kern="1200">
        <a:solidFill>
          <a:schemeClr val="tx1"/>
        </a:solidFill>
        <a:latin typeface="Times New Roman" pitchFamily="18" charset="0"/>
        <a:ea typeface="+mn-ea"/>
        <a:cs typeface="Arial" charset="0"/>
      </a:defRPr>
    </a:lvl7pPr>
    <a:lvl8pPr marL="3200400" algn="l" defTabSz="914400" rtl="0" eaLnBrk="1" latinLnBrk="0" hangingPunct="1">
      <a:defRPr sz="3000" kern="1200">
        <a:solidFill>
          <a:schemeClr val="tx1"/>
        </a:solidFill>
        <a:latin typeface="Times New Roman" pitchFamily="18" charset="0"/>
        <a:ea typeface="+mn-ea"/>
        <a:cs typeface="Arial" charset="0"/>
      </a:defRPr>
    </a:lvl8pPr>
    <a:lvl9pPr marL="3657600" algn="l" defTabSz="914400" rtl="0" eaLnBrk="1" latinLnBrk="0" hangingPunct="1">
      <a:defRPr sz="30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CC"/>
    <a:srgbClr val="2456C6"/>
    <a:srgbClr val="F2B800"/>
    <a:srgbClr val="FF9900"/>
    <a:srgbClr val="FF6600"/>
    <a:srgbClr val="FFFFFF"/>
    <a:srgbClr val="FFFF66"/>
    <a:srgbClr val="CC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92248" autoAdjust="0"/>
  </p:normalViewPr>
  <p:slideViewPr>
    <p:cSldViewPr snapToGrid="0">
      <p:cViewPr varScale="1">
        <p:scale>
          <a:sx n="63" d="100"/>
          <a:sy n="63" d="100"/>
        </p:scale>
        <p:origin x="142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pPr/>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pPr/>
              <a:t>‹#›</a:t>
            </a:fld>
            <a:endParaRPr lang="zh-CN" altLang="en-US"/>
          </a:p>
        </p:txBody>
      </p:sp>
    </p:spTree>
    <p:extLst>
      <p:ext uri="{BB962C8B-B14F-4D97-AF65-F5344CB8AC3E}">
        <p14:creationId xmlns:p14="http://schemas.microsoft.com/office/powerpoint/2010/main" val="308743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采用</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span</m:t>
                    </m:r>
                    <m:d>
                      <m:dPr>
                        <m:ctrlPr>
                          <a:rPr lang="zh-CN" altLang="zh-CN" sz="1200" i="1" kern="1200">
                            <a:solidFill>
                              <a:schemeClr val="tx1"/>
                            </a:solidFill>
                            <a:effectLst/>
                            <a:latin typeface="Cambria Math" panose="02040503050406030204" pitchFamily="18" charset="0"/>
                            <a:ea typeface="+mn-ea"/>
                            <a:cs typeface="+mn-cs"/>
                          </a:rPr>
                        </m:ctrlPr>
                      </m:dPr>
                      <m:e>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𝜶</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𝜶</m:t>
                            </m:r>
                          </m:e>
                          <m:sub>
                            <m:r>
                              <a:rPr lang="en-US" altLang="zh-CN" sz="1200" i="1" kern="1200">
                                <a:solidFill>
                                  <a:schemeClr val="tx1"/>
                                </a:solidFill>
                                <a:effectLst/>
                                <a:latin typeface="Cambria Math" panose="02040503050406030204" pitchFamily="18" charset="0"/>
                                <a:ea typeface="+mn-ea"/>
                                <a:cs typeface="+mn-cs"/>
                              </a:rPr>
                              <m:t>𝑛</m:t>
                            </m:r>
                          </m:sub>
                        </m:sSub>
                      </m:e>
                    </m:d>
                  </m:oMath>
                </a14:m>
                <a:r>
                  <a:rPr lang="zh-CN" altLang="zh-CN" sz="1200" kern="1200" dirty="0">
                    <a:solidFill>
                      <a:schemeClr val="tx1"/>
                    </a:solidFill>
                    <a:effectLst/>
                    <a:latin typeface="+mn-lt"/>
                    <a:ea typeface="+mn-ea"/>
                    <a:cs typeface="+mn-cs"/>
                  </a:rPr>
                  <a:t>描述线性空间意味着已知该空间的所有向量均可由向量组</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𝜶</m:t>
                        </m:r>
                      </m:e>
                      <m:sub>
                        <m:r>
                          <a:rPr lang="en-US" altLang="zh-CN" sz="1200" i="1" kern="1200">
                            <a:solidFill>
                              <a:schemeClr val="tx1"/>
                            </a:solidFill>
                            <a:effectLst/>
                            <a:latin typeface="Cambria Math" panose="02040503050406030204" pitchFamily="18" charset="0"/>
                            <a:ea typeface="+mn-ea"/>
                            <a:cs typeface="+mn-cs"/>
                          </a:rPr>
                          <m:t>1</m:t>
                        </m:r>
                      </m:sub>
                    </m:sSub>
                    <m:r>
                      <a:rPr lang="en-US" altLang="zh-CN" sz="1200" kern="1200">
                        <a:solidFill>
                          <a:schemeClr val="tx1"/>
                        </a:solidFill>
                        <a:effectLst/>
                        <a:latin typeface="Cambria Math" panose="02040503050406030204" pitchFamily="18" charset="0"/>
                        <a:ea typeface="+mn-ea"/>
                        <a:cs typeface="+mn-cs"/>
                      </a:rPr>
                      <m:t>,⋯,</m:t>
                    </m:r>
                    <m:sSub>
                      <m:sSubPr>
                        <m:ctrlPr>
                          <a:rPr lang="zh-CN" altLang="zh-CN" sz="1200" i="1" kern="1200">
                            <a:solidFill>
                              <a:schemeClr val="tx1"/>
                            </a:solidFill>
                            <a:effectLst/>
                            <a:latin typeface="Cambria Math" panose="02040503050406030204" pitchFamily="18" charset="0"/>
                            <a:ea typeface="+mn-ea"/>
                            <a:cs typeface="+mn-cs"/>
                          </a:rPr>
                        </m:ctrlPr>
                      </m:sSubPr>
                      <m:e>
                        <m:r>
                          <a:rPr lang="en-US" altLang="zh-CN" sz="1200" b="1" i="1" kern="1200">
                            <a:solidFill>
                              <a:schemeClr val="tx1"/>
                            </a:solidFill>
                            <a:effectLst/>
                            <a:latin typeface="Cambria Math" panose="02040503050406030204" pitchFamily="18" charset="0"/>
                            <a:ea typeface="+mn-ea"/>
                            <a:cs typeface="+mn-cs"/>
                          </a:rPr>
                          <m:t>𝜶</m:t>
                        </m:r>
                      </m:e>
                      <m:sub>
                        <m:r>
                          <a:rPr lang="en-US" altLang="zh-CN" sz="1200" i="1" kern="1200">
                            <a:solidFill>
                              <a:schemeClr val="tx1"/>
                            </a:solidFill>
                            <a:effectLst/>
                            <a:latin typeface="Cambria Math" panose="02040503050406030204" pitchFamily="18" charset="0"/>
                            <a:ea typeface="+mn-ea"/>
                            <a:cs typeface="+mn-cs"/>
                          </a:rPr>
                          <m:t>𝑛</m:t>
                        </m:r>
                      </m:sub>
                    </m:sSub>
                  </m:oMath>
                </a14:m>
                <a:r>
                  <a:rPr lang="zh-CN" altLang="zh-CN" sz="1200" kern="1200" dirty="0">
                    <a:solidFill>
                      <a:schemeClr val="tx1"/>
                    </a:solidFill>
                    <a:effectLst/>
                    <a:latin typeface="+mn-lt"/>
                    <a:ea typeface="+mn-ea"/>
                    <a:cs typeface="+mn-cs"/>
                  </a:rPr>
                  <a:t>线性表示</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那么如何找到一组包含向量数目最小的向量组用于描述这个线性空间呢？这就涉及线性相关和线性无关的概念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实际上，线性空间中的线性相关和线性无关的含义与向量空间中的含义并无区别</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这里作简要回顾</a:t>
                </a:r>
                <a:r>
                  <a:rPr lang="en-US" altLang="zh-CN" sz="1200" kern="1200" dirty="0">
                    <a:solidFill>
                      <a:schemeClr val="tx1"/>
                    </a:solidFill>
                    <a:effectLst/>
                    <a:latin typeface="+mn-lt"/>
                    <a:ea typeface="+mn-ea"/>
                    <a:cs typeface="+mn-cs"/>
                  </a:rPr>
                  <a:t>.</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采用</a:t>
                </a:r>
                <a:r>
                  <a:rPr lang="en-US" altLang="zh-CN" sz="1200" i="0" kern="1200">
                    <a:solidFill>
                      <a:schemeClr val="tx1"/>
                    </a:solidFill>
                    <a:effectLst/>
                    <a:latin typeface="+mn-lt"/>
                    <a:ea typeface="+mn-ea"/>
                    <a:cs typeface="+mn-cs"/>
                  </a:rPr>
                  <a:t>span</a:t>
                </a:r>
                <a:r>
                  <a:rPr lang="zh-CN" altLang="zh-CN" sz="1200" i="0" kern="1200">
                    <a:solidFill>
                      <a:schemeClr val="tx1"/>
                    </a:solidFill>
                    <a:effectLst/>
                    <a:latin typeface="+mn-lt"/>
                    <a:ea typeface="+mn-ea"/>
                    <a:cs typeface="+mn-cs"/>
                  </a:rPr>
                  <a:t>(</a:t>
                </a:r>
                <a:r>
                  <a:rPr lang="en-US" altLang="zh-CN" sz="1200" b="1" i="0" kern="1200">
                    <a:solidFill>
                      <a:schemeClr val="tx1"/>
                    </a:solidFill>
                    <a:effectLst/>
                    <a:latin typeface="+mn-lt"/>
                    <a:ea typeface="+mn-ea"/>
                    <a:cs typeface="+mn-cs"/>
                  </a:rPr>
                  <a:t>𝜶</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en-US" altLang="zh-CN" sz="1200" b="1" i="0" kern="1200">
                    <a:solidFill>
                      <a:schemeClr val="tx1"/>
                    </a:solidFill>
                    <a:effectLst/>
                    <a:latin typeface="+mn-lt"/>
                    <a:ea typeface="+mn-ea"/>
                    <a:cs typeface="+mn-cs"/>
                  </a:rPr>
                  <a:t>𝜶</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𝑛 )</a:t>
                </a:r>
                <a:r>
                  <a:rPr lang="zh-CN" altLang="zh-CN" sz="1200" kern="1200" dirty="0">
                    <a:solidFill>
                      <a:schemeClr val="tx1"/>
                    </a:solidFill>
                    <a:effectLst/>
                    <a:latin typeface="+mn-lt"/>
                    <a:ea typeface="+mn-ea"/>
                    <a:cs typeface="+mn-cs"/>
                  </a:rPr>
                  <a:t>描述线性空间意味着已知该空间的所有向量均可由向量组</a:t>
                </a:r>
                <a:r>
                  <a:rPr lang="en-US" altLang="zh-CN" sz="1200" b="1" i="0" kern="1200">
                    <a:solidFill>
                      <a:schemeClr val="tx1"/>
                    </a:solidFill>
                    <a:effectLst/>
                    <a:latin typeface="+mn-lt"/>
                    <a:ea typeface="+mn-ea"/>
                    <a:cs typeface="+mn-cs"/>
                  </a:rPr>
                  <a:t>𝜶</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1,⋯,</a:t>
                </a:r>
                <a:r>
                  <a:rPr lang="en-US" altLang="zh-CN" sz="1200" b="1" i="0" kern="1200">
                    <a:solidFill>
                      <a:schemeClr val="tx1"/>
                    </a:solidFill>
                    <a:effectLst/>
                    <a:latin typeface="+mn-lt"/>
                    <a:ea typeface="+mn-ea"/>
                    <a:cs typeface="+mn-cs"/>
                  </a:rPr>
                  <a:t>𝜶</a:t>
                </a:r>
                <a:r>
                  <a:rPr lang="zh-CN" altLang="zh-CN" sz="1200" b="1" i="0" kern="1200">
                    <a:solidFill>
                      <a:schemeClr val="tx1"/>
                    </a:solidFill>
                    <a:effectLst/>
                    <a:latin typeface="+mn-lt"/>
                    <a:ea typeface="+mn-ea"/>
                    <a:cs typeface="+mn-cs"/>
                  </a:rPr>
                  <a:t>_</a:t>
                </a:r>
                <a:r>
                  <a:rPr lang="en-US" altLang="zh-CN" sz="1200" i="0" kern="1200">
                    <a:solidFill>
                      <a:schemeClr val="tx1"/>
                    </a:solidFill>
                    <a:effectLst/>
                    <a:latin typeface="+mn-lt"/>
                    <a:ea typeface="+mn-ea"/>
                    <a:cs typeface="+mn-cs"/>
                  </a:rPr>
                  <a:t>𝑛</a:t>
                </a:r>
                <a:r>
                  <a:rPr lang="zh-CN" altLang="zh-CN" sz="1200" kern="1200" dirty="0">
                    <a:solidFill>
                      <a:schemeClr val="tx1"/>
                    </a:solidFill>
                    <a:effectLst/>
                    <a:latin typeface="+mn-lt"/>
                    <a:ea typeface="+mn-ea"/>
                    <a:cs typeface="+mn-cs"/>
                  </a:rPr>
                  <a:t>线性表示</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那么如何找到一组包含向量数目最小的向量组用于描述这个线性空间呢？这就涉及线性相关和线性无关的概念</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实际上，线性空间中的线性相关和线性无关的含义与向量空间中的含义并无区别</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这里作简要回顾</a:t>
                </a:r>
                <a:r>
                  <a:rPr lang="en-US" altLang="zh-CN" sz="1200" kern="1200" dirty="0">
                    <a:solidFill>
                      <a:schemeClr val="tx1"/>
                    </a:solidFill>
                    <a:effectLst/>
                    <a:latin typeface="+mn-lt"/>
                    <a:ea typeface="+mn-ea"/>
                    <a:cs typeface="+mn-cs"/>
                  </a:rPr>
                  <a:t>.</a:t>
                </a:r>
                <a:endParaRPr lang="zh-CN" altLang="en-US" dirty="0"/>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pPr/>
              <a:t>2</a:t>
            </a:fld>
            <a:endParaRPr lang="zh-CN" altLang="en-US"/>
          </a:p>
        </p:txBody>
      </p:sp>
    </p:spTree>
    <p:extLst>
      <p:ext uri="{BB962C8B-B14F-4D97-AF65-F5344CB8AC3E}">
        <p14:creationId xmlns:p14="http://schemas.microsoft.com/office/powerpoint/2010/main" val="4771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有了线性相关和线性无关这组概念，我们就可以引入如下重要定理：</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pPr/>
              <a:t>8</a:t>
            </a:fld>
            <a:endParaRPr lang="zh-CN" altLang="en-US"/>
          </a:p>
        </p:txBody>
      </p:sp>
    </p:spTree>
    <p:extLst>
      <p:ext uri="{BB962C8B-B14F-4D97-AF65-F5344CB8AC3E}">
        <p14:creationId xmlns:p14="http://schemas.microsoft.com/office/powerpoint/2010/main" val="3092460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这里对线性空间引入与向量组中极大线性无关组类似的概念</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pPr/>
              <a:t>13</a:t>
            </a:fld>
            <a:endParaRPr lang="zh-CN" altLang="en-US"/>
          </a:p>
        </p:txBody>
      </p:sp>
    </p:spTree>
    <p:extLst>
      <p:ext uri="{BB962C8B-B14F-4D97-AF65-F5344CB8AC3E}">
        <p14:creationId xmlns:p14="http://schemas.microsoft.com/office/powerpoint/2010/main" val="314488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在这个强加的坐标系下，空间中的每个向量都可以唯一表示，即向量的唯一表示定理</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pPr/>
              <a:t>16</a:t>
            </a:fld>
            <a:endParaRPr lang="zh-CN" altLang="en-US"/>
          </a:p>
        </p:txBody>
      </p:sp>
    </p:spTree>
    <p:extLst>
      <p:ext uri="{BB962C8B-B14F-4D97-AF65-F5344CB8AC3E}">
        <p14:creationId xmlns:p14="http://schemas.microsoft.com/office/powerpoint/2010/main" val="149961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零空间的维数定义为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1EA38935-2443-4442-B9E7-AF218D8B08B1}" type="slidenum">
              <a:rPr lang="zh-CN" altLang="en-US" smtClean="0"/>
              <a:pPr/>
              <a:t>29</a:t>
            </a:fld>
            <a:endParaRPr lang="zh-CN" altLang="en-US"/>
          </a:p>
        </p:txBody>
      </p:sp>
    </p:spTree>
    <p:extLst>
      <p:ext uri="{BB962C8B-B14F-4D97-AF65-F5344CB8AC3E}">
        <p14:creationId xmlns:p14="http://schemas.microsoft.com/office/powerpoint/2010/main" val="4148307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latin typeface="+mn-lt"/>
                <a:ea typeface="宋体" charset="-122"/>
              </a:defRPr>
            </a:lvl1pPr>
          </a:lstStyle>
          <a:p>
            <a:fld id="{32B3A7C3-238C-4F15-9026-CB518688ABFA}" type="slidenum">
              <a:rPr lang="en-US" altLang="zh-CN"/>
              <a:pPr/>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headEnd/>
            <a:tailE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headEnd/>
            <a:tailE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900">
                <a:latin typeface="Arial" charset="0"/>
                <a:ea typeface="宋体"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ea typeface="宋体"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cs typeface="Arial" charset="0"/>
        </a:defRPr>
      </a:lvl2pPr>
      <a:lvl3pPr algn="l" rtl="0" fontAlgn="base">
        <a:spcBef>
          <a:spcPct val="0"/>
        </a:spcBef>
        <a:spcAft>
          <a:spcPct val="0"/>
        </a:spcAft>
        <a:defRPr sz="3800">
          <a:solidFill>
            <a:schemeClr val="tx2"/>
          </a:solidFill>
          <a:latin typeface="Verdana" pitchFamily="34" charset="0"/>
          <a:cs typeface="Arial" charset="0"/>
        </a:defRPr>
      </a:lvl3pPr>
      <a:lvl4pPr algn="l" rtl="0" fontAlgn="base">
        <a:spcBef>
          <a:spcPct val="0"/>
        </a:spcBef>
        <a:spcAft>
          <a:spcPct val="0"/>
        </a:spcAft>
        <a:defRPr sz="3800">
          <a:solidFill>
            <a:schemeClr val="tx2"/>
          </a:solidFill>
          <a:latin typeface="Verdana" pitchFamily="34" charset="0"/>
          <a:cs typeface="Arial" charset="0"/>
        </a:defRPr>
      </a:lvl4pPr>
      <a:lvl5pPr algn="l" rtl="0" fontAlgn="base">
        <a:spcBef>
          <a:spcPct val="0"/>
        </a:spcBef>
        <a:spcAft>
          <a:spcPct val="0"/>
        </a:spcAft>
        <a:defRPr sz="3800">
          <a:solidFill>
            <a:schemeClr val="tx2"/>
          </a:solidFill>
          <a:latin typeface="Verdana" pitchFamily="34" charset="0"/>
          <a:cs typeface="Arial" charset="0"/>
        </a:defRPr>
      </a:lvl5pPr>
      <a:lvl6pPr marL="457200" algn="l" rtl="0" fontAlgn="base">
        <a:spcBef>
          <a:spcPct val="0"/>
        </a:spcBef>
        <a:spcAft>
          <a:spcPct val="0"/>
        </a:spcAft>
        <a:defRPr sz="3800">
          <a:solidFill>
            <a:schemeClr val="tx2"/>
          </a:solidFill>
          <a:latin typeface="Verdana" pitchFamily="34" charset="0"/>
          <a:cs typeface="Arial" charset="0"/>
        </a:defRPr>
      </a:lvl6pPr>
      <a:lvl7pPr marL="914400" algn="l" rtl="0" fontAlgn="base">
        <a:spcBef>
          <a:spcPct val="0"/>
        </a:spcBef>
        <a:spcAft>
          <a:spcPct val="0"/>
        </a:spcAft>
        <a:defRPr sz="3800">
          <a:solidFill>
            <a:schemeClr val="tx2"/>
          </a:solidFill>
          <a:latin typeface="Verdana" pitchFamily="34" charset="0"/>
          <a:cs typeface="Arial" charset="0"/>
        </a:defRPr>
      </a:lvl7pPr>
      <a:lvl8pPr marL="1371600" algn="l" rtl="0" fontAlgn="base">
        <a:spcBef>
          <a:spcPct val="0"/>
        </a:spcBef>
        <a:spcAft>
          <a:spcPct val="0"/>
        </a:spcAft>
        <a:defRPr sz="3800">
          <a:solidFill>
            <a:schemeClr val="tx2"/>
          </a:solidFill>
          <a:latin typeface="Verdana" pitchFamily="34" charset="0"/>
          <a:cs typeface="Arial" charset="0"/>
        </a:defRPr>
      </a:lvl8pPr>
      <a:lvl9pPr marL="1828800" algn="l" rtl="0" fontAlgn="base">
        <a:spcBef>
          <a:spcPct val="0"/>
        </a:spcBef>
        <a:spcAft>
          <a:spcPct val="0"/>
        </a:spcAft>
        <a:defRPr sz="3800">
          <a:solidFill>
            <a:schemeClr val="tx2"/>
          </a:solidFill>
          <a:latin typeface="Verdana" pitchFamily="34" charset="0"/>
          <a:cs typeface="Arial" charset="0"/>
        </a:defRPr>
      </a:lvl9pPr>
    </p:titleStyle>
    <p:bodyStyle>
      <a:lvl1pPr marL="469900" indent="-469900" algn="l" rtl="0" fontAlgn="base">
        <a:spcBef>
          <a:spcPct val="20000"/>
        </a:spcBef>
        <a:spcAft>
          <a:spcPct val="0"/>
        </a:spcAft>
        <a:buClr>
          <a:srgbClr val="183883"/>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183883"/>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183883"/>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183883"/>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183883"/>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dirty="0">
                <a:latin typeface="黑体" panose="02010609060101010101" pitchFamily="49" charset="-122"/>
                <a:ea typeface="黑体" panose="02010609060101010101" pitchFamily="49" charset="-122"/>
              </a:rPr>
              <a:t>第一章 线性空间引论</a:t>
            </a:r>
          </a:p>
        </p:txBody>
      </p:sp>
      <p:sp>
        <p:nvSpPr>
          <p:cNvPr id="4" name="内容占位符 2"/>
          <p:cNvSpPr txBox="1">
            <a:spLocks/>
          </p:cNvSpPr>
          <p:nvPr/>
        </p:nvSpPr>
        <p:spPr>
          <a:xfrm>
            <a:off x="0" y="2985239"/>
            <a:ext cx="9144000" cy="902475"/>
          </a:xfrm>
          <a:prstGeom prst="rect">
            <a:avLst/>
          </a:prstGeom>
        </p:spPr>
        <p:txBody>
          <a:bodyPr/>
          <a:lstStyle>
            <a:lvl1pPr marL="469900" indent="-469900" algn="l" rtl="0" fontAlgn="base">
              <a:spcBef>
                <a:spcPct val="20000"/>
              </a:spcBef>
              <a:spcAft>
                <a:spcPct val="0"/>
              </a:spcAft>
              <a:buClr>
                <a:srgbClr val="01519A"/>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rgbClr val="01519A"/>
              </a:buClr>
              <a:buFont typeface="Wingdings" pitchFamily="2" charset="2"/>
              <a:buChar char="n"/>
              <a:defRPr sz="2600">
                <a:solidFill>
                  <a:schemeClr val="tx1"/>
                </a:solidFill>
                <a:latin typeface="+mn-lt"/>
                <a:cs typeface="+mn-cs"/>
              </a:defRPr>
            </a:lvl2pPr>
            <a:lvl3pPr marL="1304925" indent="-395288" algn="l" rtl="0" fontAlgn="base">
              <a:spcBef>
                <a:spcPct val="20000"/>
              </a:spcBef>
              <a:spcAft>
                <a:spcPct val="0"/>
              </a:spcAft>
              <a:buClr>
                <a:srgbClr val="01519A"/>
              </a:buClr>
              <a:buFont typeface="Wingdings" pitchFamily="2" charset="2"/>
              <a:buChar char="o"/>
              <a:defRPr sz="2300">
                <a:solidFill>
                  <a:schemeClr val="tx1"/>
                </a:solidFill>
                <a:latin typeface="+mn-lt"/>
                <a:cs typeface="+mn-cs"/>
              </a:defRPr>
            </a:lvl3pPr>
            <a:lvl4pPr marL="1693863" indent="-387350" algn="l" rtl="0" fontAlgn="base">
              <a:spcBef>
                <a:spcPct val="20000"/>
              </a:spcBef>
              <a:spcAft>
                <a:spcPct val="0"/>
              </a:spcAft>
              <a:buClr>
                <a:srgbClr val="01519A"/>
              </a:buClr>
              <a:buFont typeface="Wingdings" pitchFamily="2" charset="2"/>
              <a:buChar char="n"/>
              <a:defRPr sz="2000">
                <a:solidFill>
                  <a:schemeClr val="tx1"/>
                </a:solidFill>
                <a:latin typeface="+mn-lt"/>
                <a:cs typeface="+mn-cs"/>
              </a:defRPr>
            </a:lvl4pPr>
            <a:lvl5pPr marL="2093913" indent="-398463" algn="l" rtl="0" fontAlgn="base">
              <a:spcBef>
                <a:spcPct val="25000"/>
              </a:spcBef>
              <a:spcAft>
                <a:spcPct val="0"/>
              </a:spcAft>
              <a:buClr>
                <a:srgbClr val="01519A"/>
              </a:buClr>
              <a:buFont typeface="Wingdings" pitchFamily="2" charset="2"/>
              <a:buChar char="§"/>
              <a:defRPr sz="2000">
                <a:solidFill>
                  <a:schemeClr val="tx1"/>
                </a:solidFill>
                <a:latin typeface="+mn-lt"/>
                <a:cs typeface="+mn-cs"/>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cs typeface="Times New Roman" panose="02020603050405020304" pitchFamily="18" charset="0"/>
              </a:rPr>
              <a:t>1.3 </a:t>
            </a:r>
            <a:r>
              <a:rPr lang="zh-CN" altLang="en-US" sz="3600" kern="0" dirty="0">
                <a:latin typeface="Times New Roman" panose="02020603050405020304" pitchFamily="18" charset="0"/>
                <a:ea typeface="黑体" panose="02010609060101010101" pitchFamily="49" charset="-122"/>
                <a:cs typeface="Times New Roman" panose="02020603050405020304" pitchFamily="18" charset="0"/>
              </a:rPr>
              <a:t>基 与 坐 标</a:t>
            </a:r>
            <a:endParaRPr lang="en-US" altLang="zh-CN" sz="3600"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932660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1.3.2</a:t>
                </a:r>
                <a:r>
                  <a:rPr lang="zh-CN" altLang="zh-CN" sz="2800" dirty="0">
                    <a:solidFill>
                      <a:srgbClr val="0000FF"/>
                    </a:solidFill>
                  </a:rPr>
                  <a:t>（</a:t>
                </a:r>
                <a:r>
                  <a:rPr lang="zh-CN" altLang="zh-CN" sz="2800" b="1" dirty="0">
                    <a:solidFill>
                      <a:srgbClr val="0000FF"/>
                    </a:solidFill>
                  </a:rPr>
                  <a:t>极大线性无关组</a:t>
                </a:r>
                <a:r>
                  <a:rPr lang="zh-CN" altLang="zh-CN" sz="2800" dirty="0">
                    <a:solidFill>
                      <a:srgbClr val="0000FF"/>
                    </a:solidFill>
                  </a:rPr>
                  <a:t>与</a:t>
                </a:r>
                <a:r>
                  <a:rPr lang="zh-CN" altLang="zh-CN" sz="2800" b="1" dirty="0">
                    <a:solidFill>
                      <a:srgbClr val="0000FF"/>
                    </a:solidFill>
                  </a:rPr>
                  <a:t>秩</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en-US" sz="2800" dirty="0"/>
                  <a:t>的</a:t>
                </a:r>
                <a:r>
                  <a:rPr lang="zh-CN" altLang="zh-CN" sz="2800" dirty="0"/>
                  <a:t>一组向量</a:t>
                </a:r>
                <a:r>
                  <a:rPr lang="en-US" altLang="zh-CN" sz="2800" dirty="0"/>
                  <a:t>. </a:t>
                </a:r>
                <a:r>
                  <a:rPr lang="zh-CN" altLang="zh-CN" sz="2800" dirty="0"/>
                  <a:t>若</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中存在</a:t>
                </a:r>
                <a14:m>
                  <m:oMath xmlns:m="http://schemas.openxmlformats.org/officeDocument/2006/math">
                    <m:r>
                      <a:rPr lang="en-US" altLang="zh-CN" sz="2800" i="1">
                        <a:latin typeface="Cambria Math" panose="02040503050406030204" pitchFamily="18" charset="0"/>
                      </a:rPr>
                      <m:t>𝑟</m:t>
                    </m:r>
                  </m:oMath>
                </a14:m>
                <a:r>
                  <a:rPr lang="zh-CN" altLang="zh-CN" sz="2800" dirty="0"/>
                  <a:t>个线性无关的向量</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1</m:t>
                            </m:r>
                          </m:sub>
                        </m:sSub>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𝑟</m:t>
                            </m:r>
                          </m:sub>
                        </m:sSub>
                      </m:sub>
                    </m:sSub>
                  </m:oMath>
                </a14:m>
                <a:r>
                  <a:rPr lang="en-US" altLang="zh-CN" sz="2800" dirty="0"/>
                  <a:t>, </a:t>
                </a:r>
                <a:r>
                  <a:rPr lang="zh-CN" altLang="zh-CN" sz="2800" dirty="0"/>
                  <a:t>并且</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中任一向量均可由向量组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1</m:t>
                            </m:r>
                          </m:sub>
                        </m:sSub>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𝑟</m:t>
                            </m:r>
                          </m:sub>
                        </m:sSub>
                      </m:sub>
                    </m:sSub>
                  </m:oMath>
                </a14:m>
                <a:r>
                  <a:rPr lang="zh-CN" altLang="zh-CN" sz="2800" dirty="0"/>
                  <a:t>线性表示</a:t>
                </a:r>
                <a:r>
                  <a:rPr lang="en-US" altLang="zh-CN" sz="2800" dirty="0"/>
                  <a:t>, </a:t>
                </a:r>
                <a:r>
                  <a:rPr lang="zh-CN" altLang="zh-CN" sz="2800" dirty="0"/>
                  <a:t>则称向量组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1</m:t>
                            </m:r>
                          </m:sub>
                        </m:sSub>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𝑖</m:t>
                            </m:r>
                          </m:e>
                          <m:sub>
                            <m:r>
                              <a:rPr lang="en-US" altLang="zh-CN" sz="2800" i="1">
                                <a:latin typeface="Cambria Math" panose="02040503050406030204" pitchFamily="18" charset="0"/>
                              </a:rPr>
                              <m:t>𝑟</m:t>
                            </m:r>
                          </m:sub>
                        </m:sSub>
                      </m:sub>
                    </m:sSub>
                  </m:oMath>
                </a14:m>
                <a:r>
                  <a:rPr lang="zh-CN" altLang="zh-CN" sz="2800" dirty="0"/>
                  <a:t>为向量组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的</a:t>
                </a:r>
                <a:r>
                  <a:rPr lang="zh-CN" altLang="zh-CN" sz="2800" dirty="0">
                    <a:solidFill>
                      <a:srgbClr val="FF0000"/>
                    </a:solidFill>
                  </a:rPr>
                  <a:t>极大线性无关组</a:t>
                </a:r>
                <a:r>
                  <a:rPr lang="en-US" altLang="zh-CN" sz="2800" dirty="0"/>
                  <a:t>, </a:t>
                </a:r>
                <a:r>
                  <a:rPr lang="zh-CN" altLang="zh-CN" sz="2800" dirty="0"/>
                  <a:t>数</a:t>
                </a:r>
                <a14:m>
                  <m:oMath xmlns:m="http://schemas.openxmlformats.org/officeDocument/2006/math">
                    <m:r>
                      <a:rPr lang="en-US" altLang="zh-CN" sz="2800" i="1">
                        <a:latin typeface="Cambria Math" panose="02040503050406030204" pitchFamily="18" charset="0"/>
                      </a:rPr>
                      <m:t>𝑟</m:t>
                    </m:r>
                  </m:oMath>
                </a14:m>
                <a:r>
                  <a:rPr lang="zh-CN" altLang="zh-CN" sz="2800" dirty="0"/>
                  <a:t>称为向量组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的</a:t>
                </a:r>
                <a:r>
                  <a:rPr lang="zh-CN" altLang="zh-CN" sz="2800" dirty="0">
                    <a:solidFill>
                      <a:srgbClr val="FF0000"/>
                    </a:solidFill>
                  </a:rPr>
                  <a:t>秩</a:t>
                </a:r>
                <a:r>
                  <a:rPr lang="en-US" altLang="zh-CN" sz="2800" dirty="0"/>
                  <a:t>, </a:t>
                </a:r>
                <a:r>
                  <a:rPr lang="zh-CN" altLang="zh-CN" sz="2800" dirty="0"/>
                  <a:t>记为</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800">
                          <a:latin typeface="Cambria Math" panose="02040503050406030204" pitchFamily="18" charset="0"/>
                        </a:rPr>
                        <m:t>rank</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e>
                      </m:d>
                      <m:r>
                        <a:rPr lang="en-US" altLang="zh-CN" sz="2800">
                          <a:latin typeface="Cambria Math" panose="02040503050406030204" pitchFamily="18" charset="0"/>
                        </a:rPr>
                        <m:t>=</m:t>
                      </m:r>
                      <m:r>
                        <a:rPr lang="en-US" altLang="zh-CN" sz="2800" i="1">
                          <a:latin typeface="Cambria Math" panose="02040503050406030204" pitchFamily="18" charset="0"/>
                        </a:rPr>
                        <m:t>𝑟</m:t>
                      </m:r>
                    </m:oMath>
                  </m:oMathPara>
                </a14:m>
                <a:endParaRPr lang="en-US" altLang="zh-CN" sz="2800" dirty="0">
                  <a:solidFill>
                    <a:srgbClr val="0000FF"/>
                  </a:solidFill>
                </a:endParaRPr>
              </a:p>
              <a:p>
                <a:pPr>
                  <a:lnSpc>
                    <a:spcPct val="120000"/>
                  </a:lnSpc>
                </a:pPr>
                <a:r>
                  <a:rPr lang="zh-CN" altLang="en-US" sz="2800" b="1" dirty="0">
                    <a:solidFill>
                      <a:srgbClr val="0000FF"/>
                    </a:solidFill>
                    <a:latin typeface="黑体" panose="02010609060101010101" pitchFamily="49" charset="-122"/>
                  </a:rPr>
                  <a:t>小结</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向量组中的任一向量都可由极大线性无关组性</a:t>
                </a:r>
                <a:r>
                  <a:rPr lang="zh-CN" altLang="en-US" sz="2800" dirty="0"/>
                  <a:t>唯一</a:t>
                </a:r>
                <a:r>
                  <a:rPr lang="zh-CN" altLang="zh-CN" sz="2800" dirty="0"/>
                  <a:t>表示</a:t>
                </a:r>
                <a:r>
                  <a:rPr lang="en-US" altLang="zh-CN" sz="2800" dirty="0">
                    <a:latin typeface="仿宋" panose="02010609060101010101" pitchFamily="49" charset="-122"/>
                    <a:ea typeface="仿宋" panose="02010609060101010101" pitchFamily="49" charset="-122"/>
                  </a:rPr>
                  <a:t>.</a:t>
                </a: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t="-989" r="-773" b="-1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467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1.3.3 </a:t>
                </a:r>
                <a:r>
                  <a:rPr lang="zh-CN" altLang="zh-CN" sz="2800" dirty="0"/>
                  <a:t>求向量组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oMath>
                </a14:m>
                <a:r>
                  <a:rPr lang="zh-CN" altLang="zh-CN" sz="2800" dirty="0"/>
                  <a:t>的极大线性无关组</a:t>
                </a:r>
                <a:r>
                  <a:rPr lang="en-US" altLang="zh-CN" sz="2800" dirty="0"/>
                  <a:t>, </a:t>
                </a:r>
                <a:r>
                  <a:rPr lang="zh-CN" altLang="zh-CN" sz="2800" dirty="0"/>
                  <a:t>其中</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mr>
                            <m:mr>
                              <m:e>
                                <m:r>
                                  <a:rPr lang="en-US" altLang="zh-CN" sz="2800" i="1">
                                    <a:latin typeface="Cambria Math" panose="02040503050406030204" pitchFamily="18" charset="0"/>
                                  </a:rPr>
                                  <m:t>−1</m:t>
                                </m:r>
                              </m:e>
                            </m:mr>
                          </m:m>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r>
                                  <m:rPr>
                                    <m:sty m:val="p"/>
                                  </m:rPr>
                                  <a:rPr lang="en-US" altLang="zh-CN" sz="2800">
                                    <a:latin typeface="Cambria Math" panose="02040503050406030204" pitchFamily="18" charset="0"/>
                                  </a:rPr>
                                  <m:t>i</m:t>
                                </m:r>
                              </m:e>
                            </m:mr>
                            <m:mr>
                              <m:e>
                                <m:r>
                                  <a:rPr lang="en-US" altLang="zh-CN" sz="2800" i="1">
                                    <a:latin typeface="Cambria Math" panose="02040503050406030204" pitchFamily="18" charset="0"/>
                                  </a:rPr>
                                  <m:t>1</m:t>
                                </m:r>
                              </m:e>
                            </m:mr>
                          </m:m>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r>
                                  <m:rPr>
                                    <m:sty m:val="p"/>
                                  </m:rPr>
                                  <a:rPr lang="en-US" altLang="zh-CN" sz="2800">
                                    <a:latin typeface="Cambria Math" panose="02040503050406030204" pitchFamily="18" charset="0"/>
                                  </a:rPr>
                                  <m:t>i</m:t>
                                </m:r>
                                <m:r>
                                  <a:rPr lang="en-US" altLang="zh-CN" sz="2800" i="1">
                                    <a:latin typeface="Cambria Math" panose="02040503050406030204" pitchFamily="18" charset="0"/>
                                  </a:rPr>
                                  <m:t>−1</m:t>
                                </m:r>
                              </m:e>
                            </m:mr>
                            <m:mr>
                              <m:e>
                                <m:r>
                                  <a:rPr lang="en-US" altLang="zh-CN" sz="2800" i="1">
                                    <a:latin typeface="Cambria Math" panose="02040503050406030204" pitchFamily="18" charset="0"/>
                                  </a:rPr>
                                  <m:t>0</m:t>
                                </m:r>
                              </m:e>
                            </m:mr>
                          </m:m>
                        </m:e>
                      </m:d>
                    </m:oMath>
                  </m:oMathPara>
                </a14:m>
                <a:endParaRPr lang="en-US" altLang="zh-CN" sz="2800" dirty="0"/>
              </a:p>
              <a:p>
                <a:pPr>
                  <a:lnSpc>
                    <a:spcPct val="120000"/>
                  </a:lnSpc>
                </a:pPr>
                <a:endParaRPr lang="zh-CN" altLang="zh-CN" sz="2800" dirty="0"/>
              </a:p>
              <a:p>
                <a:pPr>
                  <a:lnSpc>
                    <a:spcPct val="120000"/>
                  </a:lnSpc>
                </a:pPr>
                <a:endParaRPr lang="en-US" altLang="zh-CN" sz="2800" b="1" dirty="0">
                  <a:solidFill>
                    <a:srgbClr val="0000FF"/>
                  </a:solidFill>
                </a:endParaRPr>
              </a:p>
              <a:p>
                <a:pPr>
                  <a:lnSpc>
                    <a:spcPct val="120000"/>
                  </a:lnSpc>
                </a:pPr>
                <a:r>
                  <a:rPr lang="zh-CN" altLang="zh-CN" sz="2800" b="1" dirty="0">
                    <a:solidFill>
                      <a:srgbClr val="0000FF"/>
                    </a:solidFill>
                  </a:rPr>
                  <a:t>注</a:t>
                </a:r>
                <a:r>
                  <a:rPr lang="en-US" altLang="zh-CN" sz="2800" b="1" dirty="0">
                    <a:solidFill>
                      <a:srgbClr val="0000FF"/>
                    </a:solidFill>
                  </a:rPr>
                  <a:t>3</a:t>
                </a:r>
                <a:r>
                  <a:rPr lang="zh-CN" altLang="zh-CN" sz="2800" dirty="0">
                    <a:solidFill>
                      <a:srgbClr val="0000FF"/>
                    </a:solidFill>
                  </a:rPr>
                  <a:t>：</a:t>
                </a:r>
                <a:r>
                  <a:rPr lang="zh-CN" altLang="zh-CN" sz="2800" dirty="0">
                    <a:solidFill>
                      <a:srgbClr val="FF0000"/>
                    </a:solidFill>
                  </a:rPr>
                  <a:t>向量组</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𝜶</m:t>
                        </m:r>
                      </m:e>
                      <m:sub>
                        <m:r>
                          <a:rPr lang="en-US" altLang="zh-CN" sz="2800" i="1">
                            <a:solidFill>
                              <a:srgbClr val="FF0000"/>
                            </a:solidFill>
                            <a:latin typeface="Cambria Math" panose="02040503050406030204" pitchFamily="18" charset="0"/>
                          </a:rPr>
                          <m:t>1</m:t>
                        </m:r>
                      </m:sub>
                    </m:sSub>
                    <m:r>
                      <a:rPr lang="en-US" altLang="zh-CN" sz="280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𝜶</m:t>
                        </m:r>
                      </m:e>
                      <m:sub>
                        <m:r>
                          <a:rPr lang="en-US" altLang="zh-CN" sz="2800" i="1">
                            <a:solidFill>
                              <a:srgbClr val="FF0000"/>
                            </a:solidFill>
                            <a:latin typeface="Cambria Math" panose="02040503050406030204" pitchFamily="18" charset="0"/>
                          </a:rPr>
                          <m:t>𝑛</m:t>
                        </m:r>
                      </m:sub>
                    </m:sSub>
                  </m:oMath>
                </a14:m>
                <a:r>
                  <a:rPr lang="zh-CN" altLang="zh-CN" sz="2800" dirty="0">
                    <a:solidFill>
                      <a:srgbClr val="FF0000"/>
                    </a:solidFill>
                  </a:rPr>
                  <a:t>的极大线性无关组不唯一</a:t>
                </a:r>
                <a:r>
                  <a:rPr lang="en-US" altLang="zh-CN" sz="2800" dirty="0">
                    <a:solidFill>
                      <a:srgbClr val="FF0000"/>
                    </a:solidFill>
                  </a:rPr>
                  <a:t>.</a:t>
                </a:r>
                <a:endParaRPr lang="zh-CN" altLang="zh-CN" sz="2800" dirty="0">
                  <a:solidFill>
                    <a:srgbClr val="FF0000"/>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588341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p:grpSp>
        <p:nvGrpSpPr>
          <p:cNvPr id="2" name="组合 1"/>
          <p:cNvGrpSpPr/>
          <p:nvPr/>
        </p:nvGrpSpPr>
        <p:grpSpPr>
          <a:xfrm>
            <a:off x="1885972" y="1422400"/>
            <a:ext cx="6074508" cy="3540369"/>
            <a:chOff x="2081132" y="1422400"/>
            <a:chExt cx="6074508" cy="3540369"/>
          </a:xfrm>
        </p:grpSpPr>
        <p:cxnSp>
          <p:nvCxnSpPr>
            <p:cNvPr id="6" name="直接箭头连接符 5"/>
            <p:cNvCxnSpPr/>
            <p:nvPr/>
          </p:nvCxnSpPr>
          <p:spPr bwMode="auto">
            <a:xfrm>
              <a:off x="2450752" y="3868617"/>
              <a:ext cx="4374318"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8" name="直接箭头连接符 7"/>
            <p:cNvCxnSpPr/>
            <p:nvPr/>
          </p:nvCxnSpPr>
          <p:spPr bwMode="auto">
            <a:xfrm flipV="1">
              <a:off x="4537807" y="1805354"/>
              <a:ext cx="24423" cy="3157415"/>
            </a:xfrm>
            <a:prstGeom prst="straightConnector1">
              <a:avLst/>
            </a:prstGeom>
            <a:solidFill>
              <a:schemeClr val="accent1"/>
            </a:solidFill>
            <a:ln w="3810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 name="TextBox 10"/>
                <p:cNvSpPr txBox="1"/>
                <p:nvPr/>
              </p:nvSpPr>
              <p:spPr>
                <a:xfrm>
                  <a:off x="3991993" y="3954585"/>
                  <a:ext cx="515815" cy="382954"/>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1" i="1" smtClean="0">
                            <a:latin typeface="Cambria Math"/>
                          </a:rPr>
                          <m:t>𝑶</m:t>
                        </m:r>
                      </m:oMath>
                    </m:oMathPara>
                  </a14:m>
                  <a:endParaRPr lang="zh-CN" altLang="en-US" sz="112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991993" y="3954585"/>
                  <a:ext cx="515815" cy="382954"/>
                </a:xfrm>
                <a:prstGeom prst="rect">
                  <a:avLst/>
                </a:prstGeom>
                <a:blipFill rotWithShape="1">
                  <a:blip r:embed="rId2"/>
                  <a:stretch>
                    <a:fillRect b="-301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629687" y="3974124"/>
                  <a:ext cx="515815" cy="382954"/>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1" i="1" smtClean="0">
                            <a:latin typeface="Cambria Math"/>
                          </a:rPr>
                          <m:t>𝒙</m:t>
                        </m:r>
                      </m:oMath>
                    </m:oMathPara>
                  </a14:m>
                  <a:endParaRPr lang="zh-CN" altLang="en-US" sz="112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6629687" y="3974124"/>
                  <a:ext cx="515815" cy="382954"/>
                </a:xfrm>
                <a:prstGeom prst="rect">
                  <a:avLst/>
                </a:prstGeom>
                <a:blipFill rotWithShape="1">
                  <a:blip r:embed="rId3"/>
                  <a:stretch>
                    <a:fillRect b="-301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86485" y="1422400"/>
                  <a:ext cx="515815" cy="382954"/>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11200" b="1" i="1" smtClean="0">
                            <a:latin typeface="Cambria Math"/>
                          </a:rPr>
                          <m:t>𝒚</m:t>
                        </m:r>
                      </m:oMath>
                    </m:oMathPara>
                  </a14:m>
                  <a:endParaRPr lang="zh-CN" altLang="en-US" sz="112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3886485" y="1422400"/>
                  <a:ext cx="515815" cy="382954"/>
                </a:xfrm>
                <a:prstGeom prst="rect">
                  <a:avLst/>
                </a:prstGeom>
                <a:blipFill rotWithShape="1">
                  <a:blip r:embed="rId4"/>
                  <a:stretch>
                    <a:fillRect b="-50794"/>
                  </a:stretch>
                </a:blipFill>
              </p:spPr>
              <p:txBody>
                <a:bodyPr/>
                <a:lstStyle/>
                <a:p>
                  <a:r>
                    <a:rPr lang="zh-CN" altLang="en-US">
                      <a:noFill/>
                    </a:rPr>
                    <a:t> </a:t>
                  </a:r>
                </a:p>
              </p:txBody>
            </p:sp>
          </mc:Fallback>
        </mc:AlternateContent>
        <p:cxnSp>
          <p:nvCxnSpPr>
            <p:cNvPr id="15" name="直接箭头连接符 14"/>
            <p:cNvCxnSpPr>
              <a:endCxn id="23" idx="0"/>
            </p:cNvCxnSpPr>
            <p:nvPr/>
          </p:nvCxnSpPr>
          <p:spPr bwMode="auto">
            <a:xfrm>
              <a:off x="4544442" y="3868617"/>
              <a:ext cx="1069244" cy="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cxnSp>
          <p:nvCxnSpPr>
            <p:cNvPr id="19" name="直接箭头连接符 18"/>
            <p:cNvCxnSpPr/>
            <p:nvPr/>
          </p:nvCxnSpPr>
          <p:spPr bwMode="auto">
            <a:xfrm flipV="1">
              <a:off x="4532231" y="2829169"/>
              <a:ext cx="17098" cy="1055078"/>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3" name="TextBox 22"/>
                <p:cNvSpPr txBox="1"/>
                <p:nvPr/>
              </p:nvSpPr>
              <p:spPr>
                <a:xfrm>
                  <a:off x="5355778" y="3868617"/>
                  <a:ext cx="515815" cy="382954"/>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en-US" altLang="zh-CN" sz="11200" b="1" i="1" dirty="0" smtClean="0">
                                <a:latin typeface="Cambria Math" panose="02040503050406030204" pitchFamily="18" charset="0"/>
                              </a:rPr>
                            </m:ctrlPr>
                          </m:sSubPr>
                          <m:e>
                            <m:r>
                              <a:rPr lang="en-US" altLang="zh-CN" sz="11200" b="1" i="1" dirty="0" smtClean="0">
                                <a:latin typeface="Cambria Math"/>
                              </a:rPr>
                              <m:t>𝒆</m:t>
                            </m:r>
                          </m:e>
                          <m:sub>
                            <m:r>
                              <a:rPr lang="en-US" altLang="zh-CN" sz="11200" b="1" i="1" dirty="0" smtClean="0">
                                <a:latin typeface="Cambria Math"/>
                              </a:rPr>
                              <m:t>𝟏</m:t>
                            </m:r>
                          </m:sub>
                        </m:sSub>
                      </m:oMath>
                    </m:oMathPara>
                  </a14:m>
                  <a:endParaRPr lang="zh-CN" altLang="en-US" sz="11200"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5355778" y="3868617"/>
                  <a:ext cx="515815" cy="382954"/>
                </a:xfrm>
                <a:prstGeom prst="rect">
                  <a:avLst/>
                </a:prstGeom>
                <a:blipFill rotWithShape="1">
                  <a:blip r:embed="rId5"/>
                  <a:stretch>
                    <a:fillRect b="-5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3882577" y="2692401"/>
                  <a:ext cx="515815" cy="382954"/>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en-US" altLang="zh-CN" sz="11200" b="1" i="1" dirty="0" smtClean="0">
                                <a:latin typeface="Cambria Math" panose="02040503050406030204" pitchFamily="18" charset="0"/>
                              </a:rPr>
                            </m:ctrlPr>
                          </m:sSubPr>
                          <m:e>
                            <m:r>
                              <a:rPr lang="en-US" altLang="zh-CN" sz="11200" b="1" i="1" dirty="0" smtClean="0">
                                <a:latin typeface="Cambria Math"/>
                              </a:rPr>
                              <m:t>𝒆</m:t>
                            </m:r>
                          </m:e>
                          <m:sub>
                            <m:r>
                              <a:rPr lang="en-US" altLang="zh-CN" sz="11200" b="1" i="1" dirty="0" smtClean="0">
                                <a:latin typeface="Cambria Math"/>
                              </a:rPr>
                              <m:t>𝟐</m:t>
                            </m:r>
                          </m:sub>
                        </m:sSub>
                      </m:oMath>
                    </m:oMathPara>
                  </a14:m>
                  <a:endParaRPr lang="zh-CN" altLang="en-US" sz="11200" b="1" dirty="0"/>
                </a:p>
              </p:txBody>
            </p:sp>
          </mc:Choice>
          <mc:Fallback xmlns="">
            <p:sp>
              <p:nvSpPr>
                <p:cNvPr id="24" name="TextBox 23"/>
                <p:cNvSpPr txBox="1">
                  <a:spLocks noRot="1" noChangeAspect="1" noMove="1" noResize="1" noEditPoints="1" noAdjustHandles="1" noChangeArrowheads="1" noChangeShapeType="1" noTextEdit="1"/>
                </p:cNvSpPr>
                <p:nvPr/>
              </p:nvSpPr>
              <p:spPr>
                <a:xfrm>
                  <a:off x="3882577" y="2692401"/>
                  <a:ext cx="515815" cy="382954"/>
                </a:xfrm>
                <a:prstGeom prst="rect">
                  <a:avLst/>
                </a:prstGeom>
                <a:blipFill rotWithShape="1">
                  <a:blip r:embed="rId6"/>
                  <a:stretch>
                    <a:fillRect b="-5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081132" y="1805354"/>
                  <a:ext cx="739240" cy="593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zh-CN" i="1">
                                <a:latin typeface="Cambria Math" panose="02040503050406030204" pitchFamily="18" charset="0"/>
                              </a:rPr>
                            </m:ctrlPr>
                          </m:sSupPr>
                          <m:e>
                            <m:r>
                              <a:rPr lang="en-US" altLang="zh-CN" i="1">
                                <a:latin typeface="Cambria Math"/>
                              </a:rPr>
                              <m:t>ℝ</m:t>
                            </m:r>
                          </m:e>
                          <m:sup>
                            <m:r>
                              <a:rPr lang="en-US" altLang="zh-CN" i="1">
                                <a:latin typeface="Cambria Math"/>
                              </a:rPr>
                              <m:t>2</m:t>
                            </m:r>
                          </m:sup>
                        </m:sSup>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2081132" y="1805354"/>
                  <a:ext cx="739240" cy="593560"/>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5103733" y="1469813"/>
                  <a:ext cx="3051907" cy="75459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d>
                          <m:dPr>
                            <m:ctrlPr>
                              <a:rPr lang="en-US" altLang="zh-CN" sz="11200" b="0" i="1" smtClean="0">
                                <a:solidFill>
                                  <a:srgbClr val="00B050"/>
                                </a:solidFill>
                                <a:latin typeface="Cambria Math" panose="02040503050406030204" pitchFamily="18" charset="0"/>
                              </a:rPr>
                            </m:ctrlPr>
                          </m:dPr>
                          <m:e>
                            <m:r>
                              <a:rPr lang="en-US" altLang="zh-CN" sz="11200" b="0" i="1" smtClean="0">
                                <a:solidFill>
                                  <a:srgbClr val="00B050"/>
                                </a:solidFill>
                                <a:latin typeface="Cambria Math"/>
                              </a:rPr>
                              <m:t>𝑎</m:t>
                            </m:r>
                            <m:r>
                              <a:rPr lang="en-US" altLang="zh-CN" sz="11200" b="0" i="1" smtClean="0">
                                <a:solidFill>
                                  <a:srgbClr val="00B050"/>
                                </a:solidFill>
                                <a:latin typeface="Cambria Math"/>
                              </a:rPr>
                              <m:t>,</m:t>
                            </m:r>
                            <m:r>
                              <a:rPr lang="en-US" altLang="zh-CN" sz="11200" b="0" i="1" smtClean="0">
                                <a:solidFill>
                                  <a:srgbClr val="00B050"/>
                                </a:solidFill>
                                <a:latin typeface="Cambria Math"/>
                              </a:rPr>
                              <m:t>𝑏</m:t>
                            </m:r>
                          </m:e>
                        </m:d>
                        <m:r>
                          <a:rPr lang="en-US" altLang="zh-CN" sz="11200" b="0" i="1" smtClean="0">
                            <a:solidFill>
                              <a:srgbClr val="00B050"/>
                            </a:solidFill>
                            <a:latin typeface="Cambria Math"/>
                          </a:rPr>
                          <m:t>:</m:t>
                        </m:r>
                        <m:r>
                          <a:rPr lang="en-US" altLang="zh-CN" sz="11200" b="0" i="1" smtClean="0">
                            <a:solidFill>
                              <a:srgbClr val="00B050"/>
                            </a:solidFill>
                            <a:latin typeface="Cambria Math"/>
                          </a:rPr>
                          <m:t>𝑎</m:t>
                        </m:r>
                        <m:sSub>
                          <m:sSubPr>
                            <m:ctrlPr>
                              <a:rPr lang="en-US" altLang="zh-CN" sz="9600" i="1" dirty="0">
                                <a:latin typeface="Cambria Math" panose="02040503050406030204" pitchFamily="18" charset="0"/>
                              </a:rPr>
                            </m:ctrlPr>
                          </m:sSubPr>
                          <m:e>
                            <m:r>
                              <a:rPr lang="en-US" altLang="zh-CN" sz="9600" b="1" i="1" dirty="0">
                                <a:latin typeface="Cambria Math"/>
                              </a:rPr>
                              <m:t>𝒆</m:t>
                            </m:r>
                          </m:e>
                          <m:sub>
                            <m:r>
                              <a:rPr lang="en-US" altLang="zh-CN" sz="9600" i="1" dirty="0">
                                <a:latin typeface="Cambria Math"/>
                              </a:rPr>
                              <m:t>1</m:t>
                            </m:r>
                          </m:sub>
                        </m:sSub>
                        <m:r>
                          <a:rPr lang="en-US" altLang="zh-CN" sz="11200" b="0" i="1" smtClean="0">
                            <a:solidFill>
                              <a:srgbClr val="00B050"/>
                            </a:solidFill>
                            <a:latin typeface="Cambria Math"/>
                          </a:rPr>
                          <m:t>+</m:t>
                        </m:r>
                        <m:r>
                          <a:rPr lang="en-US" altLang="zh-CN" sz="11200" b="0" i="1" smtClean="0">
                            <a:solidFill>
                              <a:srgbClr val="00B050"/>
                            </a:solidFill>
                            <a:latin typeface="Cambria Math"/>
                          </a:rPr>
                          <m:t>𝑏</m:t>
                        </m:r>
                        <m:sSub>
                          <m:sSubPr>
                            <m:ctrlPr>
                              <a:rPr lang="en-US" altLang="zh-CN" sz="9600" i="1" dirty="0">
                                <a:latin typeface="Cambria Math" panose="02040503050406030204" pitchFamily="18" charset="0"/>
                              </a:rPr>
                            </m:ctrlPr>
                          </m:sSubPr>
                          <m:e>
                            <m:r>
                              <a:rPr lang="en-US" altLang="zh-CN" sz="9600" b="1" i="1" dirty="0">
                                <a:latin typeface="Cambria Math"/>
                              </a:rPr>
                              <m:t>𝒆</m:t>
                            </m:r>
                          </m:e>
                          <m:sub>
                            <m:r>
                              <a:rPr lang="en-US" altLang="zh-CN" sz="9600" i="1" dirty="0">
                                <a:latin typeface="Cambria Math" panose="02040503050406030204" pitchFamily="18" charset="0"/>
                              </a:rPr>
                              <m:t>2</m:t>
                            </m:r>
                          </m:sub>
                        </m:sSub>
                      </m:oMath>
                    </m:oMathPara>
                  </a14:m>
                  <a:endParaRPr lang="zh-CN" altLang="en-US" sz="11200" dirty="0">
                    <a:solidFill>
                      <a:srgbClr val="00B05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5103733" y="1469813"/>
                  <a:ext cx="3051907" cy="754595"/>
                </a:xfrm>
                <a:prstGeom prst="rect">
                  <a:avLst/>
                </a:prstGeom>
                <a:blipFill>
                  <a:blip r:embed="rId8"/>
                  <a:stretch>
                    <a:fillRect/>
                  </a:stretch>
                </a:blipFill>
              </p:spPr>
              <p:txBody>
                <a:bodyPr/>
                <a:lstStyle/>
                <a:p>
                  <a:r>
                    <a:rPr lang="zh-CN" altLang="en-US">
                      <a:noFill/>
                    </a:rPr>
                    <a:t> </a:t>
                  </a:r>
                </a:p>
              </p:txBody>
            </p:sp>
          </mc:Fallback>
        </mc:AlternateContent>
        <p:sp>
          <p:nvSpPr>
            <p:cNvPr id="26" name="椭圆 25"/>
            <p:cNvSpPr/>
            <p:nvPr/>
          </p:nvSpPr>
          <p:spPr bwMode="auto">
            <a:xfrm>
              <a:off x="5433932" y="2207437"/>
              <a:ext cx="191477" cy="191477"/>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3000" b="0" i="0" u="none" strike="noStrike" cap="none" normalizeH="0" baseline="0">
                <a:ln>
                  <a:noFill/>
                </a:ln>
                <a:solidFill>
                  <a:schemeClr val="tx1"/>
                </a:solidFill>
                <a:effectLst/>
                <a:latin typeface="Times New Roman" pitchFamily="18" charset="0"/>
                <a:cs typeface="Arial" charset="0"/>
              </a:endParaRPr>
            </a:p>
          </p:txBody>
        </p:sp>
      </p:grpSp>
      <mc:AlternateContent xmlns:mc="http://schemas.openxmlformats.org/markup-compatibility/2006" xmlns:a14="http://schemas.microsoft.com/office/drawing/2010/main">
        <mc:Choice Requires="a14">
          <p:sp>
            <p:nvSpPr>
              <p:cNvPr id="28" name="矩形 27"/>
              <p:cNvSpPr/>
              <p:nvPr/>
            </p:nvSpPr>
            <p:spPr>
              <a:xfrm>
                <a:off x="539948" y="5079422"/>
                <a:ext cx="8345996" cy="1073564"/>
              </a:xfrm>
              <a:prstGeom prst="rect">
                <a:avLst/>
              </a:prstGeom>
            </p:spPr>
            <p:txBody>
              <a:bodyPr wrap="square">
                <a:spAutoFit/>
              </a:bodyPr>
              <a:lstStyle/>
              <a:p>
                <a:pPr>
                  <a:lnSpc>
                    <a:spcPct val="120000"/>
                  </a:lnSpc>
                </a:pPr>
                <a:r>
                  <a:rPr lang="zh-CN" altLang="en-US" sz="2800" b="1" dirty="0">
                    <a:solidFill>
                      <a:srgbClr val="0000FF"/>
                    </a:solidFill>
                    <a:latin typeface="黑体" panose="02010609060101010101" pitchFamily="49" charset="-122"/>
                    <a:ea typeface="黑体" panose="02010609060101010101" pitchFamily="49" charset="-122"/>
                    <a:cs typeface="+mn-cs"/>
                  </a:rPr>
                  <a:t>小结</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a:rPr>
                          <m:t>ℝ</m:t>
                        </m:r>
                      </m:e>
                      <m:sup>
                        <m:r>
                          <a:rPr lang="en-US" altLang="zh-CN" sz="2800" i="1">
                            <a:latin typeface="Cambria Math"/>
                          </a:rPr>
                          <m:t>2</m:t>
                        </m:r>
                      </m:sup>
                    </m:sSup>
                  </m:oMath>
                </a14:m>
                <a:r>
                  <a:rPr lang="zh-CN" altLang="zh-CN" sz="2800" dirty="0">
                    <a:latin typeface="黑体" panose="02010609060101010101" pitchFamily="49" charset="-122"/>
                    <a:ea typeface="黑体" panose="02010609060101010101" pitchFamily="49" charset="-122"/>
                  </a:rPr>
                  <a:t>中的任一向量都可由</a:t>
                </a:r>
                <a:r>
                  <a:rPr lang="zh-CN" altLang="en-US" sz="2800" dirty="0">
                    <a:latin typeface="黑体" panose="02010609060101010101" pitchFamily="49" charset="-122"/>
                    <a:ea typeface="黑体" panose="02010609060101010101" pitchFamily="49" charset="-122"/>
                  </a:rPr>
                  <a:t>向量</a:t>
                </a:r>
                <a14:m>
                  <m:oMath xmlns:m="http://schemas.openxmlformats.org/officeDocument/2006/math">
                    <m:sSub>
                      <m:sSubPr>
                        <m:ctrlPr>
                          <a:rPr lang="en-US" altLang="zh-CN" sz="2800" i="1" dirty="0">
                            <a:latin typeface="Cambria Math" panose="02040503050406030204" pitchFamily="18" charset="0"/>
                          </a:rPr>
                        </m:ctrlPr>
                      </m:sSubPr>
                      <m:e>
                        <m:r>
                          <a:rPr lang="en-US" altLang="zh-CN" sz="2800" b="1" i="1" dirty="0">
                            <a:latin typeface="Cambria Math"/>
                          </a:rPr>
                          <m:t>𝒆</m:t>
                        </m:r>
                      </m:e>
                      <m:sub>
                        <m:r>
                          <a:rPr lang="en-US" altLang="zh-CN" sz="2800" b="0" i="1" dirty="0">
                            <a:latin typeface="Cambria Math"/>
                          </a:rPr>
                          <m:t>1</m:t>
                        </m:r>
                      </m:sub>
                    </m:sSub>
                  </m:oMath>
                </a14:m>
                <a:r>
                  <a:rPr lang="zh-CN" altLang="en-US" sz="2800" dirty="0">
                    <a:latin typeface="黑体" panose="02010609060101010101" pitchFamily="49" charset="-122"/>
                    <a:ea typeface="黑体" panose="02010609060101010101" pitchFamily="49" charset="-122"/>
                  </a:rPr>
                  <a:t>和</a:t>
                </a:r>
                <a14:m>
                  <m:oMath xmlns:m="http://schemas.openxmlformats.org/officeDocument/2006/math">
                    <m:sSub>
                      <m:sSubPr>
                        <m:ctrlPr>
                          <a:rPr lang="en-US" altLang="zh-CN" sz="2800" i="1" dirty="0">
                            <a:latin typeface="Cambria Math" panose="02040503050406030204" pitchFamily="18" charset="0"/>
                          </a:rPr>
                        </m:ctrlPr>
                      </m:sSubPr>
                      <m:e>
                        <m:r>
                          <a:rPr lang="en-US" altLang="zh-CN" sz="2800" b="1" i="1" dirty="0">
                            <a:latin typeface="Cambria Math"/>
                          </a:rPr>
                          <m:t>𝒆</m:t>
                        </m:r>
                      </m:e>
                      <m:sub>
                        <m:r>
                          <a:rPr lang="en-US" altLang="zh-CN" sz="2800" b="0" i="1" dirty="0" smtClean="0">
                            <a:latin typeface="Cambria Math" panose="02040503050406030204" pitchFamily="18" charset="0"/>
                          </a:rPr>
                          <m:t>2</m:t>
                        </m:r>
                      </m:sub>
                    </m:sSub>
                  </m:oMath>
                </a14:m>
                <a:r>
                  <a:rPr lang="zh-CN" altLang="zh-CN" sz="2800" dirty="0">
                    <a:latin typeface="黑体" panose="02010609060101010101" pitchFamily="49" charset="-122"/>
                    <a:ea typeface="黑体" panose="02010609060101010101" pitchFamily="49" charset="-122"/>
                  </a:rPr>
                  <a:t>唯一表示</a:t>
                </a:r>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dirty="0">
                    <a:solidFill>
                      <a:srgbClr val="0000FF"/>
                    </a:solidFill>
                    <a:latin typeface="黑体" panose="02010609060101010101" pitchFamily="49" charset="-122"/>
                    <a:ea typeface="黑体" panose="02010609060101010101" pitchFamily="49" charset="-122"/>
                  </a:rPr>
                  <a:t>向量</a:t>
                </a:r>
                <a14:m>
                  <m:oMath xmlns:m="http://schemas.openxmlformats.org/officeDocument/2006/math">
                    <m:sSub>
                      <m:sSubPr>
                        <m:ctrlPr>
                          <a:rPr lang="en-US" altLang="zh-CN" sz="2800" i="1" dirty="0">
                            <a:solidFill>
                              <a:srgbClr val="0000FF"/>
                            </a:solidFill>
                            <a:latin typeface="Cambria Math" panose="02040503050406030204" pitchFamily="18" charset="0"/>
                          </a:rPr>
                        </m:ctrlPr>
                      </m:sSubPr>
                      <m:e>
                        <m:r>
                          <a:rPr lang="en-US" altLang="zh-CN" sz="2800" b="1" i="1" dirty="0">
                            <a:solidFill>
                              <a:srgbClr val="0000FF"/>
                            </a:solidFill>
                            <a:latin typeface="Cambria Math"/>
                          </a:rPr>
                          <m:t>𝒆</m:t>
                        </m:r>
                      </m:e>
                      <m:sub>
                        <m:r>
                          <a:rPr lang="en-US" altLang="zh-CN" sz="2800" b="0" i="1" dirty="0">
                            <a:solidFill>
                              <a:srgbClr val="0000FF"/>
                            </a:solidFill>
                            <a:latin typeface="Cambria Math"/>
                          </a:rPr>
                          <m:t>1</m:t>
                        </m:r>
                      </m:sub>
                    </m:sSub>
                  </m:oMath>
                </a14:m>
                <a:r>
                  <a:rPr lang="zh-CN" altLang="en-US" sz="2800" dirty="0">
                    <a:solidFill>
                      <a:srgbClr val="0000FF"/>
                    </a:solidFill>
                    <a:latin typeface="黑体" panose="02010609060101010101" pitchFamily="49" charset="-122"/>
                    <a:ea typeface="黑体" panose="02010609060101010101" pitchFamily="49" charset="-122"/>
                  </a:rPr>
                  <a:t>和</a:t>
                </a:r>
                <a14:m>
                  <m:oMath xmlns:m="http://schemas.openxmlformats.org/officeDocument/2006/math">
                    <m:sSub>
                      <m:sSubPr>
                        <m:ctrlPr>
                          <a:rPr lang="en-US" altLang="zh-CN" sz="2800" i="1" dirty="0">
                            <a:solidFill>
                              <a:srgbClr val="0000FF"/>
                            </a:solidFill>
                            <a:latin typeface="Cambria Math" panose="02040503050406030204" pitchFamily="18" charset="0"/>
                          </a:rPr>
                        </m:ctrlPr>
                      </m:sSubPr>
                      <m:e>
                        <m:r>
                          <a:rPr lang="en-US" altLang="zh-CN" sz="2800" b="1" i="1" dirty="0">
                            <a:solidFill>
                              <a:srgbClr val="0000FF"/>
                            </a:solidFill>
                            <a:latin typeface="Cambria Math"/>
                          </a:rPr>
                          <m:t>𝒆</m:t>
                        </m:r>
                      </m:e>
                      <m:sub>
                        <m:r>
                          <a:rPr lang="en-US" altLang="zh-CN" sz="2800" b="0" i="1" dirty="0" smtClean="0">
                            <a:solidFill>
                              <a:srgbClr val="0000FF"/>
                            </a:solidFill>
                            <a:latin typeface="Cambria Math" panose="02040503050406030204" pitchFamily="18" charset="0"/>
                          </a:rPr>
                          <m:t>2</m:t>
                        </m:r>
                      </m:sub>
                    </m:sSub>
                  </m:oMath>
                </a14:m>
                <a:r>
                  <a:rPr lang="zh-CN" altLang="en-US" sz="2800" dirty="0">
                    <a:solidFill>
                      <a:srgbClr val="0000FF"/>
                    </a:solidFill>
                    <a:latin typeface="黑体" panose="02010609060101010101" pitchFamily="49" charset="-122"/>
                    <a:ea typeface="黑体" panose="02010609060101010101" pitchFamily="49" charset="-122"/>
                  </a:rPr>
                  <a:t>给</a:t>
                </a:r>
                <a14:m>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a:rPr>
                          <m:t>ℝ</m:t>
                        </m:r>
                      </m:e>
                      <m:sup>
                        <m:r>
                          <a:rPr lang="en-US" altLang="zh-CN" sz="2800" i="1">
                            <a:solidFill>
                              <a:srgbClr val="0000FF"/>
                            </a:solidFill>
                            <a:latin typeface="Cambria Math"/>
                          </a:rPr>
                          <m:t>2</m:t>
                        </m:r>
                      </m:sup>
                    </m:sSup>
                  </m:oMath>
                </a14:m>
                <a:r>
                  <a:rPr lang="zh-CN" altLang="en-US" sz="2800" dirty="0">
                    <a:solidFill>
                      <a:srgbClr val="0000FF"/>
                    </a:solidFill>
                    <a:latin typeface="黑体" panose="02010609060101010101" pitchFamily="49" charset="-122"/>
                    <a:ea typeface="黑体" panose="02010609060101010101" pitchFamily="49" charset="-122"/>
                  </a:rPr>
                  <a:t>强加一个</a:t>
                </a:r>
                <a:r>
                  <a:rPr lang="zh-CN" altLang="en-US"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坐标系</a:t>
                </a:r>
                <a:r>
                  <a:rPr lang="zh-CN" altLang="en-US" sz="2800" dirty="0">
                    <a:solidFill>
                      <a:srgbClr val="0000FF"/>
                    </a:solidFill>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a:t>
                </a:r>
                <a:endParaRPr lang="zh-CN" altLang="zh-CN" sz="2800" dirty="0">
                  <a:latin typeface="黑体" panose="02010609060101010101" pitchFamily="49" charset="-122"/>
                  <a:ea typeface="黑体" panose="02010609060101010101" pitchFamily="49"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539948" y="5079422"/>
                <a:ext cx="8345996" cy="1073564"/>
              </a:xfrm>
              <a:prstGeom prst="rect">
                <a:avLst/>
              </a:prstGeom>
              <a:blipFill>
                <a:blip r:embed="rId9"/>
                <a:stretch>
                  <a:fillRect l="-1534" t="-3977" b="-1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174801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1.3.4</a:t>
                </a:r>
                <a:r>
                  <a:rPr lang="zh-CN" altLang="zh-CN" sz="2800" dirty="0">
                    <a:solidFill>
                      <a:srgbClr val="0000FF"/>
                    </a:solidFill>
                  </a:rPr>
                  <a:t>（</a:t>
                </a:r>
                <a:r>
                  <a:rPr lang="zh-CN" altLang="zh-CN" sz="2800" b="1" dirty="0">
                    <a:solidFill>
                      <a:srgbClr val="0000FF"/>
                    </a:solidFill>
                  </a:rPr>
                  <a:t>基</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中一组向量</a:t>
                </a:r>
                <a:r>
                  <a:rPr lang="en-US" altLang="zh-CN" sz="2800" dirty="0"/>
                  <a:t>. </a:t>
                </a:r>
                <a:r>
                  <a:rPr lang="zh-CN" altLang="zh-CN" sz="2800" dirty="0"/>
                  <a:t>若</a:t>
                </a:r>
              </a:p>
              <a:p>
                <a:pPr>
                  <a:lnSpc>
                    <a:spcPct val="120000"/>
                  </a:lnSpc>
                </a:pPr>
                <a:r>
                  <a:rPr lang="en-US" altLang="zh-CN" sz="2800" dirty="0"/>
                  <a:t>  </a:t>
                </a:r>
                <a:r>
                  <a:rPr lang="zh-CN" altLang="zh-CN" sz="2800" dirty="0"/>
                  <a:t>（</a:t>
                </a:r>
                <a:r>
                  <a:rPr lang="en-US" altLang="zh-CN" sz="2800" dirty="0"/>
                  <a:t>1</a:t>
                </a:r>
                <a:r>
                  <a:rPr lang="zh-CN" altLang="zh-CN" sz="2800" dirty="0"/>
                  <a:t>）向量组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线性无关</a:t>
                </a:r>
                <a:r>
                  <a:rPr lang="en-US" altLang="zh-CN" sz="2800" dirty="0"/>
                  <a:t>;</a:t>
                </a:r>
                <a:endParaRPr lang="zh-CN" altLang="zh-CN" sz="2800" dirty="0"/>
              </a:p>
              <a:p>
                <a:pPr>
                  <a:lnSpc>
                    <a:spcPct val="120000"/>
                  </a:lnSpc>
                </a:pPr>
                <a:r>
                  <a:rPr lang="en-US" altLang="zh-CN" sz="2800" dirty="0"/>
                  <a:t>  </a:t>
                </a:r>
                <a:r>
                  <a:rPr lang="zh-CN" altLang="zh-CN" sz="2800" dirty="0"/>
                  <a:t>（</a:t>
                </a:r>
                <a:r>
                  <a:rPr lang="en-US" altLang="zh-CN" sz="2800" dirty="0"/>
                  <a:t>2</a:t>
                </a:r>
                <a:r>
                  <a:rPr lang="zh-CN" altLang="zh-CN" sz="2800" dirty="0"/>
                  <a:t>）</a:t>
                </a:r>
                <a14:m>
                  <m:oMath xmlns:m="http://schemas.openxmlformats.org/officeDocument/2006/math">
                    <m:r>
                      <a:rPr lang="en-US" altLang="zh-CN" sz="2800" i="1">
                        <a:latin typeface="Cambria Math" panose="02040503050406030204" pitchFamily="18" charset="0"/>
                      </a:rPr>
                      <m:t>𝑉</m:t>
                    </m:r>
                  </m:oMath>
                </a14:m>
                <a:r>
                  <a:rPr lang="zh-CN" altLang="zh-CN" sz="2800" dirty="0"/>
                  <a:t>中任一向量均可由</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线性表示</a:t>
                </a:r>
                <a:r>
                  <a:rPr lang="en-US" altLang="zh-CN" sz="2800" dirty="0"/>
                  <a:t>;</a:t>
                </a:r>
                <a:endParaRPr lang="zh-CN" altLang="zh-CN" sz="2800" dirty="0"/>
              </a:p>
              <a:p>
                <a:pPr>
                  <a:lnSpc>
                    <a:spcPct val="120000"/>
                  </a:lnSpc>
                </a:pPr>
                <a:r>
                  <a:rPr lang="zh-CN" altLang="zh-CN" sz="2800" dirty="0"/>
                  <a:t>则称</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一个基底（或一组基）</a:t>
                </a:r>
                <a:r>
                  <a:rPr lang="en-US" altLang="zh-CN" sz="2800" dirty="0"/>
                  <a:t>.</a:t>
                </a:r>
              </a:p>
              <a:p>
                <a:pPr>
                  <a:lnSpc>
                    <a:spcPct val="120000"/>
                  </a:lnSpc>
                </a:pPr>
                <a:endParaRPr lang="en-US" altLang="zh-CN" sz="2800" dirty="0"/>
              </a:p>
              <a:p>
                <a:pPr>
                  <a:lnSpc>
                    <a:spcPct val="120000"/>
                  </a:lnSpc>
                </a:pPr>
                <a:r>
                  <a:rPr lang="zh-CN" altLang="en-US" sz="2800" b="1" dirty="0">
                    <a:solidFill>
                      <a:srgbClr val="0000FF"/>
                    </a:solidFill>
                    <a:latin typeface="黑体" panose="02010609060101010101" pitchFamily="49" charset="-122"/>
                  </a:rPr>
                  <a:t>小结</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在</a:t>
                </a:r>
                <a:r>
                  <a:rPr lang="zh-CN" altLang="zh-CN" sz="2800" dirty="0"/>
                  <a:t>线性空间</a:t>
                </a:r>
                <a:r>
                  <a:rPr lang="en-US" altLang="zh-CN" sz="2800" dirty="0">
                    <a:latin typeface="仿宋" panose="02010609060101010101" pitchFamily="49" charset="-122"/>
                    <a:ea typeface="仿宋" panose="02010609060101010101" pitchFamily="49" charset="-122"/>
                  </a:rPr>
                  <a:t>,</a:t>
                </a:r>
                <a:r>
                  <a:rPr lang="zh-CN" altLang="zh-CN" sz="2800" dirty="0">
                    <a:solidFill>
                      <a:srgbClr val="FF0000"/>
                    </a:solidFill>
                  </a:rPr>
                  <a:t>明确一组基的重要原因在于</a:t>
                </a:r>
                <a:r>
                  <a:rPr lang="zh-CN" altLang="en-US" sz="2800" dirty="0">
                    <a:solidFill>
                      <a:srgbClr val="FF0000"/>
                    </a:solidFill>
                  </a:rPr>
                  <a:t>给线性空间</a:t>
                </a:r>
                <a:r>
                  <a:rPr lang="zh-CN" altLang="zh-CN" sz="2800" dirty="0">
                    <a:solidFill>
                      <a:srgbClr val="FF0000"/>
                    </a:solidFill>
                  </a:rPr>
                  <a:t>强加一个</a:t>
                </a:r>
                <a:r>
                  <a:rPr lang="zh-CN" altLang="zh-CN" sz="2800" dirty="0">
                    <a:solidFill>
                      <a:srgbClr val="FF0000"/>
                    </a:solidFill>
                    <a:latin typeface="仿宋" panose="02010609060101010101" pitchFamily="49" charset="-122"/>
                    <a:ea typeface="仿宋" panose="02010609060101010101" pitchFamily="49" charset="-122"/>
                  </a:rPr>
                  <a:t>“</a:t>
                </a:r>
                <a:r>
                  <a:rPr lang="zh-CN" altLang="zh-CN" sz="2800" dirty="0">
                    <a:solidFill>
                      <a:srgbClr val="FF0000"/>
                    </a:solidFill>
                  </a:rPr>
                  <a:t>坐标系</a:t>
                </a:r>
                <a:r>
                  <a:rPr lang="en-US" altLang="zh-CN" sz="2800" dirty="0">
                    <a:solidFill>
                      <a:srgbClr val="FF0000"/>
                    </a:solidFill>
                    <a:latin typeface="仿宋" panose="02010609060101010101" pitchFamily="49" charset="-122"/>
                    <a:ea typeface="仿宋" panose="02010609060101010101" pitchFamily="49" charset="-122"/>
                  </a:rPr>
                  <a:t>”.</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3"/>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1031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1.3.4 </a:t>
                </a:r>
                <a:r>
                  <a:rPr lang="zh-CN" altLang="zh-CN" sz="2800" dirty="0"/>
                  <a:t>单位矩阵</a:t>
                </a:r>
                <a14:m>
                  <m:oMath xmlns:m="http://schemas.openxmlformats.org/officeDocument/2006/math">
                    <m:r>
                      <a:rPr lang="en-US" altLang="zh-CN" sz="2800" i="1">
                        <a:latin typeface="Cambria Math" panose="02040503050406030204" pitchFamily="18" charset="0"/>
                      </a:rPr>
                      <m:t>𝐼</m:t>
                    </m:r>
                  </m:oMath>
                </a14:m>
                <a:r>
                  <a:rPr lang="zh-CN" altLang="zh-CN" sz="2800" dirty="0"/>
                  <a:t>的</a:t>
                </a:r>
                <a14:m>
                  <m:oMath xmlns:m="http://schemas.openxmlformats.org/officeDocument/2006/math">
                    <m:r>
                      <a:rPr lang="en-US" altLang="zh-CN" sz="2800" i="1">
                        <a:latin typeface="Cambria Math" panose="02040503050406030204" pitchFamily="18" charset="0"/>
                      </a:rPr>
                      <m:t>𝑛</m:t>
                    </m:r>
                  </m:oMath>
                </a14:m>
                <a:r>
                  <a:rPr lang="zh-CN" altLang="zh-CN" sz="2800" dirty="0"/>
                  <a:t>列可构成</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（或</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）的一组基</a:t>
                </a:r>
                <a:r>
                  <a:rPr lang="en-US" altLang="zh-CN" sz="2800" dirty="0"/>
                  <a:t>. </a:t>
                </a:r>
                <a:r>
                  <a:rPr lang="zh-CN" altLang="zh-CN" sz="2800" dirty="0"/>
                  <a:t>特别地</a:t>
                </a:r>
                <a:r>
                  <a:rPr lang="en-US" altLang="zh-CN" sz="2800" dirty="0"/>
                  <a:t>, </a:t>
                </a:r>
                <a:r>
                  <a:rPr lang="zh-CN" altLang="zh-CN" sz="2800" dirty="0"/>
                  <a:t>令</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𝑛</m:t>
                        </m:r>
                      </m:sub>
                    </m:sSub>
                  </m:oMath>
                </a14:m>
                <a:r>
                  <a:rPr lang="zh-CN" altLang="zh-CN" sz="2800" dirty="0"/>
                  <a:t>是单位矩阵的</a:t>
                </a:r>
                <a14:m>
                  <m:oMath xmlns:m="http://schemas.openxmlformats.org/officeDocument/2006/math">
                    <m:r>
                      <a:rPr lang="en-US" altLang="zh-CN" sz="2800" i="1">
                        <a:latin typeface="Cambria Math" panose="02040503050406030204" pitchFamily="18" charset="0"/>
                      </a:rPr>
                      <m:t>𝑛</m:t>
                    </m:r>
                  </m:oMath>
                </a14:m>
                <a:r>
                  <a:rPr lang="zh-CN" altLang="zh-CN" sz="2800" dirty="0"/>
                  <a:t>列</a:t>
                </a:r>
                <a:r>
                  <a:rPr lang="en-US" altLang="zh-CN" sz="2800" dirty="0"/>
                  <a:t>, </a:t>
                </a:r>
                <a:r>
                  <a:rPr lang="zh-CN" altLang="zh-CN" sz="2800" dirty="0"/>
                  <a:t>则</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𝑛</m:t>
                        </m:r>
                      </m:sub>
                    </m:sSub>
                  </m:oMath>
                </a14:m>
                <a:r>
                  <a:rPr lang="zh-CN" altLang="zh-CN" sz="2800" dirty="0"/>
                  <a:t>称为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的</a:t>
                </a:r>
                <a:r>
                  <a:rPr lang="zh-CN" altLang="zh-CN" sz="2800" b="1" dirty="0">
                    <a:solidFill>
                      <a:srgbClr val="FF0000"/>
                    </a:solidFill>
                  </a:rPr>
                  <a:t>标准基</a:t>
                </a:r>
                <a:r>
                  <a:rPr lang="en-US" altLang="zh-CN" sz="2800" b="1"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504092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1.3.4 </a:t>
                </a:r>
                <a:r>
                  <a:rPr lang="zh-CN" altLang="zh-CN" sz="2800" dirty="0"/>
                  <a:t>单位矩阵</a:t>
                </a:r>
                <a14:m>
                  <m:oMath xmlns:m="http://schemas.openxmlformats.org/officeDocument/2006/math">
                    <m:r>
                      <a:rPr lang="en-US" altLang="zh-CN" sz="2800" i="1">
                        <a:latin typeface="Cambria Math" panose="02040503050406030204" pitchFamily="18" charset="0"/>
                      </a:rPr>
                      <m:t>𝐼</m:t>
                    </m:r>
                  </m:oMath>
                </a14:m>
                <a:r>
                  <a:rPr lang="zh-CN" altLang="zh-CN" sz="2800" dirty="0"/>
                  <a:t>的</a:t>
                </a:r>
                <a14:m>
                  <m:oMath xmlns:m="http://schemas.openxmlformats.org/officeDocument/2006/math">
                    <m:r>
                      <a:rPr lang="en-US" altLang="zh-CN" sz="2800" i="1">
                        <a:latin typeface="Cambria Math" panose="02040503050406030204" pitchFamily="18" charset="0"/>
                      </a:rPr>
                      <m:t>𝑛</m:t>
                    </m:r>
                  </m:oMath>
                </a14:m>
                <a:r>
                  <a:rPr lang="zh-CN" altLang="zh-CN" sz="2800" dirty="0"/>
                  <a:t>列可构成</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（或</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）的一组基</a:t>
                </a:r>
                <a:r>
                  <a:rPr lang="en-US" altLang="zh-CN" sz="2800" dirty="0"/>
                  <a:t>. </a:t>
                </a:r>
                <a:r>
                  <a:rPr lang="zh-CN" altLang="zh-CN" sz="2800" dirty="0"/>
                  <a:t>特别地</a:t>
                </a:r>
                <a:r>
                  <a:rPr lang="en-US" altLang="zh-CN" sz="2800" dirty="0"/>
                  <a:t>, </a:t>
                </a:r>
                <a:r>
                  <a:rPr lang="zh-CN" altLang="zh-CN" sz="2800" dirty="0"/>
                  <a:t>令</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𝑛</m:t>
                        </m:r>
                      </m:sub>
                    </m:sSub>
                  </m:oMath>
                </a14:m>
                <a:r>
                  <a:rPr lang="zh-CN" altLang="zh-CN" sz="2800" dirty="0"/>
                  <a:t>是单位矩阵的</a:t>
                </a:r>
                <a14:m>
                  <m:oMath xmlns:m="http://schemas.openxmlformats.org/officeDocument/2006/math">
                    <m:r>
                      <a:rPr lang="en-US" altLang="zh-CN" sz="2800" i="1">
                        <a:latin typeface="Cambria Math" panose="02040503050406030204" pitchFamily="18" charset="0"/>
                      </a:rPr>
                      <m:t>𝑛</m:t>
                    </m:r>
                  </m:oMath>
                </a14:m>
                <a:r>
                  <a:rPr lang="zh-CN" altLang="zh-CN" sz="2800" dirty="0"/>
                  <a:t>列</a:t>
                </a:r>
                <a:r>
                  <a:rPr lang="en-US" altLang="zh-CN" sz="2800" dirty="0"/>
                  <a:t>, </a:t>
                </a:r>
                <a:r>
                  <a:rPr lang="zh-CN" altLang="zh-CN" sz="2800" dirty="0"/>
                  <a:t>则</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𝒆</m:t>
                        </m:r>
                      </m:e>
                      <m:sub>
                        <m:r>
                          <a:rPr lang="en-US" altLang="zh-CN" sz="2800" i="1">
                            <a:latin typeface="Cambria Math" panose="02040503050406030204" pitchFamily="18" charset="0"/>
                          </a:rPr>
                          <m:t>𝑛</m:t>
                        </m:r>
                      </m:sub>
                    </m:sSub>
                  </m:oMath>
                </a14:m>
                <a:r>
                  <a:rPr lang="zh-CN" altLang="zh-CN" sz="2800" dirty="0"/>
                  <a:t>称为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的</a:t>
                </a:r>
                <a:r>
                  <a:rPr lang="zh-CN" altLang="zh-CN" sz="2800" b="1" dirty="0">
                    <a:solidFill>
                      <a:srgbClr val="FF0000"/>
                    </a:solidFill>
                  </a:rPr>
                  <a:t>标准基</a:t>
                </a:r>
                <a:r>
                  <a:rPr lang="en-US" altLang="zh-CN" sz="2800" b="1" dirty="0"/>
                  <a:t>.</a:t>
                </a:r>
              </a:p>
              <a:p>
                <a:pPr>
                  <a:lnSpc>
                    <a:spcPct val="120000"/>
                  </a:lnSpc>
                  <a:spcBef>
                    <a:spcPts val="1200"/>
                  </a:spcBef>
                </a:pPr>
                <a:endParaRPr lang="en-US" altLang="zh-CN" sz="2800" b="1" dirty="0"/>
              </a:p>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1.3.5 </a:t>
                </a:r>
                <a:r>
                  <a:rPr lang="zh-CN" altLang="en-US" sz="2800" dirty="0"/>
                  <a:t>已知</a:t>
                </a:r>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d>
                      <m:dPr>
                        <m:begChr m:val="["/>
                        <m:endChr m:val="]"/>
                        <m:ctrlPr>
                          <a:rPr lang="en-US" altLang="zh-CN" sz="2800" b="0" i="1" smtClean="0">
                            <a:latin typeface="Cambria Math" panose="02040503050406030204" pitchFamily="18" charset="0"/>
                          </a:rPr>
                        </m:ctrlPr>
                      </m:dPr>
                      <m:e>
                        <m:m>
                          <m:mPr>
                            <m:mcs>
                              <m:mc>
                                <m:mcPr>
                                  <m:count m:val="3"/>
                                  <m:mcJc m:val="center"/>
                                </m:mcPr>
                              </m:mc>
                            </m:mcs>
                            <m:ctrlPr>
                              <a:rPr lang="en-US" altLang="zh-CN" sz="2800" b="0" i="1" smtClean="0">
                                <a:latin typeface="Cambria Math" panose="02040503050406030204" pitchFamily="18" charset="0"/>
                              </a:rPr>
                            </m:ctrlPr>
                          </m:mPr>
                          <m:mr>
                            <m:e>
                              <m:r>
                                <m:rPr>
                                  <m:brk m:alnAt="7"/>
                                </m:rP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0</m:t>
                              </m:r>
                            </m:e>
                            <m:e>
                              <m:r>
                                <a:rPr lang="en-US" altLang="zh-CN" sz="2800" b="0" i="1" smtClean="0">
                                  <a:latin typeface="Cambria Math" panose="02040503050406030204" pitchFamily="18" charset="0"/>
                                </a:rPr>
                                <m:t>1</m:t>
                              </m:r>
                            </m:e>
                          </m:mr>
                          <m:mr>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e>
                              <m:r>
                                <a:rPr lang="en-US" altLang="zh-CN" sz="2800" b="0" i="1" smtClean="0">
                                  <a:latin typeface="Cambria Math" panose="02040503050406030204" pitchFamily="18" charset="0"/>
                                </a:rPr>
                                <m:t>1</m:t>
                              </m:r>
                            </m:e>
                          </m:mr>
                        </m:m>
                      </m:e>
                    </m:d>
                  </m:oMath>
                </a14:m>
                <a:r>
                  <a:rPr lang="en-US" altLang="zh-CN" sz="2800" dirty="0"/>
                  <a:t>, </a:t>
                </a:r>
                <a:r>
                  <a:rPr lang="zh-CN" altLang="en-US" sz="2800" dirty="0"/>
                  <a:t>求</a:t>
                </a:r>
                <a14:m>
                  <m:oMath xmlns:m="http://schemas.openxmlformats.org/officeDocument/2006/math">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oMath>
                </a14:m>
                <a:r>
                  <a:rPr lang="zh-CN" altLang="en-US" sz="2800" dirty="0"/>
                  <a:t>的一组基</a:t>
                </a:r>
                <a:r>
                  <a:rPr lang="en-US" altLang="zh-CN" sz="2800"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76177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1.3.2</a:t>
                </a:r>
                <a:r>
                  <a:rPr lang="zh-CN" altLang="zh-CN" sz="2800" dirty="0">
                    <a:solidFill>
                      <a:srgbClr val="0000FF"/>
                    </a:solidFill>
                  </a:rPr>
                  <a:t>（</a:t>
                </a:r>
                <a:r>
                  <a:rPr lang="zh-CN" altLang="zh-CN" sz="2800" b="1" dirty="0">
                    <a:solidFill>
                      <a:srgbClr val="0000FF"/>
                    </a:solidFill>
                  </a:rPr>
                  <a:t>唯一表示定理</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的一组基</a:t>
                </a:r>
                <a:r>
                  <a:rPr lang="en-US" altLang="zh-CN" sz="2800" dirty="0"/>
                  <a:t>, </a:t>
                </a:r>
                <a:r>
                  <a:rPr lang="zh-CN" altLang="zh-CN" sz="2800" dirty="0"/>
                  <a:t>则</a:t>
                </a:r>
                <a14:m>
                  <m:oMath xmlns:m="http://schemas.openxmlformats.org/officeDocument/2006/math">
                    <m:r>
                      <a:rPr lang="en-US" altLang="zh-CN" sz="2800" i="1">
                        <a:latin typeface="Cambria Math" panose="02040503050406030204" pitchFamily="18" charset="0"/>
                      </a:rPr>
                      <m:t>𝑉</m:t>
                    </m:r>
                  </m:oMath>
                </a14:m>
                <a:r>
                  <a:rPr lang="zh-CN" altLang="zh-CN" sz="2800" dirty="0"/>
                  <a:t>中任一向量</a:t>
                </a:r>
                <a14:m>
                  <m:oMath xmlns:m="http://schemas.openxmlformats.org/officeDocument/2006/math">
                    <m:r>
                      <a:rPr lang="en-US" altLang="zh-CN" sz="2800" b="1" i="1">
                        <a:latin typeface="Cambria Math" panose="02040503050406030204" pitchFamily="18" charset="0"/>
                      </a:rPr>
                      <m:t>𝒙</m:t>
                    </m:r>
                  </m:oMath>
                </a14:m>
                <a:r>
                  <a:rPr lang="zh-CN" altLang="zh-CN" sz="2800" dirty="0"/>
                  <a:t>都可由基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唯一表示</a:t>
                </a:r>
                <a:r>
                  <a:rPr lang="en-US" altLang="zh-CN" sz="2800" dirty="0"/>
                  <a:t>.</a:t>
                </a:r>
                <a:endParaRPr lang="zh-CN" altLang="zh-CN" sz="2800" dirty="0"/>
              </a:p>
              <a:p>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3"/>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76075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1.3.2</a:t>
                </a:r>
                <a:r>
                  <a:rPr lang="zh-CN" altLang="zh-CN" sz="2800" dirty="0">
                    <a:solidFill>
                      <a:srgbClr val="0000FF"/>
                    </a:solidFill>
                  </a:rPr>
                  <a:t>（</a:t>
                </a:r>
                <a:r>
                  <a:rPr lang="zh-CN" altLang="zh-CN" sz="2800" b="1" dirty="0">
                    <a:solidFill>
                      <a:srgbClr val="0000FF"/>
                    </a:solidFill>
                  </a:rPr>
                  <a:t>唯一表示定理</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的一组基</a:t>
                </a:r>
                <a:r>
                  <a:rPr lang="en-US" altLang="zh-CN" sz="2800" dirty="0"/>
                  <a:t>, </a:t>
                </a:r>
                <a:r>
                  <a:rPr lang="zh-CN" altLang="zh-CN" sz="2800" dirty="0"/>
                  <a:t>则</a:t>
                </a:r>
                <a14:m>
                  <m:oMath xmlns:m="http://schemas.openxmlformats.org/officeDocument/2006/math">
                    <m:r>
                      <a:rPr lang="en-US" altLang="zh-CN" sz="2800" i="1">
                        <a:latin typeface="Cambria Math" panose="02040503050406030204" pitchFamily="18" charset="0"/>
                      </a:rPr>
                      <m:t>𝑉</m:t>
                    </m:r>
                  </m:oMath>
                </a14:m>
                <a:r>
                  <a:rPr lang="zh-CN" altLang="zh-CN" sz="2800" dirty="0"/>
                  <a:t>中任一向量</a:t>
                </a:r>
                <a14:m>
                  <m:oMath xmlns:m="http://schemas.openxmlformats.org/officeDocument/2006/math">
                    <m:r>
                      <a:rPr lang="en-US" altLang="zh-CN" sz="2800" b="1" i="1">
                        <a:latin typeface="Cambria Math" panose="02040503050406030204" pitchFamily="18" charset="0"/>
                      </a:rPr>
                      <m:t>𝒙</m:t>
                    </m:r>
                  </m:oMath>
                </a14:m>
                <a:r>
                  <a:rPr lang="zh-CN" altLang="zh-CN" sz="2800" dirty="0"/>
                  <a:t>都可由基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唯一表示</a:t>
                </a:r>
                <a:r>
                  <a:rPr lang="en-US" altLang="zh-CN" sz="2800" dirty="0"/>
                  <a:t>.</a:t>
                </a:r>
                <a:endParaRPr lang="en-US" altLang="zh-CN" sz="2800" b="1" dirty="0">
                  <a:solidFill>
                    <a:srgbClr val="0000FF"/>
                  </a:solidFill>
                </a:endParaRPr>
              </a:p>
              <a:p>
                <a:pPr>
                  <a:lnSpc>
                    <a:spcPct val="120000"/>
                  </a:lnSpc>
                </a:pPr>
                <a:r>
                  <a:rPr lang="zh-CN" altLang="zh-CN" sz="2800" b="1" dirty="0">
                    <a:solidFill>
                      <a:srgbClr val="0000FF"/>
                    </a:solidFill>
                  </a:rPr>
                  <a:t>定义</a:t>
                </a:r>
                <a:r>
                  <a:rPr lang="en-US" altLang="zh-CN" sz="2800" b="1" dirty="0">
                    <a:solidFill>
                      <a:srgbClr val="0000FF"/>
                    </a:solidFill>
                  </a:rPr>
                  <a:t>1.3.5</a:t>
                </a:r>
                <a:r>
                  <a:rPr lang="zh-CN" altLang="zh-CN" sz="2800" dirty="0">
                    <a:solidFill>
                      <a:srgbClr val="0000FF"/>
                    </a:solidFill>
                  </a:rPr>
                  <a:t>（</a:t>
                </a:r>
                <a:r>
                  <a:rPr lang="zh-CN" altLang="zh-CN" sz="2800" b="1" dirty="0">
                    <a:solidFill>
                      <a:srgbClr val="0000FF"/>
                    </a:solidFill>
                  </a:rPr>
                  <a:t>坐标</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的一组基</a:t>
                </a:r>
                <a:r>
                  <a:rPr lang="en-US" altLang="zh-CN" sz="2800" dirty="0"/>
                  <a:t>, </a:t>
                </a:r>
                <a:r>
                  <a:rPr lang="zh-CN" altLang="zh-CN" sz="2800" dirty="0"/>
                  <a:t>对任意向量</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 </a:t>
                </a:r>
                <a:r>
                  <a:rPr lang="zh-CN" altLang="zh-CN" sz="2800" dirty="0"/>
                  <a:t>令</a:t>
                </a:r>
              </a:p>
              <a:p>
                <a:pPr>
                  <a:lnSpc>
                    <a:spcPct val="120000"/>
                  </a:lnSpc>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nary>
                        <m:naryPr>
                          <m:chr m:val="∑"/>
                          <m:limLoc m:val="undOvr"/>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𝑖</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𝑖</m:t>
                              </m:r>
                            </m:sub>
                          </m:sSub>
                        </m:e>
                      </m:nary>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e>
                      </m:d>
                      <m:d>
                        <m:dPr>
                          <m:begChr m:val="["/>
                          <m:endChr m:val="]"/>
                          <m:ctrlPr>
                            <a:rPr lang="zh-CN" altLang="zh-CN" sz="2800" i="1">
                              <a:latin typeface="Cambria Math" panose="02040503050406030204" pitchFamily="18" charset="0"/>
                            </a:rPr>
                          </m:ctrlPr>
                        </m:dPr>
                        <m:e>
                          <m:eqArr>
                            <m:eqArrPr>
                              <m:ctrlPr>
                                <a:rPr lang="zh-CN" altLang="zh-CN" sz="2800" i="1">
                                  <a:latin typeface="Cambria Math" panose="02040503050406030204" pitchFamily="18" charset="0"/>
                                </a:rPr>
                              </m:ctrlPr>
                            </m:eqArr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1</m:t>
                                  </m:r>
                                </m:sub>
                              </m:sSub>
                            </m:e>
                            <m:e>
                              <m:r>
                                <a:rPr lang="en-US" altLang="zh-CN" sz="2800" i="1">
                                  <a:latin typeface="Cambria Math" panose="02040503050406030204" pitchFamily="18" charset="0"/>
                                </a:rPr>
                                <m:t>⋮</m:t>
                              </m:r>
                            </m:e>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𝑛</m:t>
                                  </m:r>
                                </m:sub>
                              </m:sSub>
                            </m:e>
                          </m:eqArr>
                        </m:e>
                      </m:d>
                    </m:oMath>
                  </m:oMathPara>
                </a14:m>
                <a:endParaRPr lang="zh-CN" altLang="zh-CN" sz="2800" dirty="0"/>
              </a:p>
              <a:p>
                <a:pPr>
                  <a:lnSpc>
                    <a:spcPct val="120000"/>
                  </a:lnSpc>
                </a:pPr>
                <a:r>
                  <a:rPr lang="zh-CN" altLang="zh-CN" sz="2800" dirty="0"/>
                  <a:t>称有序数组</a:t>
                </a:r>
                <a14:m>
                  <m:oMath xmlns:m="http://schemas.openxmlformats.org/officeDocument/2006/math">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𝐹</m:t>
                        </m:r>
                      </m:e>
                      <m:sup>
                        <m:r>
                          <a:rPr lang="en-US" altLang="zh-CN" sz="2800" i="1">
                            <a:latin typeface="Cambria Math" panose="02040503050406030204" pitchFamily="18" charset="0"/>
                          </a:rPr>
                          <m:t>𝑛</m:t>
                        </m:r>
                      </m:sup>
                    </m:sSup>
                  </m:oMath>
                </a14:m>
                <a:r>
                  <a:rPr lang="zh-CN" altLang="zh-CN" sz="2800" dirty="0"/>
                  <a:t>是</a:t>
                </a:r>
                <a14:m>
                  <m:oMath xmlns:m="http://schemas.openxmlformats.org/officeDocument/2006/math">
                    <m:r>
                      <a:rPr lang="en-US" altLang="zh-CN" sz="2800" b="1" i="1">
                        <a:latin typeface="Cambria Math" panose="02040503050406030204" pitchFamily="18" charset="0"/>
                      </a:rPr>
                      <m:t>𝒙</m:t>
                    </m:r>
                  </m:oMath>
                </a14:m>
                <a:r>
                  <a:rPr lang="zh-CN" altLang="zh-CN" sz="2800" dirty="0"/>
                  <a:t>在基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下的</a:t>
                </a:r>
                <a:r>
                  <a:rPr lang="zh-CN" altLang="zh-CN" sz="2800" dirty="0">
                    <a:solidFill>
                      <a:srgbClr val="FF0000"/>
                    </a:solidFill>
                  </a:rPr>
                  <a:t>坐标</a:t>
                </a:r>
                <a:r>
                  <a:rPr lang="en-US" altLang="zh-CN" sz="2800" dirty="0"/>
                  <a:t>, </a:t>
                </a:r>
                <a:r>
                  <a:rPr lang="zh-CN" altLang="zh-CN" sz="2800" dirty="0"/>
                  <a:t>它由</a:t>
                </a:r>
                <a14:m>
                  <m:oMath xmlns:m="http://schemas.openxmlformats.org/officeDocument/2006/math">
                    <m:r>
                      <a:rPr lang="en-US" altLang="zh-CN" sz="2800" b="1" i="1">
                        <a:latin typeface="Cambria Math" panose="02040503050406030204" pitchFamily="18" charset="0"/>
                      </a:rPr>
                      <m:t>𝒙</m:t>
                    </m:r>
                  </m:oMath>
                </a14:m>
                <a:r>
                  <a:rPr lang="zh-CN" altLang="zh-CN" sz="2800" dirty="0"/>
                  <a:t>与基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唯一确定</a:t>
                </a:r>
                <a:r>
                  <a:rPr lang="en-US" altLang="zh-CN" sz="2800" dirty="0"/>
                  <a:t>.</a:t>
                </a:r>
                <a:endParaRPr lang="zh-CN" altLang="zh-CN" sz="2800" dirty="0"/>
              </a:p>
              <a:p>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t="-989" b="-84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995506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1.3.6 </a:t>
                </a:r>
                <a:r>
                  <a:rPr lang="zh-CN" altLang="zh-CN" sz="2800" dirty="0"/>
                  <a:t>证明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𝑖𝑗</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2×2</m:t>
                        </m:r>
                      </m:sup>
                    </m:sSup>
                  </m:oMath>
                </a14:m>
                <a:r>
                  <a:rPr lang="zh-CN" altLang="zh-CN" sz="2800" dirty="0"/>
                  <a:t>（</a:t>
                </a:r>
                <a14:m>
                  <m:oMath xmlns:m="http://schemas.openxmlformats.org/officeDocument/2006/math">
                    <m:r>
                      <a:rPr lang="en-US" altLang="zh-CN" sz="2800" i="1">
                        <a:latin typeface="Cambria Math" panose="02040503050406030204" pitchFamily="18" charset="0"/>
                      </a:rPr>
                      <m:t>𝑖</m:t>
                    </m:r>
                    <m:r>
                      <a:rPr lang="en-US" altLang="zh-CN" sz="2800" i="1">
                        <a:latin typeface="Cambria Math" panose="02040503050406030204" pitchFamily="18" charset="0"/>
                      </a:rPr>
                      <m:t>,</m:t>
                    </m:r>
                    <m:r>
                      <a:rPr lang="en-US" altLang="zh-CN" sz="2800" i="1">
                        <a:latin typeface="Cambria Math" panose="02040503050406030204" pitchFamily="18" charset="0"/>
                      </a:rPr>
                      <m:t>𝑗</m:t>
                    </m:r>
                    <m:r>
                      <a:rPr lang="en-US" altLang="zh-CN" sz="2800" i="1">
                        <a:latin typeface="Cambria Math" panose="02040503050406030204" pitchFamily="18" charset="0"/>
                      </a:rPr>
                      <m:t>=1,2</m:t>
                    </m:r>
                  </m:oMath>
                </a14:m>
                <a:r>
                  <a:rPr lang="zh-CN" altLang="zh-CN" sz="2800" dirty="0"/>
                  <a:t>）是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2×2</m:t>
                        </m:r>
                      </m:sup>
                    </m:sSup>
                  </m:oMath>
                </a14:m>
                <a:r>
                  <a:rPr lang="zh-CN" altLang="zh-CN" sz="2800" dirty="0"/>
                  <a:t>的一组基</a:t>
                </a:r>
                <a:r>
                  <a:rPr lang="en-US" altLang="zh-CN" sz="2800" dirty="0"/>
                  <a:t>, </a:t>
                </a:r>
                <a:r>
                  <a:rPr lang="zh-CN" altLang="zh-CN" sz="2800" dirty="0"/>
                  <a:t>并求矩阵</a:t>
                </a:r>
                <a14:m>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a:latin typeface="Cambria Math" panose="02040503050406030204" pitchFamily="18" charset="0"/>
                                </a:rPr>
                                <m:t>1</m:t>
                              </m:r>
                            </m:e>
                            <m:e>
                              <m:r>
                                <a:rPr lang="en-US" altLang="zh-CN" sz="2800">
                                  <a:latin typeface="Cambria Math" panose="02040503050406030204" pitchFamily="18" charset="0"/>
                                </a:rPr>
                                <m:t>2</m:t>
                              </m:r>
                            </m:e>
                          </m:mr>
                          <m:mr>
                            <m:e>
                              <m:r>
                                <a:rPr lang="en-US" altLang="zh-CN" sz="2800">
                                  <a:latin typeface="Cambria Math" panose="02040503050406030204" pitchFamily="18" charset="0"/>
                                </a:rPr>
                                <m:t>1</m:t>
                              </m:r>
                            </m:e>
                            <m:e>
                              <m:r>
                                <a:rPr lang="en-US" altLang="zh-CN" sz="2800">
                                  <a:latin typeface="Cambria Math" panose="02040503050406030204" pitchFamily="18" charset="0"/>
                                </a:rPr>
                                <m:t>1</m:t>
                              </m:r>
                            </m:e>
                          </m:mr>
                        </m:m>
                      </m:e>
                    </m:d>
                  </m:oMath>
                </a14:m>
                <a:r>
                  <a:rPr lang="zh-CN" altLang="zh-CN" sz="2800" dirty="0"/>
                  <a:t>在该组基下的坐标</a:t>
                </a:r>
                <a:r>
                  <a:rPr lang="en-US" altLang="zh-CN" sz="2800" dirty="0"/>
                  <a:t>.</a:t>
                </a:r>
                <a:endParaRPr lang="zh-CN" altLang="zh-CN" sz="2800" dirty="0"/>
              </a:p>
              <a:p>
                <a:r>
                  <a:rPr lang="zh-CN" altLang="en-US" sz="2800" dirty="0">
                    <a:solidFill>
                      <a:srgbClr val="0000FF"/>
                    </a:solidFill>
                    <a:latin typeface="黑体" panose="02010609060101010101" pitchFamily="49" charset="-122"/>
                  </a:rPr>
                  <a:t>分析：</a:t>
                </a:r>
                <a:endParaRPr lang="en-US" altLang="zh-CN" sz="2800" dirty="0">
                  <a:solidFill>
                    <a:srgbClr val="0000FF"/>
                  </a:solidFill>
                  <a:latin typeface="黑体" panose="02010609060101010101" pitchFamily="49" charset="-122"/>
                </a:endParaRPr>
              </a:p>
              <a:p>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𝑘</m:t>
                        </m:r>
                      </m:e>
                      <m:sub>
                        <m:r>
                          <a:rPr lang="en-US" altLang="zh-CN" sz="2800" b="0" i="1" smtClean="0">
                            <a:latin typeface="Cambria Math" panose="02040503050406030204" pitchFamily="18" charset="0"/>
                          </a:rPr>
                          <m:t>1</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b="0" i="1" smtClean="0">
                            <a:latin typeface="Cambria Math" panose="02040503050406030204" pitchFamily="18" charset="0"/>
                          </a:rPr>
                          <m:t>11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2</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2</m:t>
                        </m:r>
                      </m:sub>
                    </m:sSub>
                  </m:oMath>
                </a14:m>
                <a:r>
                  <a:rPr lang="en-US" altLang="zh-CN" sz="2800" dirty="0">
                    <a:latin typeface="黑体" panose="02010609060101010101" pitchFamily="49" charset="-122"/>
                  </a:rPr>
                  <a:t>+</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3</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b="0" i="1" smtClean="0">
                            <a:latin typeface="Cambria Math" panose="02040503050406030204" pitchFamily="18" charset="0"/>
                          </a:rPr>
                          <m:t>2</m:t>
                        </m:r>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b="0" i="1" smtClean="0">
                            <a:latin typeface="Cambria Math" panose="02040503050406030204" pitchFamily="18" charset="0"/>
                          </a:rPr>
                          <m:t>4</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b="0" i="1" smtClean="0">
                            <a:latin typeface="Cambria Math" panose="02040503050406030204" pitchFamily="18" charset="0"/>
                          </a:rPr>
                          <m:t>22</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𝑂</m:t>
                    </m:r>
                  </m:oMath>
                </a14:m>
                <a:endParaRPr lang="en-US" altLang="zh-CN" sz="2800" dirty="0">
                  <a:latin typeface="黑体" panose="02010609060101010101" pitchFamily="49" charset="-122"/>
                </a:endParaRPr>
              </a:p>
              <a:p>
                <a:r>
                  <a:rPr lang="zh-CN" altLang="en-US" sz="2800" dirty="0">
                    <a:latin typeface="黑体" panose="02010609060101010101" pitchFamily="49" charset="-122"/>
                  </a:rPr>
                  <a:t>对任意的</a:t>
                </a:r>
                <a14:m>
                  <m:oMath xmlns:m="http://schemas.openxmlformats.org/officeDocument/2006/math">
                    <m:r>
                      <a:rPr lang="en-US" altLang="zh-CN" sz="2800" i="1">
                        <a:latin typeface="Cambria Math" panose="02040503050406030204" pitchFamily="18" charset="0"/>
                      </a:rPr>
                      <m:t>𝐴</m:t>
                    </m:r>
                    <m:r>
                      <a:rPr lang="en-US" altLang="zh-CN" sz="2800" b="0" i="1" smtClean="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2×2</m:t>
                        </m:r>
                      </m:sup>
                    </m:sSup>
                  </m:oMath>
                </a14:m>
                <a:r>
                  <a:rPr lang="en-US" altLang="zh-CN" sz="2800" dirty="0">
                    <a:latin typeface="黑体" panose="02010609060101010101" pitchFamily="49" charset="-122"/>
                  </a:rPr>
                  <a:t>,</a:t>
                </a:r>
                <a:r>
                  <a:rPr lang="zh-CN" altLang="en-US" sz="2800" dirty="0">
                    <a:latin typeface="黑体" panose="02010609060101010101" pitchFamily="49" charset="-122"/>
                  </a:rPr>
                  <a:t>有</a:t>
                </a:r>
                <a:endParaRPr lang="en-US" altLang="zh-CN" sz="2800" dirty="0">
                  <a:latin typeface="黑体" panose="02010609060101010101" pitchFamily="49" charset="-122"/>
                </a:endParaRPr>
              </a:p>
              <a:p>
                <a14:m>
                  <m:oMath xmlns:m="http://schemas.openxmlformats.org/officeDocument/2006/math">
                    <m:r>
                      <a:rPr lang="en-US" altLang="zh-CN" sz="2800" b="0" i="1" smtClean="0">
                        <a:latin typeface="Cambria Math" panose="02040503050406030204" pitchFamily="18" charset="0"/>
                      </a:rPr>
                      <m:t>𝐴</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i="1">
                            <a:latin typeface="Cambria Math" panose="02040503050406030204" pitchFamily="18" charset="0"/>
                          </a:rPr>
                          <m:t>1</m:t>
                        </m:r>
                        <m:r>
                          <a:rPr lang="en-US" altLang="zh-CN" sz="2800" b="0" i="1" smtClean="0">
                            <a:latin typeface="Cambria Math" panose="02040503050406030204" pitchFamily="18" charset="0"/>
                          </a:rPr>
                          <m:t>1</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11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1</m:t>
                        </m:r>
                        <m:r>
                          <a:rPr lang="en-US" altLang="zh-CN" sz="2800" i="1">
                            <a:latin typeface="Cambria Math" panose="02040503050406030204" pitchFamily="18" charset="0"/>
                          </a:rPr>
                          <m:t>2</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12</m:t>
                        </m:r>
                      </m:sub>
                    </m:sSub>
                  </m:oMath>
                </a14:m>
                <a:r>
                  <a:rPr lang="en-US" altLang="zh-CN" sz="2800" dirty="0">
                    <a:latin typeface="黑体" panose="02010609060101010101" pitchFamily="49" charset="-122"/>
                  </a:rPr>
                  <a:t>+</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21</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21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𝑎</m:t>
                        </m:r>
                      </m:e>
                      <m:sub>
                        <m:r>
                          <a:rPr lang="en-US" altLang="zh-CN" sz="2800" b="0" i="1" smtClean="0">
                            <a:latin typeface="Cambria Math" panose="02040503050406030204" pitchFamily="18" charset="0"/>
                          </a:rPr>
                          <m:t>22</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22</m:t>
                        </m:r>
                      </m:sub>
                    </m:sSub>
                  </m:oMath>
                </a14:m>
                <a:endParaRPr lang="en-US" altLang="zh-CN" sz="2800" dirty="0">
                  <a:latin typeface="黑体" panose="02010609060101010101" pitchFamily="49" charset="-122"/>
                </a:endParaRPr>
              </a:p>
              <a:p>
                <a:endParaRPr lang="en-US" altLang="zh-CN" sz="2800" dirty="0">
                  <a:latin typeface="黑体" panose="02010609060101010101" pitchFamily="49" charset="-122"/>
                </a:endParaRPr>
              </a:p>
              <a:p>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11</m:t>
                        </m:r>
                      </m:sub>
                    </m:sSub>
                    <m:r>
                      <a:rPr lang="en-US" altLang="zh-CN" sz="2800" i="1">
                        <a:latin typeface="Cambria Math" panose="02040503050406030204" pitchFamily="18" charset="0"/>
                      </a:rPr>
                      <m:t>+</m:t>
                    </m:r>
                    <m:r>
                      <a:rPr lang="en-US" altLang="zh-CN" sz="2800" b="0" i="1" smtClean="0">
                        <a:latin typeface="Cambria Math" panose="02040503050406030204" pitchFamily="18" charset="0"/>
                      </a:rPr>
                      <m:t>2</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12</m:t>
                        </m:r>
                      </m:sub>
                    </m:sSub>
                  </m:oMath>
                </a14:m>
                <a:r>
                  <a:rPr lang="en-US" altLang="zh-CN" sz="2800" dirty="0">
                    <a:latin typeface="黑体"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21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22</m:t>
                        </m:r>
                      </m:sub>
                    </m:sSub>
                  </m:oMath>
                </a14:m>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2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778423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rPr>
                  <a:t>思考</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黑体" panose="02010609060101010101" pitchFamily="49" charset="-122"/>
                  </a:rPr>
                  <a:t>同一空间不同基所包含的向量个数一定相同？</a:t>
                </a:r>
                <a:endParaRPr lang="zh-CN" altLang="zh-CN" sz="2800" dirty="0">
                  <a:solidFill>
                    <a:srgbClr val="FF0000"/>
                  </a:solidFill>
                  <a:latin typeface="黑体" panose="02010609060101010101" pitchFamily="49" charset="-122"/>
                </a:endParaRPr>
              </a:p>
              <a:p>
                <a:pPr>
                  <a:lnSpc>
                    <a:spcPct val="120000"/>
                  </a:lnSpc>
                </a:pPr>
                <a:r>
                  <a:rPr lang="zh-CN" altLang="en-US" sz="2800" dirty="0">
                    <a:solidFill>
                      <a:srgbClr val="0000FF"/>
                    </a:solidFill>
                  </a:rPr>
                  <a:t>分析</a:t>
                </a:r>
                <a:r>
                  <a:rPr lang="en-US" altLang="zh-CN" sz="2800" dirty="0">
                    <a:solidFill>
                      <a:srgbClr val="0000FF"/>
                    </a:solidFill>
                    <a:latin typeface="宋体" panose="02010600030101010101" pitchFamily="2" charset="-122"/>
                    <a:ea typeface="宋体" panose="02010600030101010101" pitchFamily="2" charset="-122"/>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oMath>
                </a14:m>
                <a:r>
                  <a:rPr lang="zh-CN" altLang="en-US" sz="2800"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oMath>
                </a14:m>
                <a:r>
                  <a:rPr lang="zh-CN" altLang="en-US" sz="2800" dirty="0"/>
                  <a:t>分别</a:t>
                </a:r>
                <a:r>
                  <a:rPr lang="zh-CN" altLang="zh-CN" sz="2800" dirty="0"/>
                  <a:t>是</a:t>
                </a:r>
                <a14:m>
                  <m:oMath xmlns:m="http://schemas.openxmlformats.org/officeDocument/2006/math">
                    <m:r>
                      <a:rPr lang="en-US" altLang="zh-CN" sz="2800" i="1">
                        <a:latin typeface="Cambria Math"/>
                      </a:rPr>
                      <m:t>𝑉</m:t>
                    </m:r>
                  </m:oMath>
                </a14:m>
                <a:r>
                  <a:rPr lang="zh-CN" altLang="zh-CN" sz="2800" dirty="0"/>
                  <a:t>的</a:t>
                </a:r>
                <a:r>
                  <a:rPr lang="zh-CN" altLang="en-US" sz="2800" dirty="0"/>
                  <a:t>两</a:t>
                </a:r>
                <a:r>
                  <a:rPr lang="zh-CN" altLang="zh-CN" sz="2800" dirty="0"/>
                  <a:t>组基</a:t>
                </a:r>
                <a:r>
                  <a:rPr lang="zh-CN" altLang="zh-CN" sz="2800" dirty="0">
                    <a:latin typeface="宋体" panose="02010600030101010101" pitchFamily="2" charset="-122"/>
                    <a:ea typeface="宋体" panose="02010600030101010101" pitchFamily="2" charset="-122"/>
                  </a:rPr>
                  <a:t>，</a:t>
                </a:r>
                <a:r>
                  <a:rPr lang="zh-CN" altLang="en-US" sz="2800" dirty="0">
                    <a:latin typeface="黑体" panose="02010609060101010101" pitchFamily="49" charset="-122"/>
                  </a:rPr>
                  <a:t>不设妨</a:t>
                </a:r>
                <a14:m>
                  <m:oMath xmlns:m="http://schemas.openxmlformats.org/officeDocument/2006/math">
                    <m:r>
                      <a:rPr lang="en-US" altLang="zh-CN" sz="2800" i="1">
                        <a:latin typeface="Cambria Math"/>
                      </a:rPr>
                      <m:t>𝑚</m:t>
                    </m:r>
                    <m:r>
                      <a:rPr lang="en-US" altLang="zh-CN" sz="2800" i="1">
                        <a:latin typeface="Cambria Math"/>
                      </a:rPr>
                      <m:t>&gt;</m:t>
                    </m:r>
                    <m:r>
                      <a:rPr lang="en-US" altLang="zh-CN" sz="2800" i="1">
                        <a:latin typeface="Cambria Math"/>
                      </a:rPr>
                      <m:t>𝑛</m:t>
                    </m:r>
                  </m:oMath>
                </a14:m>
                <a:r>
                  <a:rPr lang="en-US" altLang="zh-CN" sz="2800" dirty="0">
                    <a:latin typeface="宋体" panose="02010600030101010101" pitchFamily="2" charset="-122"/>
                    <a:ea typeface="宋体" panose="02010600030101010101" pitchFamily="2" charset="-122"/>
                  </a:rPr>
                  <a:t>.</a:t>
                </a:r>
              </a:p>
              <a:p>
                <a:pPr>
                  <a:lnSpc>
                    <a:spcPct val="120000"/>
                  </a:lnSpc>
                </a:pPr>
                <a:r>
                  <a:rPr lang="zh-CN" altLang="en-US" sz="2800" dirty="0"/>
                  <a:t>由于</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oMath>
                </a14:m>
                <a:r>
                  <a:rPr lang="zh-CN" altLang="zh-CN" sz="2800" dirty="0"/>
                  <a:t>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oMath>
                </a14:m>
                <a:r>
                  <a:rPr lang="zh-CN" altLang="zh-CN" sz="2800" dirty="0"/>
                  <a:t>表示</a:t>
                </a:r>
                <a:r>
                  <a:rPr lang="zh-CN" altLang="zh-CN" sz="2800" dirty="0">
                    <a:latin typeface="宋体" panose="02010600030101010101" pitchFamily="2" charset="-122"/>
                    <a:ea typeface="宋体" panose="02010600030101010101" pitchFamily="2" charset="-122"/>
                  </a:rPr>
                  <a:t>，</a:t>
                </a:r>
                <a:r>
                  <a:rPr lang="zh-CN" altLang="zh-CN" sz="2800" dirty="0"/>
                  <a:t>即</a:t>
                </a:r>
                <a:endParaRPr lang="en-US" altLang="zh-CN" sz="2800" dirty="0">
                  <a:latin typeface="宋体" panose="02010600030101010101" pitchFamily="2" charset="-122"/>
                  <a:ea typeface="宋体" panose="02010600030101010101" pitchFamily="2" charset="-122"/>
                </a:endParaRPr>
              </a:p>
              <a:p>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eqArr>
                            <m:eqArrPr>
                              <m:ctrlPr>
                                <a:rPr lang="zh-CN" altLang="zh-CN" sz="2800" i="1">
                                  <a:latin typeface="Cambria Math" panose="02040503050406030204" pitchFamily="18" charset="0"/>
                                </a:rPr>
                              </m:ctrlPr>
                            </m:eqArrPr>
                            <m:e>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11</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12</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2</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m:t>
                                  </m:r>
                                  <m:r>
                                    <a:rPr lang="en-US" altLang="zh-CN" sz="2800" i="1">
                                      <a:latin typeface="Cambria Math"/>
                                    </a:rPr>
                                    <m:t>𝑛</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e>
                            <m:e>
                              <m:r>
                                <a:rPr lang="en-US" altLang="zh-CN" sz="2800" i="1">
                                  <a:latin typeface="Cambria Math"/>
                                </a:rPr>
                                <m:t>⋮</m:t>
                              </m:r>
                            </m:e>
                            <m:e>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m:t>
                                  </m:r>
                                  <m:r>
                                    <a:rPr lang="en-US" altLang="zh-CN" sz="2800" i="1">
                                      <a:latin typeface="Cambria Math"/>
                                    </a:rPr>
                                    <m:t>1</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m:t>
                                  </m:r>
                                  <m:r>
                                    <a:rPr lang="en-US" altLang="zh-CN" sz="2800" i="1">
                                      <a:latin typeface="Cambria Math"/>
                                    </a:rPr>
                                    <m:t>2</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2</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𝑚𝑛</m:t>
                                  </m:r>
                                </m:sub>
                              </m:sSub>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e>
                          </m:eqArr>
                        </m:e>
                      </m:d>
                    </m:oMath>
                  </m:oMathPara>
                </a14:m>
                <a:endParaRPr lang="zh-CN" altLang="zh-CN" sz="2800" dirty="0"/>
              </a:p>
              <a:p>
                <a:pPr>
                  <a:lnSpc>
                    <a:spcPct val="120000"/>
                  </a:lnSpc>
                </a:pPr>
                <a:r>
                  <a:rPr lang="zh-CN" altLang="en-US" sz="2800" dirty="0"/>
                  <a:t>又知</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en-US" sz="2800" dirty="0"/>
                  <a:t>故</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1</m:t>
                        </m:r>
                      </m:sub>
                    </m:sSub>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𝑚</m:t>
                        </m:r>
                      </m:sub>
                    </m:sSub>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r>
                      <a:rPr lang="en-US" altLang="zh-CN" sz="2800" i="1">
                        <a:latin typeface="Cambria Math"/>
                      </a:rPr>
                      <m:t>=</m:t>
                    </m:r>
                    <m:r>
                      <a:rPr lang="en-US" altLang="zh-CN" sz="2800" b="1" i="1">
                        <a:latin typeface="Cambria Math"/>
                      </a:rPr>
                      <m:t>𝜽</m:t>
                    </m:r>
                  </m:oMath>
                </a14:m>
                <a:r>
                  <a:rPr lang="zh-CN" altLang="zh-CN" sz="2800" dirty="0"/>
                  <a:t>只有零解</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r="-53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974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1.3.1</a:t>
                </a:r>
                <a:r>
                  <a:rPr lang="zh-CN" altLang="zh-CN" sz="2800" dirty="0">
                    <a:solidFill>
                      <a:srgbClr val="0000FF"/>
                    </a:solidFill>
                  </a:rPr>
                  <a:t>（</a:t>
                </a:r>
                <a:r>
                  <a:rPr lang="zh-CN" altLang="zh-CN" sz="2800" b="1" dirty="0">
                    <a:solidFill>
                      <a:srgbClr val="0000FF"/>
                    </a:solidFill>
                  </a:rPr>
                  <a:t>线性相关与线性无关</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的一组向量</a:t>
                </a:r>
                <a:r>
                  <a:rPr lang="en-US" altLang="zh-CN" sz="2800" dirty="0"/>
                  <a:t>. </a:t>
                </a:r>
                <a:r>
                  <a:rPr lang="zh-CN" altLang="zh-CN" sz="2800" dirty="0"/>
                  <a:t>若向量方程</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𝑛</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r>
                        <a:rPr lang="en-US" altLang="zh-CN" sz="2800" b="1" i="1">
                          <a:latin typeface="Cambria Math" panose="02040503050406030204" pitchFamily="18" charset="0"/>
                        </a:rPr>
                        <m:t>𝜽</m:t>
                      </m:r>
                      <m:r>
                        <a:rPr lang="en-US" altLang="zh-CN" sz="2800" i="1" smtClean="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i="1">
                          <a:latin typeface="Cambria Math" panose="02040503050406030204" pitchFamily="18" charset="0"/>
                        </a:rPr>
                        <m:t>𝐹</m:t>
                      </m:r>
                    </m:oMath>
                  </m:oMathPara>
                </a14:m>
                <a:endParaRPr lang="zh-CN" altLang="zh-CN" sz="2800" dirty="0"/>
              </a:p>
              <a:p>
                <a:pPr>
                  <a:lnSpc>
                    <a:spcPct val="120000"/>
                  </a:lnSpc>
                </a:pPr>
                <a:r>
                  <a:rPr lang="zh-CN" altLang="zh-CN" sz="2800" dirty="0"/>
                  <a:t>只有平凡解</a:t>
                </a:r>
                <a:r>
                  <a:rPr lang="en-US" altLang="zh-CN" sz="2800" dirty="0"/>
                  <a:t>, </a:t>
                </a:r>
                <a:r>
                  <a:rPr lang="zh-CN" altLang="zh-CN" sz="2800" dirty="0"/>
                  <a:t>即</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𝑘</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=0</m:t>
                    </m:r>
                  </m:oMath>
                </a14:m>
                <a:r>
                  <a:rPr lang="en-US" altLang="zh-CN" sz="2800" dirty="0"/>
                  <a:t>, </a:t>
                </a:r>
                <a:r>
                  <a:rPr lang="zh-CN" altLang="zh-CN" sz="2800" dirty="0"/>
                  <a:t>则称向量组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a:t>
                </a:r>
                <a:r>
                  <a:rPr lang="zh-CN" altLang="zh-CN" sz="2800" dirty="0">
                    <a:solidFill>
                      <a:srgbClr val="FF0000"/>
                    </a:solidFill>
                  </a:rPr>
                  <a:t>线性无关</a:t>
                </a:r>
                <a:r>
                  <a:rPr lang="en-US" altLang="zh-CN" sz="2800" dirty="0"/>
                  <a:t>; </a:t>
                </a:r>
                <a:r>
                  <a:rPr lang="zh-CN" altLang="zh-CN" sz="2800" dirty="0"/>
                  <a:t>否则称向量组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a:t>
                </a:r>
                <a:r>
                  <a:rPr lang="zh-CN" altLang="zh-CN" sz="2800" dirty="0">
                    <a:solidFill>
                      <a:srgbClr val="FF0000"/>
                    </a:solidFill>
                  </a:rPr>
                  <a:t>线性相关</a:t>
                </a:r>
                <a:r>
                  <a:rPr lang="en-US" altLang="zh-CN" sz="2800" dirty="0"/>
                  <a:t>.</a:t>
                </a:r>
                <a:endParaRPr lang="zh-CN" altLang="zh-CN" sz="2800" dirty="0"/>
              </a:p>
              <a:p>
                <a:pPr>
                  <a:lnSpc>
                    <a:spcPct val="120000"/>
                  </a:lnSpc>
                </a:pPr>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3"/>
                <a:stretch>
                  <a:fillRect l="-1623" t="-989" r="-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709539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rPr>
                  <a:t>思考</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黑体" panose="02010609060101010101" pitchFamily="49" charset="-122"/>
                  </a:rPr>
                  <a:t>同一空间不同基所包含的向量个数一定相同？</a:t>
                </a:r>
                <a:endParaRPr lang="zh-CN" altLang="zh-CN" sz="2800" dirty="0">
                  <a:solidFill>
                    <a:srgbClr val="FF0000"/>
                  </a:solidFill>
                  <a:latin typeface="黑体" panose="02010609060101010101" pitchFamily="49" charset="-122"/>
                </a:endParaRPr>
              </a:p>
              <a:p>
                <a:pPr>
                  <a:lnSpc>
                    <a:spcPct val="120000"/>
                  </a:lnSpc>
                </a:pPr>
                <a:r>
                  <a:rPr lang="zh-CN" altLang="en-US" sz="2800" dirty="0">
                    <a:solidFill>
                      <a:srgbClr val="0000FF"/>
                    </a:solidFill>
                  </a:rPr>
                  <a:t>分析</a:t>
                </a:r>
                <a:r>
                  <a:rPr lang="en-US" altLang="zh-CN" sz="2800" dirty="0">
                    <a:solidFill>
                      <a:srgbClr val="0000FF"/>
                    </a:solidFill>
                    <a:latin typeface="宋体" panose="02010600030101010101" pitchFamily="2" charset="-122"/>
                    <a:ea typeface="宋体" panose="02010600030101010101" pitchFamily="2" charset="-122"/>
                  </a:rPr>
                  <a:t>:</a:t>
                </a:r>
                <a:r>
                  <a:rPr lang="zh-CN" altLang="zh-CN" sz="2800" dirty="0"/>
                  <a:t>即</a:t>
                </a:r>
              </a:p>
              <a:p>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1</m:t>
                              </m:r>
                            </m:sub>
                          </m:sSub>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𝑚</m:t>
                              </m:r>
                            </m:sub>
                          </m:sSub>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m:t>
                              </m:r>
                              <m:r>
                                <a:rPr lang="en-US" altLang="zh-CN" sz="2800" i="1">
                                  <a:latin typeface="Cambria Math"/>
                                </a:rPr>
                                <m:t>1</m:t>
                              </m:r>
                            </m:sub>
                          </m:sSub>
                        </m:e>
                      </m:d>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i="1">
                          <a:latin typeface="Cambria Math"/>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1</m:t>
                              </m:r>
                            </m:sub>
                          </m:sSub>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m:t>
                              </m:r>
                              <m:r>
                                <a:rPr lang="en-US" altLang="zh-CN" sz="2800" i="1">
                                  <a:latin typeface="Cambria Math"/>
                                </a:rPr>
                                <m:t>𝑛</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𝑚</m:t>
                              </m:r>
                            </m:sub>
                          </m:sSub>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𝑚𝑛</m:t>
                              </m:r>
                            </m:sub>
                          </m:sSub>
                        </m:e>
                      </m:d>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r>
                        <a:rPr lang="en-US" altLang="zh-CN" sz="2800" i="1">
                          <a:latin typeface="Cambria Math"/>
                        </a:rPr>
                        <m:t>=</m:t>
                      </m:r>
                      <m:r>
                        <a:rPr lang="en-US" altLang="zh-CN" sz="2800" b="1" i="1">
                          <a:latin typeface="Cambria Math"/>
                        </a:rPr>
                        <m:t>𝜽</m:t>
                      </m:r>
                    </m:oMath>
                  </m:oMathPara>
                </a14:m>
                <a:endParaRPr lang="zh-CN" altLang="zh-CN" sz="2800" dirty="0"/>
              </a:p>
              <a:p>
                <a:r>
                  <a:rPr lang="zh-CN" altLang="zh-CN" sz="2800" dirty="0"/>
                  <a:t>又知</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b="1" i="1">
                            <a:latin typeface="Cambria Math"/>
                          </a:rPr>
                          <m:t>𝒙</m:t>
                        </m:r>
                      </m:e>
                      <m:sub>
                        <m:r>
                          <a:rPr lang="en-US" altLang="zh-CN" sz="2800" i="1">
                            <a:latin typeface="Cambria Math"/>
                          </a:rPr>
                          <m:t>𝑛</m:t>
                        </m:r>
                      </m:sub>
                    </m:sSub>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zh-CN" sz="2800" dirty="0"/>
                  <a:t>所以</a:t>
                </a:r>
              </a:p>
              <a:p>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m>
                            <m:mPr>
                              <m:mcs>
                                <m:mc>
                                  <m:mcPr>
                                    <m:count m:val="4"/>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11</m:t>
                                    </m:r>
                                  </m:sub>
                                </m:sSub>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21</m:t>
                                    </m:r>
                                  </m:sub>
                                </m:sSub>
                              </m:e>
                              <m:e>
                                <m:r>
                                  <a:rPr lang="en-US" altLang="zh-CN" sz="2800" i="1">
                                    <a:latin typeface="Cambria Math"/>
                                  </a:rPr>
                                  <m:t>⋯</m:t>
                                </m:r>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m:t>
                                    </m:r>
                                    <m:r>
                                      <a:rPr lang="en-US" altLang="zh-CN" sz="2800" i="1">
                                        <a:latin typeface="Cambria Math"/>
                                      </a:rPr>
                                      <m:t>1</m:t>
                                    </m:r>
                                  </m:sub>
                                </m:sSub>
                              </m:e>
                            </m:mr>
                            <m:mr>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12</m:t>
                                    </m:r>
                                  </m:sub>
                                </m:sSub>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22</m:t>
                                    </m:r>
                                  </m:sub>
                                </m:sSub>
                              </m:e>
                              <m:e>
                                <m:r>
                                  <a:rPr lang="en-US" altLang="zh-CN" sz="2800" i="1">
                                    <a:latin typeface="Cambria Math"/>
                                  </a:rPr>
                                  <m:t>⋯</m:t>
                                </m:r>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m:t>
                                    </m:r>
                                    <m:r>
                                      <a:rPr lang="en-US" altLang="zh-CN" sz="2800" i="1">
                                        <a:latin typeface="Cambria Math"/>
                                      </a:rPr>
                                      <m:t>2</m:t>
                                    </m:r>
                                  </m:sub>
                                </m:sSub>
                              </m:e>
                            </m:mr>
                            <m:mr>
                              <m:e>
                                <m:r>
                                  <a:rPr lang="en-US" altLang="zh-CN" sz="2800" i="1">
                                    <a:latin typeface="Cambria Math"/>
                                  </a:rPr>
                                  <m:t>⋮</m:t>
                                </m:r>
                              </m:e>
                              <m:e>
                                <m:r>
                                  <a:rPr lang="en-US" altLang="zh-CN" sz="2800" i="1">
                                    <a:latin typeface="Cambria Math"/>
                                  </a:rPr>
                                  <m:t>⋮</m:t>
                                </m:r>
                              </m:e>
                              <m:e>
                                <m:r>
                                  <a:rPr lang="en-US" altLang="zh-CN" sz="2800" i="1">
                                    <a:latin typeface="Cambria Math"/>
                                  </a:rPr>
                                  <m:t>⋱</m:t>
                                </m:r>
                              </m:e>
                              <m:e>
                                <m:r>
                                  <a:rPr lang="en-US" altLang="zh-CN" sz="2800" i="1">
                                    <a:latin typeface="Cambria Math"/>
                                  </a:rPr>
                                  <m:t>⋮</m:t>
                                </m:r>
                              </m:e>
                            </m:mr>
                            <m:mr>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m:t>
                                    </m:r>
                                    <m:r>
                                      <a:rPr lang="en-US" altLang="zh-CN" sz="2800" i="1">
                                        <a:latin typeface="Cambria Math"/>
                                      </a:rPr>
                                      <m:t>𝑛</m:t>
                                    </m:r>
                                  </m:sub>
                                </m:sSub>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2</m:t>
                                    </m:r>
                                    <m:r>
                                      <a:rPr lang="en-US" altLang="zh-CN" sz="2800" i="1">
                                        <a:latin typeface="Cambria Math"/>
                                      </a:rPr>
                                      <m:t>𝑛</m:t>
                                    </m:r>
                                  </m:sub>
                                </m:sSub>
                              </m:e>
                              <m:e>
                                <m:r>
                                  <a:rPr lang="en-US" altLang="zh-CN" sz="2800" i="1">
                                    <a:latin typeface="Cambria Math"/>
                                  </a:rPr>
                                  <m:t>⋯</m:t>
                                </m:r>
                              </m:e>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𝑚𝑛</m:t>
                                    </m:r>
                                  </m:sub>
                                </m:sSub>
                              </m:e>
                            </m:mr>
                          </m:m>
                        </m:e>
                      </m:d>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1</m:t>
                                    </m:r>
                                  </m:sub>
                                </m:sSub>
                              </m:e>
                            </m:mr>
                            <m:mr>
                              <m:e>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2</m:t>
                                    </m:r>
                                  </m:sub>
                                </m:sSub>
                              </m:e>
                            </m:mr>
                            <m:mr>
                              <m:e>
                                <m:r>
                                  <a:rPr lang="en-US" altLang="zh-CN" sz="2800" i="1">
                                    <a:latin typeface="Cambria Math"/>
                                  </a:rPr>
                                  <m:t>⋮</m:t>
                                </m:r>
                              </m:e>
                            </m:mr>
                            <m:mr>
                              <m:e>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𝑚</m:t>
                                    </m:r>
                                  </m:sub>
                                </m:sSub>
                              </m:e>
                            </m:mr>
                          </m:m>
                        </m:e>
                      </m:d>
                      <m:r>
                        <a:rPr lang="en-US" altLang="zh-CN" sz="2800" b="0" i="1" smtClean="0">
                          <a:latin typeface="Cambria Math"/>
                        </a:rPr>
                        <m:t>=0</m:t>
                      </m:r>
                    </m:oMath>
                  </m:oMathPara>
                </a14:m>
                <a:endParaRPr lang="zh-CN" altLang="zh-CN" sz="2800" dirty="0"/>
              </a:p>
              <a:p>
                <a:pPr>
                  <a:lnSpc>
                    <a:spcPct val="120000"/>
                  </a:lnSpc>
                </a:pPr>
                <a:r>
                  <a:rPr lang="zh-CN" altLang="zh-CN" sz="2800" dirty="0"/>
                  <a:t>注意</a:t>
                </a:r>
                <a14:m>
                  <m:oMath xmlns:m="http://schemas.openxmlformats.org/officeDocument/2006/math">
                    <m:r>
                      <m:rPr>
                        <m:sty m:val="p"/>
                      </m:rPr>
                      <a:rPr lang="en-US" altLang="zh-CN" sz="2800">
                        <a:latin typeface="Cambria Math"/>
                      </a:rPr>
                      <m:t>rank</m:t>
                    </m:r>
                    <m:d>
                      <m:dPr>
                        <m:ctrlPr>
                          <a:rPr lang="zh-CN" altLang="zh-CN" sz="2800" i="1">
                            <a:latin typeface="Cambria Math" panose="02040503050406030204" pitchFamily="18" charset="0"/>
                          </a:rPr>
                        </m:ctrlPr>
                      </m:dPr>
                      <m:e>
                        <m:r>
                          <a:rPr lang="en-US" altLang="zh-CN" sz="2800" i="1">
                            <a:latin typeface="Cambria Math"/>
                          </a:rPr>
                          <m:t>𝐴</m:t>
                        </m:r>
                      </m:e>
                    </m:d>
                    <m:r>
                      <a:rPr lang="en-US" altLang="zh-CN" sz="2800" i="1">
                        <a:latin typeface="Cambria Math"/>
                      </a:rPr>
                      <m:t>≤</m:t>
                    </m:r>
                    <m:r>
                      <a:rPr lang="en-US" altLang="zh-CN" sz="2800" i="1">
                        <a:latin typeface="Cambria Math"/>
                      </a:rPr>
                      <m:t>𝑛</m:t>
                    </m:r>
                    <m:r>
                      <a:rPr lang="en-US" altLang="zh-CN" sz="2800" i="1">
                        <a:latin typeface="Cambria Math"/>
                      </a:rPr>
                      <m:t>&lt;</m:t>
                    </m:r>
                    <m:r>
                      <a:rPr lang="en-US" altLang="zh-CN" sz="2800" i="1">
                        <a:latin typeface="Cambria Math"/>
                      </a:rPr>
                      <m:t>𝑚</m:t>
                    </m:r>
                  </m:oMath>
                </a14:m>
                <a:r>
                  <a:rPr lang="en-US" altLang="zh-CN" sz="2800" dirty="0">
                    <a:latin typeface="仿宋" panose="02010609060101010101" pitchFamily="49" charset="-122"/>
                    <a:ea typeface="仿宋" panose="02010609060101010101" pitchFamily="49" charset="-122"/>
                  </a:rPr>
                  <a:t>,</a:t>
                </a:r>
                <a:r>
                  <a:rPr lang="zh-CN" altLang="zh-CN" sz="2800" dirty="0"/>
                  <a:t>故</a:t>
                </a:r>
                <a:r>
                  <a:rPr lang="zh-CN" altLang="en-US" sz="2800" dirty="0"/>
                  <a:t>上</a:t>
                </a:r>
                <a:r>
                  <a:rPr lang="zh-CN" altLang="zh-CN" sz="2800" dirty="0"/>
                  <a:t>方程组必有非零解</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r="-5332" b="-46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72127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rPr>
                  <a:t>思考</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黑体" panose="02010609060101010101" pitchFamily="49" charset="-122"/>
                  </a:rPr>
                  <a:t>同一空间不同基所包含的向量个数一定相同？</a:t>
                </a:r>
                <a:endParaRPr lang="zh-CN" altLang="zh-CN" sz="2800" dirty="0">
                  <a:solidFill>
                    <a:srgbClr val="FF0000"/>
                  </a:solidFill>
                  <a:latin typeface="黑体" panose="02010609060101010101" pitchFamily="49" charset="-122"/>
                </a:endParaRPr>
              </a:p>
              <a:p>
                <a:pPr>
                  <a:lnSpc>
                    <a:spcPct val="120000"/>
                  </a:lnSpc>
                </a:pPr>
                <a:r>
                  <a:rPr lang="zh-CN" altLang="en-US" sz="2800" dirty="0">
                    <a:solidFill>
                      <a:srgbClr val="0000FF"/>
                    </a:solidFill>
                  </a:rPr>
                  <a:t>分析</a:t>
                </a:r>
                <a:r>
                  <a:rPr lang="en-US" altLang="zh-CN" sz="2800" dirty="0">
                    <a:solidFill>
                      <a:srgbClr val="0000FF"/>
                    </a:solidFill>
                    <a:latin typeface="宋体" panose="02010600030101010101" pitchFamily="2" charset="-122"/>
                    <a:ea typeface="宋体" panose="02010600030101010101" pitchFamily="2" charset="-122"/>
                  </a:rPr>
                  <a:t>:</a:t>
                </a:r>
                <a:r>
                  <a:rPr lang="zh-CN" altLang="zh-CN" sz="2800" dirty="0"/>
                  <a:t>这与方程</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1</m:t>
                        </m:r>
                      </m:sub>
                    </m:sSub>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1</m:t>
                        </m:r>
                      </m:sub>
                    </m:sSub>
                    <m:r>
                      <a:rPr lang="en-US" altLang="zh-CN" sz="2800">
                        <a:latin typeface="Cambria Math"/>
                      </a:rPr>
                      <m:t>+⋯+</m:t>
                    </m:r>
                    <m:sSub>
                      <m:sSubPr>
                        <m:ctrlPr>
                          <a:rPr lang="zh-CN" altLang="zh-CN" sz="2800" i="1">
                            <a:latin typeface="Cambria Math" panose="02040503050406030204" pitchFamily="18" charset="0"/>
                          </a:rPr>
                        </m:ctrlPr>
                      </m:sSubPr>
                      <m:e>
                        <m:r>
                          <a:rPr lang="en-US" altLang="zh-CN" sz="2800" i="1">
                            <a:latin typeface="Cambria Math"/>
                          </a:rPr>
                          <m:t>𝑘</m:t>
                        </m:r>
                      </m:e>
                      <m:sub>
                        <m:r>
                          <a:rPr lang="en-US" altLang="zh-CN" sz="2800" i="1">
                            <a:latin typeface="Cambria Math"/>
                          </a:rPr>
                          <m:t>𝑚</m:t>
                        </m:r>
                      </m:sub>
                    </m:sSub>
                    <m:sSub>
                      <m:sSubPr>
                        <m:ctrlPr>
                          <a:rPr lang="zh-CN" altLang="zh-CN" sz="2800" i="1">
                            <a:latin typeface="Cambria Math" panose="02040503050406030204" pitchFamily="18" charset="0"/>
                          </a:rPr>
                        </m:ctrlPr>
                      </m:sSubPr>
                      <m:e>
                        <m:r>
                          <a:rPr lang="en-US" altLang="zh-CN" sz="2800" b="1" i="1">
                            <a:latin typeface="Cambria Math"/>
                          </a:rPr>
                          <m:t>𝒚</m:t>
                        </m:r>
                      </m:e>
                      <m:sub>
                        <m:r>
                          <a:rPr lang="en-US" altLang="zh-CN" sz="2800" i="1">
                            <a:latin typeface="Cambria Math"/>
                          </a:rPr>
                          <m:t>𝑚</m:t>
                        </m:r>
                      </m:sub>
                    </m:sSub>
                    <m:r>
                      <a:rPr lang="en-US" altLang="zh-CN" sz="2800" i="1">
                        <a:latin typeface="Cambria Math"/>
                      </a:rPr>
                      <m:t>=</m:t>
                    </m:r>
                    <m:r>
                      <a:rPr lang="en-US" altLang="zh-CN" sz="2800" b="1" i="1">
                        <a:latin typeface="Cambria Math"/>
                      </a:rPr>
                      <m:t>𝜽</m:t>
                    </m:r>
                  </m:oMath>
                </a14:m>
                <a:r>
                  <a:rPr lang="zh-CN" altLang="zh-CN" sz="2800" dirty="0"/>
                  <a:t>只有零解矛盾</a:t>
                </a:r>
                <a:r>
                  <a:rPr lang="en-US" altLang="zh-CN" sz="2800" dirty="0">
                    <a:latin typeface="仿宋" panose="02010609060101010101" pitchFamily="49" charset="-122"/>
                    <a:ea typeface="仿宋" panose="02010609060101010101" pitchFamily="49" charset="-122"/>
                  </a:rPr>
                  <a:t>.</a:t>
                </a:r>
                <a:r>
                  <a:rPr lang="zh-CN" altLang="en-US" sz="2800" dirty="0"/>
                  <a:t>故</a:t>
                </a:r>
                <a14:m>
                  <m:oMath xmlns:m="http://schemas.openxmlformats.org/officeDocument/2006/math">
                    <m:r>
                      <a:rPr lang="en-US" altLang="zh-CN" sz="2800" i="1" smtClean="0">
                        <a:latin typeface="Cambria Math"/>
                      </a:rPr>
                      <m:t>𝑛</m:t>
                    </m:r>
                    <m:r>
                      <a:rPr lang="en-US" altLang="zh-CN" sz="2800" b="0" i="1" smtClean="0">
                        <a:latin typeface="Cambria Math"/>
                      </a:rPr>
                      <m:t>=</m:t>
                    </m:r>
                    <m:r>
                      <a:rPr lang="en-US" altLang="zh-CN" sz="2800" i="1">
                        <a:latin typeface="Cambria Math"/>
                      </a:rPr>
                      <m:t>𝑚</m:t>
                    </m:r>
                  </m:oMath>
                </a14:m>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dirty="0"/>
                  <a:t>这表明</a:t>
                </a:r>
                <a:r>
                  <a:rPr lang="zh-CN" altLang="en-US" sz="2800" dirty="0">
                    <a:solidFill>
                      <a:srgbClr val="0000FF"/>
                    </a:solidFill>
                    <a:latin typeface="黑体" panose="02010609060101010101" pitchFamily="49" charset="-122"/>
                  </a:rPr>
                  <a:t>同一空间不同基所包含的向量个数相同</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endParaRPr lang="en-US" altLang="zh-CN" sz="2800" dirty="0">
                  <a:solidFill>
                    <a:srgbClr val="0000FF"/>
                  </a:solidFill>
                  <a:latin typeface="黑体" panose="02010609060101010101" pitchFamily="49" charset="-122"/>
                </a:endParaRPr>
              </a:p>
              <a:p>
                <a:pPr>
                  <a:lnSpc>
                    <a:spcPct val="120000"/>
                  </a:lnSpc>
                </a:pPr>
                <a:r>
                  <a:rPr lang="zh-CN" altLang="en-US" sz="2800" dirty="0">
                    <a:solidFill>
                      <a:srgbClr val="FF0000"/>
                    </a:solidFill>
                  </a:rPr>
                  <a:t>再思考</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latin typeface="黑体" panose="02010609060101010101" pitchFamily="49" charset="-122"/>
                  </a:rPr>
                  <a:t>同一空间不同基有何关系？</a:t>
                </a:r>
                <a:endParaRPr lang="zh-CN" altLang="zh-CN" sz="2800" dirty="0">
                  <a:solidFill>
                    <a:srgbClr val="0000FF"/>
                  </a:solidFill>
                </a:endParaRPr>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r="-53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04909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1.3.6</a:t>
                </a:r>
                <a:r>
                  <a:rPr lang="zh-CN" altLang="zh-CN" sz="2800" dirty="0">
                    <a:solidFill>
                      <a:srgbClr val="0000FF"/>
                    </a:solidFill>
                  </a:rPr>
                  <a:t>（</a:t>
                </a:r>
                <a:r>
                  <a:rPr lang="zh-CN" altLang="zh-CN" sz="2800" b="1" dirty="0">
                    <a:solidFill>
                      <a:srgbClr val="0000FF"/>
                    </a:solidFill>
                  </a:rPr>
                  <a:t>过渡矩阵</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𝑛</m:t>
                        </m:r>
                      </m:sub>
                    </m:sSub>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的两组基</a:t>
                </a:r>
                <a:r>
                  <a:rPr lang="en-US" altLang="zh-CN" sz="2800" dirty="0"/>
                  <a:t>, </a:t>
                </a:r>
                <a:r>
                  <a:rPr lang="zh-CN" altLang="zh-CN" sz="2800" dirty="0"/>
                  <a:t>令</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1</m:t>
                          </m:r>
                          <m:r>
                            <a:rPr lang="en-US" altLang="zh-CN" sz="2800" i="1">
                              <a:latin typeface="Cambria Math" panose="02040503050406030204" pitchFamily="18" charset="0"/>
                            </a:rPr>
                            <m:t>𝑖</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𝑛𝑖</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b="1" i="1">
                                  <a:latin typeface="Cambria Math" panose="02040503050406030204" pitchFamily="18" charset="0"/>
                                </a:rPr>
                                <m:t>𝒏</m:t>
                              </m:r>
                            </m:sub>
                          </m:sSub>
                        </m:e>
                      </m:d>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1</m:t>
                                    </m:r>
                                    <m:r>
                                      <a:rPr lang="en-US" altLang="zh-CN" sz="2800" i="1">
                                        <a:latin typeface="Cambria Math" panose="02040503050406030204" pitchFamily="18" charset="0"/>
                                      </a:rPr>
                                      <m:t>𝑖</m:t>
                                    </m:r>
                                  </m:sub>
                                </m:sSub>
                              </m:e>
                            </m:mr>
                            <m:mr>
                              <m:e>
                                <m:r>
                                  <a:rPr lang="en-US" altLang="zh-CN" sz="2800" i="1">
                                    <a:latin typeface="Cambria Math" panose="02040503050406030204" pitchFamily="18" charset="0"/>
                                  </a:rPr>
                                  <m:t>⋮</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𝑛𝑖</m:t>
                                    </m:r>
                                  </m:sub>
                                </m:sSub>
                              </m:e>
                            </m:mr>
                          </m:m>
                        </m:e>
                      </m:d>
                    </m:oMath>
                  </m:oMathPara>
                </a14:m>
                <a:endParaRPr lang="en-US" altLang="zh-CN" sz="2800" dirty="0"/>
              </a:p>
              <a:p>
                <a:pPr>
                  <a:lnSpc>
                    <a:spcPct val="120000"/>
                  </a:lnSpc>
                </a:pPr>
                <a:r>
                  <a:rPr lang="zh-CN" altLang="zh-CN" sz="2800" dirty="0"/>
                  <a:t>引入矩阵表示</a:t>
                </a:r>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𝑛</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e>
                      </m:d>
                      <m:r>
                        <a:rPr lang="en-US" altLang="zh-CN" sz="2800" i="1">
                          <a:latin typeface="Cambria Math" panose="02040503050406030204" pitchFamily="18" charset="0"/>
                        </a:rPr>
                        <m:t>𝐴</m:t>
                      </m:r>
                    </m:oMath>
                  </m:oMathPara>
                </a14:m>
                <a:endParaRPr lang="zh-CN" altLang="zh-CN" sz="2800" dirty="0"/>
              </a:p>
              <a:p>
                <a:pPr>
                  <a:lnSpc>
                    <a:spcPct val="120000"/>
                  </a:lnSpc>
                </a:pPr>
                <a:r>
                  <a:rPr lang="zh-CN" altLang="zh-CN" sz="2800" dirty="0"/>
                  <a:t>其中</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ctrlPr>
                          <a:rPr lang="en-US" altLang="zh-CN" sz="2800" i="1" smtClean="0">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𝑖𝑗</m:t>
                            </m:r>
                          </m:sub>
                        </m:sSub>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𝐹</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zh-CN" sz="2800" dirty="0"/>
                  <a:t>称</a:t>
                </a:r>
                <a14:m>
                  <m:oMath xmlns:m="http://schemas.openxmlformats.org/officeDocument/2006/math">
                    <m:r>
                      <a:rPr lang="en-US" altLang="zh-CN" sz="2800" i="1">
                        <a:latin typeface="Cambria Math" panose="02040503050406030204" pitchFamily="18" charset="0"/>
                      </a:rPr>
                      <m:t>𝐴</m:t>
                    </m:r>
                  </m:oMath>
                </a14:m>
                <a:r>
                  <a:rPr lang="zh-CN" altLang="zh-CN" sz="2800" dirty="0"/>
                  <a:t>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到基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𝑛</m:t>
                        </m:r>
                      </m:sub>
                    </m:sSub>
                  </m:oMath>
                </a14:m>
                <a:r>
                  <a:rPr lang="zh-CN" altLang="zh-CN" sz="2800" dirty="0"/>
                  <a:t>的</a:t>
                </a:r>
                <a:r>
                  <a:rPr lang="zh-CN" altLang="zh-CN" sz="2800" dirty="0">
                    <a:solidFill>
                      <a:srgbClr val="FF0000"/>
                    </a:solidFill>
                  </a:rPr>
                  <a:t>过渡矩阵（或变换矩阵）</a:t>
                </a:r>
                <a:r>
                  <a:rPr lang="en-US" altLang="zh-CN" sz="2800" dirty="0"/>
                  <a:t>.</a:t>
                </a: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245832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命题</a:t>
                </a:r>
                <a:r>
                  <a:rPr lang="en-US" altLang="zh-CN" sz="2800" b="1" dirty="0">
                    <a:solidFill>
                      <a:srgbClr val="0000FF"/>
                    </a:solidFill>
                  </a:rPr>
                  <a:t>1.3.1</a:t>
                </a:r>
                <a:r>
                  <a:rPr lang="zh-CN" altLang="zh-CN" sz="2800" dirty="0">
                    <a:solidFill>
                      <a:srgbClr val="0000FF"/>
                    </a:solidFill>
                  </a:rPr>
                  <a:t>（</a:t>
                </a:r>
                <a:r>
                  <a:rPr lang="zh-CN" altLang="zh-CN" sz="2800" b="1" dirty="0">
                    <a:solidFill>
                      <a:srgbClr val="0000FF"/>
                    </a:solidFill>
                  </a:rPr>
                  <a:t>过渡矩阵的性质</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t>, </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𝐹</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zh-CN" altLang="zh-CN" sz="2800" dirty="0"/>
                  <a:t>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到基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𝑛</m:t>
                        </m:r>
                      </m:sub>
                    </m:sSub>
                  </m:oMath>
                </a14:m>
                <a:r>
                  <a:rPr lang="zh-CN" altLang="zh-CN" sz="2800" dirty="0"/>
                  <a:t>的过渡矩阵</a:t>
                </a:r>
                <a:r>
                  <a:rPr lang="en-US" altLang="zh-CN" sz="2800" dirty="0"/>
                  <a:t>, </a:t>
                </a:r>
                <a:r>
                  <a:rPr lang="zh-CN" altLang="zh-CN" sz="2800" dirty="0"/>
                  <a:t>则以下命题成立</a:t>
                </a:r>
              </a:p>
              <a:p>
                <a:r>
                  <a:rPr lang="zh-CN" altLang="zh-CN" sz="2800" dirty="0"/>
                  <a:t>（</a:t>
                </a:r>
                <a:r>
                  <a:rPr lang="en-US" altLang="zh-CN" sz="2800" dirty="0"/>
                  <a:t>1</a:t>
                </a:r>
                <a:r>
                  <a:rPr lang="zh-CN" altLang="zh-CN" sz="2800" dirty="0"/>
                  <a:t>）过渡矩阵</a:t>
                </a:r>
                <a14:m>
                  <m:oMath xmlns:m="http://schemas.openxmlformats.org/officeDocument/2006/math">
                    <m:r>
                      <a:rPr lang="en-US" altLang="zh-CN" sz="2800" i="1">
                        <a:latin typeface="Cambria Math" panose="02040503050406030204" pitchFamily="18" charset="0"/>
                      </a:rPr>
                      <m:t>𝐴</m:t>
                    </m:r>
                  </m:oMath>
                </a14:m>
                <a:r>
                  <a:rPr lang="zh-CN" altLang="zh-CN" sz="2800" dirty="0"/>
                  <a:t>可逆</a:t>
                </a:r>
                <a:r>
                  <a:rPr lang="zh-CN" altLang="en-US" sz="2800" dirty="0">
                    <a:latin typeface="黑体" panose="02010609060101010101" pitchFamily="49" charset="-122"/>
                  </a:rPr>
                  <a:t>（</a:t>
                </a:r>
                <a:r>
                  <a:rPr lang="zh-CN" altLang="en-US" sz="2800" dirty="0">
                    <a:solidFill>
                      <a:srgbClr val="FF0000"/>
                    </a:solidFill>
                    <a:latin typeface="黑体" panose="02010609060101010101" pitchFamily="49" charset="-122"/>
                  </a:rPr>
                  <a:t>为什么</a:t>
                </a:r>
                <a:r>
                  <a:rPr lang="zh-CN" altLang="en-US" sz="2800" dirty="0">
                    <a:latin typeface="黑体" panose="02010609060101010101" pitchFamily="49" charset="-122"/>
                  </a:rPr>
                  <a:t>）</a:t>
                </a:r>
                <a:r>
                  <a:rPr lang="en-US" altLang="zh-CN" sz="2800" dirty="0"/>
                  <a:t>;</a:t>
                </a:r>
                <a:endParaRPr lang="zh-CN" altLang="zh-CN" sz="2800" dirty="0"/>
              </a:p>
              <a:p>
                <a:r>
                  <a:rPr lang="zh-CN" altLang="zh-CN" sz="2800" dirty="0"/>
                  <a:t>（</a:t>
                </a:r>
                <a:r>
                  <a:rPr lang="en-US" altLang="zh-CN" sz="2800" dirty="0"/>
                  <a:t>2</a:t>
                </a:r>
                <a:r>
                  <a:rPr lang="zh-CN" altLang="zh-CN" sz="2800" dirty="0"/>
                  <a:t>）由基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𝑛</m:t>
                        </m:r>
                      </m:sub>
                    </m:sSub>
                  </m:oMath>
                </a14:m>
                <a:r>
                  <a:rPr lang="zh-CN" altLang="zh-CN" sz="2800" dirty="0"/>
                  <a:t>到基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𝑛</m:t>
                        </m:r>
                      </m:sub>
                    </m:sSub>
                  </m:oMath>
                </a14:m>
                <a:r>
                  <a:rPr lang="zh-CN" altLang="zh-CN" sz="2800" dirty="0"/>
                  <a:t>的过渡矩阵为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m:t>
                        </m:r>
                        <m:r>
                          <a:rPr lang="en-US" altLang="zh-CN" sz="2800">
                            <a:latin typeface="Cambria Math" panose="02040503050406030204" pitchFamily="18" charset="0"/>
                          </a:rPr>
                          <m:t>1</m:t>
                        </m:r>
                      </m:sup>
                    </m:sSup>
                  </m:oMath>
                </a14:m>
                <a:r>
                  <a:rPr lang="en-US" altLang="zh-CN" sz="2800" dirty="0"/>
                  <a:t>;</a:t>
                </a:r>
                <a:endParaRPr lang="zh-CN" altLang="zh-CN" sz="2800" dirty="0"/>
              </a:p>
              <a:p>
                <a:r>
                  <a:rPr lang="zh-CN" altLang="zh-CN" sz="2800" dirty="0"/>
                  <a:t>（</a:t>
                </a:r>
                <a:r>
                  <a:rPr lang="en-US" altLang="zh-CN" sz="2800" dirty="0"/>
                  <a:t>3</a:t>
                </a:r>
                <a:r>
                  <a:rPr lang="zh-CN" altLang="zh-CN" sz="2800" dirty="0"/>
                  <a:t>）任取</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 </a:t>
                </a:r>
                <a:r>
                  <a:rPr lang="zh-CN" altLang="zh-CN" sz="2800" dirty="0"/>
                  <a:t>设</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nary>
                      <m:naryPr>
                        <m:chr m:val="∑"/>
                        <m:limLoc m:val="subSup"/>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𝑖</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nary>
                          <m:naryPr>
                            <m:chr m:val="∑"/>
                            <m:limLoc m:val="subSup"/>
                            <m:ctrlPr>
                              <a:rPr lang="zh-CN" altLang="zh-CN" sz="2800" i="1">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i="1">
                                <a:latin typeface="Cambria Math" panose="02040503050406030204" pitchFamily="18" charset="0"/>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𝑖</m:t>
                                </m:r>
                              </m:sub>
                            </m:sSub>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𝒚</m:t>
                                </m:r>
                              </m:e>
                              <m:sub>
                                <m:r>
                                  <a:rPr lang="en-US" altLang="zh-CN" sz="2800" i="1">
                                    <a:latin typeface="Cambria Math" panose="02040503050406030204" pitchFamily="18" charset="0"/>
                                  </a:rPr>
                                  <m:t>𝑖</m:t>
                                </m:r>
                              </m:sub>
                            </m:sSub>
                          </m:e>
                        </m:nary>
                      </m:e>
                    </m:nary>
                  </m:oMath>
                </a14:m>
                <a:r>
                  <a:rPr lang="en-US" altLang="zh-CN" sz="2800" dirty="0"/>
                  <a:t>, </a:t>
                </a:r>
                <a:r>
                  <a:rPr lang="zh-CN" altLang="zh-CN" sz="2800" dirty="0"/>
                  <a:t>则</a:t>
                </a:r>
              </a:p>
              <a:p>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a:latin typeface="Cambria Math" panose="02040503050406030204" pitchFamily="18" charset="0"/>
                                      </a:rPr>
                                      <m:t>1</m:t>
                                    </m:r>
                                  </m:sub>
                                </m:sSub>
                              </m:e>
                            </m:mr>
                            <m:mr>
                              <m:e>
                                <m:r>
                                  <a:rPr lang="en-US" altLang="zh-CN" sz="2800">
                                    <a:latin typeface="Cambria Math" panose="02040503050406030204" pitchFamily="18" charset="0"/>
                                  </a:rPr>
                                  <m:t>⋮</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𝑛</m:t>
                                    </m:r>
                                  </m:sub>
                                </m:sSub>
                              </m:e>
                            </m:mr>
                          </m:m>
                        </m:e>
                      </m:d>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m:t>
                          </m:r>
                          <m:r>
                            <a:rPr lang="en-US" altLang="zh-CN" sz="2800">
                              <a:latin typeface="Cambria Math" panose="02040503050406030204" pitchFamily="18" charset="0"/>
                            </a:rPr>
                            <m:t>1</m:t>
                          </m:r>
                        </m:sup>
                      </m:sSup>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a:latin typeface="Cambria Math" panose="02040503050406030204" pitchFamily="18" charset="0"/>
                                      </a:rPr>
                                      <m:t>1</m:t>
                                    </m:r>
                                  </m:sub>
                                </m:sSub>
                              </m:e>
                            </m:mr>
                            <m:mr>
                              <m:e>
                                <m:r>
                                  <a:rPr lang="en-US" altLang="zh-CN" sz="2800">
                                    <a:latin typeface="Cambria Math" panose="02040503050406030204" pitchFamily="18" charset="0"/>
                                  </a:rPr>
                                  <m:t>⋮</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𝑛</m:t>
                                    </m:r>
                                  </m:sub>
                                </m:sSub>
                              </m:e>
                            </m:mr>
                          </m:m>
                        </m:e>
                      </m:d>
                      <m:r>
                        <a:rPr lang="zh-CN" altLang="zh-CN" sz="2800">
                          <a:latin typeface="Cambria Math" panose="02040503050406030204" pitchFamily="18" charset="0"/>
                        </a:rPr>
                        <m:t>或</m:t>
                      </m:r>
                      <m:r>
                        <a:rPr lang="zh-CN" altLang="zh-CN" sz="2800" i="1">
                          <a:latin typeface="Cambria Math" panose="02040503050406030204" pitchFamily="18" charset="0"/>
                        </a:rPr>
                        <m:t> </m:t>
                      </m:r>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a:latin typeface="Cambria Math" panose="02040503050406030204" pitchFamily="18" charset="0"/>
                                      </a:rPr>
                                      <m:t>1</m:t>
                                    </m:r>
                                  </m:sub>
                                </m:sSub>
                              </m:e>
                            </m:mr>
                            <m:mr>
                              <m:e>
                                <m:r>
                                  <a:rPr lang="en-US" altLang="zh-CN" sz="2800">
                                    <a:latin typeface="Cambria Math" panose="02040503050406030204" pitchFamily="18" charset="0"/>
                                  </a:rPr>
                                  <m:t>⋮</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𝑛</m:t>
                                    </m:r>
                                  </m:sub>
                                </m:sSub>
                              </m:e>
                            </m:mr>
                          </m:m>
                        </m:e>
                      </m:d>
                      <m:r>
                        <a:rPr lang="en-US" altLang="zh-CN" sz="2800">
                          <a:latin typeface="Cambria Math" panose="02040503050406030204" pitchFamily="18" charset="0"/>
                        </a:rPr>
                        <m:t>=</m:t>
                      </m:r>
                      <m:r>
                        <a:rPr lang="en-US" altLang="zh-CN" sz="2800" i="1">
                          <a:latin typeface="Cambria Math" panose="02040503050406030204" pitchFamily="18" charset="0"/>
                        </a:rPr>
                        <m:t>𝐴</m:t>
                      </m:r>
                      <m:d>
                        <m:dPr>
                          <m:begChr m:val="["/>
                          <m:endChr m:val="]"/>
                          <m:ctrlPr>
                            <a:rPr lang="zh-CN" altLang="zh-CN" sz="2800" i="1">
                              <a:latin typeface="Cambria Math" panose="02040503050406030204" pitchFamily="18" charset="0"/>
                            </a:rPr>
                          </m:ctrlPr>
                        </m:dPr>
                        <m:e>
                          <m:m>
                            <m:mPr>
                              <m:mcs>
                                <m:mc>
                                  <m:mcPr>
                                    <m:count m:val="1"/>
                                    <m:mcJc m:val="center"/>
                                  </m:mcPr>
                                </m:mc>
                              </m:mcs>
                              <m:ctrlPr>
                                <a:rPr lang="zh-CN" altLang="zh-CN" sz="2800" i="1">
                                  <a:latin typeface="Cambria Math" panose="02040503050406030204" pitchFamily="18" charset="0"/>
                                </a:rPr>
                              </m:ctrlPr>
                            </m:mP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a:latin typeface="Cambria Math" panose="02040503050406030204" pitchFamily="18" charset="0"/>
                                      </a:rPr>
                                      <m:t>1</m:t>
                                    </m:r>
                                  </m:sub>
                                </m:sSub>
                              </m:e>
                            </m:mr>
                            <m:mr>
                              <m:e>
                                <m:r>
                                  <a:rPr lang="en-US" altLang="zh-CN" sz="2800">
                                    <a:latin typeface="Cambria Math" panose="02040503050406030204" pitchFamily="18" charset="0"/>
                                  </a:rPr>
                                  <m:t>⋮</m:t>
                                </m:r>
                              </m:e>
                            </m:mr>
                            <m:m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𝑛</m:t>
                                    </m:r>
                                  </m:sub>
                                </m:sSub>
                              </m:e>
                            </m:mr>
                          </m:m>
                        </m:e>
                      </m:d>
                    </m:oMath>
                  </m:oMathPara>
                </a14:m>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t="-1607" r="-10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24085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1.3.7 </a:t>
                </a:r>
                <a:r>
                  <a:rPr lang="zh-CN" altLang="zh-CN" sz="2800" dirty="0"/>
                  <a:t>设</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𝑥</m:t>
                    </m:r>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e>
                        </m:d>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r>
                      <a:rPr lang="en-US" altLang="zh-CN" sz="2800" b="0" i="1" smtClean="0">
                        <a:latin typeface="Cambria Math" panose="02040503050406030204" pitchFamily="18" charset="0"/>
                      </a:rPr>
                      <m:t>,</m:t>
                    </m:r>
                  </m:oMath>
                </a14:m>
                <a:r>
                  <a:rPr lang="zh-CN" altLang="zh-CN" sz="2800" dirty="0"/>
                  <a:t>在基</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𝑥</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oMath>
                </a14:m>
                <a:r>
                  <a:rPr lang="zh-CN" altLang="zh-CN" sz="2800" dirty="0"/>
                  <a:t>下的坐标</a:t>
                </a:r>
                <a:r>
                  <a:rPr lang="en-US" altLang="zh-CN" sz="2800" dirty="0"/>
                  <a:t>:</a:t>
                </a:r>
              </a:p>
              <a:p>
                <a:pPr>
                  <a:lnSpc>
                    <a:spcPct val="120000"/>
                  </a:lnSpc>
                </a:pP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𝑃</m:t>
                        </m:r>
                      </m:e>
                      <m:sub>
                        <m:r>
                          <a:rPr lang="en-US" altLang="zh-CN" sz="2800" b="0" i="1" smtClean="0">
                            <a:latin typeface="Cambria Math" panose="02040503050406030204" pitchFamily="18" charset="0"/>
                            <a:ea typeface="Cambria Math" panose="02040503050406030204" pitchFamily="18" charset="0"/>
                          </a:rPr>
                          <m:t>𝑛</m:t>
                        </m:r>
                      </m:sub>
                    </m:sSub>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oMath>
                </a14:m>
                <a:r>
                  <a:rPr lang="en-US" altLang="zh-CN" sz="2800" dirty="0"/>
                  <a:t>, </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𝑥</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oMath>
                </a14:m>
                <a:r>
                  <a:rPr lang="zh-CN" altLang="en-US" sz="2800" dirty="0"/>
                  <a:t>线性无关</a:t>
                </a:r>
                <a:r>
                  <a:rPr lang="en-US" altLang="zh-CN" sz="2800" dirty="0"/>
                  <a:t>.</a:t>
                </a: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26929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fade">
                                      <p:cBhvr>
                                        <p:cTn id="7" dur="1000"/>
                                        <p:tgtEl>
                                          <p:spTgt spid="22">
                                            <p:txEl>
                                              <p:pRg st="1" end="1"/>
                                            </p:txEl>
                                          </p:spTgt>
                                        </p:tgtEl>
                                      </p:cBhvr>
                                    </p:animEffect>
                                    <p:anim calcmode="lin" valueType="num">
                                      <p:cBhvr>
                                        <p:cTn id="8"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1.3.7 </a:t>
                </a:r>
                <a:r>
                  <a:rPr lang="zh-CN" altLang="zh-CN" sz="2800" dirty="0"/>
                  <a:t>设</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𝑥</m:t>
                    </m:r>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e>
                        </m:d>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r>
                      <a:rPr lang="en-US" altLang="zh-CN" sz="2800" b="0" i="1" smtClean="0">
                        <a:latin typeface="Cambria Math" panose="02040503050406030204" pitchFamily="18" charset="0"/>
                      </a:rPr>
                      <m:t>,</m:t>
                    </m:r>
                  </m:oMath>
                </a14:m>
                <a:r>
                  <a:rPr lang="zh-CN" altLang="zh-CN" sz="2800" dirty="0"/>
                  <a:t>在基</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𝑥</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oMath>
                </a14:m>
                <a:r>
                  <a:rPr lang="zh-CN" altLang="zh-CN" sz="2800" dirty="0"/>
                  <a:t>下的坐标</a:t>
                </a:r>
                <a:r>
                  <a:rPr lang="en-US" altLang="zh-CN" sz="2800" dirty="0"/>
                  <a:t>:</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r>
                                    <a:rPr lang="en-US" altLang="zh-CN" sz="2800" i="1">
                                      <a:latin typeface="Cambria Math" panose="02040503050406030204" pitchFamily="18" charset="0"/>
                                    </a:rPr>
                                    <m:t>(0)</m:t>
                                  </m:r>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e>
                          </m:d>
                        </m:e>
                        <m:sup>
                          <m:r>
                            <a:rPr lang="en-US" altLang="zh-CN" sz="2800" i="1">
                              <a:latin typeface="Cambria Math" panose="02040503050406030204" pitchFamily="18" charset="0"/>
                            </a:rPr>
                            <m:t>𝑇</m:t>
                          </m:r>
                        </m:sup>
                      </m:sSup>
                    </m:oMath>
                  </m:oMathPara>
                </a14:m>
                <a:endParaRPr lang="zh-CN" altLang="zh-CN" sz="2800" dirty="0"/>
              </a:p>
              <a:p>
                <a:pPr>
                  <a:lnSpc>
                    <a:spcPct val="120000"/>
                  </a:lnSpc>
                </a:pPr>
                <a:endParaRPr lang="zh-CN" altLang="zh-CN" sz="2800" dirty="0"/>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21424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1.3.7 </a:t>
                </a:r>
                <a:r>
                  <a:rPr lang="zh-CN" altLang="zh-CN" sz="2800" dirty="0"/>
                  <a:t>设</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𝑥</m:t>
                    </m:r>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e>
                        </m:d>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r>
                      <a:rPr lang="en-US" altLang="zh-CN" sz="2800" b="0" i="1" smtClean="0">
                        <a:latin typeface="Cambria Math" panose="02040503050406030204" pitchFamily="18" charset="0"/>
                      </a:rPr>
                      <m:t>,</m:t>
                    </m:r>
                  </m:oMath>
                </a14:m>
                <a:r>
                  <a:rPr lang="zh-CN" altLang="zh-CN" sz="2800" dirty="0"/>
                  <a:t>在基</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𝑥</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oMath>
                </a14:m>
                <a:r>
                  <a:rPr lang="zh-CN" altLang="zh-CN" sz="2800" dirty="0"/>
                  <a:t>下的坐标</a:t>
                </a:r>
                <a:r>
                  <a:rPr lang="en-US" altLang="zh-CN" sz="2800" dirty="0"/>
                  <a:t>:</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r>
                                    <a:rPr lang="en-US" altLang="zh-CN" sz="2800" i="1">
                                      <a:latin typeface="Cambria Math" panose="02040503050406030204" pitchFamily="18" charset="0"/>
                                    </a:rPr>
                                    <m:t>(0)</m:t>
                                  </m:r>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e>
                          </m:d>
                        </m:e>
                        <m:sup>
                          <m:r>
                            <a:rPr lang="en-US" altLang="zh-CN" sz="2800" i="1">
                              <a:latin typeface="Cambria Math" panose="02040503050406030204" pitchFamily="18" charset="0"/>
                            </a:rPr>
                            <m:t>𝑇</m:t>
                          </m:r>
                        </m:sup>
                      </m:sSup>
                    </m:oMath>
                  </m:oMathPara>
                </a14:m>
                <a:endParaRPr lang="zh-CN" altLang="zh-CN" sz="2800" dirty="0"/>
              </a:p>
              <a:p>
                <a:pPr>
                  <a:lnSpc>
                    <a:spcPct val="120000"/>
                  </a:lnSpc>
                </a:pPr>
                <a:r>
                  <a:rPr lang="zh-CN" altLang="en-US" sz="2800" dirty="0"/>
                  <a:t>在基</a:t>
                </a:r>
                <a14:m>
                  <m:oMath xmlns:m="http://schemas.openxmlformats.org/officeDocument/2006/math">
                    <m:r>
                      <a:rPr lang="en-US" altLang="zh-CN" sz="2800" i="1">
                        <a:latin typeface="Cambria Math" panose="02040503050406030204" pitchFamily="18" charset="0"/>
                      </a:rPr>
                      <m:t>1,</m:t>
                    </m:r>
                    <m:r>
                      <a:rPr lang="en-US" altLang="zh-CN" sz="2800" i="1">
                        <a:latin typeface="Cambria Math" panose="02040503050406030204" pitchFamily="18" charset="0"/>
                      </a:rPr>
                      <m:t>𝑥</m:t>
                    </m:r>
                    <m:r>
                      <a:rPr lang="zh-CN" altLang="en-US"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m:t>
                        </m:r>
                        <m:r>
                          <a:rPr lang="en-US" altLang="zh-CN" sz="2800" i="1">
                            <a:latin typeface="Cambria Math" panose="02040503050406030204" pitchFamily="18" charset="0"/>
                          </a:rPr>
                          <m:t>𝑥</m:t>
                        </m:r>
                        <m:r>
                          <a:rPr lang="zh-CN" altLang="en-US"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e>
                      <m:sup>
                        <m:r>
                          <a:rPr lang="en-US" altLang="zh-CN" sz="2800" i="1">
                            <a:latin typeface="Cambria Math" panose="02040503050406030204" pitchFamily="18" charset="0"/>
                          </a:rPr>
                          <m:t>𝑛</m:t>
                        </m:r>
                      </m:sup>
                    </m:sSup>
                  </m:oMath>
                </a14:m>
                <a:r>
                  <a:rPr lang="zh-CN" altLang="zh-CN" sz="2800" dirty="0"/>
                  <a:t>下</a:t>
                </a:r>
                <a:r>
                  <a:rPr lang="zh-CN" altLang="en-US" sz="2800" dirty="0"/>
                  <a:t>的</a:t>
                </a:r>
                <a:r>
                  <a:rPr lang="zh-CN" altLang="zh-CN" sz="2800" dirty="0"/>
                  <a:t>坐标</a:t>
                </a:r>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e>
                              </m:d>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e>
                          </m:d>
                        </m:e>
                        <m:sup>
                          <m:r>
                            <a:rPr lang="en-US" altLang="zh-CN" sz="2800" i="1">
                              <a:latin typeface="Cambria Math" panose="02040503050406030204" pitchFamily="18" charset="0"/>
                            </a:rPr>
                            <m:t>𝑇</m:t>
                          </m:r>
                        </m:sup>
                      </m:sSup>
                    </m:oMath>
                  </m:oMathPara>
                </a14:m>
                <a:endParaRPr lang="zh-CN" altLang="zh-CN" sz="2800" dirty="0"/>
              </a:p>
              <a:p>
                <a:pPr>
                  <a:lnSpc>
                    <a:spcPct val="120000"/>
                  </a:lnSpc>
                </a:pPr>
                <a:endParaRPr lang="zh-CN" altLang="zh-CN" sz="2800" dirty="0"/>
              </a:p>
              <a:p>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58211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1.3.7 </a:t>
                </a:r>
                <a:r>
                  <a:rPr lang="zh-CN" altLang="zh-CN" sz="2800" dirty="0"/>
                  <a:t>设</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m:t>
                    </m:r>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r>
                          <a:rPr lang="en-US" altLang="zh-CN" sz="2800" i="1">
                            <a:latin typeface="Cambria Math" panose="02040503050406030204" pitchFamily="18" charset="0"/>
                          </a:rPr>
                          <m:t>′</m:t>
                        </m:r>
                      </m:sup>
                    </m:sSup>
                    <m:d>
                      <m:dPr>
                        <m:ctrlPr>
                          <a:rPr lang="zh-CN" altLang="zh-CN" sz="2800" i="1">
                            <a:latin typeface="Cambria Math" panose="02040503050406030204" pitchFamily="18" charset="0"/>
                          </a:rPr>
                        </m:ctrlPr>
                      </m:dPr>
                      <m:e>
                        <m:r>
                          <a:rPr lang="en-US" altLang="zh-CN" sz="2800" i="1">
                            <a:latin typeface="Cambria Math" panose="02040503050406030204" pitchFamily="18" charset="0"/>
                          </a:rPr>
                          <m:t>0</m:t>
                        </m:r>
                      </m:e>
                    </m:d>
                    <m:r>
                      <a:rPr lang="en-US" altLang="zh-CN" sz="2800" i="1">
                        <a:latin typeface="Cambria Math" panose="02040503050406030204" pitchFamily="18" charset="0"/>
                      </a:rPr>
                      <m:t>𝑥</m:t>
                    </m:r>
                    <m:r>
                      <a:rPr lang="en-US" altLang="zh-CN" sz="2800" i="1">
                        <a:latin typeface="Cambria Math" panose="02040503050406030204" pitchFamily="18" charset="0"/>
                      </a:rPr>
                      <m:t>+⋯+</m:t>
                    </m:r>
                    <m:f>
                      <m:fPr>
                        <m:ctrlPr>
                          <a:rPr lang="zh-CN" altLang="zh-CN" sz="2800" i="1">
                            <a:latin typeface="Cambria Math" panose="02040503050406030204" pitchFamily="18" charset="0"/>
                          </a:rPr>
                        </m:ctrlPr>
                      </m:fPr>
                      <m:num>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𝑓</m:t>
                            </m:r>
                          </m:e>
                          <m:sup>
                            <m:d>
                              <m:dPr>
                                <m:ctrlPr>
                                  <a:rPr lang="zh-CN" altLang="zh-CN" sz="2800" i="1">
                                    <a:latin typeface="Cambria Math" panose="02040503050406030204" pitchFamily="18" charset="0"/>
                                  </a:rPr>
                                </m:ctrlPr>
                              </m:dPr>
                              <m:e>
                                <m:r>
                                  <a:rPr lang="en-US" altLang="zh-CN" sz="2800" i="1">
                                    <a:latin typeface="Cambria Math" panose="02040503050406030204" pitchFamily="18" charset="0"/>
                                  </a:rPr>
                                  <m:t>𝑛</m:t>
                                </m:r>
                              </m:e>
                            </m:d>
                          </m:sup>
                        </m:sSup>
                        <m:d>
                          <m:dPr>
                            <m:ctrlPr>
                              <a:rPr lang="en-US" altLang="zh-CN" sz="2800" i="1">
                                <a:latin typeface="Cambria Math" panose="02040503050406030204" pitchFamily="18" charset="0"/>
                              </a:rPr>
                            </m:ctrlPr>
                          </m:dPr>
                          <m:e>
                            <m:r>
                              <a:rPr lang="en-US" altLang="zh-CN" sz="2800" i="1">
                                <a:latin typeface="Cambria Math" panose="02040503050406030204" pitchFamily="18" charset="0"/>
                              </a:rPr>
                              <m:t>0</m:t>
                            </m:r>
                          </m:e>
                        </m:d>
                      </m:num>
                      <m:den>
                        <m:r>
                          <a:rPr lang="en-US" altLang="zh-CN" sz="2800" i="1">
                            <a:latin typeface="Cambria Math" panose="02040503050406030204" pitchFamily="18" charset="0"/>
                          </a:rPr>
                          <m:t>𝑛</m:t>
                        </m:r>
                        <m:r>
                          <a:rPr lang="en-US" altLang="zh-CN" sz="2800" i="1">
                            <a:latin typeface="Cambria Math" panose="02040503050406030204" pitchFamily="18" charset="0"/>
                          </a:rPr>
                          <m:t>!</m:t>
                        </m:r>
                      </m:den>
                    </m:f>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𝑛</m:t>
                        </m:r>
                      </m:sup>
                    </m:sSup>
                  </m:oMath>
                </a14:m>
                <a:endParaRPr lang="en-US" altLang="zh-CN" sz="2800" i="1" dirty="0">
                  <a:latin typeface="Cambria Math" panose="02040503050406030204" pitchFamily="18" charset="0"/>
                </a:endParaRP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𝑥</m:t>
                          </m:r>
                          <m:r>
                            <a:rPr lang="zh-CN" altLang="en-US"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0</m:t>
                              </m:r>
                            </m:sub>
                          </m:sSub>
                          <m:r>
                            <a:rPr lang="en-US" altLang="zh-CN" sz="2800" i="1">
                              <a:solidFill>
                                <a:srgbClr val="0000FF"/>
                              </a:solidFill>
                              <a:latin typeface="Cambria Math" panose="02040503050406030204" pitchFamily="18" charset="0"/>
                            </a:rPr>
                            <m:t>)</m:t>
                          </m:r>
                        </m:e>
                        <m:sup>
                          <m:r>
                            <a:rPr lang="en-US" altLang="zh-CN" sz="2800" b="0" i="1" smtClean="0">
                              <a:solidFill>
                                <a:srgbClr val="0000FF"/>
                              </a:solidFill>
                              <a:latin typeface="Cambria Math" panose="02040503050406030204" pitchFamily="18" charset="0"/>
                            </a:rPr>
                            <m:t>𝑘</m:t>
                          </m:r>
                        </m:sup>
                      </m:sSup>
                      <m:r>
                        <a:rPr lang="en-US" altLang="zh-CN" sz="2800" b="0" i="1" smtClean="0">
                          <a:solidFill>
                            <a:srgbClr val="0000FF"/>
                          </a:solidFill>
                          <a:latin typeface="Cambria Math" panose="02040503050406030204" pitchFamily="18" charset="0"/>
                        </a:rPr>
                        <m:t>=</m:t>
                      </m:r>
                      <m:nary>
                        <m:naryPr>
                          <m:chr m:val="∑"/>
                          <m:ctrlPr>
                            <a:rPr lang="en-US" altLang="zh-CN" sz="2800" b="0" i="1" smtClean="0">
                              <a:solidFill>
                                <a:srgbClr val="0000FF"/>
                              </a:solidFill>
                              <a:latin typeface="Cambria Math" panose="02040503050406030204" pitchFamily="18" charset="0"/>
                            </a:rPr>
                          </m:ctrlPr>
                        </m:naryPr>
                        <m:sub>
                          <m:r>
                            <m:rPr>
                              <m:brk m:alnAt="23"/>
                            </m:rPr>
                            <a:rPr lang="en-US" altLang="zh-CN" sz="2800" b="0" i="1" smtClean="0">
                              <a:solidFill>
                                <a:srgbClr val="0000FF"/>
                              </a:solidFill>
                              <a:latin typeface="Cambria Math" panose="02040503050406030204" pitchFamily="18" charset="0"/>
                            </a:rPr>
                            <m:t>𝑖</m:t>
                          </m:r>
                          <m:r>
                            <a:rPr lang="en-US" altLang="zh-CN" sz="2800" b="0" i="1" smtClean="0">
                              <a:solidFill>
                                <a:srgbClr val="0000FF"/>
                              </a:solidFill>
                              <a:latin typeface="Cambria Math" panose="02040503050406030204" pitchFamily="18" charset="0"/>
                            </a:rPr>
                            <m:t>=0</m:t>
                          </m:r>
                        </m:sub>
                        <m:sup>
                          <m:r>
                            <a:rPr lang="en-US" altLang="zh-CN" sz="2800" b="0" i="1" smtClean="0">
                              <a:solidFill>
                                <a:srgbClr val="0000FF"/>
                              </a:solidFill>
                              <a:latin typeface="Cambria Math" panose="02040503050406030204" pitchFamily="18" charset="0"/>
                            </a:rPr>
                            <m:t>𝑘</m:t>
                          </m:r>
                        </m:sup>
                        <m:e>
                          <m:sSubSup>
                            <m:sSubSupPr>
                              <m:ctrlPr>
                                <a:rPr lang="en-US" altLang="zh-CN" sz="2800" b="0" i="1" smtClean="0">
                                  <a:solidFill>
                                    <a:srgbClr val="0000FF"/>
                                  </a:solidFill>
                                  <a:latin typeface="Cambria Math" panose="02040503050406030204" pitchFamily="18" charset="0"/>
                                </a:rPr>
                              </m:ctrlPr>
                            </m:sSubSupPr>
                            <m:e>
                              <m:r>
                                <a:rPr lang="en-US" altLang="zh-CN" sz="2800" b="0" i="1" smtClean="0">
                                  <a:solidFill>
                                    <a:srgbClr val="0000FF"/>
                                  </a:solidFill>
                                  <a:latin typeface="Cambria Math" panose="02040503050406030204" pitchFamily="18" charset="0"/>
                                </a:rPr>
                                <m:t>𝐶</m:t>
                              </m:r>
                            </m:e>
                            <m:sub>
                              <m:r>
                                <a:rPr lang="en-US" altLang="zh-CN" sz="2800" b="0" i="1" smtClean="0">
                                  <a:solidFill>
                                    <a:srgbClr val="0000FF"/>
                                  </a:solidFill>
                                  <a:latin typeface="Cambria Math" panose="02040503050406030204" pitchFamily="18" charset="0"/>
                                </a:rPr>
                                <m:t>𝑘</m:t>
                              </m:r>
                            </m:sub>
                            <m:sup>
                              <m:r>
                                <a:rPr lang="en-US" altLang="zh-CN" sz="2800" b="0" i="1" smtClean="0">
                                  <a:solidFill>
                                    <a:srgbClr val="0000FF"/>
                                  </a:solidFill>
                                  <a:latin typeface="Cambria Math" panose="02040503050406030204" pitchFamily="18" charset="0"/>
                                </a:rPr>
                                <m:t>𝑖</m:t>
                              </m:r>
                            </m:sup>
                          </m:sSubSup>
                        </m:e>
                      </m:nary>
                      <m:sSup>
                        <m:sSupPr>
                          <m:ctrlPr>
                            <a:rPr lang="en-US" altLang="zh-CN" sz="2800" b="0" i="1" smtClean="0">
                              <a:solidFill>
                                <a:srgbClr val="0000FF"/>
                              </a:solidFill>
                              <a:latin typeface="Cambria Math" panose="02040503050406030204" pitchFamily="18" charset="0"/>
                            </a:rPr>
                          </m:ctrlPr>
                        </m:sSupPr>
                        <m:e>
                          <m:r>
                            <a:rPr lang="en-US" altLang="zh-CN" sz="2800" b="0" i="1" smtClean="0">
                              <a:solidFill>
                                <a:srgbClr val="0000FF"/>
                              </a:solidFill>
                              <a:latin typeface="Cambria Math" panose="02040503050406030204" pitchFamily="18" charset="0"/>
                            </a:rPr>
                            <m:t>𝑥</m:t>
                          </m:r>
                        </m:e>
                        <m:sup>
                          <m:r>
                            <a:rPr lang="en-US" altLang="zh-CN" sz="2800" b="0" i="1" smtClean="0">
                              <a:solidFill>
                                <a:srgbClr val="0000FF"/>
                              </a:solidFill>
                              <a:latin typeface="Cambria Math" panose="02040503050406030204" pitchFamily="18" charset="0"/>
                            </a:rPr>
                            <m:t>𝑖</m:t>
                          </m:r>
                        </m:sup>
                      </m:sSup>
                      <m:sSup>
                        <m:sSupPr>
                          <m:ctrlPr>
                            <a:rPr lang="en-US" altLang="zh-CN" sz="2800" b="0" i="1" smtClean="0">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m:t>
                          </m:r>
                          <m:r>
                            <a:rPr lang="zh-CN" altLang="en-US"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0</m:t>
                              </m:r>
                            </m:sub>
                          </m:sSub>
                          <m:r>
                            <a:rPr lang="en-US" altLang="zh-CN" sz="2800" i="1">
                              <a:solidFill>
                                <a:srgbClr val="0000FF"/>
                              </a:solidFill>
                              <a:latin typeface="Cambria Math" panose="02040503050406030204" pitchFamily="18" charset="0"/>
                            </a:rPr>
                            <m:t>)</m:t>
                          </m:r>
                        </m:e>
                        <m:sup>
                          <m:r>
                            <a:rPr lang="en-US" altLang="zh-CN" sz="2800" b="0" i="1" smtClean="0">
                              <a:solidFill>
                                <a:srgbClr val="0000FF"/>
                              </a:solidFill>
                              <a:latin typeface="Cambria Math" panose="02040503050406030204" pitchFamily="18" charset="0"/>
                            </a:rPr>
                            <m:t>𝑘</m:t>
                          </m:r>
                          <m:r>
                            <a:rPr lang="en-US" altLang="zh-CN" sz="2800" b="0" i="1" smtClean="0">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pitchFamily="18" charset="0"/>
                            </a:rPr>
                            <m:t>𝑖</m:t>
                          </m:r>
                        </m:sup>
                      </m:sSup>
                    </m:oMath>
                  </m:oMathPara>
                </a14:m>
                <a:endParaRPr lang="en-US" altLang="zh-CN" sz="2800" i="1" dirty="0">
                  <a:solidFill>
                    <a:srgbClr val="0000FF"/>
                  </a:solidFill>
                  <a:latin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d>
                        <m:dPr>
                          <m:begChr m:val="["/>
                          <m:endChr m:val="]"/>
                          <m:ctrlPr>
                            <a:rPr lang="zh-CN" altLang="zh-CN" sz="2800" i="1" smtClean="0">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1,</m:t>
                          </m:r>
                          <m:r>
                            <a:rPr lang="en-US" altLang="zh-CN" sz="2800" i="1">
                              <a:solidFill>
                                <a:srgbClr val="0000FF"/>
                              </a:solidFill>
                              <a:latin typeface="Cambria Math" panose="02040503050406030204" pitchFamily="18" charset="0"/>
                            </a:rPr>
                            <m:t>𝑥</m:t>
                          </m:r>
                          <m:r>
                            <a:rPr lang="zh-CN" altLang="en-US"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0</m:t>
                              </m:r>
                            </m:sub>
                          </m:sSub>
                          <m:r>
                            <a:rPr lang="en-US" altLang="zh-CN" sz="2800" i="1">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𝑥</m:t>
                              </m:r>
                              <m:r>
                                <a:rPr lang="zh-CN" altLang="en-US"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0</m:t>
                                  </m:r>
                                </m:sub>
                              </m:sSub>
                              <m:r>
                                <a:rPr lang="en-US" altLang="zh-CN" sz="2800" i="1">
                                  <a:solidFill>
                                    <a:srgbClr val="0000FF"/>
                                  </a:solidFill>
                                  <a:latin typeface="Cambria Math" panose="02040503050406030204" pitchFamily="18" charset="0"/>
                                </a:rPr>
                                <m:t>)</m:t>
                              </m:r>
                            </m:e>
                            <m:sup>
                              <m:r>
                                <a:rPr lang="en-US" altLang="zh-CN" sz="2800" i="1">
                                  <a:solidFill>
                                    <a:srgbClr val="0000FF"/>
                                  </a:solidFill>
                                  <a:latin typeface="Cambria Math" panose="02040503050406030204" pitchFamily="18" charset="0"/>
                                </a:rPr>
                                <m:t>𝑛</m:t>
                              </m:r>
                            </m:sup>
                          </m:sSup>
                        </m:e>
                      </m:d>
                    </m:oMath>
                  </m:oMathPara>
                </a14:m>
                <a:endParaRPr lang="en-US" altLang="zh-CN" sz="2800" i="1" dirty="0">
                  <a:solidFill>
                    <a:srgbClr val="0000FF"/>
                  </a:solidFill>
                </a:endParaRPr>
              </a:p>
              <a:p>
                <a:pPr>
                  <a:lnSpc>
                    <a:spcPct val="100000"/>
                  </a:lnSpc>
                  <a:spcBef>
                    <a:spcPts val="0"/>
                  </a:spcBef>
                </a:pPr>
                <a14:m>
                  <m:oMathPara xmlns:m="http://schemas.openxmlformats.org/officeDocument/2006/math">
                    <m:oMathParaPr>
                      <m:jc m:val="centerGroup"/>
                    </m:oMathParaPr>
                    <m:oMath xmlns:m="http://schemas.openxmlformats.org/officeDocument/2006/math">
                      <m:r>
                        <a:rPr lang="en-US" altLang="zh-CN" sz="2800" b="0" i="0" smtClean="0">
                          <a:solidFill>
                            <a:srgbClr val="0000FF"/>
                          </a:solidFill>
                          <a:latin typeface="Cambria Math" panose="02040503050406030204" pitchFamily="18" charset="0"/>
                        </a:rPr>
                        <m:t>   </m:t>
                      </m:r>
                      <m:r>
                        <a:rPr lang="en-US" altLang="zh-CN" sz="2800">
                          <a:solidFill>
                            <a:srgbClr val="0000FF"/>
                          </a:solidFill>
                          <a:latin typeface="Cambria Math" panose="02040503050406030204" pitchFamily="18" charset="0"/>
                        </a:rPr>
                        <m:t>=</m:t>
                      </m:r>
                      <m:d>
                        <m:dPr>
                          <m:begChr m:val="["/>
                          <m:endChr m:val="]"/>
                          <m:ctrlPr>
                            <a:rPr lang="zh-CN"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1,</m:t>
                          </m:r>
                          <m:r>
                            <a:rPr lang="en-US" altLang="zh-CN" sz="2800" i="1">
                              <a:solidFill>
                                <a:srgbClr val="0000FF"/>
                              </a:solidFill>
                              <a:latin typeface="Cambria Math" panose="02040503050406030204" pitchFamily="18" charset="0"/>
                            </a:rPr>
                            <m:t>𝑥</m:t>
                          </m:r>
                          <m:r>
                            <a:rPr lang="en-US" altLang="zh-CN" sz="2800" i="1">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𝑥</m:t>
                              </m:r>
                            </m:e>
                            <m:sup>
                              <m:r>
                                <a:rPr lang="en-US" altLang="zh-CN" sz="2800" i="1">
                                  <a:solidFill>
                                    <a:srgbClr val="0000FF"/>
                                  </a:solidFill>
                                  <a:latin typeface="Cambria Math" panose="02040503050406030204" pitchFamily="18" charset="0"/>
                                </a:rPr>
                                <m:t>𝑛</m:t>
                              </m:r>
                            </m:sup>
                          </m:sSup>
                        </m:e>
                      </m:d>
                      <m:d>
                        <m:dPr>
                          <m:begChr m:val="["/>
                          <m:endChr m:val="]"/>
                          <m:ctrlPr>
                            <a:rPr lang="zh-CN" altLang="zh-CN" sz="2800" i="1" smtClean="0">
                              <a:solidFill>
                                <a:srgbClr val="FF0000"/>
                              </a:solidFill>
                              <a:latin typeface="Cambria Math" panose="02040503050406030204" pitchFamily="18" charset="0"/>
                            </a:rPr>
                          </m:ctrlPr>
                        </m:dPr>
                        <m:e>
                          <m:m>
                            <m:mPr>
                              <m:mcs>
                                <m:mc>
                                  <m:mcPr>
                                    <m:count m:val="2"/>
                                    <m:mcJc m:val="center"/>
                                  </m:mcPr>
                                </m:mc>
                              </m:mcs>
                              <m:ctrlPr>
                                <a:rPr lang="zh-CN" altLang="zh-CN" sz="2800" i="1">
                                  <a:solidFill>
                                    <a:srgbClr val="FF0000"/>
                                  </a:solidFill>
                                  <a:latin typeface="Cambria Math" panose="02040503050406030204" pitchFamily="18" charset="0"/>
                                </a:rPr>
                              </m:ctrlPr>
                            </m:mPr>
                            <m:mr>
                              <m:e>
                                <m:m>
                                  <m:mPr>
                                    <m:mcs>
                                      <m:mc>
                                        <m:mcPr>
                                          <m:count m:val="2"/>
                                          <m:mcJc m:val="center"/>
                                        </m:mcPr>
                                      </m:mc>
                                    </m:mcs>
                                    <m:ctrlPr>
                                      <a:rPr lang="zh-CN" altLang="zh-CN" sz="2800" i="1">
                                        <a:solidFill>
                                          <a:srgbClr val="FF0000"/>
                                        </a:solidFill>
                                        <a:latin typeface="Cambria Math" panose="02040503050406030204" pitchFamily="18" charset="0"/>
                                      </a:rPr>
                                    </m:ctrlPr>
                                  </m:mPr>
                                  <m:mr>
                                    <m:e>
                                      <m:r>
                                        <a:rPr lang="en-US" altLang="zh-CN" sz="2800" i="1">
                                          <a:solidFill>
                                            <a:srgbClr val="FF0000"/>
                                          </a:solidFill>
                                          <a:latin typeface="Cambria Math" panose="02040503050406030204" pitchFamily="18" charset="0"/>
                                        </a:rPr>
                                        <m:t>1</m:t>
                                      </m:r>
                                    </m:e>
                                    <m:e>
                                      <m:r>
                                        <a:rPr lang="zh-CN" altLang="en-US"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𝑥</m:t>
                                          </m:r>
                                        </m:e>
                                        <m:sub>
                                          <m:r>
                                            <a:rPr lang="en-US" altLang="zh-CN" sz="2800" i="1">
                                              <a:solidFill>
                                                <a:srgbClr val="FF0000"/>
                                              </a:solidFill>
                                              <a:latin typeface="Cambria Math" panose="02040503050406030204" pitchFamily="18" charset="0"/>
                                            </a:rPr>
                                            <m:t>0</m:t>
                                          </m:r>
                                        </m:sub>
                                      </m:sSub>
                                    </m:e>
                                  </m:mr>
                                  <m:mr>
                                    <m:e>
                                      <m:r>
                                        <a:rPr lang="en-US" altLang="zh-CN" sz="2800" i="1">
                                          <a:solidFill>
                                            <a:srgbClr val="FF0000"/>
                                          </a:solidFill>
                                          <a:latin typeface="Cambria Math" panose="02040503050406030204" pitchFamily="18" charset="0"/>
                                        </a:rPr>
                                        <m:t>0</m:t>
                                      </m:r>
                                    </m:e>
                                    <m:e>
                                      <m:r>
                                        <a:rPr lang="en-US" altLang="zh-CN" sz="2800" i="1">
                                          <a:solidFill>
                                            <a:srgbClr val="FF0000"/>
                                          </a:solidFill>
                                          <a:latin typeface="Cambria Math" panose="02040503050406030204" pitchFamily="18" charset="0"/>
                                        </a:rPr>
                                        <m:t>1</m:t>
                                      </m:r>
                                    </m:e>
                                  </m:mr>
                                </m:m>
                              </m:e>
                              <m:e>
                                <m:m>
                                  <m:mPr>
                                    <m:mcs>
                                      <m:mc>
                                        <m:mcPr>
                                          <m:count m:val="2"/>
                                          <m:mcJc m:val="center"/>
                                        </m:mcPr>
                                      </m:mc>
                                    </m:mcs>
                                    <m:ctrlPr>
                                      <a:rPr lang="zh-CN" altLang="zh-CN" sz="2800" i="1">
                                        <a:solidFill>
                                          <a:srgbClr val="FF0000"/>
                                        </a:solidFill>
                                        <a:latin typeface="Cambria Math" panose="02040503050406030204" pitchFamily="18" charset="0"/>
                                      </a:rPr>
                                    </m:ctrlPr>
                                  </m:mPr>
                                  <m:mr>
                                    <m:e>
                                      <m:r>
                                        <a:rPr lang="en-US" altLang="zh-CN" sz="2800" i="1">
                                          <a:solidFill>
                                            <a:srgbClr val="FF0000"/>
                                          </a:solidFill>
                                          <a:latin typeface="Cambria Math" panose="02040503050406030204" pitchFamily="18" charset="0"/>
                                        </a:rPr>
                                        <m:t>⋯</m:t>
                                      </m:r>
                                    </m:e>
                                    <m:e>
                                      <m:sSup>
                                        <m:sSupPr>
                                          <m:ctrlPr>
                                            <a:rPr lang="zh-CN"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𝑥</m:t>
                                              </m:r>
                                            </m:e>
                                            <m:sub>
                                              <m:r>
                                                <a:rPr lang="en-US" altLang="zh-CN" sz="2800" i="1">
                                                  <a:solidFill>
                                                    <a:srgbClr val="FF0000"/>
                                                  </a:solidFill>
                                                  <a:latin typeface="Cambria Math" panose="02040503050406030204" pitchFamily="18" charset="0"/>
                                                </a:rPr>
                                                <m:t>0</m:t>
                                              </m:r>
                                            </m:sub>
                                          </m:sSub>
                                          <m:r>
                                            <a:rPr lang="en-US" altLang="zh-CN"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𝑛</m:t>
                                          </m:r>
                                        </m:sup>
                                      </m:sSup>
                                    </m:e>
                                  </m:mr>
                                  <m:mr>
                                    <m:e>
                                      <m:r>
                                        <a:rPr lang="en-US" altLang="zh-CN" sz="2800" i="1">
                                          <a:solidFill>
                                            <a:srgbClr val="FF0000"/>
                                          </a:solidFill>
                                          <a:latin typeface="Cambria Math" panose="02040503050406030204" pitchFamily="18" charset="0"/>
                                        </a:rPr>
                                        <m:t>⋯</m:t>
                                      </m:r>
                                    </m:e>
                                    <m:e>
                                      <m:r>
                                        <a:rPr lang="en-US" altLang="zh-CN" sz="2800" i="1">
                                          <a:solidFill>
                                            <a:srgbClr val="FF0000"/>
                                          </a:solidFill>
                                          <a:latin typeface="Cambria Math" panose="02040503050406030204" pitchFamily="18" charset="0"/>
                                        </a:rPr>
                                        <m:t>𝑛</m:t>
                                      </m:r>
                                      <m:sSup>
                                        <m:sSupPr>
                                          <m:ctrlPr>
                                            <a:rPr lang="zh-CN" altLang="zh-CN" sz="2800" i="1">
                                              <a:solidFill>
                                                <a:srgbClr val="FF0000"/>
                                              </a:solidFill>
                                              <a:latin typeface="Cambria Math" panose="02040503050406030204" pitchFamily="18" charset="0"/>
                                            </a:rPr>
                                          </m:ctrlPr>
                                        </m:sSupPr>
                                        <m:e>
                                          <m:r>
                                            <a:rPr lang="en-US" altLang="zh-CN" sz="2800" i="1">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𝑥</m:t>
                                              </m:r>
                                            </m:e>
                                            <m:sub>
                                              <m:r>
                                                <a:rPr lang="en-US" altLang="zh-CN" sz="2800" i="1">
                                                  <a:solidFill>
                                                    <a:srgbClr val="FF0000"/>
                                                  </a:solidFill>
                                                  <a:latin typeface="Cambria Math" panose="02040503050406030204" pitchFamily="18" charset="0"/>
                                                </a:rPr>
                                                <m:t>0</m:t>
                                              </m:r>
                                            </m:sub>
                                          </m:sSub>
                                          <m:r>
                                            <a:rPr lang="en-US" altLang="zh-CN" sz="2800" i="1">
                                              <a:solidFill>
                                                <a:srgbClr val="FF0000"/>
                                              </a:solidFill>
                                              <a:latin typeface="Cambria Math" panose="02040503050406030204" pitchFamily="18" charset="0"/>
                                            </a:rPr>
                                            <m:t>)</m:t>
                                          </m:r>
                                        </m:e>
                                        <m:sup>
                                          <m:r>
                                            <a:rPr lang="en-US" altLang="zh-CN" sz="2800" i="1">
                                              <a:solidFill>
                                                <a:srgbClr val="FF0000"/>
                                              </a:solidFill>
                                              <a:latin typeface="Cambria Math" panose="02040503050406030204" pitchFamily="18" charset="0"/>
                                            </a:rPr>
                                            <m:t>𝑛</m:t>
                                          </m:r>
                                          <m:r>
                                            <a:rPr lang="zh-CN" altLang="en-US" sz="2800" i="1">
                                              <a:solidFill>
                                                <a:srgbClr val="FF0000"/>
                                              </a:solidFill>
                                              <a:latin typeface="Cambria Math" panose="02040503050406030204" pitchFamily="18" charset="0"/>
                                            </a:rPr>
                                            <m:t>−</m:t>
                                          </m:r>
                                          <m:r>
                                            <a:rPr lang="en-US" altLang="zh-CN" sz="2800" i="1">
                                              <a:solidFill>
                                                <a:srgbClr val="FF0000"/>
                                              </a:solidFill>
                                              <a:latin typeface="Cambria Math" panose="02040503050406030204" pitchFamily="18" charset="0"/>
                                            </a:rPr>
                                            <m:t>1</m:t>
                                          </m:r>
                                        </m:sup>
                                      </m:sSup>
                                    </m:e>
                                  </m:mr>
                                </m:m>
                              </m:e>
                            </m:mr>
                            <m:mr>
                              <m:e>
                                <m:m>
                                  <m:mPr>
                                    <m:mcs>
                                      <m:mc>
                                        <m:mcPr>
                                          <m:count m:val="2"/>
                                          <m:mcJc m:val="center"/>
                                        </m:mcPr>
                                      </m:mc>
                                    </m:mcs>
                                    <m:ctrlPr>
                                      <a:rPr lang="zh-CN" altLang="zh-CN" sz="2800" i="1">
                                        <a:solidFill>
                                          <a:srgbClr val="FF0000"/>
                                        </a:solidFill>
                                        <a:latin typeface="Cambria Math" panose="02040503050406030204" pitchFamily="18" charset="0"/>
                                      </a:rPr>
                                    </m:ctrlPr>
                                  </m:mPr>
                                  <m:mr>
                                    <m:e>
                                      <m:r>
                                        <a:rPr lang="en-US" altLang="zh-CN" sz="2800" i="1">
                                          <a:solidFill>
                                            <a:srgbClr val="FF0000"/>
                                          </a:solidFill>
                                          <a:latin typeface="Cambria Math" panose="02040503050406030204" pitchFamily="18" charset="0"/>
                                        </a:rPr>
                                        <m:t>⋮</m:t>
                                      </m:r>
                                    </m:e>
                                    <m:e>
                                      <m:r>
                                        <a:rPr lang="en-US" altLang="zh-CN" sz="2800" i="1">
                                          <a:solidFill>
                                            <a:srgbClr val="FF0000"/>
                                          </a:solidFill>
                                          <a:latin typeface="Cambria Math" panose="02040503050406030204" pitchFamily="18" charset="0"/>
                                        </a:rPr>
                                        <m:t>⋮</m:t>
                                      </m:r>
                                    </m:e>
                                  </m:mr>
                                  <m:mr>
                                    <m:e>
                                      <m:r>
                                        <a:rPr lang="en-US" altLang="zh-CN" sz="2800" i="1">
                                          <a:solidFill>
                                            <a:srgbClr val="FF0000"/>
                                          </a:solidFill>
                                          <a:latin typeface="Cambria Math" panose="02040503050406030204" pitchFamily="18" charset="0"/>
                                        </a:rPr>
                                        <m:t>0</m:t>
                                      </m:r>
                                    </m:e>
                                    <m:e>
                                      <m:r>
                                        <a:rPr lang="en-US" altLang="zh-CN" sz="2800" i="1">
                                          <a:solidFill>
                                            <a:srgbClr val="FF0000"/>
                                          </a:solidFill>
                                          <a:latin typeface="Cambria Math" panose="02040503050406030204" pitchFamily="18" charset="0"/>
                                        </a:rPr>
                                        <m:t>0</m:t>
                                      </m:r>
                                    </m:e>
                                  </m:mr>
                                </m:m>
                              </m:e>
                              <m:e>
                                <m:m>
                                  <m:mPr>
                                    <m:mcs>
                                      <m:mc>
                                        <m:mcPr>
                                          <m:count m:val="2"/>
                                          <m:mcJc m:val="center"/>
                                        </m:mcPr>
                                      </m:mc>
                                    </m:mcs>
                                    <m:ctrlPr>
                                      <a:rPr lang="zh-CN" altLang="zh-CN" sz="2800" i="1">
                                        <a:solidFill>
                                          <a:srgbClr val="FF0000"/>
                                        </a:solidFill>
                                        <a:latin typeface="Cambria Math" panose="02040503050406030204" pitchFamily="18" charset="0"/>
                                      </a:rPr>
                                    </m:ctrlPr>
                                  </m:mPr>
                                  <m:mr>
                                    <m:e>
                                      <m:r>
                                        <a:rPr lang="en-US" altLang="zh-CN" sz="2800" i="1">
                                          <a:solidFill>
                                            <a:srgbClr val="FF0000"/>
                                          </a:solidFill>
                                          <a:latin typeface="Cambria Math" panose="02040503050406030204" pitchFamily="18" charset="0"/>
                                        </a:rPr>
                                        <m:t>⋱</m:t>
                                      </m:r>
                                    </m:e>
                                    <m:e>
                                      <m:r>
                                        <a:rPr lang="en-US" altLang="zh-CN" sz="2800" i="1">
                                          <a:solidFill>
                                            <a:srgbClr val="FF0000"/>
                                          </a:solidFill>
                                          <a:latin typeface="Cambria Math" panose="02040503050406030204" pitchFamily="18" charset="0"/>
                                        </a:rPr>
                                        <m:t>⋮</m:t>
                                      </m:r>
                                    </m:e>
                                  </m:mr>
                                  <m:mr>
                                    <m:e>
                                      <m:r>
                                        <a:rPr lang="en-US" altLang="zh-CN" sz="2800" i="1">
                                          <a:solidFill>
                                            <a:srgbClr val="FF0000"/>
                                          </a:solidFill>
                                          <a:latin typeface="Cambria Math" panose="02040503050406030204" pitchFamily="18" charset="0"/>
                                        </a:rPr>
                                        <m:t>0</m:t>
                                      </m:r>
                                    </m:e>
                                    <m:e>
                                      <m:r>
                                        <a:rPr lang="en-US" altLang="zh-CN" sz="2800" i="1">
                                          <a:solidFill>
                                            <a:srgbClr val="FF0000"/>
                                          </a:solidFill>
                                          <a:latin typeface="Cambria Math" panose="02040503050406030204" pitchFamily="18" charset="0"/>
                                        </a:rPr>
                                        <m:t>1</m:t>
                                      </m:r>
                                    </m:e>
                                  </m:mr>
                                </m:m>
                              </m:e>
                            </m:mr>
                          </m:m>
                        </m:e>
                      </m:d>
                    </m:oMath>
                  </m:oMathPara>
                </a14:m>
                <a:endParaRPr lang="zh-CN" altLang="zh-CN" sz="24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9986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rgbClr val="0000FF"/>
                    </a:solidFill>
                  </a:rPr>
                  <a:t>定义</a:t>
                </a:r>
                <a:r>
                  <a:rPr lang="en-US" altLang="zh-CN" sz="2800" b="1" dirty="0">
                    <a:solidFill>
                      <a:srgbClr val="0000FF"/>
                    </a:solidFill>
                  </a:rPr>
                  <a:t>1.3.7</a:t>
                </a:r>
                <a:r>
                  <a:rPr lang="zh-CN" altLang="zh-CN" sz="2800" dirty="0">
                    <a:solidFill>
                      <a:srgbClr val="0000FF"/>
                    </a:solidFill>
                  </a:rPr>
                  <a:t>（</a:t>
                </a:r>
                <a:r>
                  <a:rPr lang="zh-CN" altLang="zh-CN" sz="2800" b="1" dirty="0">
                    <a:solidFill>
                      <a:srgbClr val="0000FF"/>
                    </a:solidFill>
                  </a:rPr>
                  <a:t>维数</a:t>
                </a:r>
                <a:r>
                  <a:rPr lang="zh-CN" altLang="zh-CN" sz="2800" dirty="0">
                    <a:solidFill>
                      <a:srgbClr val="0000FF"/>
                    </a:solidFill>
                  </a:rPr>
                  <a:t>）</a:t>
                </a:r>
                <a:r>
                  <a:rPr lang="zh-CN" altLang="zh-CN" sz="2800" dirty="0"/>
                  <a:t>在线性空间</a:t>
                </a:r>
                <a14:m>
                  <m:oMath xmlns:m="http://schemas.openxmlformats.org/officeDocument/2006/math">
                    <m:r>
                      <a:rPr lang="en-US" altLang="zh-CN" sz="2800" i="1">
                        <a:latin typeface="Cambria Math" panose="02040503050406030204" pitchFamily="18" charset="0"/>
                      </a:rPr>
                      <m:t>𝑉</m:t>
                    </m:r>
                  </m:oMath>
                </a14:m>
                <a:r>
                  <a:rPr lang="zh-CN" altLang="zh-CN" sz="2800" dirty="0"/>
                  <a:t>中</a:t>
                </a:r>
                <a:r>
                  <a:rPr lang="en-US" altLang="zh-CN" sz="2800" dirty="0"/>
                  <a:t>, </a:t>
                </a:r>
                <a:r>
                  <a:rPr lang="zh-CN" altLang="zh-CN" sz="2800" dirty="0"/>
                  <a:t>不同线性无关组中向量个数最大者叫作</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b="1" dirty="0">
                    <a:solidFill>
                      <a:srgbClr val="FF0000"/>
                    </a:solidFill>
                  </a:rPr>
                  <a:t>维数</a:t>
                </a:r>
                <a:r>
                  <a:rPr lang="en-US" altLang="zh-CN" sz="2800" dirty="0"/>
                  <a:t>, </a:t>
                </a:r>
                <a:r>
                  <a:rPr lang="zh-CN" altLang="zh-CN" sz="2800" dirty="0"/>
                  <a:t>记为</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oMath>
                </a14:m>
                <a:r>
                  <a:rPr lang="en-US" altLang="zh-CN" sz="2800" dirty="0"/>
                  <a:t>. </a:t>
                </a:r>
                <a:r>
                  <a:rPr lang="zh-CN" altLang="zh-CN" sz="2800" dirty="0"/>
                  <a:t>当</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r>
                      <a:rPr lang="en-US" altLang="zh-CN" sz="2800" i="1">
                        <a:latin typeface="Cambria Math" panose="02040503050406030204" pitchFamily="18" charset="0"/>
                      </a:rPr>
                      <m:t>&lt;∞</m:t>
                    </m:r>
                  </m:oMath>
                </a14:m>
                <a:r>
                  <a:rPr lang="en-US" altLang="zh-CN" sz="2800" dirty="0"/>
                  <a:t>, </a:t>
                </a:r>
                <a:r>
                  <a:rPr lang="zh-CN" altLang="zh-CN" sz="2800" dirty="0"/>
                  <a:t>称</a:t>
                </a:r>
                <a14:m>
                  <m:oMath xmlns:m="http://schemas.openxmlformats.org/officeDocument/2006/math">
                    <m:r>
                      <a:rPr lang="en-US" altLang="zh-CN" sz="2800" i="1">
                        <a:latin typeface="Cambria Math" panose="02040503050406030204" pitchFamily="18" charset="0"/>
                      </a:rPr>
                      <m:t>𝑉</m:t>
                    </m:r>
                  </m:oMath>
                </a14:m>
                <a:r>
                  <a:rPr lang="zh-CN" altLang="zh-CN" sz="2800" dirty="0"/>
                  <a:t>为</a:t>
                </a:r>
                <a:r>
                  <a:rPr lang="zh-CN" altLang="zh-CN" sz="2800" b="1" dirty="0">
                    <a:solidFill>
                      <a:srgbClr val="FF0000"/>
                    </a:solidFill>
                  </a:rPr>
                  <a:t>有限维空间</a:t>
                </a:r>
                <a:r>
                  <a:rPr lang="en-US" altLang="zh-CN" sz="2800" dirty="0"/>
                  <a:t>, </a:t>
                </a:r>
                <a:r>
                  <a:rPr lang="zh-CN" altLang="zh-CN" sz="2800" dirty="0"/>
                  <a:t>否则称为</a:t>
                </a:r>
                <a:r>
                  <a:rPr lang="zh-CN" altLang="zh-CN" sz="2800" b="1" dirty="0">
                    <a:solidFill>
                      <a:srgbClr val="FF0000"/>
                    </a:solidFill>
                  </a:rPr>
                  <a:t>无限维空间</a:t>
                </a:r>
                <a:r>
                  <a:rPr lang="en-US" altLang="zh-CN" sz="2800" dirty="0"/>
                  <a:t>, </a:t>
                </a:r>
                <a:r>
                  <a:rPr lang="zh-CN" altLang="zh-CN" sz="2800" dirty="0"/>
                  <a:t>记</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r>
                      <a:rPr lang="en-US" altLang="zh-CN" sz="2800" i="1">
                        <a:latin typeface="Cambria Math" panose="02040503050406030204" pitchFamily="18" charset="0"/>
                      </a:rPr>
                      <m:t>=∞</m:t>
                    </m:r>
                  </m:oMath>
                </a14:m>
                <a:r>
                  <a:rPr lang="en-US" altLang="zh-CN" sz="2800" dirty="0"/>
                  <a:t>.</a:t>
                </a:r>
              </a:p>
              <a:p>
                <a:pPr>
                  <a:lnSpc>
                    <a:spcPct val="120000"/>
                  </a:lnSpc>
                  <a:spcBef>
                    <a:spcPts val="1200"/>
                  </a:spcBef>
                </a:pPr>
                <a:endParaRPr lang="en-US"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66209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rgbClr val="0000FF"/>
                    </a:solidFill>
                  </a:rPr>
                  <a:t>定义</a:t>
                </a:r>
                <a:r>
                  <a:rPr lang="en-US" altLang="zh-CN" sz="2800" b="1" dirty="0">
                    <a:solidFill>
                      <a:srgbClr val="0000FF"/>
                    </a:solidFill>
                  </a:rPr>
                  <a:t>1.3.7</a:t>
                </a:r>
                <a:r>
                  <a:rPr lang="zh-CN" altLang="zh-CN" sz="2800" dirty="0">
                    <a:solidFill>
                      <a:srgbClr val="0000FF"/>
                    </a:solidFill>
                  </a:rPr>
                  <a:t>（</a:t>
                </a:r>
                <a:r>
                  <a:rPr lang="zh-CN" altLang="zh-CN" sz="2800" b="1" dirty="0">
                    <a:solidFill>
                      <a:srgbClr val="0000FF"/>
                    </a:solidFill>
                  </a:rPr>
                  <a:t>维数</a:t>
                </a:r>
                <a:r>
                  <a:rPr lang="zh-CN" altLang="zh-CN" sz="2800" dirty="0">
                    <a:solidFill>
                      <a:srgbClr val="0000FF"/>
                    </a:solidFill>
                  </a:rPr>
                  <a:t>）</a:t>
                </a:r>
                <a:r>
                  <a:rPr lang="zh-CN" altLang="zh-CN" sz="2800" dirty="0"/>
                  <a:t>在线性空间</a:t>
                </a:r>
                <a14:m>
                  <m:oMath xmlns:m="http://schemas.openxmlformats.org/officeDocument/2006/math">
                    <m:r>
                      <a:rPr lang="en-US" altLang="zh-CN" sz="2800" i="1">
                        <a:latin typeface="Cambria Math" panose="02040503050406030204" pitchFamily="18" charset="0"/>
                      </a:rPr>
                      <m:t>𝑉</m:t>
                    </m:r>
                  </m:oMath>
                </a14:m>
                <a:r>
                  <a:rPr lang="zh-CN" altLang="zh-CN" sz="2800" dirty="0"/>
                  <a:t>中</a:t>
                </a:r>
                <a:r>
                  <a:rPr lang="en-US" altLang="zh-CN" sz="2800" dirty="0"/>
                  <a:t>, </a:t>
                </a:r>
                <a:r>
                  <a:rPr lang="zh-CN" altLang="zh-CN" sz="2800" dirty="0"/>
                  <a:t>不同线性无关组中向量个数最大者叫作</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b="1" dirty="0">
                    <a:solidFill>
                      <a:srgbClr val="FF0000"/>
                    </a:solidFill>
                  </a:rPr>
                  <a:t>维数</a:t>
                </a:r>
                <a:r>
                  <a:rPr lang="en-US" altLang="zh-CN" sz="2800" dirty="0"/>
                  <a:t>, </a:t>
                </a:r>
                <a:r>
                  <a:rPr lang="zh-CN" altLang="zh-CN" sz="2800" dirty="0"/>
                  <a:t>记为</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oMath>
                </a14:m>
                <a:r>
                  <a:rPr lang="en-US" altLang="zh-CN" sz="2800" dirty="0"/>
                  <a:t>. </a:t>
                </a:r>
                <a:r>
                  <a:rPr lang="zh-CN" altLang="zh-CN" sz="2800" dirty="0"/>
                  <a:t>当</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r>
                      <a:rPr lang="en-US" altLang="zh-CN" sz="2800" i="1">
                        <a:latin typeface="Cambria Math" panose="02040503050406030204" pitchFamily="18" charset="0"/>
                      </a:rPr>
                      <m:t>&lt;∞</m:t>
                    </m:r>
                  </m:oMath>
                </a14:m>
                <a:r>
                  <a:rPr lang="en-US" altLang="zh-CN" sz="2800" dirty="0"/>
                  <a:t>, </a:t>
                </a:r>
                <a:r>
                  <a:rPr lang="zh-CN" altLang="zh-CN" sz="2800" dirty="0"/>
                  <a:t>称</a:t>
                </a:r>
                <a14:m>
                  <m:oMath xmlns:m="http://schemas.openxmlformats.org/officeDocument/2006/math">
                    <m:r>
                      <a:rPr lang="en-US" altLang="zh-CN" sz="2800" i="1">
                        <a:latin typeface="Cambria Math" panose="02040503050406030204" pitchFamily="18" charset="0"/>
                      </a:rPr>
                      <m:t>𝑉</m:t>
                    </m:r>
                  </m:oMath>
                </a14:m>
                <a:r>
                  <a:rPr lang="zh-CN" altLang="zh-CN" sz="2800" dirty="0"/>
                  <a:t>为</a:t>
                </a:r>
                <a:r>
                  <a:rPr lang="zh-CN" altLang="zh-CN" sz="2800" b="1" dirty="0">
                    <a:solidFill>
                      <a:srgbClr val="FF0000"/>
                    </a:solidFill>
                  </a:rPr>
                  <a:t>有限维空间</a:t>
                </a:r>
                <a:r>
                  <a:rPr lang="en-US" altLang="zh-CN" sz="2800" dirty="0"/>
                  <a:t>, </a:t>
                </a:r>
                <a:r>
                  <a:rPr lang="zh-CN" altLang="zh-CN" sz="2800" dirty="0"/>
                  <a:t>否则称为</a:t>
                </a:r>
                <a:r>
                  <a:rPr lang="zh-CN" altLang="zh-CN" sz="2800" b="1" dirty="0">
                    <a:solidFill>
                      <a:srgbClr val="FF0000"/>
                    </a:solidFill>
                  </a:rPr>
                  <a:t>无限维空间</a:t>
                </a:r>
                <a:r>
                  <a:rPr lang="en-US" altLang="zh-CN" sz="2800" dirty="0"/>
                  <a:t>, </a:t>
                </a:r>
                <a:r>
                  <a:rPr lang="zh-CN" altLang="zh-CN" sz="2800" dirty="0"/>
                  <a:t>记</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r>
                      <a:rPr lang="en-US" altLang="zh-CN" sz="2800" i="1">
                        <a:latin typeface="Cambria Math" panose="02040503050406030204" pitchFamily="18" charset="0"/>
                      </a:rPr>
                      <m:t>=∞</m:t>
                    </m:r>
                  </m:oMath>
                </a14:m>
                <a:r>
                  <a:rPr lang="en-US" altLang="zh-CN" sz="2800" dirty="0"/>
                  <a:t>.</a:t>
                </a:r>
                <a:endParaRPr lang="zh-CN" altLang="zh-CN" sz="2800" dirty="0"/>
              </a:p>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1.3.8 </a:t>
                </a:r>
                <a:r>
                  <a:rPr lang="zh-CN" altLang="zh-CN" sz="2800" dirty="0"/>
                  <a:t>离散时间信号空间</a:t>
                </a:r>
                <a:endParaRPr lang="en-US" altLang="zh-CN" sz="2800" dirty="0"/>
              </a:p>
              <a:p>
                <a:pPr>
                  <a:lnSpc>
                    <a:spcPct val="120000"/>
                  </a:lnSpc>
                  <a:spcBef>
                    <a:spcPts val="120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𝑆</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𝑖</m:t>
                                  </m:r>
                                </m:sub>
                              </m:sSub>
                              <m:r>
                                <a:rPr lang="en-US" altLang="zh-CN" sz="2800" i="1">
                                  <a:latin typeface="Cambria Math" panose="02040503050406030204" pitchFamily="18" charset="0"/>
                                </a:rPr>
                                <m:t>∈</m:t>
                              </m:r>
                              <m:r>
                                <a:rPr lang="en-US" altLang="zh-CN" sz="2800" i="1">
                                  <a:latin typeface="Cambria Math" panose="02040503050406030204" pitchFamily="18" charset="0"/>
                                </a:rPr>
                                <m:t>ℝ</m:t>
                              </m:r>
                            </m:e>
                          </m:d>
                        </m:e>
                      </m:d>
                    </m:oMath>
                  </m:oMathPara>
                </a14:m>
                <a:endParaRPr lang="en-US" altLang="zh-CN" sz="2800" dirty="0"/>
              </a:p>
              <a:p>
                <a:pPr>
                  <a:lnSpc>
                    <a:spcPct val="120000"/>
                  </a:lnSpc>
                  <a:spcBef>
                    <a:spcPts val="1200"/>
                  </a:spcBef>
                </a:pPr>
                <a:r>
                  <a:rPr lang="zh-CN" altLang="zh-CN" sz="2800" dirty="0"/>
                  <a:t>是</a:t>
                </a:r>
                <a14:m>
                  <m:oMath xmlns:m="http://schemas.openxmlformats.org/officeDocument/2006/math">
                    <m:r>
                      <a:rPr lang="en-US" altLang="zh-CN" sz="2800" i="1">
                        <a:latin typeface="Cambria Math" panose="02040503050406030204" pitchFamily="18" charset="0"/>
                      </a:rPr>
                      <m:t>ℝ</m:t>
                    </m:r>
                  </m:oMath>
                </a14:m>
                <a:r>
                  <a:rPr lang="zh-CN" altLang="zh-CN" sz="2800" dirty="0"/>
                  <a:t>上的无限维线性空间</a:t>
                </a:r>
                <a:r>
                  <a:rPr lang="en-US" altLang="zh-CN" sz="2800" dirty="0"/>
                  <a:t>. </a:t>
                </a:r>
              </a:p>
              <a:p>
                <a:pPr>
                  <a:lnSpc>
                    <a:spcPct val="120000"/>
                  </a:lnSpc>
                  <a:spcBef>
                    <a:spcPts val="1200"/>
                  </a:spcBef>
                </a:pPr>
                <a:r>
                  <a:rPr lang="zh-CN" altLang="en-US" sz="2800" dirty="0"/>
                  <a:t>思考：</a:t>
                </a:r>
                <a:r>
                  <a:rPr lang="zh-CN" altLang="zh-CN" sz="2800" dirty="0">
                    <a:solidFill>
                      <a:srgbClr val="FF0000"/>
                    </a:solidFill>
                  </a:rPr>
                  <a:t>单个零向量线性</a:t>
                </a:r>
                <a:r>
                  <a:rPr lang="zh-CN" altLang="en-US" sz="2800" dirty="0">
                    <a:solidFill>
                      <a:srgbClr val="FF0000"/>
                    </a:solidFill>
                  </a:rPr>
                  <a:t>组成的空间的维数？</a:t>
                </a:r>
                <a:endParaRPr lang="en-US" altLang="zh-CN" sz="2800" dirty="0">
                  <a:solidFill>
                    <a:srgbClr val="FF0000"/>
                  </a:solidFill>
                </a:endParaRPr>
              </a:p>
              <a:p>
                <a:pPr>
                  <a:lnSpc>
                    <a:spcPct val="120000"/>
                  </a:lnSpc>
                  <a:spcBef>
                    <a:spcPts val="1200"/>
                  </a:spcBef>
                </a:pPr>
                <a:endParaRPr lang="zh-CN" altLang="zh-CN" sz="24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3"/>
                <a:stretch>
                  <a:fillRect l="-1623" t="-989" r="-3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06499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p:sp>
        <p:nvSpPr>
          <p:cNvPr id="22" name="内容占位符 2"/>
          <p:cNvSpPr txBox="1">
            <a:spLocks/>
          </p:cNvSpPr>
          <p:nvPr/>
        </p:nvSpPr>
        <p:spPr>
          <a:xfrm>
            <a:off x="627330" y="1229293"/>
            <a:ext cx="796726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1</a:t>
            </a:r>
            <a:r>
              <a:rPr lang="zh-CN" altLang="zh-CN" sz="2800" dirty="0">
                <a:solidFill>
                  <a:srgbClr val="0000FF"/>
                </a:solidFill>
                <a:latin typeface="宋体" panose="02010600030101010101" pitchFamily="2" charset="-122"/>
                <a:ea typeface="宋体" panose="02010600030101010101" pitchFamily="2" charset="-122"/>
              </a:rPr>
              <a:t>：</a:t>
            </a:r>
            <a:r>
              <a:rPr lang="zh-CN" altLang="zh-CN" sz="2800" dirty="0">
                <a:solidFill>
                  <a:srgbClr val="FF0000"/>
                </a:solidFill>
              </a:rPr>
              <a:t>单个零向量线性相关</a:t>
            </a:r>
            <a:r>
              <a:rPr lang="zh-CN" altLang="zh-CN" sz="2800" dirty="0">
                <a:solidFill>
                  <a:srgbClr val="FF0000"/>
                </a:solidFill>
                <a:latin typeface="仿宋" panose="02010609060101010101" pitchFamily="49" charset="-122"/>
                <a:ea typeface="仿宋" panose="02010609060101010101" pitchFamily="49" charset="-122"/>
              </a:rPr>
              <a:t>；</a:t>
            </a:r>
            <a:endParaRPr lang="en-US" altLang="zh-CN" sz="2800" dirty="0">
              <a:solidFill>
                <a:srgbClr val="FF0000"/>
              </a:solidFill>
              <a:latin typeface="仿宋" panose="02010609060101010101" pitchFamily="49" charset="-122"/>
              <a:ea typeface="仿宋" panose="02010609060101010101" pitchFamily="49" charset="-122"/>
            </a:endParaRPr>
          </a:p>
          <a:p>
            <a:pPr>
              <a:lnSpc>
                <a:spcPct val="120000"/>
              </a:lnSpc>
            </a:pPr>
            <a:r>
              <a:rPr lang="en-US" altLang="zh-CN" sz="2800" dirty="0">
                <a:solidFill>
                  <a:srgbClr val="FF0000"/>
                </a:solidFill>
                <a:latin typeface="仿宋" panose="02010609060101010101" pitchFamily="49" charset="-122"/>
                <a:ea typeface="仿宋" panose="02010609060101010101" pitchFamily="49" charset="-122"/>
              </a:rPr>
              <a:t>	</a:t>
            </a:r>
            <a:r>
              <a:rPr lang="zh-CN" altLang="zh-CN" sz="2800" dirty="0">
                <a:solidFill>
                  <a:srgbClr val="FF0000"/>
                </a:solidFill>
              </a:rPr>
              <a:t>单个非零向量线性无关</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rgbClr val="0000FF"/>
                </a:solidFill>
              </a:rPr>
              <a:t>注</a:t>
            </a:r>
            <a:r>
              <a:rPr lang="en-US" altLang="zh-CN" sz="2800" b="1" dirty="0">
                <a:solidFill>
                  <a:srgbClr val="0000FF"/>
                </a:solidFill>
              </a:rPr>
              <a:t>2</a:t>
            </a:r>
            <a:r>
              <a:rPr lang="zh-CN" altLang="zh-CN" sz="2800" dirty="0">
                <a:solidFill>
                  <a:srgbClr val="0000FF"/>
                </a:solidFill>
                <a:latin typeface="宋体" panose="02010600030101010101" pitchFamily="2" charset="-122"/>
                <a:ea typeface="宋体" panose="02010600030101010101" pitchFamily="2" charset="-122"/>
              </a:rPr>
              <a:t>：</a:t>
            </a:r>
            <a:r>
              <a:rPr lang="zh-CN" altLang="zh-CN" sz="2800" dirty="0"/>
              <a:t>线性无关向量组的任一子集是线性无关的</a:t>
            </a:r>
            <a:r>
              <a:rPr lang="zh-CN" altLang="zh-CN"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a:lnSpc>
                <a:spcPct val="120000"/>
              </a:lnSpc>
            </a:pPr>
            <a:r>
              <a:rPr lang="en-US" altLang="zh-CN" sz="2800" dirty="0">
                <a:latin typeface="宋体" panose="02010600030101010101" pitchFamily="2" charset="-122"/>
                <a:ea typeface="宋体" panose="02010600030101010101" pitchFamily="2" charset="-122"/>
              </a:rPr>
              <a:t>	</a:t>
            </a:r>
            <a:r>
              <a:rPr lang="zh-CN" altLang="zh-CN" sz="2800" dirty="0"/>
              <a:t>线性相关向量组的任一扩集仍是线性相关的</a:t>
            </a:r>
            <a:r>
              <a:rPr lang="en-US" altLang="zh-CN" sz="2800" dirty="0">
                <a:latin typeface="仿宋" panose="02010609060101010101" pitchFamily="49" charset="-122"/>
                <a:ea typeface="仿宋" panose="02010609060101010101" pitchFamily="49" charset="-122"/>
              </a:rPr>
              <a:t>.</a:t>
            </a:r>
            <a:r>
              <a:rPr lang="en-US" altLang="zh-CN" sz="2800" dirty="0"/>
              <a:t> </a:t>
            </a:r>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p:spTree>
    <p:extLst>
      <p:ext uri="{BB962C8B-B14F-4D97-AF65-F5344CB8AC3E}">
        <p14:creationId xmlns:p14="http://schemas.microsoft.com/office/powerpoint/2010/main" val="2901848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1.3.3</a:t>
                </a:r>
                <a14:m>
                  <m:oMath xmlns:m="http://schemas.openxmlformats.org/officeDocument/2006/math">
                    <m:d>
                      <m:dPr>
                        <m:ctrlPr>
                          <a:rPr lang="en-US" altLang="zh-CN" sz="2800" b="1" i="1" smtClean="0">
                            <a:solidFill>
                              <a:schemeClr val="tx1"/>
                            </a:solidFill>
                            <a:latin typeface="Cambria Math" panose="02040503050406030204" pitchFamily="18" charset="0"/>
                          </a:rPr>
                        </m:ctrlPr>
                      </m:dPr>
                      <m:e>
                        <m:r>
                          <m:rPr>
                            <m:nor/>
                          </m:rPr>
                          <a:rPr lang="zh-CN" altLang="zh-CN" sz="2800" b="1" dirty="0">
                            <a:solidFill>
                              <a:srgbClr val="0000FF"/>
                            </a:solidFill>
                          </a:rPr>
                          <m:t>维数与基的关系</m:t>
                        </m:r>
                      </m:e>
                    </m:d>
                  </m:oMath>
                </a14:m>
                <a:r>
                  <a:rPr lang="en-US" altLang="zh-CN" sz="2800" dirty="0">
                    <a:solidFill>
                      <a:schemeClr val="tx1"/>
                    </a:solidFill>
                  </a:rPr>
                  <a:t> </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是有限维线性空间</a:t>
                </a:r>
                <a:r>
                  <a:rPr lang="en-US" altLang="zh-CN" sz="2800" dirty="0">
                    <a:latin typeface="仿宋" panose="02010609060101010101" pitchFamily="49" charset="-122"/>
                    <a:ea typeface="仿宋" panose="02010609060101010101" pitchFamily="49" charset="-122"/>
                  </a:rPr>
                  <a:t>,</a:t>
                </a:r>
                <a:r>
                  <a:rPr lang="zh-CN" altLang="zh-CN" sz="2800" dirty="0"/>
                  <a:t>则</a:t>
                </a:r>
                <a14:m>
                  <m:oMath xmlns:m="http://schemas.openxmlformats.org/officeDocument/2006/math">
                    <m:r>
                      <m:rPr>
                        <m:sty m:val="p"/>
                      </m:rPr>
                      <a:rPr lang="en-US" altLang="zh-CN" sz="2800">
                        <a:latin typeface="Cambria Math" panose="02040503050406030204" pitchFamily="18" charset="0"/>
                      </a:rPr>
                      <m:t>dim</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𝑛</m:t>
                    </m:r>
                  </m:oMath>
                </a14:m>
                <a:r>
                  <a:rPr lang="zh-CN" altLang="zh-CN" sz="2800" dirty="0"/>
                  <a:t>当且仅当</a:t>
                </a:r>
                <a14:m>
                  <m:oMath xmlns:m="http://schemas.openxmlformats.org/officeDocument/2006/math">
                    <m:r>
                      <a:rPr lang="en-US" altLang="zh-CN" sz="2800" i="1">
                        <a:latin typeface="Cambria Math" panose="02040503050406030204" pitchFamily="18" charset="0"/>
                      </a:rPr>
                      <m:t>𝑉</m:t>
                    </m:r>
                  </m:oMath>
                </a14:m>
                <a:r>
                  <a:rPr lang="zh-CN" altLang="zh-CN" sz="2800" dirty="0"/>
                  <a:t>的任一基底的向量个数为</a:t>
                </a:r>
                <a14:m>
                  <m:oMath xmlns:m="http://schemas.openxmlformats.org/officeDocument/2006/math">
                    <m:r>
                      <a:rPr lang="en-US" altLang="zh-CN" sz="2800" i="1">
                        <a:latin typeface="Cambria Math" panose="02040503050406030204" pitchFamily="18" charset="0"/>
                      </a:rPr>
                      <m:t>𝑛</m:t>
                    </m:r>
                  </m:oMath>
                </a14:m>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rgbClr val="0000FF"/>
                    </a:solidFill>
                  </a:rPr>
                  <a:t>注</a:t>
                </a:r>
                <a:r>
                  <a:rPr lang="en-US" altLang="zh-CN" sz="2800" b="1" dirty="0">
                    <a:solidFill>
                      <a:srgbClr val="0000FF"/>
                    </a:solidFill>
                  </a:rPr>
                  <a:t>4</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可</a:t>
                </a:r>
                <a:r>
                  <a:rPr lang="zh-CN" altLang="zh-CN" sz="2800" dirty="0"/>
                  <a:t>直接用线性空间中基所包</a:t>
                </a:r>
                <a:r>
                  <a:rPr lang="zh-CN" altLang="en-US" sz="2800" dirty="0"/>
                  <a:t>含</a:t>
                </a:r>
                <a:r>
                  <a:rPr lang="zh-CN" altLang="zh-CN" sz="2800" dirty="0"/>
                  <a:t>的向量个数定义</a:t>
                </a:r>
                <a:r>
                  <a:rPr lang="zh-CN" altLang="en-US" sz="2800" dirty="0"/>
                  <a:t>该空间的</a:t>
                </a:r>
                <a:r>
                  <a:rPr lang="zh-CN" altLang="zh-CN" sz="2800" dirty="0"/>
                  <a:t>维数</a:t>
                </a:r>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1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07351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1.3.9 </a:t>
                </a:r>
                <a:r>
                  <a:rPr lang="zh-CN" altLang="zh-CN" sz="2800" dirty="0"/>
                  <a:t>求空间</a:t>
                </a:r>
                <a14:m>
                  <m:oMath xmlns:m="http://schemas.openxmlformats.org/officeDocument/2006/math">
                    <m:r>
                      <a:rPr lang="en-US" altLang="zh-CN" sz="2800" i="1">
                        <a:latin typeface="Cambria Math" panose="02040503050406030204" pitchFamily="18" charset="0"/>
                      </a:rPr>
                      <m:t>ℂ</m:t>
                    </m:r>
                  </m:oMath>
                </a14:m>
                <a:r>
                  <a:rPr lang="zh-CN" altLang="zh-CN" sz="2800" dirty="0"/>
                  <a:t>在实数域</a:t>
                </a:r>
                <a14:m>
                  <m:oMath xmlns:m="http://schemas.openxmlformats.org/officeDocument/2006/math">
                    <m:r>
                      <a:rPr lang="en-US" altLang="zh-CN" sz="2800" i="1">
                        <a:latin typeface="Cambria Math" panose="02040503050406030204" pitchFamily="18" charset="0"/>
                      </a:rPr>
                      <m:t>ℝ</m:t>
                    </m:r>
                  </m:oMath>
                </a14:m>
                <a:r>
                  <a:rPr lang="zh-CN" altLang="zh-CN" sz="2800" dirty="0"/>
                  <a:t>和复数域</a:t>
                </a:r>
                <a14:m>
                  <m:oMath xmlns:m="http://schemas.openxmlformats.org/officeDocument/2006/math">
                    <m:r>
                      <a:rPr lang="en-US" altLang="zh-CN" sz="2800" i="1">
                        <a:latin typeface="Cambria Math" panose="02040503050406030204" pitchFamily="18" charset="0"/>
                      </a:rPr>
                      <m:t>ℂ</m:t>
                    </m:r>
                  </m:oMath>
                </a14:m>
                <a:r>
                  <a:rPr lang="zh-CN" altLang="zh-CN" sz="2800" dirty="0"/>
                  <a:t>上的维数</a:t>
                </a:r>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36789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1.3.9 </a:t>
                </a:r>
                <a:r>
                  <a:rPr lang="zh-CN" altLang="zh-CN" sz="2800" dirty="0"/>
                  <a:t>求空间</a:t>
                </a:r>
                <a14:m>
                  <m:oMath xmlns:m="http://schemas.openxmlformats.org/officeDocument/2006/math">
                    <m:r>
                      <a:rPr lang="en-US" altLang="zh-CN" sz="2800" i="1">
                        <a:latin typeface="Cambria Math" panose="02040503050406030204" pitchFamily="18" charset="0"/>
                      </a:rPr>
                      <m:t>ℂ</m:t>
                    </m:r>
                  </m:oMath>
                </a14:m>
                <a:r>
                  <a:rPr lang="zh-CN" altLang="zh-CN" sz="2800" dirty="0"/>
                  <a:t>在实数域</a:t>
                </a:r>
                <a14:m>
                  <m:oMath xmlns:m="http://schemas.openxmlformats.org/officeDocument/2006/math">
                    <m:r>
                      <a:rPr lang="en-US" altLang="zh-CN" sz="2800" i="1">
                        <a:latin typeface="Cambria Math" panose="02040503050406030204" pitchFamily="18" charset="0"/>
                      </a:rPr>
                      <m:t>ℝ</m:t>
                    </m:r>
                  </m:oMath>
                </a14:m>
                <a:r>
                  <a:rPr lang="zh-CN" altLang="zh-CN" sz="2800" dirty="0"/>
                  <a:t>和复数域</a:t>
                </a:r>
                <a14:m>
                  <m:oMath xmlns:m="http://schemas.openxmlformats.org/officeDocument/2006/math">
                    <m:r>
                      <a:rPr lang="en-US" altLang="zh-CN" sz="2800" i="1">
                        <a:latin typeface="Cambria Math" panose="02040503050406030204" pitchFamily="18" charset="0"/>
                      </a:rPr>
                      <m:t>ℂ</m:t>
                    </m:r>
                  </m:oMath>
                </a14:m>
                <a:r>
                  <a:rPr lang="zh-CN" altLang="zh-CN" sz="2800" dirty="0"/>
                  <a:t>上的维数</a:t>
                </a:r>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b="1" dirty="0">
                    <a:solidFill>
                      <a:srgbClr val="0000FF"/>
                    </a:solidFill>
                  </a:rPr>
                  <a:t>解</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d>
                      <m:dPr>
                        <m:ctrlPr>
                          <a:rPr lang="en-US" altLang="zh-CN" sz="2800" i="1" smtClean="0">
                            <a:solidFill>
                              <a:srgbClr val="0000FF"/>
                            </a:solidFill>
                            <a:latin typeface="Cambria Math" panose="02040503050406030204" pitchFamily="18" charset="0"/>
                            <a:ea typeface="宋体" panose="02010600030101010101" pitchFamily="2" charset="-122"/>
                          </a:rPr>
                        </m:ctrlPr>
                      </m:dPr>
                      <m:e>
                        <m:r>
                          <a:rPr lang="en-US" altLang="zh-CN" sz="2800" b="0" i="1" smtClean="0">
                            <a:solidFill>
                              <a:srgbClr val="0000FF"/>
                            </a:solidFill>
                            <a:latin typeface="Cambria Math" panose="02040503050406030204" pitchFamily="18" charset="0"/>
                            <a:ea typeface="宋体" panose="02010600030101010101" pitchFamily="2" charset="-122"/>
                          </a:rPr>
                          <m:t>1</m:t>
                        </m:r>
                      </m:e>
                    </m:d>
                  </m:oMath>
                </a14:m>
                <a:r>
                  <a:rPr lang="zh-CN" altLang="en-US" sz="2800" dirty="0">
                    <a:solidFill>
                      <a:srgbClr val="0000FF"/>
                    </a:solidFill>
                  </a:rPr>
                  <a:t>考查在</a:t>
                </a:r>
                <a:r>
                  <a:rPr lang="zh-CN" altLang="zh-CN" sz="2800" dirty="0">
                    <a:solidFill>
                      <a:srgbClr val="0000FF"/>
                    </a:solidFill>
                  </a:rPr>
                  <a:t>实数域</a:t>
                </a:r>
                <a14:m>
                  <m:oMath xmlns:m="http://schemas.openxmlformats.org/officeDocument/2006/math">
                    <m:r>
                      <a:rPr lang="en-US" altLang="zh-CN" sz="2800" i="1">
                        <a:solidFill>
                          <a:srgbClr val="0000FF"/>
                        </a:solidFill>
                        <a:latin typeface="Cambria Math"/>
                      </a:rPr>
                      <m:t>ℝ</m:t>
                    </m:r>
                  </m:oMath>
                </a14:m>
                <a:r>
                  <a:rPr lang="zh-CN" altLang="zh-CN" sz="2800" dirty="0">
                    <a:solidFill>
                      <a:srgbClr val="0000FF"/>
                    </a:solidFill>
                  </a:rPr>
                  <a:t>上的线性空间</a:t>
                </a:r>
                <a14:m>
                  <m:oMath xmlns:m="http://schemas.openxmlformats.org/officeDocument/2006/math">
                    <m:r>
                      <a:rPr lang="en-US" altLang="zh-CN" sz="2800" i="1">
                        <a:solidFill>
                          <a:srgbClr val="0000FF"/>
                        </a:solidFill>
                        <a:latin typeface="Cambria Math"/>
                      </a:rPr>
                      <m:t>ℂ</m:t>
                    </m:r>
                  </m:oMath>
                </a14:m>
                <a:endParaRPr lang="en-US" altLang="zh-CN" sz="2800" i="1" dirty="0">
                  <a:solidFill>
                    <a:srgbClr val="0000FF"/>
                  </a:solidFill>
                  <a:latin typeface="Cambria Math"/>
                </a:endParaRPr>
              </a:p>
              <a:p>
                <a:pPr>
                  <a:lnSpc>
                    <a:spcPct val="120000"/>
                  </a:lnSpc>
                </a:pPr>
                <a:r>
                  <a:rPr lang="zh-CN" altLang="en-US" sz="2800" dirty="0"/>
                  <a:t>向量</a:t>
                </a:r>
                <a14:m>
                  <m:oMath xmlns:m="http://schemas.openxmlformats.org/officeDocument/2006/math">
                    <m:r>
                      <a:rPr lang="en-US" altLang="zh-CN" sz="2800" i="1" smtClean="0">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a:latin typeface="Cambria Math"/>
                      </a:rPr>
                      <m:t>i</m:t>
                    </m:r>
                    <m:r>
                      <a:rPr lang="en-US" altLang="zh-CN" sz="2800" b="0" i="0" smtClean="0">
                        <a:latin typeface="Cambria Math"/>
                      </a:rPr>
                      <m:t> </m:t>
                    </m:r>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zh-CN" sz="2800" dirty="0"/>
                  <a:t>且</a:t>
                </a:r>
                <a14:m>
                  <m:oMath xmlns:m="http://schemas.openxmlformats.org/officeDocument/2006/math">
                    <m:r>
                      <a:rPr lang="en-US" altLang="zh-CN" sz="2800" i="1">
                        <a:latin typeface="Cambria Math"/>
                      </a:rPr>
                      <m:t>ℂ</m:t>
                    </m:r>
                  </m:oMath>
                </a14:m>
                <a:r>
                  <a:rPr lang="zh-CN" altLang="zh-CN" sz="2800" dirty="0"/>
                  <a:t>中</a:t>
                </a:r>
                <a:r>
                  <a:rPr lang="zh-CN" altLang="zh-CN" sz="2800" dirty="0">
                    <a:solidFill>
                      <a:srgbClr val="FF0000"/>
                    </a:solidFill>
                  </a:rPr>
                  <a:t>任一复数均可由</a:t>
                </a:r>
                <a14:m>
                  <m:oMath xmlns:m="http://schemas.openxmlformats.org/officeDocument/2006/math">
                    <m:r>
                      <a:rPr lang="en-US" altLang="zh-CN" sz="2800" i="1">
                        <a:solidFill>
                          <a:srgbClr val="FF0000"/>
                        </a:solidFill>
                        <a:latin typeface="Cambria Math"/>
                      </a:rPr>
                      <m:t>1</m:t>
                    </m:r>
                  </m:oMath>
                </a14:m>
                <a:r>
                  <a:rPr lang="zh-CN" altLang="zh-CN" sz="2800" dirty="0">
                    <a:solidFill>
                      <a:srgbClr val="FF0000"/>
                    </a:solidFill>
                  </a:rPr>
                  <a:t>和</a:t>
                </a:r>
                <a14:m>
                  <m:oMath xmlns:m="http://schemas.openxmlformats.org/officeDocument/2006/math">
                    <m:r>
                      <m:rPr>
                        <m:sty m:val="p"/>
                      </m:rPr>
                      <a:rPr lang="en-US" altLang="zh-CN" sz="2800">
                        <a:solidFill>
                          <a:srgbClr val="FF0000"/>
                        </a:solidFill>
                        <a:latin typeface="Cambria Math"/>
                      </a:rPr>
                      <m:t>i</m:t>
                    </m:r>
                  </m:oMath>
                </a14:m>
                <a:r>
                  <a:rPr lang="zh-CN" altLang="zh-CN" sz="2800" dirty="0">
                    <a:solidFill>
                      <a:srgbClr val="FF0000"/>
                    </a:solidFill>
                  </a:rPr>
                  <a:t>线性表示</a:t>
                </a:r>
                <a:r>
                  <a:rPr lang="en-US" altLang="zh-CN" sz="2800" dirty="0">
                    <a:latin typeface="仿宋" panose="02010609060101010101" pitchFamily="49" charset="-122"/>
                    <a:ea typeface="仿宋" panose="02010609060101010101" pitchFamily="49" charset="-122"/>
                  </a:rPr>
                  <a:t>.</a:t>
                </a:r>
                <a:r>
                  <a:rPr lang="zh-CN" altLang="en-US" sz="2800" dirty="0"/>
                  <a:t>故</a:t>
                </a:r>
                <a:r>
                  <a:rPr lang="zh-CN" altLang="zh-CN" sz="2800" dirty="0"/>
                  <a:t>向量组</a:t>
                </a:r>
                <a14:m>
                  <m:oMath xmlns:m="http://schemas.openxmlformats.org/officeDocument/2006/math">
                    <m:r>
                      <a:rPr lang="en-US" altLang="zh-CN" sz="2800" i="1">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smtClean="0">
                        <a:latin typeface="Cambria Math"/>
                      </a:rPr>
                      <m:t>i</m:t>
                    </m:r>
                  </m:oMath>
                </a14:m>
                <a:r>
                  <a:rPr lang="zh-CN" altLang="en-US" sz="2800" dirty="0"/>
                  <a:t> 是</a:t>
                </a:r>
                <a14:m>
                  <m:oMath xmlns:m="http://schemas.openxmlformats.org/officeDocument/2006/math">
                    <m:r>
                      <a:rPr lang="en-US" altLang="zh-CN" sz="2800" i="1">
                        <a:latin typeface="Cambria Math"/>
                      </a:rPr>
                      <m:t>ℂ</m:t>
                    </m:r>
                  </m:oMath>
                </a14:m>
                <a:r>
                  <a:rPr lang="zh-CN" altLang="zh-CN" sz="2800" dirty="0"/>
                  <a:t>的一组基</a:t>
                </a:r>
                <a:r>
                  <a:rPr lang="en-US" altLang="zh-CN" sz="2800" dirty="0">
                    <a:latin typeface="仿宋" panose="02010609060101010101" pitchFamily="49" charset="-122"/>
                    <a:ea typeface="仿宋" panose="02010609060101010101" pitchFamily="49" charset="-122"/>
                  </a:rPr>
                  <a:t>,</a:t>
                </a:r>
                <a:r>
                  <a:rPr lang="zh-CN" altLang="en-US" sz="2800" dirty="0"/>
                  <a:t>即定义在</a:t>
                </a:r>
                <a14:m>
                  <m:oMath xmlns:m="http://schemas.openxmlformats.org/officeDocument/2006/math">
                    <m:r>
                      <a:rPr lang="en-US" altLang="zh-CN" sz="2800" i="1" smtClean="0">
                        <a:solidFill>
                          <a:schemeClr val="tx1"/>
                        </a:solidFill>
                        <a:latin typeface="Cambria Math"/>
                      </a:rPr>
                      <m:t>ℝ</m:t>
                    </m:r>
                  </m:oMath>
                </a14:m>
                <a:r>
                  <a:rPr lang="zh-CN" altLang="zh-CN" sz="2800" dirty="0">
                    <a:solidFill>
                      <a:schemeClr val="tx1"/>
                    </a:solidFill>
                  </a:rPr>
                  <a:t>上的线性空间</a:t>
                </a:r>
                <a14:m>
                  <m:oMath xmlns:m="http://schemas.openxmlformats.org/officeDocument/2006/math">
                    <m:r>
                      <a:rPr lang="en-US" altLang="zh-CN" sz="2800" i="1">
                        <a:solidFill>
                          <a:schemeClr val="tx1"/>
                        </a:solidFill>
                        <a:latin typeface="Cambria Math"/>
                      </a:rPr>
                      <m:t>ℂ</m:t>
                    </m:r>
                  </m:oMath>
                </a14:m>
                <a:r>
                  <a:rPr lang="zh-CN" altLang="zh-CN" sz="2800" dirty="0">
                    <a:solidFill>
                      <a:schemeClr val="tx1"/>
                    </a:solidFill>
                  </a:rPr>
                  <a:t>的维数</a:t>
                </a:r>
                <a:r>
                  <a:rPr lang="zh-CN" altLang="en-US" sz="2800" dirty="0">
                    <a:solidFill>
                      <a:schemeClr val="tx1"/>
                    </a:solidFill>
                  </a:rPr>
                  <a:t>为</a:t>
                </a:r>
                <a14:m>
                  <m:oMath xmlns:m="http://schemas.openxmlformats.org/officeDocument/2006/math">
                    <m:r>
                      <a:rPr lang="en-US" altLang="zh-CN" sz="2800" b="0" i="1" smtClean="0">
                        <a:solidFill>
                          <a:srgbClr val="FF0000"/>
                        </a:solidFill>
                        <a:latin typeface="Cambria Math"/>
                      </a:rPr>
                      <m:t>2</m:t>
                    </m:r>
                  </m:oMath>
                </a14:m>
                <a:r>
                  <a:rPr lang="en-US" altLang="zh-CN" sz="2800" dirty="0">
                    <a:solidFill>
                      <a:schemeClr val="tx1"/>
                    </a:solidFill>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43998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1.3.9 </a:t>
                </a:r>
                <a:r>
                  <a:rPr lang="zh-CN" altLang="zh-CN" sz="2800" dirty="0"/>
                  <a:t>求空间</a:t>
                </a:r>
                <a14:m>
                  <m:oMath xmlns:m="http://schemas.openxmlformats.org/officeDocument/2006/math">
                    <m:r>
                      <a:rPr lang="en-US" altLang="zh-CN" sz="2800" i="1">
                        <a:latin typeface="Cambria Math" panose="02040503050406030204" pitchFamily="18" charset="0"/>
                      </a:rPr>
                      <m:t>ℂ</m:t>
                    </m:r>
                  </m:oMath>
                </a14:m>
                <a:r>
                  <a:rPr lang="zh-CN" altLang="zh-CN" sz="2800" dirty="0"/>
                  <a:t>在实数域</a:t>
                </a:r>
                <a14:m>
                  <m:oMath xmlns:m="http://schemas.openxmlformats.org/officeDocument/2006/math">
                    <m:r>
                      <a:rPr lang="en-US" altLang="zh-CN" sz="2800" i="1">
                        <a:latin typeface="Cambria Math" panose="02040503050406030204" pitchFamily="18" charset="0"/>
                      </a:rPr>
                      <m:t>ℝ</m:t>
                    </m:r>
                  </m:oMath>
                </a14:m>
                <a:r>
                  <a:rPr lang="zh-CN" altLang="zh-CN" sz="2800" dirty="0"/>
                  <a:t>和复数域</a:t>
                </a:r>
                <a14:m>
                  <m:oMath xmlns:m="http://schemas.openxmlformats.org/officeDocument/2006/math">
                    <m:r>
                      <a:rPr lang="en-US" altLang="zh-CN" sz="2800" i="1">
                        <a:latin typeface="Cambria Math" panose="02040503050406030204" pitchFamily="18" charset="0"/>
                      </a:rPr>
                      <m:t>ℂ</m:t>
                    </m:r>
                  </m:oMath>
                </a14:m>
                <a:r>
                  <a:rPr lang="zh-CN" altLang="zh-CN" sz="2800" dirty="0"/>
                  <a:t>上的维数</a:t>
                </a:r>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b="1" dirty="0">
                    <a:solidFill>
                      <a:srgbClr val="0000FF"/>
                    </a:solidFill>
                  </a:rPr>
                  <a:t>解</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d>
                      <m:dPr>
                        <m:ctrlPr>
                          <a:rPr lang="en-US" altLang="zh-CN" sz="2800" i="1" smtClean="0">
                            <a:solidFill>
                              <a:srgbClr val="0000FF"/>
                            </a:solidFill>
                            <a:latin typeface="Cambria Math" panose="02040503050406030204" pitchFamily="18" charset="0"/>
                            <a:ea typeface="宋体" panose="02010600030101010101" pitchFamily="2" charset="-122"/>
                          </a:rPr>
                        </m:ctrlPr>
                      </m:dPr>
                      <m:e>
                        <m:r>
                          <a:rPr lang="en-US" altLang="zh-CN" sz="2800" b="0" i="1" smtClean="0">
                            <a:solidFill>
                              <a:srgbClr val="0000FF"/>
                            </a:solidFill>
                            <a:latin typeface="Cambria Math" panose="02040503050406030204" pitchFamily="18" charset="0"/>
                            <a:ea typeface="宋体" panose="02010600030101010101" pitchFamily="2" charset="-122"/>
                          </a:rPr>
                          <m:t>1</m:t>
                        </m:r>
                      </m:e>
                    </m:d>
                  </m:oMath>
                </a14:m>
                <a:r>
                  <a:rPr lang="zh-CN" altLang="en-US" sz="2800" dirty="0">
                    <a:solidFill>
                      <a:srgbClr val="0000FF"/>
                    </a:solidFill>
                  </a:rPr>
                  <a:t>考查在</a:t>
                </a:r>
                <a:r>
                  <a:rPr lang="zh-CN" altLang="zh-CN" sz="2800" dirty="0">
                    <a:solidFill>
                      <a:srgbClr val="0000FF"/>
                    </a:solidFill>
                  </a:rPr>
                  <a:t>实数域</a:t>
                </a:r>
                <a14:m>
                  <m:oMath xmlns:m="http://schemas.openxmlformats.org/officeDocument/2006/math">
                    <m:r>
                      <a:rPr lang="en-US" altLang="zh-CN" sz="2800" i="1">
                        <a:solidFill>
                          <a:srgbClr val="0000FF"/>
                        </a:solidFill>
                        <a:latin typeface="Cambria Math"/>
                      </a:rPr>
                      <m:t>ℝ</m:t>
                    </m:r>
                  </m:oMath>
                </a14:m>
                <a:r>
                  <a:rPr lang="zh-CN" altLang="zh-CN" sz="2800" dirty="0">
                    <a:solidFill>
                      <a:srgbClr val="0000FF"/>
                    </a:solidFill>
                  </a:rPr>
                  <a:t>上的线性空间</a:t>
                </a:r>
                <a14:m>
                  <m:oMath xmlns:m="http://schemas.openxmlformats.org/officeDocument/2006/math">
                    <m:r>
                      <a:rPr lang="en-US" altLang="zh-CN" sz="2800" i="1">
                        <a:solidFill>
                          <a:srgbClr val="0000FF"/>
                        </a:solidFill>
                        <a:latin typeface="Cambria Math"/>
                      </a:rPr>
                      <m:t>ℂ</m:t>
                    </m:r>
                  </m:oMath>
                </a14:m>
                <a:endParaRPr lang="en-US" altLang="zh-CN" sz="2800" i="1" dirty="0">
                  <a:solidFill>
                    <a:srgbClr val="0000FF"/>
                  </a:solidFill>
                  <a:latin typeface="Cambria Math"/>
                </a:endParaRPr>
              </a:p>
              <a:p>
                <a:pPr>
                  <a:lnSpc>
                    <a:spcPct val="120000"/>
                  </a:lnSpc>
                </a:pPr>
                <a:r>
                  <a:rPr lang="zh-CN" altLang="en-US" sz="2800" dirty="0"/>
                  <a:t>向量</a:t>
                </a:r>
                <a14:m>
                  <m:oMath xmlns:m="http://schemas.openxmlformats.org/officeDocument/2006/math">
                    <m:r>
                      <a:rPr lang="en-US" altLang="zh-CN" sz="2800" i="1" smtClean="0">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a:latin typeface="Cambria Math"/>
                      </a:rPr>
                      <m:t>i</m:t>
                    </m:r>
                    <m:r>
                      <a:rPr lang="en-US" altLang="zh-CN" sz="2800" b="0" i="0" smtClean="0">
                        <a:latin typeface="Cambria Math"/>
                      </a:rPr>
                      <m:t> </m:t>
                    </m:r>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zh-CN" sz="2800" dirty="0"/>
                  <a:t>且</a:t>
                </a:r>
                <a14:m>
                  <m:oMath xmlns:m="http://schemas.openxmlformats.org/officeDocument/2006/math">
                    <m:r>
                      <a:rPr lang="en-US" altLang="zh-CN" sz="2800" i="1">
                        <a:latin typeface="Cambria Math"/>
                      </a:rPr>
                      <m:t>ℂ</m:t>
                    </m:r>
                  </m:oMath>
                </a14:m>
                <a:r>
                  <a:rPr lang="zh-CN" altLang="zh-CN" sz="2800" dirty="0"/>
                  <a:t>中</a:t>
                </a:r>
                <a:r>
                  <a:rPr lang="zh-CN" altLang="zh-CN" sz="2800" dirty="0">
                    <a:solidFill>
                      <a:srgbClr val="FF0000"/>
                    </a:solidFill>
                  </a:rPr>
                  <a:t>任一复数均可由</a:t>
                </a:r>
                <a14:m>
                  <m:oMath xmlns:m="http://schemas.openxmlformats.org/officeDocument/2006/math">
                    <m:r>
                      <a:rPr lang="en-US" altLang="zh-CN" sz="2800" i="1">
                        <a:solidFill>
                          <a:srgbClr val="FF0000"/>
                        </a:solidFill>
                        <a:latin typeface="Cambria Math"/>
                      </a:rPr>
                      <m:t>1</m:t>
                    </m:r>
                  </m:oMath>
                </a14:m>
                <a:r>
                  <a:rPr lang="zh-CN" altLang="zh-CN" sz="2800" dirty="0">
                    <a:solidFill>
                      <a:srgbClr val="FF0000"/>
                    </a:solidFill>
                  </a:rPr>
                  <a:t>和</a:t>
                </a:r>
                <a14:m>
                  <m:oMath xmlns:m="http://schemas.openxmlformats.org/officeDocument/2006/math">
                    <m:r>
                      <m:rPr>
                        <m:sty m:val="p"/>
                      </m:rPr>
                      <a:rPr lang="en-US" altLang="zh-CN" sz="2800">
                        <a:solidFill>
                          <a:srgbClr val="FF0000"/>
                        </a:solidFill>
                        <a:latin typeface="Cambria Math"/>
                      </a:rPr>
                      <m:t>i</m:t>
                    </m:r>
                  </m:oMath>
                </a14:m>
                <a:r>
                  <a:rPr lang="zh-CN" altLang="zh-CN" sz="2800" dirty="0">
                    <a:solidFill>
                      <a:srgbClr val="FF0000"/>
                    </a:solidFill>
                  </a:rPr>
                  <a:t>线性表示</a:t>
                </a:r>
                <a:r>
                  <a:rPr lang="en-US" altLang="zh-CN" sz="2800" dirty="0">
                    <a:latin typeface="仿宋" panose="02010609060101010101" pitchFamily="49" charset="-122"/>
                    <a:ea typeface="仿宋" panose="02010609060101010101" pitchFamily="49" charset="-122"/>
                  </a:rPr>
                  <a:t>.</a:t>
                </a:r>
                <a:r>
                  <a:rPr lang="zh-CN" altLang="en-US" sz="2800" dirty="0"/>
                  <a:t>故</a:t>
                </a:r>
                <a:r>
                  <a:rPr lang="zh-CN" altLang="zh-CN" sz="2800" dirty="0"/>
                  <a:t>向量组</a:t>
                </a:r>
                <a14:m>
                  <m:oMath xmlns:m="http://schemas.openxmlformats.org/officeDocument/2006/math">
                    <m:r>
                      <a:rPr lang="en-US" altLang="zh-CN" sz="2800" i="1">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smtClean="0">
                        <a:latin typeface="Cambria Math"/>
                      </a:rPr>
                      <m:t>i</m:t>
                    </m:r>
                  </m:oMath>
                </a14:m>
                <a:r>
                  <a:rPr lang="zh-CN" altLang="en-US" sz="2800" dirty="0"/>
                  <a:t> 是</a:t>
                </a:r>
                <a14:m>
                  <m:oMath xmlns:m="http://schemas.openxmlformats.org/officeDocument/2006/math">
                    <m:r>
                      <a:rPr lang="en-US" altLang="zh-CN" sz="2800" i="1">
                        <a:latin typeface="Cambria Math"/>
                      </a:rPr>
                      <m:t>ℂ</m:t>
                    </m:r>
                  </m:oMath>
                </a14:m>
                <a:r>
                  <a:rPr lang="zh-CN" altLang="zh-CN" sz="2800" dirty="0"/>
                  <a:t>的一组基</a:t>
                </a:r>
                <a:r>
                  <a:rPr lang="en-US" altLang="zh-CN" sz="2800" dirty="0">
                    <a:latin typeface="仿宋" panose="02010609060101010101" pitchFamily="49" charset="-122"/>
                    <a:ea typeface="仿宋" panose="02010609060101010101" pitchFamily="49" charset="-122"/>
                  </a:rPr>
                  <a:t>,</a:t>
                </a:r>
                <a:r>
                  <a:rPr lang="zh-CN" altLang="en-US" sz="2800" dirty="0"/>
                  <a:t>即定义在</a:t>
                </a:r>
                <a14:m>
                  <m:oMath xmlns:m="http://schemas.openxmlformats.org/officeDocument/2006/math">
                    <m:r>
                      <a:rPr lang="en-US" altLang="zh-CN" sz="2800" i="1" smtClean="0">
                        <a:solidFill>
                          <a:schemeClr val="tx1"/>
                        </a:solidFill>
                        <a:latin typeface="Cambria Math"/>
                      </a:rPr>
                      <m:t>ℝ</m:t>
                    </m:r>
                  </m:oMath>
                </a14:m>
                <a:r>
                  <a:rPr lang="zh-CN" altLang="zh-CN" sz="2800" dirty="0">
                    <a:solidFill>
                      <a:schemeClr val="tx1"/>
                    </a:solidFill>
                  </a:rPr>
                  <a:t>上的线性空间</a:t>
                </a:r>
                <a14:m>
                  <m:oMath xmlns:m="http://schemas.openxmlformats.org/officeDocument/2006/math">
                    <m:r>
                      <a:rPr lang="en-US" altLang="zh-CN" sz="2800" i="1">
                        <a:solidFill>
                          <a:schemeClr val="tx1"/>
                        </a:solidFill>
                        <a:latin typeface="Cambria Math"/>
                      </a:rPr>
                      <m:t>ℂ</m:t>
                    </m:r>
                  </m:oMath>
                </a14:m>
                <a:r>
                  <a:rPr lang="zh-CN" altLang="zh-CN" sz="2800" dirty="0">
                    <a:solidFill>
                      <a:schemeClr val="tx1"/>
                    </a:solidFill>
                  </a:rPr>
                  <a:t>的维数</a:t>
                </a:r>
                <a:r>
                  <a:rPr lang="zh-CN" altLang="en-US" sz="2800" dirty="0">
                    <a:solidFill>
                      <a:schemeClr val="tx1"/>
                    </a:solidFill>
                  </a:rPr>
                  <a:t>为</a:t>
                </a:r>
                <a14:m>
                  <m:oMath xmlns:m="http://schemas.openxmlformats.org/officeDocument/2006/math">
                    <m:r>
                      <a:rPr lang="en-US" altLang="zh-CN" sz="2800" b="0" i="1" smtClean="0">
                        <a:solidFill>
                          <a:srgbClr val="FF0000"/>
                        </a:solidFill>
                        <a:latin typeface="Cambria Math"/>
                      </a:rPr>
                      <m:t>2</m:t>
                    </m:r>
                  </m:oMath>
                </a14:m>
                <a:r>
                  <a:rPr lang="en-US" altLang="zh-CN" sz="2800" dirty="0">
                    <a:solidFill>
                      <a:schemeClr val="tx1"/>
                    </a:solidFill>
                    <a:latin typeface="仿宋" panose="02010609060101010101" pitchFamily="49" charset="-122"/>
                    <a:ea typeface="仿宋" panose="02010609060101010101" pitchFamily="49" charset="-122"/>
                  </a:rPr>
                  <a:t>.</a:t>
                </a:r>
                <a:endParaRPr lang="en-US" altLang="zh-CN" sz="2800" dirty="0">
                  <a:latin typeface="仿宋" panose="02010609060101010101" pitchFamily="49" charset="-122"/>
                  <a:ea typeface="仿宋" panose="02010609060101010101" pitchFamily="49" charset="-122"/>
                </a:endParaRPr>
              </a:p>
              <a:p>
                <a:pPr>
                  <a:lnSpc>
                    <a:spcPct val="120000"/>
                  </a:lnSpc>
                </a:pPr>
                <a:r>
                  <a:rPr lang="en-US" altLang="zh-CN" sz="2800" dirty="0">
                    <a:solidFill>
                      <a:srgbClr val="0000FF"/>
                    </a:solidFill>
                    <a:ea typeface="宋体" panose="02010600030101010101" pitchFamily="2" charset="-122"/>
                  </a:rPr>
                  <a:t>    </a:t>
                </a:r>
                <a14:m>
                  <m:oMath xmlns:m="http://schemas.openxmlformats.org/officeDocument/2006/math">
                    <m:d>
                      <m:dPr>
                        <m:ctrlPr>
                          <a:rPr lang="en-US" altLang="zh-CN" sz="2800" i="1">
                            <a:solidFill>
                              <a:srgbClr val="0000FF"/>
                            </a:solidFill>
                            <a:latin typeface="Cambria Math" panose="02040503050406030204" pitchFamily="18" charset="0"/>
                            <a:ea typeface="宋体" panose="02010600030101010101" pitchFamily="2" charset="-122"/>
                          </a:rPr>
                        </m:ctrlPr>
                      </m:dPr>
                      <m:e>
                        <m:r>
                          <a:rPr lang="en-US" altLang="zh-CN" sz="2800" b="0" i="1" smtClean="0">
                            <a:solidFill>
                              <a:srgbClr val="0000FF"/>
                            </a:solidFill>
                            <a:latin typeface="Cambria Math" panose="02040503050406030204" pitchFamily="18" charset="0"/>
                            <a:ea typeface="宋体" panose="02010600030101010101" pitchFamily="2" charset="-122"/>
                          </a:rPr>
                          <m:t>2</m:t>
                        </m:r>
                      </m:e>
                    </m:d>
                  </m:oMath>
                </a14:m>
                <a:r>
                  <a:rPr lang="zh-CN" altLang="en-US" sz="2800" dirty="0">
                    <a:solidFill>
                      <a:srgbClr val="0000FF"/>
                    </a:solidFill>
                  </a:rPr>
                  <a:t>考查在复数</a:t>
                </a:r>
                <a:r>
                  <a:rPr lang="zh-CN" altLang="zh-CN" sz="2800" dirty="0">
                    <a:solidFill>
                      <a:srgbClr val="0000FF"/>
                    </a:solidFill>
                  </a:rPr>
                  <a:t>域</a:t>
                </a:r>
                <a14:m>
                  <m:oMath xmlns:m="http://schemas.openxmlformats.org/officeDocument/2006/math">
                    <m:r>
                      <a:rPr lang="en-US" altLang="zh-CN" sz="2800" i="1">
                        <a:solidFill>
                          <a:srgbClr val="0000FF"/>
                        </a:solidFill>
                        <a:latin typeface="Cambria Math"/>
                      </a:rPr>
                      <m:t>ℂ</m:t>
                    </m:r>
                  </m:oMath>
                </a14:m>
                <a:r>
                  <a:rPr lang="zh-CN" altLang="zh-CN" sz="2800" dirty="0">
                    <a:solidFill>
                      <a:srgbClr val="0000FF"/>
                    </a:solidFill>
                  </a:rPr>
                  <a:t>上的线性空间</a:t>
                </a:r>
                <a14:m>
                  <m:oMath xmlns:m="http://schemas.openxmlformats.org/officeDocument/2006/math">
                    <m:r>
                      <a:rPr lang="en-US" altLang="zh-CN" sz="2800" i="1">
                        <a:solidFill>
                          <a:srgbClr val="0000FF"/>
                        </a:solidFill>
                        <a:latin typeface="Cambria Math"/>
                      </a:rPr>
                      <m:t>ℂ</m:t>
                    </m:r>
                  </m:oMath>
                </a14:m>
                <a:endParaRPr lang="en-US" altLang="zh-CN" sz="2800" i="1" dirty="0">
                  <a:solidFill>
                    <a:srgbClr val="0000FF"/>
                  </a:solidFill>
                  <a:latin typeface="Cambria Math"/>
                </a:endParaRPr>
              </a:p>
              <a:p>
                <a:pPr>
                  <a:lnSpc>
                    <a:spcPct val="120000"/>
                  </a:lnSpc>
                </a:pPr>
                <a:r>
                  <a:rPr lang="zh-CN" altLang="en-US" sz="2800" dirty="0"/>
                  <a:t>向量</a:t>
                </a:r>
                <a14:m>
                  <m:oMath xmlns:m="http://schemas.openxmlformats.org/officeDocument/2006/math">
                    <m:r>
                      <a:rPr lang="en-US" altLang="zh-CN" sz="2800" i="1">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smtClean="0">
                        <a:latin typeface="Cambria Math"/>
                      </a:rPr>
                      <m:t>i</m:t>
                    </m:r>
                  </m:oMath>
                </a14:m>
                <a:r>
                  <a:rPr lang="en-US" altLang="zh-CN" sz="2800" dirty="0"/>
                  <a:t> </a:t>
                </a:r>
                <a:r>
                  <a:rPr lang="zh-CN" altLang="zh-CN" sz="2800" dirty="0"/>
                  <a:t>线性</a:t>
                </a:r>
                <a:r>
                  <a:rPr lang="zh-CN" altLang="en-US" sz="2800" dirty="0"/>
                  <a:t>相</a:t>
                </a:r>
                <a:r>
                  <a:rPr lang="zh-CN" altLang="zh-CN" sz="2800" dirty="0"/>
                  <a:t>关</a:t>
                </a:r>
                <a:r>
                  <a:rPr lang="en-US" altLang="zh-CN" sz="2800" dirty="0">
                    <a:latin typeface="仿宋" panose="02010609060101010101" pitchFamily="49" charset="-122"/>
                    <a:ea typeface="仿宋" panose="02010609060101010101" pitchFamily="49" charset="-122"/>
                  </a:rPr>
                  <a:t>,</a:t>
                </a:r>
                <a:r>
                  <a:rPr lang="zh-CN" altLang="zh-CN" sz="2800" dirty="0"/>
                  <a:t>且</a:t>
                </a:r>
                <a14:m>
                  <m:oMath xmlns:m="http://schemas.openxmlformats.org/officeDocument/2006/math">
                    <m:r>
                      <a:rPr lang="en-US" altLang="zh-CN" sz="2800" i="1">
                        <a:latin typeface="Cambria Math"/>
                      </a:rPr>
                      <m:t>ℂ</m:t>
                    </m:r>
                  </m:oMath>
                </a14:m>
                <a:r>
                  <a:rPr lang="zh-CN" altLang="zh-CN" sz="2800" dirty="0"/>
                  <a:t>中</a:t>
                </a:r>
                <a:r>
                  <a:rPr lang="zh-CN" altLang="zh-CN" sz="2800" dirty="0">
                    <a:solidFill>
                      <a:srgbClr val="FF0000"/>
                    </a:solidFill>
                  </a:rPr>
                  <a:t>任一复数均可由</a:t>
                </a:r>
                <a14:m>
                  <m:oMath xmlns:m="http://schemas.openxmlformats.org/officeDocument/2006/math">
                    <m:r>
                      <a:rPr lang="en-US" altLang="zh-CN" sz="2800" i="1">
                        <a:solidFill>
                          <a:srgbClr val="FF0000"/>
                        </a:solidFill>
                        <a:latin typeface="Cambria Math"/>
                      </a:rPr>
                      <m:t>1</m:t>
                    </m:r>
                  </m:oMath>
                </a14:m>
                <a:r>
                  <a:rPr lang="zh-CN" altLang="en-US" sz="2800" dirty="0">
                    <a:solidFill>
                      <a:srgbClr val="FF0000"/>
                    </a:solidFill>
                  </a:rPr>
                  <a:t>或 </a:t>
                </a:r>
                <a14:m>
                  <m:oMath xmlns:m="http://schemas.openxmlformats.org/officeDocument/2006/math">
                    <m:r>
                      <m:rPr>
                        <m:sty m:val="p"/>
                      </m:rPr>
                      <a:rPr lang="en-US" altLang="zh-CN" sz="2800" smtClean="0">
                        <a:solidFill>
                          <a:srgbClr val="FF0000"/>
                        </a:solidFill>
                        <a:latin typeface="Cambria Math"/>
                      </a:rPr>
                      <m:t>i</m:t>
                    </m:r>
                  </m:oMath>
                </a14:m>
                <a:r>
                  <a:rPr lang="en-US" altLang="zh-CN" sz="2800" dirty="0">
                    <a:solidFill>
                      <a:srgbClr val="FF0000"/>
                    </a:solidFill>
                  </a:rPr>
                  <a:t> </a:t>
                </a:r>
                <a:r>
                  <a:rPr lang="zh-CN" altLang="zh-CN" sz="2800" dirty="0">
                    <a:solidFill>
                      <a:srgbClr val="FF0000"/>
                    </a:solidFill>
                  </a:rPr>
                  <a:t>线性表示</a:t>
                </a:r>
                <a:r>
                  <a:rPr lang="en-US" altLang="zh-CN" sz="2800" dirty="0">
                    <a:latin typeface="仿宋" panose="02010609060101010101" pitchFamily="49" charset="-122"/>
                    <a:ea typeface="仿宋" panose="02010609060101010101" pitchFamily="49" charset="-122"/>
                  </a:rPr>
                  <a:t>.</a:t>
                </a:r>
                <a:r>
                  <a:rPr lang="zh-CN" altLang="en-US" sz="2800" dirty="0"/>
                  <a:t>故</a:t>
                </a:r>
                <a:r>
                  <a:rPr lang="zh-CN" altLang="zh-CN" sz="2800" dirty="0"/>
                  <a:t>向量组</a:t>
                </a:r>
                <a14:m>
                  <m:oMath xmlns:m="http://schemas.openxmlformats.org/officeDocument/2006/math">
                    <m:r>
                      <a:rPr lang="en-US" altLang="zh-CN" sz="2800" i="1">
                        <a:latin typeface="Cambria Math"/>
                      </a:rPr>
                      <m:t>1</m:t>
                    </m:r>
                  </m:oMath>
                </a14:m>
                <a:r>
                  <a:rPr lang="zh-CN" altLang="zh-CN" sz="2800" dirty="0"/>
                  <a:t>和</a:t>
                </a:r>
                <a:r>
                  <a:rPr lang="en-US" altLang="zh-CN" sz="2800" dirty="0"/>
                  <a:t> </a:t>
                </a:r>
                <a14:m>
                  <m:oMath xmlns:m="http://schemas.openxmlformats.org/officeDocument/2006/math">
                    <m:r>
                      <m:rPr>
                        <m:sty m:val="p"/>
                      </m:rPr>
                      <a:rPr lang="en-US" altLang="zh-CN" sz="2800" smtClean="0">
                        <a:latin typeface="Cambria Math"/>
                      </a:rPr>
                      <m:t>i</m:t>
                    </m:r>
                  </m:oMath>
                </a14:m>
                <a:r>
                  <a:rPr lang="zh-CN" altLang="en-US" sz="2800" dirty="0"/>
                  <a:t> 分别</a:t>
                </a:r>
                <a:r>
                  <a:rPr lang="zh-CN" altLang="zh-CN" sz="2800" dirty="0"/>
                  <a:t>构成</a:t>
                </a:r>
                <a14:m>
                  <m:oMath xmlns:m="http://schemas.openxmlformats.org/officeDocument/2006/math">
                    <m:r>
                      <a:rPr lang="en-US" altLang="zh-CN" sz="2800" i="1">
                        <a:latin typeface="Cambria Math"/>
                      </a:rPr>
                      <m:t>ℂ</m:t>
                    </m:r>
                  </m:oMath>
                </a14:m>
                <a:r>
                  <a:rPr lang="zh-CN" altLang="zh-CN" sz="2800" dirty="0"/>
                  <a:t>的一组基</a:t>
                </a:r>
                <a:r>
                  <a:rPr lang="en-US" altLang="zh-CN" sz="2800" dirty="0">
                    <a:latin typeface="仿宋" panose="02010609060101010101" pitchFamily="49" charset="-122"/>
                    <a:ea typeface="仿宋" panose="02010609060101010101" pitchFamily="49" charset="-122"/>
                  </a:rPr>
                  <a:t>,</a:t>
                </a:r>
                <a:r>
                  <a:rPr lang="zh-CN" altLang="en-US" sz="2800" dirty="0"/>
                  <a:t>即</a:t>
                </a:r>
                <a:r>
                  <a:rPr lang="zh-CN" altLang="en-US" sz="2800" dirty="0">
                    <a:solidFill>
                      <a:schemeClr val="tx1"/>
                    </a:solidFill>
                  </a:rPr>
                  <a:t>定义在</a:t>
                </a:r>
                <a14:m>
                  <m:oMath xmlns:m="http://schemas.openxmlformats.org/officeDocument/2006/math">
                    <m:r>
                      <a:rPr lang="en-US" altLang="zh-CN" sz="2800" i="1">
                        <a:solidFill>
                          <a:schemeClr val="tx1"/>
                        </a:solidFill>
                        <a:latin typeface="Cambria Math" panose="02040503050406030204" pitchFamily="18" charset="0"/>
                      </a:rPr>
                      <m:t>ℂ</m:t>
                    </m:r>
                  </m:oMath>
                </a14:m>
                <a:r>
                  <a:rPr lang="zh-CN" altLang="zh-CN" sz="2800" dirty="0">
                    <a:solidFill>
                      <a:schemeClr val="tx1"/>
                    </a:solidFill>
                  </a:rPr>
                  <a:t>上的线性空间</a:t>
                </a:r>
                <a14:m>
                  <m:oMath xmlns:m="http://schemas.openxmlformats.org/officeDocument/2006/math">
                    <m:r>
                      <a:rPr lang="en-US" altLang="zh-CN" sz="2800" i="1">
                        <a:solidFill>
                          <a:schemeClr val="tx1"/>
                        </a:solidFill>
                        <a:latin typeface="Cambria Math"/>
                      </a:rPr>
                      <m:t>ℂ</m:t>
                    </m:r>
                  </m:oMath>
                </a14:m>
                <a:r>
                  <a:rPr lang="zh-CN" altLang="zh-CN" sz="2800" dirty="0">
                    <a:solidFill>
                      <a:schemeClr val="tx1"/>
                    </a:solidFill>
                  </a:rPr>
                  <a:t>的维数</a:t>
                </a:r>
                <a:r>
                  <a:rPr lang="zh-CN" altLang="en-US" sz="2800" dirty="0">
                    <a:solidFill>
                      <a:schemeClr val="tx1"/>
                    </a:solidFill>
                  </a:rPr>
                  <a:t>为</a:t>
                </a:r>
                <a14:m>
                  <m:oMath xmlns:m="http://schemas.openxmlformats.org/officeDocument/2006/math">
                    <m:r>
                      <a:rPr lang="en-US" altLang="zh-CN" sz="2800" b="0" i="1" smtClean="0">
                        <a:solidFill>
                          <a:srgbClr val="FF0000"/>
                        </a:solidFill>
                        <a:latin typeface="Cambria Math"/>
                      </a:rPr>
                      <m:t>1</m:t>
                    </m:r>
                  </m:oMath>
                </a14:m>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0">
                <a:blip r:embed="rId2"/>
                <a:stretch>
                  <a:fillRect l="-1623" t="-989" b="-3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6209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1.3.1</a:t>
                </a:r>
                <a:r>
                  <a:rPr lang="zh-CN" altLang="zh-CN" sz="2800" dirty="0">
                    <a:solidFill>
                      <a:srgbClr val="0000FF"/>
                    </a:solidFill>
                  </a:rPr>
                  <a:t>（</a:t>
                </a:r>
                <a:r>
                  <a:rPr lang="zh-CN" altLang="zh-CN" sz="2800" b="1" dirty="0">
                    <a:solidFill>
                      <a:srgbClr val="0000FF"/>
                    </a:solidFill>
                  </a:rPr>
                  <a:t>基扩充定理</a:t>
                </a:r>
                <a:r>
                  <a:rPr lang="zh-CN" altLang="zh-CN" sz="2800" dirty="0">
                    <a:solidFill>
                      <a:srgbClr val="0000FF"/>
                    </a:solidFill>
                  </a:rPr>
                  <a:t>）</a:t>
                </a:r>
                <a14:m>
                  <m:oMath xmlns:m="http://schemas.openxmlformats.org/officeDocument/2006/math">
                    <m:r>
                      <a:rPr lang="en-US" altLang="zh-CN" sz="2800" i="1">
                        <a:latin typeface="Cambria Math" panose="02040503050406030204" pitchFamily="18" charset="0"/>
                      </a:rPr>
                      <m:t>𝑛</m:t>
                    </m:r>
                  </m:oMath>
                </a14:m>
                <a:r>
                  <a:rPr lang="zh-CN" altLang="zh-CN" sz="2800" dirty="0"/>
                  <a:t>维线性空间中任意</a:t>
                </a:r>
                <a14:m>
                  <m:oMath xmlns:m="http://schemas.openxmlformats.org/officeDocument/2006/math">
                    <m:r>
                      <a:rPr lang="en-US" altLang="zh-CN" sz="2800" i="1">
                        <a:latin typeface="Cambria Math" panose="02040503050406030204" pitchFamily="18" charset="0"/>
                      </a:rPr>
                      <m:t>𝑛</m:t>
                    </m:r>
                  </m:oMath>
                </a14:m>
                <a:r>
                  <a:rPr lang="zh-CN" altLang="zh-CN" sz="2800" dirty="0"/>
                  <a:t>个线性无关的向量均为</a:t>
                </a:r>
                <a14:m>
                  <m:oMath xmlns:m="http://schemas.openxmlformats.org/officeDocument/2006/math">
                    <m:r>
                      <a:rPr lang="en-US" altLang="zh-CN" sz="2800" i="1">
                        <a:latin typeface="Cambria Math" panose="02040503050406030204" pitchFamily="18" charset="0"/>
                      </a:rPr>
                      <m:t>𝑉</m:t>
                    </m:r>
                  </m:oMath>
                </a14:m>
                <a:r>
                  <a:rPr lang="zh-CN" altLang="zh-CN" sz="2800" dirty="0"/>
                  <a:t>的一个基底</a:t>
                </a:r>
                <a:r>
                  <a:rPr lang="en-US" altLang="zh-CN" sz="2800" dirty="0"/>
                  <a:t>, </a:t>
                </a:r>
                <a:r>
                  <a:rPr lang="zh-CN" altLang="zh-CN" sz="2800" dirty="0"/>
                  <a:t>且任一线性无关向量组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𝑟</m:t>
                        </m:r>
                      </m:sub>
                    </m:sSub>
                  </m:oMath>
                </a14:m>
                <a:r>
                  <a:rPr lang="zh-CN" altLang="zh-CN" sz="2800" dirty="0"/>
                  <a:t>（</a:t>
                </a:r>
                <a14:m>
                  <m:oMath xmlns:m="http://schemas.openxmlformats.org/officeDocument/2006/math">
                    <m:r>
                      <a:rPr lang="en-US" altLang="zh-CN" sz="2800">
                        <a:latin typeface="Cambria Math" panose="02040503050406030204" pitchFamily="18" charset="0"/>
                      </a:rPr>
                      <m:t>1≤</m:t>
                    </m:r>
                    <m:r>
                      <a:rPr lang="en-US" altLang="zh-CN" sz="2800" i="1">
                        <a:latin typeface="Cambria Math" panose="02040503050406030204" pitchFamily="18" charset="0"/>
                      </a:rPr>
                      <m:t>𝑟</m:t>
                    </m:r>
                    <m:r>
                      <a:rPr lang="en-US" altLang="zh-CN" sz="2800" i="1">
                        <a:latin typeface="Cambria Math" panose="02040503050406030204" pitchFamily="18" charset="0"/>
                      </a:rPr>
                      <m:t>&lt;</m:t>
                    </m:r>
                    <m:r>
                      <a:rPr lang="en-US" altLang="zh-CN" sz="2800" i="1">
                        <a:latin typeface="Cambria Math" panose="02040503050406030204" pitchFamily="18" charset="0"/>
                      </a:rPr>
                      <m:t>𝑛</m:t>
                    </m:r>
                  </m:oMath>
                </a14:m>
                <a:r>
                  <a:rPr lang="zh-CN" altLang="zh-CN" sz="2800" dirty="0"/>
                  <a:t>）可扩充为</a:t>
                </a:r>
                <a14:m>
                  <m:oMath xmlns:m="http://schemas.openxmlformats.org/officeDocument/2006/math">
                    <m:r>
                      <a:rPr lang="en-US" altLang="zh-CN" sz="2800" i="1">
                        <a:latin typeface="Cambria Math" panose="02040503050406030204" pitchFamily="18" charset="0"/>
                      </a:rPr>
                      <m:t>𝑉</m:t>
                    </m:r>
                  </m:oMath>
                </a14:m>
                <a:r>
                  <a:rPr lang="zh-CN" altLang="zh-CN" sz="2800" dirty="0"/>
                  <a:t>的一个基底</a:t>
                </a:r>
                <a:r>
                  <a:rPr lang="en-US" altLang="zh-CN" sz="2800" dirty="0"/>
                  <a:t>. </a:t>
                </a:r>
              </a:p>
              <a:p>
                <a:pPr>
                  <a:lnSpc>
                    <a:spcPct val="120000"/>
                  </a:lnSpc>
                </a:pPr>
                <a:endParaRPr lang="zh-CN" altLang="zh-CN" sz="2800" dirty="0"/>
              </a:p>
              <a:p>
                <a:pPr>
                  <a:lnSpc>
                    <a:spcPct val="120000"/>
                  </a:lnSpc>
                </a:pPr>
                <a:r>
                  <a:rPr lang="zh-CN" altLang="zh-CN" sz="2800" b="1" dirty="0">
                    <a:solidFill>
                      <a:srgbClr val="0000FF"/>
                    </a:solidFill>
                  </a:rPr>
                  <a:t>注</a:t>
                </a:r>
                <a:r>
                  <a:rPr lang="en-US" altLang="zh-CN" sz="2800" b="1" dirty="0">
                    <a:solidFill>
                      <a:srgbClr val="0000FF"/>
                    </a:solidFill>
                  </a:rPr>
                  <a:t>5</a:t>
                </a:r>
                <a:r>
                  <a:rPr lang="zh-CN" altLang="zh-CN" sz="2800" dirty="0">
                    <a:solidFill>
                      <a:srgbClr val="0000FF"/>
                    </a:solidFill>
                  </a:rPr>
                  <a:t>：</a:t>
                </a:r>
                <a:r>
                  <a:rPr lang="zh-CN" altLang="zh-CN" sz="2800" dirty="0"/>
                  <a:t>在构造子空间的一组基时</a:t>
                </a:r>
                <a:r>
                  <a:rPr lang="en-US" altLang="zh-CN" sz="2800" dirty="0"/>
                  <a:t>, </a:t>
                </a:r>
                <a:r>
                  <a:rPr lang="zh-CN" altLang="zh-CN" sz="2800" dirty="0"/>
                  <a:t>优先</a:t>
                </a:r>
                <a:r>
                  <a:rPr lang="zh-CN" altLang="zh-CN" sz="2800" dirty="0">
                    <a:solidFill>
                      <a:srgbClr val="FF0000"/>
                    </a:solidFill>
                  </a:rPr>
                  <a:t>利用“加法”原则</a:t>
                </a:r>
                <a:r>
                  <a:rPr lang="en-US" altLang="zh-CN" sz="2800" dirty="0">
                    <a:solidFill>
                      <a:srgbClr val="FF0000"/>
                    </a:solidFill>
                  </a:rPr>
                  <a:t>, </a:t>
                </a:r>
                <a:r>
                  <a:rPr lang="zh-CN" altLang="zh-CN" sz="2800" dirty="0">
                    <a:solidFill>
                      <a:srgbClr val="FF0000"/>
                    </a:solidFill>
                  </a:rPr>
                  <a:t>尽量避免“减法”原则</a:t>
                </a:r>
                <a:r>
                  <a:rPr lang="en-US" altLang="zh-CN" sz="2800" dirty="0"/>
                  <a:t>.</a:t>
                </a:r>
                <a:endParaRPr lang="zh-CN" altLang="zh-CN" sz="28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35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993685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1.3.4</a:t>
                </a:r>
                <a:r>
                  <a:rPr lang="zh-CN" altLang="zh-CN" sz="2800" dirty="0">
                    <a:solidFill>
                      <a:srgbClr val="0000FF"/>
                    </a:solidFill>
                  </a:rPr>
                  <a:t>（</a:t>
                </a:r>
                <a:r>
                  <a:rPr lang="zh-CN" altLang="zh-CN" sz="2800" b="1" dirty="0">
                    <a:solidFill>
                      <a:srgbClr val="0000FF"/>
                    </a:solidFill>
                  </a:rPr>
                  <a:t>维数定理</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的两个子空间</a:t>
                </a:r>
                <a:r>
                  <a:rPr lang="en-US" altLang="zh-CN" sz="2800" dirty="0"/>
                  <a:t>, </a:t>
                </a:r>
                <a:r>
                  <a:rPr lang="zh-CN" altLang="zh-CN" sz="2800" dirty="0"/>
                  <a:t>则</a:t>
                </a:r>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600">
                          <a:latin typeface="Cambria Math" panose="02040503050406030204" pitchFamily="18" charset="0"/>
                        </a:rPr>
                        <m:t>dim</m:t>
                      </m:r>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e>
                      </m:d>
                      <m:r>
                        <a:rPr lang="en-US" altLang="zh-CN" sz="2600" i="1">
                          <a:latin typeface="Cambria Math" panose="02040503050406030204" pitchFamily="18" charset="0"/>
                        </a:rPr>
                        <m:t>=</m:t>
                      </m:r>
                      <m:r>
                        <m:rPr>
                          <m:sty m:val="p"/>
                        </m:rPr>
                        <a:rPr lang="en-US" altLang="zh-CN" sz="2600">
                          <a:latin typeface="Cambria Math" panose="02040503050406030204" pitchFamily="18" charset="0"/>
                        </a:rPr>
                        <m:t>dim</m:t>
                      </m:r>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1</m:t>
                          </m:r>
                        </m:sub>
                      </m:sSub>
                      <m:r>
                        <a:rPr lang="en-US" altLang="zh-CN" sz="2600">
                          <a:latin typeface="Cambria Math" panose="02040503050406030204" pitchFamily="18" charset="0"/>
                        </a:rPr>
                        <m:t>+</m:t>
                      </m:r>
                      <m:r>
                        <m:rPr>
                          <m:sty m:val="p"/>
                        </m:rPr>
                        <a:rPr lang="en-US" altLang="zh-CN" sz="2600">
                          <a:latin typeface="Cambria Math" panose="02040503050406030204" pitchFamily="18" charset="0"/>
                        </a:rPr>
                        <m:t>dim</m:t>
                      </m:r>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r>
                        <m:rPr>
                          <m:sty m:val="p"/>
                        </m:rPr>
                        <a:rPr lang="en-US" altLang="zh-CN" sz="2600">
                          <a:latin typeface="Cambria Math" panose="02040503050406030204" pitchFamily="18" charset="0"/>
                        </a:rPr>
                        <m:t>dim</m:t>
                      </m:r>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i="1">
                                  <a:latin typeface="Cambria Math" panose="02040503050406030204" pitchFamily="18" charset="0"/>
                                </a:rPr>
                                <m:t>𝑊</m:t>
                              </m:r>
                            </m:e>
                            <m:sub>
                              <m:r>
                                <a:rPr lang="en-US" altLang="zh-CN" sz="2600" i="1">
                                  <a:latin typeface="Cambria Math" panose="02040503050406030204" pitchFamily="18" charset="0"/>
                                </a:rPr>
                                <m:t>2</m:t>
                              </m:r>
                            </m:sub>
                          </m:sSub>
                        </m:e>
                      </m:d>
                    </m:oMath>
                  </m:oMathPara>
                </a14:m>
                <a:endParaRPr lang="zh-CN" altLang="zh-CN" sz="26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39370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1.3.10 </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e>
                    </m:d>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𝜷</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𝜷</m:t>
                            </m:r>
                          </m:e>
                          <m:sub>
                            <m:r>
                              <a:rPr lang="en-US" altLang="zh-CN" sz="2800" i="1">
                                <a:latin typeface="Cambria Math" panose="02040503050406030204" pitchFamily="18" charset="0"/>
                              </a:rPr>
                              <m:t>2</m:t>
                            </m:r>
                          </m:sub>
                        </m:sSub>
                      </m:e>
                    </m:d>
                  </m:oMath>
                </a14:m>
                <a:r>
                  <a:rPr lang="en-US" altLang="zh-CN" sz="2800" dirty="0"/>
                  <a:t>, </a:t>
                </a:r>
                <a:r>
                  <a:rPr lang="zh-CN" altLang="zh-CN" sz="2800" dirty="0"/>
                  <a:t>其中</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1,2,1,0</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1,1,1,0</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1,0,1,1</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𝜷</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2,1,0,0</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a:latin typeface="Cambria Math" panose="02040503050406030204" pitchFamily="18" charset="0"/>
                          </a:rPr>
                          <m:t>𝜷</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0,1,0,0</m:t>
                            </m:r>
                          </m:e>
                        </m:d>
                      </m:e>
                      <m:sup>
                        <m:r>
                          <a:rPr lang="en-US" altLang="zh-CN" sz="2800" i="1">
                            <a:latin typeface="Cambria Math" panose="02040503050406030204" pitchFamily="18" charset="0"/>
                          </a:rPr>
                          <m:t>𝑇</m:t>
                        </m:r>
                      </m:sup>
                    </m:sSup>
                  </m:oMath>
                </a14:m>
                <a:r>
                  <a:rPr lang="en-US" altLang="zh-CN" sz="2800" dirty="0"/>
                  <a:t>, </a:t>
                </a:r>
                <a:r>
                  <a:rPr lang="zh-CN" altLang="zh-CN" sz="2800" dirty="0"/>
                  <a:t>求</a:t>
                </a:r>
                <a14:m>
                  <m:oMath xmlns:m="http://schemas.openxmlformats.org/officeDocument/2006/math">
                    <m:r>
                      <m:rPr>
                        <m:sty m:val="p"/>
                      </m:rPr>
                      <a:rPr lang="en-US" altLang="zh-CN" sz="2800">
                        <a:latin typeface="Cambria Math" panose="02040503050406030204" pitchFamily="18" charset="0"/>
                      </a:rPr>
                      <m:t>dim</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a14:m>
                <a:r>
                  <a:rPr lang="zh-CN" altLang="zh-CN" sz="2800" dirty="0"/>
                  <a:t>和</a:t>
                </a:r>
                <a14:m>
                  <m:oMath xmlns:m="http://schemas.openxmlformats.org/officeDocument/2006/math">
                    <m:r>
                      <m:rPr>
                        <m:sty m:val="p"/>
                      </m:rPr>
                      <a:rPr lang="en-US" altLang="zh-CN" sz="2800">
                        <a:latin typeface="Cambria Math" panose="02040503050406030204" pitchFamily="18" charset="0"/>
                      </a:rPr>
                      <m:t>dim</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a14:m>
                <a:r>
                  <a:rPr lang="en-US" altLang="zh-CN" sz="2800" dirty="0"/>
                  <a:t>.</a:t>
                </a:r>
              </a:p>
              <a:p>
                <a:pPr>
                  <a:lnSpc>
                    <a:spcPct val="120000"/>
                  </a:lnSpc>
                </a:pPr>
                <a:endParaRPr lang="en-US" altLang="zh-CN" sz="2800" dirty="0"/>
              </a:p>
              <a:p>
                <a:pPr>
                  <a:lnSpc>
                    <a:spcPct val="120000"/>
                  </a:lnSpc>
                </a:pPr>
                <a:endParaRPr lang="en-US" altLang="zh-CN" sz="2800" dirty="0"/>
              </a:p>
              <a:p>
                <a:br>
                  <a:rPr lang="en-US" altLang="zh-CN" b="1" dirty="0"/>
                </a:br>
                <a:endParaRPr lang="zh-CN" altLang="zh-CN" sz="2800" dirty="0"/>
              </a:p>
              <a:p>
                <a:pPr>
                  <a:lnSpc>
                    <a:spcPct val="120000"/>
                  </a:lnSpc>
                </a:pPr>
                <a:endParaRPr lang="zh-CN" altLang="zh-CN" sz="2600" dirty="0"/>
              </a:p>
              <a:p>
                <a:pPr>
                  <a:lnSpc>
                    <a:spcPct val="120000"/>
                  </a:lnSpc>
                </a:pPr>
                <a:endParaRPr lang="zh-CN" altLang="zh-CN" sz="2800" dirty="0"/>
              </a:p>
              <a:p>
                <a:pPr>
                  <a:lnSpc>
                    <a:spcPct val="120000"/>
                  </a:lnSpc>
                </a:pPr>
                <a:endParaRPr lang="en-US" altLang="zh-CN" sz="2800" dirty="0">
                  <a:latin typeface="黑体"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a:blip r:embed="rId2"/>
                <a:stretch>
                  <a:fillRect l="-1623" t="-989" r="-4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820373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940366" cy="512132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1.3.1 </a:t>
                </a:r>
                <a:r>
                  <a:rPr lang="zh-CN" altLang="en-US" sz="2800" dirty="0"/>
                  <a:t>考查定义在</a:t>
                </a:r>
                <a14:m>
                  <m:oMath xmlns:m="http://schemas.openxmlformats.org/officeDocument/2006/math">
                    <m:r>
                      <a:rPr lang="en-US" altLang="zh-CN" sz="2800" i="1">
                        <a:latin typeface="Cambria Math" panose="02040503050406030204" pitchFamily="18" charset="0"/>
                      </a:rPr>
                      <m:t>ℂ</m:t>
                    </m:r>
                  </m:oMath>
                </a14:m>
                <a:r>
                  <a:rPr lang="zh-CN" altLang="en-US" sz="2800" dirty="0"/>
                  <a:t>上的线性</a:t>
                </a:r>
                <a:r>
                  <a:rPr lang="zh-CN" altLang="zh-CN" sz="2800" dirty="0"/>
                  <a:t>空间</a:t>
                </a:r>
                <a14:m>
                  <m:oMath xmlns:m="http://schemas.openxmlformats.org/officeDocument/2006/math">
                    <m:r>
                      <a:rPr lang="en-US" altLang="zh-CN" sz="2800" i="1">
                        <a:latin typeface="Cambria Math" panose="02040503050406030204" pitchFamily="18" charset="0"/>
                      </a:rPr>
                      <m:t>ℂ</m:t>
                    </m:r>
                  </m:oMath>
                </a14:m>
                <a:r>
                  <a:rPr lang="en-US" altLang="zh-CN" sz="2800" dirty="0">
                    <a:latin typeface="仿宋" panose="02010609060101010101" pitchFamily="49" charset="-122"/>
                    <a:ea typeface="仿宋" panose="02010609060101010101" pitchFamily="49" charset="-122"/>
                  </a:rPr>
                  <a:t>,</a:t>
                </a:r>
                <a:r>
                  <a:rPr lang="zh-CN" altLang="en-US" sz="2800" dirty="0"/>
                  <a:t>讨论空间中向量</a:t>
                </a:r>
                <a14:m>
                  <m:oMath xmlns:m="http://schemas.openxmlformats.org/officeDocument/2006/math">
                    <m:r>
                      <m:rPr>
                        <m:sty m:val="p"/>
                      </m:rPr>
                      <a:rPr lang="en-US" altLang="zh-CN" sz="2800" dirty="0">
                        <a:latin typeface="Cambria Math"/>
                      </a:rPr>
                      <m:t>i</m:t>
                    </m:r>
                  </m:oMath>
                </a14:m>
                <a:r>
                  <a:rPr lang="zh-CN" altLang="en-US" sz="2800" dirty="0"/>
                  <a:t>和向量</a:t>
                </a:r>
                <a:r>
                  <a:rPr lang="en-US" altLang="zh-CN" sz="2800" dirty="0"/>
                  <a:t>1</a:t>
                </a:r>
                <a:r>
                  <a:rPr lang="zh-CN" altLang="en-US" sz="2800" dirty="0"/>
                  <a:t>的线性相关性</a:t>
                </a:r>
                <a:r>
                  <a:rPr lang="en-US" altLang="zh-CN" sz="2800" dirty="0">
                    <a:latin typeface="仿宋" panose="02010609060101010101" pitchFamily="49" charset="-122"/>
                    <a:ea typeface="仿宋" panose="02010609060101010101" pitchFamily="49" charset="-122"/>
                  </a:rPr>
                  <a:t>.</a:t>
                </a:r>
              </a:p>
              <a:p>
                <a:pPr>
                  <a:lnSpc>
                    <a:spcPct val="120000"/>
                  </a:lnSpc>
                  <a:spcBef>
                    <a:spcPts val="0"/>
                  </a:spcBef>
                </a:pPr>
                <a:r>
                  <a:rPr lang="zh-CN" altLang="en-US" sz="2800" dirty="0">
                    <a:solidFill>
                      <a:srgbClr val="0000FF"/>
                    </a:solidFill>
                  </a:rPr>
                  <a:t>分析</a:t>
                </a:r>
                <a:r>
                  <a:rPr lang="en-US" altLang="zh-CN" sz="2800" dirty="0">
                    <a:solidFill>
                      <a:srgbClr val="0000FF"/>
                    </a:solidFill>
                    <a:latin typeface="宋体" panose="02010600030101010101" pitchFamily="2" charset="-122"/>
                    <a:ea typeface="宋体" panose="02010600030101010101" pitchFamily="2" charset="-122"/>
                  </a:rPr>
                  <a:t>:</a:t>
                </a:r>
                <a:r>
                  <a:rPr lang="zh-CN" altLang="en-US" sz="2800" dirty="0">
                    <a:solidFill>
                      <a:schemeClr val="tx1"/>
                    </a:solidFill>
                  </a:rPr>
                  <a:t>考查方程</a:t>
                </a:r>
                <a:endParaRPr lang="en-US" altLang="zh-CN" sz="2800" dirty="0">
                  <a:solidFill>
                    <a:schemeClr val="tx1"/>
                  </a:solidFill>
                </a:endParaRPr>
              </a:p>
              <a:p>
                <a:pPr algn="ctr">
                  <a:lnSpc>
                    <a:spcPct val="120000"/>
                  </a:lnSpc>
                  <a:spcBef>
                    <a:spcPts val="0"/>
                  </a:spcBef>
                </a:pPr>
                <a14:m>
                  <m:oMath xmlns:m="http://schemas.openxmlformats.org/officeDocument/2006/math">
                    <m:sSub>
                      <m:sSubPr>
                        <m:ctrlPr>
                          <a:rPr lang="zh-CN"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panose="02040503050406030204" pitchFamily="18" charset="0"/>
                          </a:rPr>
                          <m:t>1</m:t>
                        </m:r>
                      </m:sub>
                    </m:sSub>
                    <m:r>
                      <a:rPr lang="en-US" altLang="zh-CN" sz="2800" i="1">
                        <a:solidFill>
                          <a:schemeClr val="tx1"/>
                        </a:solidFill>
                        <a:latin typeface="Cambria Math"/>
                        <a:ea typeface="Cambria Math"/>
                      </a:rPr>
                      <m:t>∙</m:t>
                    </m:r>
                    <m:r>
                      <m:rPr>
                        <m:sty m:val="p"/>
                      </m:rPr>
                      <a:rPr lang="en-US" altLang="zh-CN" sz="2800" dirty="0">
                        <a:solidFill>
                          <a:schemeClr val="tx1"/>
                        </a:solidFill>
                        <a:latin typeface="Cambria Math"/>
                      </a:rPr>
                      <m:t>i</m:t>
                    </m:r>
                    <m:r>
                      <a:rPr lang="en-US" altLang="zh-CN" sz="2800">
                        <a:solidFill>
                          <a:schemeClr val="tx1"/>
                        </a:solidFill>
                        <a:latin typeface="Cambria Math" panose="02040503050406030204" pitchFamily="18" charset="0"/>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b="0" i="1" smtClean="0">
                            <a:solidFill>
                              <a:schemeClr val="tx1"/>
                            </a:solidFill>
                            <a:latin typeface="Cambria Math"/>
                          </a:rPr>
                          <m:t>2</m:t>
                        </m:r>
                      </m:sub>
                    </m:sSub>
                    <m:r>
                      <a:rPr lang="en-US" altLang="zh-CN" sz="2800" i="1" smtClean="0">
                        <a:solidFill>
                          <a:schemeClr val="tx1"/>
                        </a:solidFill>
                        <a:latin typeface="Cambria Math"/>
                        <a:ea typeface="Cambria Math"/>
                      </a:rPr>
                      <m:t>∙</m:t>
                    </m:r>
                    <m:r>
                      <a:rPr lang="en-US" altLang="zh-CN" sz="2800" b="0" i="0" smtClean="0">
                        <a:solidFill>
                          <a:schemeClr val="tx1"/>
                        </a:solidFill>
                        <a:latin typeface="Cambria Math"/>
                      </a:rPr>
                      <m:t>1</m:t>
                    </m:r>
                    <m:r>
                      <a:rPr lang="en-US" altLang="zh-CN" sz="2800">
                        <a:solidFill>
                          <a:schemeClr val="tx1"/>
                        </a:solidFill>
                        <a:latin typeface="Cambria Math" panose="02040503050406030204" pitchFamily="18" charset="0"/>
                      </a:rPr>
                      <m:t>=</m:t>
                    </m:r>
                    <m:r>
                      <a:rPr lang="en-US" altLang="zh-CN" sz="2800" b="1" i="1">
                        <a:solidFill>
                          <a:schemeClr val="tx1"/>
                        </a:solidFill>
                        <a:latin typeface="Cambria Math" panose="02040503050406030204" pitchFamily="18" charset="0"/>
                      </a:rPr>
                      <m:t>𝜽</m:t>
                    </m:r>
                  </m:oMath>
                </a14:m>
                <a:r>
                  <a:rPr lang="zh-CN" altLang="en-US"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panose="02040503050406030204" pitchFamily="18" charset="0"/>
                          </a:rPr>
                          <m:t>1</m:t>
                        </m:r>
                      </m:sub>
                    </m:sSub>
                    <m:r>
                      <a:rPr lang="en-US" altLang="zh-CN" sz="2800" i="1">
                        <a:solidFill>
                          <a:schemeClr val="tx1"/>
                        </a:solidFill>
                        <a:latin typeface="Cambria Math" panose="02040503050406030204" pitchFamily="18" charset="0"/>
                      </a:rPr>
                      <m:t>, </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a:rPr>
                          <m:t>2</m:t>
                        </m:r>
                      </m:sub>
                    </m:sSub>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ℂ</m:t>
                    </m:r>
                  </m:oMath>
                </a14:m>
                <a:endParaRPr lang="en-US" altLang="zh-CN" sz="2800" dirty="0">
                  <a:solidFill>
                    <a:schemeClr val="tx1"/>
                  </a:solidFill>
                </a:endParaRPr>
              </a:p>
              <a:p>
                <a:pPr>
                  <a:lnSpc>
                    <a:spcPct val="120000"/>
                  </a:lnSpc>
                  <a:spcBef>
                    <a:spcPts val="0"/>
                  </a:spcBef>
                </a:pPr>
                <a:r>
                  <a:rPr lang="zh-CN" altLang="en-US" sz="2800" dirty="0">
                    <a:solidFill>
                      <a:schemeClr val="tx1"/>
                    </a:solidFill>
                    <a:latin typeface="黑体" panose="02010609060101010101" pitchFamily="49" charset="-122"/>
                  </a:rPr>
                  <a:t>显然</a:t>
                </a:r>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panose="02040503050406030204" pitchFamily="18" charset="0"/>
                          </a:rPr>
                          <m:t>1</m:t>
                        </m:r>
                      </m:sub>
                    </m:sSub>
                    <m:r>
                      <a:rPr lang="en-US" altLang="zh-CN" sz="2800" b="0" i="1" smtClean="0">
                        <a:solidFill>
                          <a:schemeClr val="tx1"/>
                        </a:solidFill>
                        <a:latin typeface="Cambria Math"/>
                      </a:rPr>
                      <m:t>=−1</m:t>
                    </m:r>
                  </m:oMath>
                </a14:m>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a:rPr>
                          <m:t>2</m:t>
                        </m:r>
                      </m:sub>
                    </m:sSub>
                    <m:r>
                      <a:rPr lang="en-US" altLang="zh-CN" sz="2800" i="1">
                        <a:solidFill>
                          <a:schemeClr val="tx1"/>
                        </a:solidFill>
                        <a:latin typeface="Cambria Math"/>
                      </a:rPr>
                      <m:t>=</m:t>
                    </m:r>
                  </m:oMath>
                </a14:m>
                <a:r>
                  <a:rPr lang="en-US" altLang="zh-CN" sz="2800" dirty="0">
                    <a:solidFill>
                      <a:schemeClr val="tx1"/>
                    </a:solidFill>
                  </a:rPr>
                  <a:t> </a:t>
                </a:r>
                <a14:m>
                  <m:oMath xmlns:m="http://schemas.openxmlformats.org/officeDocument/2006/math">
                    <m:r>
                      <m:rPr>
                        <m:sty m:val="p"/>
                      </m:rPr>
                      <a:rPr lang="en-US" altLang="zh-CN" sz="2800" dirty="0">
                        <a:solidFill>
                          <a:schemeClr val="tx1"/>
                        </a:solidFill>
                        <a:latin typeface="Cambria Math"/>
                      </a:rPr>
                      <m:t>i</m:t>
                    </m:r>
                  </m:oMath>
                </a14:m>
                <a:r>
                  <a:rPr lang="zh-CN" altLang="en-US" sz="2800" dirty="0">
                    <a:solidFill>
                      <a:schemeClr val="tx1"/>
                    </a:solidFill>
                  </a:rPr>
                  <a:t>是方程的一组解</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p>
              <a:p>
                <a:pPr>
                  <a:lnSpc>
                    <a:spcPct val="120000"/>
                  </a:lnSpc>
                  <a:spcBef>
                    <a:spcPts val="0"/>
                  </a:spcBef>
                </a:pPr>
                <a:r>
                  <a:rPr lang="zh-CN" altLang="en-US" sz="2800" dirty="0">
                    <a:solidFill>
                      <a:srgbClr val="0000FF"/>
                    </a:solidFill>
                  </a:rPr>
                  <a:t>即向量 </a:t>
                </a:r>
                <a14:m>
                  <m:oMath xmlns:m="http://schemas.openxmlformats.org/officeDocument/2006/math">
                    <m:r>
                      <m:rPr>
                        <m:sty m:val="p"/>
                      </m:rPr>
                      <a:rPr lang="en-US" altLang="zh-CN" sz="2800" dirty="0" smtClean="0">
                        <a:solidFill>
                          <a:srgbClr val="0000FF"/>
                        </a:solidFill>
                        <a:latin typeface="Cambria Math"/>
                      </a:rPr>
                      <m:t>i</m:t>
                    </m:r>
                  </m:oMath>
                </a14:m>
                <a:r>
                  <a:rPr lang="zh-CN" altLang="en-US" sz="2800" dirty="0">
                    <a:solidFill>
                      <a:srgbClr val="0000FF"/>
                    </a:solidFill>
                  </a:rPr>
                  <a:t> 和向量</a:t>
                </a:r>
                <a14:m>
                  <m:oMath xmlns:m="http://schemas.openxmlformats.org/officeDocument/2006/math">
                    <m:r>
                      <a:rPr lang="en-US" altLang="zh-CN" sz="2800" b="0" i="1" smtClean="0">
                        <a:solidFill>
                          <a:srgbClr val="0000FF"/>
                        </a:solidFill>
                        <a:latin typeface="Cambria Math"/>
                      </a:rPr>
                      <m:t>1</m:t>
                    </m:r>
                  </m:oMath>
                </a14:m>
                <a:r>
                  <a:rPr lang="zh-CN" altLang="en-US" sz="2800" dirty="0">
                    <a:solidFill>
                      <a:srgbClr val="0000FF"/>
                    </a:solidFill>
                  </a:rPr>
                  <a:t>线性相关</a:t>
                </a:r>
                <a:r>
                  <a:rPr lang="en-US" altLang="zh-CN" sz="2800" dirty="0">
                    <a:solidFill>
                      <a:srgbClr val="0000FF"/>
                    </a:solidFill>
                    <a:latin typeface="仿宋" panose="02010609060101010101" pitchFamily="49" charset="-122"/>
                    <a:ea typeface="仿宋" panose="02010609060101010101" pitchFamily="49" charset="-122"/>
                  </a:rPr>
                  <a:t>. </a:t>
                </a:r>
              </a:p>
              <a:p>
                <a:pPr>
                  <a:lnSpc>
                    <a:spcPct val="120000"/>
                  </a:lnSpc>
                  <a:spcBef>
                    <a:spcPts val="0"/>
                  </a:spcBef>
                </a:pPr>
                <a:r>
                  <a:rPr lang="zh-CN" altLang="en-US" sz="2800" dirty="0">
                    <a:solidFill>
                      <a:srgbClr val="FF0000"/>
                    </a:solidFill>
                  </a:rPr>
                  <a:t>思考</a:t>
                </a:r>
                <a:r>
                  <a:rPr lang="en-US" altLang="zh-CN" sz="2800" dirty="0">
                    <a:solidFill>
                      <a:srgbClr val="FF0000"/>
                    </a:solidFill>
                    <a:latin typeface="宋体" panose="02010600030101010101" pitchFamily="2" charset="-122"/>
                    <a:ea typeface="宋体" panose="02010600030101010101" pitchFamily="2" charset="-122"/>
                  </a:rPr>
                  <a:t>:</a:t>
                </a:r>
                <a:r>
                  <a:rPr lang="zh-CN" altLang="en-US" sz="2800" dirty="0">
                    <a:solidFill>
                      <a:srgbClr val="FF0000"/>
                    </a:solidFill>
                  </a:rPr>
                  <a:t>若</a:t>
                </a:r>
                <a14:m>
                  <m:oMath xmlns:m="http://schemas.openxmlformats.org/officeDocument/2006/math">
                    <m:r>
                      <m:rPr>
                        <m:nor/>
                      </m:rPr>
                      <a:rPr lang="zh-CN" altLang="en-US" sz="2800" dirty="0" smtClean="0">
                        <a:solidFill>
                          <a:srgbClr val="FF0000"/>
                        </a:solidFill>
                      </a:rPr>
                      <m:t>定义在</m:t>
                    </m:r>
                    <m:r>
                      <a:rPr lang="en-US" altLang="zh-CN" sz="2800" i="1">
                        <a:solidFill>
                          <a:srgbClr val="FF0000"/>
                        </a:solidFill>
                        <a:latin typeface="Cambria Math" panose="02040503050406030204" pitchFamily="18" charset="0"/>
                      </a:rPr>
                      <m:t>ℝ</m:t>
                    </m:r>
                    <m:r>
                      <m:rPr>
                        <m:nor/>
                      </m:rPr>
                      <a:rPr lang="zh-CN" altLang="en-US" sz="2800" dirty="0">
                        <a:solidFill>
                          <a:srgbClr val="FF0000"/>
                        </a:solidFill>
                      </a:rPr>
                      <m:t>上的线性</m:t>
                    </m:r>
                    <m:r>
                      <m:rPr>
                        <m:nor/>
                      </m:rPr>
                      <a:rPr lang="zh-CN" altLang="zh-CN" sz="2800" dirty="0">
                        <a:solidFill>
                          <a:srgbClr val="FF0000"/>
                        </a:solidFill>
                      </a:rPr>
                      <m:t>空间</m:t>
                    </m:r>
                    <m:r>
                      <a:rPr lang="en-US" altLang="zh-CN" sz="2800" i="1">
                        <a:solidFill>
                          <a:srgbClr val="FF0000"/>
                        </a:solidFill>
                        <a:latin typeface="Cambria Math" panose="02040503050406030204" pitchFamily="18" charset="0"/>
                      </a:rPr>
                      <m:t>ℂ</m:t>
                    </m:r>
                  </m:oMath>
                </a14:m>
                <a:r>
                  <a:rPr lang="zh-CN" altLang="en-US" sz="2800" dirty="0">
                    <a:solidFill>
                      <a:srgbClr val="FF0000"/>
                    </a:solidFill>
                    <a:latin typeface="黑体" panose="02010609060101010101" pitchFamily="49" charset="-122"/>
                  </a:rPr>
                  <a:t>呢？</a:t>
                </a:r>
                <a:endParaRPr lang="zh-CN" altLang="zh-CN" sz="2800" dirty="0">
                  <a:solidFill>
                    <a:srgbClr val="FF0000"/>
                  </a:solidFill>
                  <a:latin typeface="黑体" panose="02010609060101010101" pitchFamily="49" charset="-122"/>
                </a:endParaRPr>
              </a:p>
              <a:p>
                <a:pPr>
                  <a:lnSpc>
                    <a:spcPct val="120000"/>
                  </a:lnSpc>
                  <a:spcBef>
                    <a:spcPts val="0"/>
                  </a:spcBef>
                </a:pPr>
                <a:r>
                  <a:rPr lang="zh-CN" altLang="en-US" sz="2800" dirty="0">
                    <a:solidFill>
                      <a:schemeClr val="tx1"/>
                    </a:solidFill>
                  </a:rPr>
                  <a:t>此时</a:t>
                </a:r>
                <a14:m>
                  <m:oMath xmlns:m="http://schemas.openxmlformats.org/officeDocument/2006/math">
                    <m:sSub>
                      <m:sSubPr>
                        <m:ctrlPr>
                          <a:rPr lang="zh-CN"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panose="02040503050406030204" pitchFamily="18" charset="0"/>
                          </a:rPr>
                          <m:t>1</m:t>
                        </m:r>
                      </m:sub>
                    </m:sSub>
                    <m:r>
                      <a:rPr lang="en-US" altLang="zh-CN" sz="2800" i="1">
                        <a:solidFill>
                          <a:schemeClr val="tx1"/>
                        </a:solidFill>
                        <a:latin typeface="Cambria Math"/>
                        <a:ea typeface="Cambria Math"/>
                      </a:rPr>
                      <m:t>∙</m:t>
                    </m:r>
                    <m:r>
                      <m:rPr>
                        <m:sty m:val="p"/>
                      </m:rPr>
                      <a:rPr lang="en-US" altLang="zh-CN" sz="2800" dirty="0">
                        <a:solidFill>
                          <a:schemeClr val="tx1"/>
                        </a:solidFill>
                        <a:latin typeface="Cambria Math"/>
                      </a:rPr>
                      <m:t>i</m:t>
                    </m:r>
                    <m:r>
                      <a:rPr lang="en-US" altLang="zh-CN" sz="2800">
                        <a:solidFill>
                          <a:schemeClr val="tx1"/>
                        </a:solidFill>
                        <a:latin typeface="Cambria Math" panose="02040503050406030204" pitchFamily="18" charset="0"/>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𝑘</m:t>
                        </m:r>
                      </m:e>
                      <m:sub>
                        <m:r>
                          <a:rPr lang="en-US" altLang="zh-CN" sz="2800" i="1">
                            <a:solidFill>
                              <a:schemeClr val="tx1"/>
                            </a:solidFill>
                            <a:latin typeface="Cambria Math"/>
                          </a:rPr>
                          <m:t>2</m:t>
                        </m:r>
                      </m:sub>
                    </m:sSub>
                    <m:r>
                      <a:rPr lang="en-US" altLang="zh-CN" sz="2800" i="1">
                        <a:solidFill>
                          <a:schemeClr val="tx1"/>
                        </a:solidFill>
                        <a:latin typeface="Cambria Math"/>
                        <a:ea typeface="Cambria Math"/>
                      </a:rPr>
                      <m:t>∙</m:t>
                    </m:r>
                    <m:r>
                      <a:rPr lang="en-US" altLang="zh-CN" sz="2800">
                        <a:solidFill>
                          <a:schemeClr val="tx1"/>
                        </a:solidFill>
                        <a:latin typeface="Cambria Math"/>
                      </a:rPr>
                      <m:t>1</m:t>
                    </m:r>
                    <m:r>
                      <a:rPr lang="en-US" altLang="zh-CN" sz="2800">
                        <a:solidFill>
                          <a:schemeClr val="tx1"/>
                        </a:solidFill>
                        <a:latin typeface="Cambria Math" panose="02040503050406030204" pitchFamily="18" charset="0"/>
                      </a:rPr>
                      <m:t>=</m:t>
                    </m:r>
                    <m:r>
                      <a:rPr lang="en-US" altLang="zh-CN" sz="2800" b="1" i="1">
                        <a:solidFill>
                          <a:schemeClr val="tx1"/>
                        </a:solidFill>
                        <a:latin typeface="Cambria Math" panose="02040503050406030204" pitchFamily="18" charset="0"/>
                      </a:rPr>
                      <m:t>𝜽</m:t>
                    </m:r>
                  </m:oMath>
                </a14:m>
                <a:r>
                  <a:rPr lang="zh-CN" altLang="en-US" sz="2800" dirty="0">
                    <a:solidFill>
                      <a:schemeClr val="tx1"/>
                    </a:solidFill>
                  </a:rPr>
                  <a:t>在实数域无解</a:t>
                </a:r>
                <a:r>
                  <a:rPr lang="en-US" altLang="zh-CN" sz="2800" dirty="0">
                    <a:solidFill>
                      <a:schemeClr val="tx1"/>
                    </a:solidFill>
                    <a:latin typeface="仿宋" panose="02010609060101010101" pitchFamily="49" charset="-122"/>
                    <a:ea typeface="仿宋" panose="02010609060101010101" pitchFamily="49" charset="-122"/>
                  </a:rPr>
                  <a:t>.</a:t>
                </a:r>
                <a:r>
                  <a:rPr lang="zh-CN" altLang="en-US" sz="2800" dirty="0">
                    <a:solidFill>
                      <a:schemeClr val="tx1"/>
                    </a:solidFill>
                  </a:rPr>
                  <a:t>即向量 </a:t>
                </a:r>
                <a14:m>
                  <m:oMath xmlns:m="http://schemas.openxmlformats.org/officeDocument/2006/math">
                    <m:r>
                      <m:rPr>
                        <m:sty m:val="p"/>
                      </m:rPr>
                      <a:rPr lang="en-US" altLang="zh-CN" sz="2800" dirty="0" smtClean="0">
                        <a:solidFill>
                          <a:schemeClr val="tx1"/>
                        </a:solidFill>
                        <a:latin typeface="Cambria Math"/>
                      </a:rPr>
                      <m:t>i</m:t>
                    </m:r>
                  </m:oMath>
                </a14:m>
                <a:r>
                  <a:rPr lang="zh-CN" altLang="en-US" sz="2800" dirty="0">
                    <a:solidFill>
                      <a:schemeClr val="tx1"/>
                    </a:solidFill>
                  </a:rPr>
                  <a:t> 和向量 </a:t>
                </a:r>
                <a14:m>
                  <m:oMath xmlns:m="http://schemas.openxmlformats.org/officeDocument/2006/math">
                    <m:r>
                      <a:rPr lang="en-US" altLang="zh-CN" sz="2800" b="0" i="1" smtClean="0">
                        <a:solidFill>
                          <a:schemeClr val="tx1"/>
                        </a:solidFill>
                        <a:latin typeface="Cambria Math"/>
                      </a:rPr>
                      <m:t>1 </m:t>
                    </m:r>
                  </m:oMath>
                </a14:m>
                <a:r>
                  <a:rPr lang="zh-CN" altLang="en-US" sz="2800" dirty="0">
                    <a:solidFill>
                      <a:schemeClr val="tx1"/>
                    </a:solidFill>
                  </a:rPr>
                  <a:t>线性无关</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chemeClr val="tx1"/>
                    </a:solidFill>
                  </a:rPr>
                  <a:t> </a:t>
                </a:r>
                <a:endParaRPr lang="en-US" altLang="zh-CN" sz="2800" dirty="0">
                  <a:solidFill>
                    <a:schemeClr val="tx1"/>
                  </a:solidFill>
                  <a:latin typeface="黑体" panose="02010609060101010101" pitchFamily="49" charset="-122"/>
                </a:endParaRPr>
              </a:p>
              <a:p>
                <a:pPr>
                  <a:lnSpc>
                    <a:spcPct val="120000"/>
                  </a:lnSpc>
                </a:pPr>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40366" cy="5121327"/>
              </a:xfrm>
              <a:prstGeom prst="rect">
                <a:avLst/>
              </a:prstGeom>
              <a:blipFill rotWithShape="1">
                <a:blip r:embed="rId2"/>
                <a:stretch>
                  <a:fillRect l="-1613" t="-833" r="-8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0544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165" y="3221224"/>
            <a:ext cx="4534942" cy="3020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1.3.2 </a:t>
                </a:r>
                <a:r>
                  <a:rPr lang="zh-CN" altLang="zh-CN" sz="2800" dirty="0"/>
                  <a:t>设信号子空间</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𝑆</m:t>
                          </m:r>
                        </m:e>
                      </m:acc>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e>
                      </m:d>
                    </m:oMath>
                  </m:oMathPara>
                </a14:m>
                <a:endParaRPr lang="en-US" altLang="zh-CN" sz="2800" dirty="0"/>
              </a:p>
              <a:p>
                <a:pPr>
                  <a:lnSpc>
                    <a:spcPct val="120000"/>
                  </a:lnSpc>
                </a:pP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ctrlPr>
                              <a:rPr lang="zh-CN" altLang="zh-CN" sz="2800" i="1">
                                <a:latin typeface="Cambria Math" panose="02040503050406030204" pitchFamily="18" charset="0"/>
                              </a:rPr>
                            </m:ctrlPr>
                          </m:dPr>
                          <m:e>
                            <m:r>
                              <a:rPr lang="en-US" altLang="zh-CN" sz="2800" i="1">
                                <a:latin typeface="Cambria Math" panose="02040503050406030204" pitchFamily="18" charset="0"/>
                              </a:rPr>
                              <m:t>−1</m:t>
                            </m:r>
                          </m:e>
                        </m:d>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2</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3</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r>
                  <a:rPr lang="zh-CN" altLang="zh-CN" sz="2800" dirty="0"/>
                  <a:t>试判断信号</a:t>
                </a:r>
                <a14:m>
                  <m:oMath xmlns:m="http://schemas.openxmlformats.org/officeDocument/2006/math">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oMath>
                </a14:m>
                <a:r>
                  <a:rPr lang="zh-CN" altLang="zh-CN" sz="2800" dirty="0"/>
                  <a:t>是否线性无关</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1623" t="-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0019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1.3.2 </a:t>
                </a:r>
                <a:r>
                  <a:rPr lang="zh-CN" altLang="zh-CN" sz="2800" dirty="0"/>
                  <a:t>设信号子空间</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𝑆</m:t>
                          </m:r>
                        </m:e>
                      </m:acc>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e>
                      </m:d>
                    </m:oMath>
                  </m:oMathPara>
                </a14:m>
                <a:endParaRPr lang="en-US" altLang="zh-CN" sz="2800" dirty="0"/>
              </a:p>
              <a:p>
                <a:pPr>
                  <a:lnSpc>
                    <a:spcPct val="120000"/>
                  </a:lnSpc>
                </a:pP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ctrlPr>
                              <a:rPr lang="zh-CN" altLang="zh-CN" sz="2800" i="1">
                                <a:latin typeface="Cambria Math" panose="02040503050406030204" pitchFamily="18" charset="0"/>
                              </a:rPr>
                            </m:ctrlPr>
                          </m:dPr>
                          <m:e>
                            <m:r>
                              <a:rPr lang="en-US" altLang="zh-CN" sz="2800" i="1">
                                <a:latin typeface="Cambria Math" panose="02040503050406030204" pitchFamily="18" charset="0"/>
                              </a:rPr>
                              <m:t>−1</m:t>
                            </m:r>
                          </m:e>
                        </m:d>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2</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3</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r>
                  <a:rPr lang="zh-CN" altLang="zh-CN" sz="2800" dirty="0"/>
                  <a:t>试判断信号</a:t>
                </a:r>
                <a14:m>
                  <m:oMath xmlns:m="http://schemas.openxmlformats.org/officeDocument/2006/math">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oMath>
                </a14:m>
                <a:r>
                  <a:rPr lang="zh-CN" altLang="zh-CN" sz="2800" dirty="0"/>
                  <a:t>是否线性无关</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d>
                        <m:dPr>
                          <m:begChr m:val="["/>
                          <m:endChr m:val="]"/>
                          <m:ctrlPr>
                            <a:rPr lang="zh-CN" altLang="zh-CN" sz="2800" i="1" smtClean="0">
                              <a:solidFill>
                                <a:schemeClr val="accent6">
                                  <a:lumMod val="75000"/>
                                </a:schemeClr>
                              </a:solidFill>
                              <a:latin typeface="Cambria Math" panose="02040503050406030204" pitchFamily="18" charset="0"/>
                            </a:rPr>
                          </m:ctrlPr>
                        </m:dPr>
                        <m:e>
                          <m:m>
                            <m:mPr>
                              <m:mcs>
                                <m:mc>
                                  <m:mcPr>
                                    <m:count m:val="3"/>
                                    <m:mcJc m:val="center"/>
                                  </m:mcPr>
                                </m:mc>
                              </m:mcs>
                              <m:ctrlPr>
                                <a:rPr lang="zh-CN" altLang="zh-CN" sz="2800" i="1">
                                  <a:solidFill>
                                    <a:schemeClr val="accent6">
                                      <a:lumMod val="75000"/>
                                    </a:schemeClr>
                                  </a:solidFill>
                                  <a:latin typeface="Cambria Math" panose="02040503050406030204" pitchFamily="18" charset="0"/>
                                </a:rPr>
                              </m:ctrlPr>
                            </m:mP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𝑥</m:t>
                                    </m:r>
                                  </m:e>
                                  <m:sub>
                                    <m:r>
                                      <a:rPr lang="en-US" altLang="zh-CN" sz="2800" i="1">
                                        <a:solidFill>
                                          <a:schemeClr val="accent6">
                                            <a:lumMod val="75000"/>
                                          </a:schemeClr>
                                        </a:solidFill>
                                        <a:latin typeface="Cambria Math" panose="02040503050406030204" pitchFamily="18" charset="0"/>
                                      </a:rPr>
                                      <m:t>𝑘</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𝑦</m:t>
                                    </m:r>
                                  </m:e>
                                  <m:sub>
                                    <m:r>
                                      <a:rPr lang="en-US" altLang="zh-CN" sz="2800" i="1">
                                        <a:solidFill>
                                          <a:schemeClr val="accent6">
                                            <a:lumMod val="75000"/>
                                          </a:schemeClr>
                                        </a:solidFill>
                                        <a:latin typeface="Cambria Math" panose="02040503050406030204" pitchFamily="18" charset="0"/>
                                      </a:rPr>
                                      <m:t>𝑘</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𝑧</m:t>
                                    </m:r>
                                  </m:e>
                                  <m:sub>
                                    <m:r>
                                      <a:rPr lang="en-US" altLang="zh-CN" sz="2800" i="1">
                                        <a:solidFill>
                                          <a:schemeClr val="accent6">
                                            <a:lumMod val="75000"/>
                                          </a:schemeClr>
                                        </a:solidFill>
                                        <a:latin typeface="Cambria Math" panose="02040503050406030204" pitchFamily="18" charset="0"/>
                                      </a:rPr>
                                      <m:t>𝑘</m:t>
                                    </m:r>
                                  </m:sub>
                                </m:sSub>
                              </m:e>
                            </m:m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𝑥</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+1</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𝑦</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+1</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𝑧</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+1</m:t>
                                    </m:r>
                                  </m:sub>
                                </m:sSub>
                              </m:e>
                            </m:m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𝑥</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+2</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𝑦</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+2</m:t>
                                    </m:r>
                                  </m:sub>
                                </m:sSub>
                              </m:e>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𝑧</m:t>
                                    </m:r>
                                  </m:e>
                                  <m:sub>
                                    <m:r>
                                      <a:rPr lang="en-US" altLang="zh-CN" sz="2800" i="1">
                                        <a:solidFill>
                                          <a:schemeClr val="accent6">
                                            <a:lumMod val="75000"/>
                                          </a:schemeClr>
                                        </a:solidFill>
                                        <a:latin typeface="Cambria Math" panose="02040503050406030204" pitchFamily="18" charset="0"/>
                                      </a:rPr>
                                      <m:t>𝑘</m:t>
                                    </m:r>
                                    <m:r>
                                      <a:rPr lang="en-US" altLang="zh-CN" sz="2800" i="1">
                                        <a:solidFill>
                                          <a:schemeClr val="accent6">
                                            <a:lumMod val="75000"/>
                                          </a:schemeClr>
                                        </a:solidFill>
                                        <a:latin typeface="Cambria Math" panose="02040503050406030204" pitchFamily="18" charset="0"/>
                                      </a:rPr>
                                      <m:t>+2</m:t>
                                    </m:r>
                                  </m:sub>
                                </m:sSub>
                              </m:e>
                            </m:mr>
                          </m:m>
                        </m:e>
                      </m:d>
                      <m:d>
                        <m:dPr>
                          <m:begChr m:val="["/>
                          <m:endChr m:val="]"/>
                          <m:ctrlPr>
                            <a:rPr lang="zh-CN" altLang="zh-CN" sz="2800" i="1">
                              <a:solidFill>
                                <a:schemeClr val="accent6">
                                  <a:lumMod val="75000"/>
                                </a:schemeClr>
                              </a:solidFill>
                              <a:latin typeface="Cambria Math" panose="02040503050406030204" pitchFamily="18" charset="0"/>
                            </a:rPr>
                          </m:ctrlPr>
                        </m:dPr>
                        <m:e>
                          <m:m>
                            <m:mPr>
                              <m:mcs>
                                <m:mc>
                                  <m:mcPr>
                                    <m:count m:val="1"/>
                                    <m:mcJc m:val="center"/>
                                  </m:mcPr>
                                </m:mc>
                              </m:mcs>
                              <m:ctrlPr>
                                <a:rPr lang="zh-CN" altLang="zh-CN" sz="2800" i="1">
                                  <a:solidFill>
                                    <a:schemeClr val="accent6">
                                      <a:lumMod val="75000"/>
                                    </a:schemeClr>
                                  </a:solidFill>
                                  <a:latin typeface="Cambria Math" panose="02040503050406030204" pitchFamily="18" charset="0"/>
                                </a:rPr>
                              </m:ctrlPr>
                            </m:mP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𝑙</m:t>
                                    </m:r>
                                  </m:e>
                                  <m:sub>
                                    <m:r>
                                      <a:rPr lang="en-US" altLang="zh-CN" sz="2800" i="1">
                                        <a:solidFill>
                                          <a:schemeClr val="accent6">
                                            <a:lumMod val="75000"/>
                                          </a:schemeClr>
                                        </a:solidFill>
                                        <a:latin typeface="Cambria Math" panose="02040503050406030204" pitchFamily="18" charset="0"/>
                                      </a:rPr>
                                      <m:t>1</m:t>
                                    </m:r>
                                  </m:sub>
                                </m:sSub>
                              </m:e>
                            </m:m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𝑙</m:t>
                                    </m:r>
                                  </m:e>
                                  <m:sub>
                                    <m:r>
                                      <a:rPr lang="en-US" altLang="zh-CN" sz="2800" i="1">
                                        <a:solidFill>
                                          <a:schemeClr val="accent6">
                                            <a:lumMod val="75000"/>
                                          </a:schemeClr>
                                        </a:solidFill>
                                        <a:latin typeface="Cambria Math" panose="02040503050406030204" pitchFamily="18" charset="0"/>
                                      </a:rPr>
                                      <m:t>2</m:t>
                                    </m:r>
                                  </m:sub>
                                </m:sSub>
                              </m:e>
                            </m:mr>
                            <m:mr>
                              <m:e>
                                <m:sSub>
                                  <m:sSubPr>
                                    <m:ctrlPr>
                                      <a:rPr lang="zh-CN"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𝑙</m:t>
                                    </m:r>
                                  </m:e>
                                  <m:sub>
                                    <m:r>
                                      <a:rPr lang="en-US" altLang="zh-CN" sz="2800" i="1">
                                        <a:solidFill>
                                          <a:schemeClr val="accent6">
                                            <a:lumMod val="75000"/>
                                          </a:schemeClr>
                                        </a:solidFill>
                                        <a:latin typeface="Cambria Math" panose="02040503050406030204" pitchFamily="18" charset="0"/>
                                      </a:rPr>
                                      <m:t>3</m:t>
                                    </m:r>
                                  </m:sub>
                                </m:sSub>
                              </m:e>
                            </m:mr>
                          </m:m>
                        </m:e>
                      </m:d>
                      <m:r>
                        <a:rPr lang="en-US" altLang="zh-CN" sz="2800">
                          <a:solidFill>
                            <a:schemeClr val="accent6">
                              <a:lumMod val="75000"/>
                            </a:schemeClr>
                          </a:solidFill>
                          <a:latin typeface="Cambria Math" panose="02040503050406030204" pitchFamily="18" charset="0"/>
                        </a:rPr>
                        <m:t>=0</m:t>
                      </m:r>
                      <m:r>
                        <a:rPr lang="en-US" altLang="zh-CN" sz="2800" i="1" smtClean="0">
                          <a:solidFill>
                            <a:schemeClr val="accent6">
                              <a:lumMod val="75000"/>
                            </a:schemeClr>
                          </a:solidFill>
                          <a:latin typeface="Cambria Math" panose="02040503050406030204" pitchFamily="18" charset="0"/>
                        </a:rPr>
                        <m:t>, </m:t>
                      </m:r>
                      <m:r>
                        <a:rPr lang="en-US" altLang="zh-CN" sz="2800">
                          <a:solidFill>
                            <a:schemeClr val="accent6">
                              <a:lumMod val="75000"/>
                            </a:schemeClr>
                          </a:solidFill>
                          <a:latin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𝑘</m:t>
                      </m:r>
                    </m:oMath>
                  </m:oMathPara>
                </a14:m>
                <a:endParaRPr lang="en-US" altLang="zh-CN" sz="2800" dirty="0">
                  <a:solidFill>
                    <a:schemeClr val="accent6">
                      <a:lumMod val="75000"/>
                    </a:schemeClr>
                  </a:solidFill>
                </a:endParaRPr>
              </a:p>
              <a:p>
                <a:pPr>
                  <a:lnSpc>
                    <a:spcPct val="120000"/>
                  </a:lnSpc>
                </a:pPr>
                <a:r>
                  <a:rPr lang="zh-CN" altLang="en-US" sz="2800" dirty="0">
                    <a:solidFill>
                      <a:srgbClr val="990000"/>
                    </a:solidFill>
                  </a:rPr>
                  <a:t>其中</a:t>
                </a:r>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系数矩阵称为信号的</a:t>
                </a:r>
                <a:r>
                  <a:rPr lang="en-US" altLang="zh-CN" sz="2800" dirty="0" err="1">
                    <a:solidFill>
                      <a:srgbClr val="0000FF"/>
                    </a:solidFill>
                  </a:rPr>
                  <a:t>Casorati</a:t>
                </a:r>
                <a:r>
                  <a:rPr lang="zh-CN" altLang="zh-CN" sz="2800" dirty="0">
                    <a:solidFill>
                      <a:srgbClr val="0000FF"/>
                    </a:solidFill>
                  </a:rPr>
                  <a:t>矩阵</a:t>
                </a:r>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行列式称为</a:t>
                </a:r>
                <a14:m>
                  <m:oMath xmlns:m="http://schemas.openxmlformats.org/officeDocument/2006/math">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𝑥</m:t>
                            </m:r>
                          </m:e>
                          <m:sub>
                            <m:r>
                              <a:rPr lang="en-US" altLang="zh-CN" sz="2800" i="1">
                                <a:solidFill>
                                  <a:srgbClr val="990000"/>
                                </a:solidFill>
                                <a:latin typeface="Cambria Math" panose="02040503050406030204" pitchFamily="18" charset="0"/>
                              </a:rPr>
                              <m:t>𝑘</m:t>
                            </m:r>
                          </m:sub>
                        </m:sSub>
                      </m:e>
                    </m:d>
                    <m:r>
                      <a:rPr lang="en-US" altLang="zh-CN" sz="2800" i="1">
                        <a:solidFill>
                          <a:srgbClr val="990000"/>
                        </a:solidFill>
                        <a:latin typeface="Cambria Math" panose="02040503050406030204" pitchFamily="18" charset="0"/>
                      </a:rPr>
                      <m:t>,</m:t>
                    </m:r>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𝑦</m:t>
                            </m:r>
                          </m:e>
                          <m:sub>
                            <m:r>
                              <a:rPr lang="en-US" altLang="zh-CN" sz="2800" i="1">
                                <a:solidFill>
                                  <a:srgbClr val="990000"/>
                                </a:solidFill>
                                <a:latin typeface="Cambria Math" panose="02040503050406030204" pitchFamily="18" charset="0"/>
                              </a:rPr>
                              <m:t>𝑘</m:t>
                            </m:r>
                          </m:sub>
                        </m:sSub>
                      </m:e>
                    </m:d>
                    <m:r>
                      <a:rPr lang="en-US" altLang="zh-CN" sz="2800" i="1">
                        <a:solidFill>
                          <a:srgbClr val="990000"/>
                        </a:solidFill>
                        <a:latin typeface="Cambria Math" panose="02040503050406030204" pitchFamily="18" charset="0"/>
                      </a:rPr>
                      <m:t>,</m:t>
                    </m:r>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𝑧</m:t>
                            </m:r>
                          </m:e>
                          <m:sub>
                            <m:r>
                              <a:rPr lang="en-US" altLang="zh-CN" sz="2800" i="1">
                                <a:solidFill>
                                  <a:srgbClr val="990000"/>
                                </a:solidFill>
                                <a:latin typeface="Cambria Math" panose="02040503050406030204" pitchFamily="18" charset="0"/>
                              </a:rPr>
                              <m:t>𝑘</m:t>
                            </m:r>
                          </m:sub>
                        </m:sSub>
                      </m:e>
                    </m:d>
                  </m:oMath>
                </a14:m>
                <a:r>
                  <a:rPr lang="zh-CN" altLang="zh-CN" sz="2800" dirty="0">
                    <a:solidFill>
                      <a:srgbClr val="990000"/>
                    </a:solidFill>
                  </a:rPr>
                  <a:t>的</a:t>
                </a:r>
                <a:r>
                  <a:rPr lang="en-US" altLang="zh-CN" sz="2800" dirty="0" err="1">
                    <a:solidFill>
                      <a:srgbClr val="0000FF"/>
                    </a:solidFill>
                  </a:rPr>
                  <a:t>Casorati</a:t>
                </a:r>
                <a:r>
                  <a:rPr lang="zh-CN" altLang="zh-CN" sz="2800" dirty="0">
                    <a:solidFill>
                      <a:srgbClr val="0000FF"/>
                    </a:solidFill>
                  </a:rPr>
                  <a:t>行列式</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b="-3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96242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1.3.2 </a:t>
                </a:r>
                <a:r>
                  <a:rPr lang="zh-CN" altLang="zh-CN" sz="2800" dirty="0"/>
                  <a:t>设信号子空间</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𝑆</m:t>
                          </m:r>
                        </m:e>
                      </m:acc>
                      <m:r>
                        <a:rPr lang="en-US" altLang="zh-CN" sz="2800" i="1">
                          <a:latin typeface="Cambria Math" panose="02040503050406030204" pitchFamily="18" charset="0"/>
                        </a:rPr>
                        <m:t>=</m:t>
                      </m:r>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e>
                      </m:d>
                    </m:oMath>
                  </m:oMathPara>
                </a14:m>
                <a:endParaRPr lang="en-US" altLang="zh-CN" sz="2800" dirty="0"/>
              </a:p>
              <a:p>
                <a:pPr>
                  <a:lnSpc>
                    <a:spcPct val="120000"/>
                  </a:lnSpc>
                </a:pP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ctrlPr>
                              <a:rPr lang="zh-CN" altLang="zh-CN" sz="2800" i="1">
                                <a:latin typeface="Cambria Math" panose="02040503050406030204" pitchFamily="18" charset="0"/>
                              </a:rPr>
                            </m:ctrlPr>
                          </m:dPr>
                          <m:e>
                            <m:r>
                              <a:rPr lang="en-US" altLang="zh-CN" sz="2800" i="1">
                                <a:latin typeface="Cambria Math" panose="02040503050406030204" pitchFamily="18" charset="0"/>
                              </a:rPr>
                              <m:t>−1</m:t>
                            </m:r>
                          </m:e>
                        </m:d>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2</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3</m:t>
                        </m:r>
                      </m:e>
                      <m:sup>
                        <m:r>
                          <a:rPr lang="en-US" altLang="zh-CN" sz="2800" i="1">
                            <a:latin typeface="Cambria Math" panose="02040503050406030204" pitchFamily="18" charset="0"/>
                          </a:rPr>
                          <m:t>𝑘</m:t>
                        </m:r>
                      </m:sup>
                    </m:sSup>
                  </m:oMath>
                </a14:m>
                <a:r>
                  <a:rPr lang="en-US" altLang="zh-CN" sz="2800" dirty="0">
                    <a:latin typeface="仿宋" panose="02010609060101010101" pitchFamily="49" charset="-122"/>
                    <a:ea typeface="仿宋" panose="02010609060101010101" pitchFamily="49" charset="-122"/>
                  </a:rPr>
                  <a:t>.</a:t>
                </a:r>
                <a:r>
                  <a:rPr lang="zh-CN" altLang="zh-CN" sz="2800" dirty="0"/>
                  <a:t>试判断信号</a:t>
                </a:r>
                <a14:m>
                  <m:oMath xmlns:m="http://schemas.openxmlformats.org/officeDocument/2006/math">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𝑘</m:t>
                            </m:r>
                          </m:sub>
                        </m:sSub>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𝑘</m:t>
                            </m:r>
                          </m:sub>
                        </m:sSub>
                      </m:e>
                    </m:d>
                  </m:oMath>
                </a14:m>
                <a:r>
                  <a:rPr lang="zh-CN" altLang="zh-CN" sz="2800" dirty="0"/>
                  <a:t>是否线性无关</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r>
                  <a:rPr lang="zh-CN" altLang="en-US" sz="2800" dirty="0">
                    <a:solidFill>
                      <a:srgbClr val="990000"/>
                    </a:solidFill>
                  </a:rPr>
                  <a:t>取</a:t>
                </a:r>
                <a14:m>
                  <m:oMath xmlns:m="http://schemas.openxmlformats.org/officeDocument/2006/math">
                    <m:r>
                      <a:rPr lang="en-US" altLang="zh-CN" sz="2800" i="1">
                        <a:solidFill>
                          <a:srgbClr val="990000"/>
                        </a:solidFill>
                        <a:latin typeface="Cambria Math"/>
                      </a:rPr>
                      <m:t>𝑘</m:t>
                    </m:r>
                    <m:r>
                      <a:rPr lang="en-US" altLang="zh-CN" sz="2800">
                        <a:solidFill>
                          <a:srgbClr val="990000"/>
                        </a:solidFill>
                        <a:latin typeface="Cambria Math"/>
                      </a:rPr>
                      <m:t>=0</m:t>
                    </m:r>
                  </m:oMath>
                </a14:m>
                <a:r>
                  <a:rPr lang="zh-CN" altLang="zh-CN" sz="2800" dirty="0">
                    <a:solidFill>
                      <a:srgbClr val="990000"/>
                    </a:solidFill>
                  </a:rPr>
                  <a:t>时</a:t>
                </a:r>
                <a:r>
                  <a:rPr lang="en-US" altLang="zh-CN" sz="2800" dirty="0">
                    <a:solidFill>
                      <a:srgbClr val="990000"/>
                    </a:solidFill>
                    <a:latin typeface="仿宋" panose="02010609060101010101" pitchFamily="49" charset="-122"/>
                    <a:ea typeface="仿宋" panose="02010609060101010101" pitchFamily="49" charset="-122"/>
                  </a:rPr>
                  <a:t>,</a:t>
                </a:r>
                <a:r>
                  <a:rPr lang="en-US" altLang="zh-CN" sz="2800" dirty="0" err="1">
                    <a:solidFill>
                      <a:srgbClr val="990000"/>
                    </a:solidFill>
                  </a:rPr>
                  <a:t>Casorati</a:t>
                </a:r>
                <a:r>
                  <a:rPr lang="zh-CN" altLang="zh-CN" sz="2800" dirty="0">
                    <a:solidFill>
                      <a:srgbClr val="990000"/>
                    </a:solidFill>
                  </a:rPr>
                  <a:t>矩阵为</a:t>
                </a:r>
              </a:p>
              <a:p>
                <a:pPr/>
                <a14:m>
                  <m:oMathPara xmlns:m="http://schemas.openxmlformats.org/officeDocument/2006/math">
                    <m:oMathParaPr>
                      <m:jc m:val="centerGroup"/>
                    </m:oMathParaPr>
                    <m:oMath xmlns:m="http://schemas.openxmlformats.org/officeDocument/2006/math">
                      <m:r>
                        <a:rPr lang="en-US" altLang="zh-CN" sz="2800" i="1">
                          <a:solidFill>
                            <a:srgbClr val="990000"/>
                          </a:solidFill>
                          <a:latin typeface="Cambria Math"/>
                        </a:rPr>
                        <m:t>𝐶</m:t>
                      </m:r>
                      <m:r>
                        <a:rPr lang="en-US" altLang="zh-CN" sz="2800" i="1">
                          <a:solidFill>
                            <a:srgbClr val="990000"/>
                          </a:solidFill>
                          <a:latin typeface="Cambria Math"/>
                        </a:rPr>
                        <m:t>=</m:t>
                      </m:r>
                      <m:d>
                        <m:dPr>
                          <m:begChr m:val="["/>
                          <m:endChr m:val="]"/>
                          <m:ctrlPr>
                            <a:rPr lang="zh-CN" altLang="zh-CN" sz="2800" i="1">
                              <a:solidFill>
                                <a:srgbClr val="990000"/>
                              </a:solidFill>
                              <a:latin typeface="Cambria Math" panose="02040503050406030204" pitchFamily="18" charset="0"/>
                            </a:rPr>
                          </m:ctrlPr>
                        </m:dPr>
                        <m:e>
                          <m:m>
                            <m:mPr>
                              <m:mcs>
                                <m:mc>
                                  <m:mcPr>
                                    <m:count m:val="3"/>
                                    <m:mcJc m:val="center"/>
                                  </m:mcPr>
                                </m:mc>
                              </m:mcs>
                              <m:ctrlPr>
                                <a:rPr lang="zh-CN" altLang="zh-CN" sz="2800" i="1">
                                  <a:solidFill>
                                    <a:srgbClr val="990000"/>
                                  </a:solidFill>
                                  <a:latin typeface="Cambria Math" panose="02040503050406030204" pitchFamily="18" charset="0"/>
                                </a:rPr>
                              </m:ctrlPr>
                            </m:mPr>
                            <m:mr>
                              <m:e>
                                <m:r>
                                  <a:rPr lang="en-US" altLang="zh-CN" sz="2800" i="1">
                                    <a:solidFill>
                                      <a:srgbClr val="990000"/>
                                    </a:solidFill>
                                    <a:latin typeface="Cambria Math"/>
                                  </a:rPr>
                                  <m:t>1</m:t>
                                </m:r>
                              </m:e>
                              <m:e>
                                <m:r>
                                  <a:rPr lang="en-US" altLang="zh-CN" sz="2800" i="1">
                                    <a:solidFill>
                                      <a:srgbClr val="990000"/>
                                    </a:solidFill>
                                    <a:latin typeface="Cambria Math"/>
                                  </a:rPr>
                                  <m:t>1</m:t>
                                </m:r>
                              </m:e>
                              <m:e>
                                <m:r>
                                  <a:rPr lang="en-US" altLang="zh-CN" sz="2800" i="1">
                                    <a:solidFill>
                                      <a:srgbClr val="990000"/>
                                    </a:solidFill>
                                    <a:latin typeface="Cambria Math"/>
                                  </a:rPr>
                                  <m:t>1</m:t>
                                </m:r>
                              </m:e>
                            </m:mr>
                            <m:mr>
                              <m:e>
                                <m:r>
                                  <a:rPr lang="zh-CN" altLang="en-US" sz="2800" i="1">
                                    <a:solidFill>
                                      <a:srgbClr val="990000"/>
                                    </a:solidFill>
                                    <a:latin typeface="Cambria Math"/>
                                  </a:rPr>
                                  <m:t>−</m:t>
                                </m:r>
                                <m:r>
                                  <a:rPr lang="en-US" altLang="zh-CN" sz="2800" i="1">
                                    <a:solidFill>
                                      <a:srgbClr val="990000"/>
                                    </a:solidFill>
                                    <a:latin typeface="Cambria Math"/>
                                  </a:rPr>
                                  <m:t>1</m:t>
                                </m:r>
                              </m:e>
                              <m:e>
                                <m:r>
                                  <a:rPr lang="en-US" altLang="zh-CN" sz="2800" i="1">
                                    <a:solidFill>
                                      <a:srgbClr val="990000"/>
                                    </a:solidFill>
                                    <a:latin typeface="Cambria Math"/>
                                  </a:rPr>
                                  <m:t>2</m:t>
                                </m:r>
                              </m:e>
                              <m:e>
                                <m:r>
                                  <a:rPr lang="en-US" altLang="zh-CN" sz="2800" i="1">
                                    <a:solidFill>
                                      <a:srgbClr val="990000"/>
                                    </a:solidFill>
                                    <a:latin typeface="Cambria Math"/>
                                  </a:rPr>
                                  <m:t>3</m:t>
                                </m:r>
                              </m:e>
                            </m:mr>
                            <m:mr>
                              <m:e>
                                <m:r>
                                  <a:rPr lang="en-US" altLang="zh-CN" sz="2800" i="1">
                                    <a:solidFill>
                                      <a:srgbClr val="990000"/>
                                    </a:solidFill>
                                    <a:latin typeface="Cambria Math"/>
                                  </a:rPr>
                                  <m:t>1</m:t>
                                </m:r>
                              </m:e>
                              <m:e>
                                <m:r>
                                  <a:rPr lang="en-US" altLang="zh-CN" sz="2800" i="1">
                                    <a:solidFill>
                                      <a:srgbClr val="990000"/>
                                    </a:solidFill>
                                    <a:latin typeface="Cambria Math"/>
                                  </a:rPr>
                                  <m:t>4</m:t>
                                </m:r>
                              </m:e>
                              <m:e>
                                <m:r>
                                  <a:rPr lang="en-US" altLang="zh-CN" sz="2800" i="1">
                                    <a:solidFill>
                                      <a:srgbClr val="990000"/>
                                    </a:solidFill>
                                    <a:latin typeface="Cambria Math"/>
                                  </a:rPr>
                                  <m:t>9</m:t>
                                </m:r>
                              </m:e>
                            </m:mr>
                          </m:m>
                        </m:e>
                      </m:d>
                    </m:oMath>
                  </m:oMathPara>
                </a14:m>
                <a:endParaRPr lang="en-US" altLang="zh-CN" sz="2800" dirty="0">
                  <a:solidFill>
                    <a:srgbClr val="990000"/>
                  </a:solidFill>
                </a:endParaRPr>
              </a:p>
              <a:p>
                <a:r>
                  <a:rPr lang="zh-CN" altLang="zh-CN" sz="2800" dirty="0">
                    <a:solidFill>
                      <a:srgbClr val="990000"/>
                    </a:solidFill>
                  </a:rPr>
                  <a:t>该矩阵可逆</a:t>
                </a:r>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因此</a:t>
                </a:r>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信号</a:t>
                </a:r>
                <a14:m>
                  <m:oMath xmlns:m="http://schemas.openxmlformats.org/officeDocument/2006/math">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𝑥</m:t>
                            </m:r>
                          </m:e>
                          <m:sub>
                            <m:r>
                              <a:rPr lang="en-US" altLang="zh-CN" sz="2800" i="1">
                                <a:solidFill>
                                  <a:srgbClr val="990000"/>
                                </a:solidFill>
                                <a:latin typeface="Cambria Math"/>
                              </a:rPr>
                              <m:t>𝑘</m:t>
                            </m:r>
                          </m:sub>
                        </m:sSub>
                      </m:e>
                    </m:d>
                    <m:r>
                      <a:rPr lang="en-US" altLang="zh-CN" sz="2800" i="1">
                        <a:solidFill>
                          <a:srgbClr val="990000"/>
                        </a:solidFill>
                        <a:latin typeface="Cambria Math"/>
                      </a:rPr>
                      <m:t>,</m:t>
                    </m:r>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𝑦</m:t>
                            </m:r>
                          </m:e>
                          <m:sub>
                            <m:r>
                              <a:rPr lang="en-US" altLang="zh-CN" sz="2800" i="1">
                                <a:solidFill>
                                  <a:srgbClr val="990000"/>
                                </a:solidFill>
                                <a:latin typeface="Cambria Math"/>
                              </a:rPr>
                              <m:t>𝑘</m:t>
                            </m:r>
                          </m:sub>
                        </m:sSub>
                      </m:e>
                    </m:d>
                    <m:r>
                      <a:rPr lang="en-US" altLang="zh-CN" sz="2800" i="1">
                        <a:solidFill>
                          <a:srgbClr val="990000"/>
                        </a:solidFill>
                        <a:latin typeface="Cambria Math"/>
                      </a:rPr>
                      <m:t>,</m:t>
                    </m:r>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𝑧</m:t>
                            </m:r>
                          </m:e>
                          <m:sub>
                            <m:r>
                              <a:rPr lang="en-US" altLang="zh-CN" sz="2800" i="1">
                                <a:solidFill>
                                  <a:srgbClr val="990000"/>
                                </a:solidFill>
                                <a:latin typeface="Cambria Math"/>
                              </a:rPr>
                              <m:t>𝑘</m:t>
                            </m:r>
                          </m:sub>
                        </m:sSub>
                      </m:e>
                    </m:d>
                  </m:oMath>
                </a14:m>
                <a:r>
                  <a:rPr lang="zh-CN" altLang="zh-CN" sz="2800" dirty="0">
                    <a:solidFill>
                      <a:srgbClr val="990000"/>
                    </a:solidFill>
                  </a:rPr>
                  <a:t>线性无关</a:t>
                </a:r>
                <a:r>
                  <a:rPr lang="en-US" altLang="zh-CN" sz="2800" dirty="0">
                    <a:solidFill>
                      <a:srgbClr val="990000"/>
                    </a:solidFill>
                    <a:latin typeface="仿宋" panose="02010609060101010101" pitchFamily="49" charset="-122"/>
                    <a:ea typeface="仿宋" panose="02010609060101010101" pitchFamily="49" charset="-122"/>
                  </a:rPr>
                  <a:t>.</a:t>
                </a:r>
                <a:endParaRPr lang="zh-CN" altLang="zh-CN" sz="2800" dirty="0">
                  <a:solidFill>
                    <a:srgbClr val="990000"/>
                  </a:solidFill>
                  <a:latin typeface="仿宋" panose="02010609060101010101" pitchFamily="49" charset="-122"/>
                  <a:ea typeface="仿宋" panose="02010609060101010101" pitchFamily="49" charset="-122"/>
                </a:endParaRPr>
              </a:p>
              <a:p>
                <a:endParaRPr lang="zh-CN" altLang="zh-CN" sz="2800" dirty="0">
                  <a:solidFill>
                    <a:srgbClr val="990000"/>
                  </a:solidFill>
                </a:endParaRPr>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68585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1.3.1 </a:t>
                </a:r>
                <a:r>
                  <a:rPr lang="zh-CN" altLang="zh-CN" sz="2800" dirty="0"/>
                  <a:t>设线性空间</a:t>
                </a:r>
                <a14:m>
                  <m:oMath xmlns:m="http://schemas.openxmlformats.org/officeDocument/2006/math">
                    <m:r>
                      <a:rPr lang="en-US" altLang="zh-CN" sz="2800" i="1">
                        <a:latin typeface="Cambria Math" panose="02040503050406030204" pitchFamily="18" charset="0"/>
                      </a:rPr>
                      <m:t>𝑉</m:t>
                    </m:r>
                  </m:oMath>
                </a14:m>
                <a:r>
                  <a:rPr lang="zh-CN" altLang="en-US" sz="2800" dirty="0"/>
                  <a:t>中</a:t>
                </a:r>
                <a:r>
                  <a:rPr lang="zh-CN" altLang="zh-CN" sz="2800" dirty="0"/>
                  <a:t>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zh-CN" sz="2800" dirty="0"/>
                  <a:t>而向量组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𝜷</m:t>
                    </m:r>
                  </m:oMath>
                </a14:m>
                <a:r>
                  <a:rPr lang="zh-CN" altLang="zh-CN" sz="2800" dirty="0"/>
                  <a:t>线性相关</a:t>
                </a:r>
                <a14:m>
                  <m:oMath xmlns:m="http://schemas.openxmlformats.org/officeDocument/2006/math">
                    <m:r>
                      <a:rPr lang="en-US" altLang="zh-CN" sz="2800" b="0" i="0" smtClean="0">
                        <a:latin typeface="Cambria Math"/>
                      </a:rPr>
                      <m:t>(</m:t>
                    </m:r>
                    <m:r>
                      <a:rPr lang="en-US" altLang="zh-CN" sz="2800" b="1" i="1">
                        <a:latin typeface="Cambria Math"/>
                      </a:rPr>
                      <m:t>𝜷</m:t>
                    </m:r>
                    <m:r>
                      <a:rPr lang="en-US" altLang="zh-CN" sz="2800" i="1">
                        <a:latin typeface="Cambria Math"/>
                      </a:rPr>
                      <m:t>≠</m:t>
                    </m:r>
                    <m:r>
                      <a:rPr lang="en-US" altLang="zh-CN" sz="2800" b="1" i="1">
                        <a:latin typeface="Cambria Math"/>
                      </a:rPr>
                      <m:t>𝜽</m:t>
                    </m:r>
                    <m:r>
                      <a:rPr lang="en-US" altLang="zh-CN" sz="2800" b="0" i="0" smtClean="0">
                        <a:latin typeface="Cambria Math"/>
                      </a:rPr>
                      <m:t>)</m:t>
                    </m:r>
                  </m:oMath>
                </a14:m>
                <a:r>
                  <a:rPr lang="en-US" altLang="zh-CN" sz="2800" dirty="0">
                    <a:latin typeface="仿宋" panose="02010609060101010101" pitchFamily="49" charset="-122"/>
                    <a:ea typeface="仿宋" panose="02010609060101010101" pitchFamily="49" charset="-122"/>
                  </a:rPr>
                  <a:t>,</a:t>
                </a:r>
                <a:r>
                  <a:rPr lang="zh-CN" altLang="zh-CN" sz="2800" dirty="0"/>
                  <a:t>则</a:t>
                </a:r>
                <a14:m>
                  <m:oMath xmlns:m="http://schemas.openxmlformats.org/officeDocument/2006/math">
                    <m:r>
                      <a:rPr lang="en-US" altLang="zh-CN" sz="2800" b="1" i="1">
                        <a:latin typeface="Cambria Math" panose="02040503050406030204" pitchFamily="18" charset="0"/>
                      </a:rPr>
                      <m:t>𝜷</m:t>
                    </m:r>
                  </m:oMath>
                </a14:m>
                <a:r>
                  <a:rPr lang="zh-CN" altLang="zh-CN" sz="2800" dirty="0"/>
                  <a:t>可由向量组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线性表示且表示法唯一</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rgbClr val="0000FF"/>
                    </a:solidFill>
                  </a:rPr>
                  <a:t>分析</a:t>
                </a:r>
                <a:r>
                  <a:rPr lang="zh-CN" altLang="en-US" sz="2800" dirty="0">
                    <a:solidFill>
                      <a:srgbClr val="0000FF"/>
                    </a:solidFill>
                    <a:latin typeface="宋体" panose="02010600030101010101" pitchFamily="2" charset="-122"/>
                    <a:ea typeface="宋体" panose="02010600030101010101" pitchFamily="2" charset="-122"/>
                  </a:rPr>
                  <a:t>：</a:t>
                </a:r>
                <a:r>
                  <a:rPr lang="zh-CN" altLang="en-US" sz="2800" dirty="0">
                    <a:solidFill>
                      <a:srgbClr val="0000FF"/>
                    </a:solidFill>
                    <a:latin typeface="黑体" panose="02010609060101010101" pitchFamily="49" charset="-122"/>
                  </a:rPr>
                  <a:t>由</a:t>
                </a:r>
                <a:r>
                  <a:rPr lang="zh-CN" altLang="zh-CN" sz="2800" dirty="0">
                    <a:solidFill>
                      <a:srgbClr val="0000FF"/>
                    </a:solidFill>
                    <a:latin typeface="黑体" panose="02010609060101010101" pitchFamily="49" charset="-122"/>
                  </a:rPr>
                  <a:t>线性相关知</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必存在不全为零的数</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1</m:t>
                        </m:r>
                      </m:sub>
                    </m:sSub>
                    <m:r>
                      <a:rPr lang="en-US" altLang="zh-CN" sz="2800">
                        <a:solidFill>
                          <a:srgbClr val="0000FF"/>
                        </a:solidFill>
                        <a:latin typeface="Cambria Math"/>
                      </a:rPr>
                      <m:t>,</m:t>
                    </m:r>
                    <m:r>
                      <a:rPr lang="en-US" altLang="zh-CN" sz="2800" i="1">
                        <a:solidFill>
                          <a:srgbClr val="0000FF"/>
                        </a:solidFill>
                        <a:latin typeface="Cambria Math"/>
                      </a:rPr>
                      <m:t> …,</m:t>
                    </m:r>
                    <m:r>
                      <a:rPr lang="zh-CN" altLang="zh-CN" sz="2800" i="1" smtClean="0">
                        <a:solidFill>
                          <a:srgbClr val="0000FF"/>
                        </a:solidFill>
                        <a:latin typeface="Cambria Math"/>
                      </a:rPr>
                      <m:t> </m:t>
                    </m:r>
                  </m:oMath>
                </a14:m>
                <a:endParaRPr lang="en-US" altLang="zh-CN" sz="2800" i="1" dirty="0">
                  <a:solidFill>
                    <a:srgbClr val="0000FF"/>
                  </a:solidFill>
                </a:endParaRPr>
              </a:p>
              <a:p>
                <a:pPr>
                  <a:lnSpc>
                    <a:spcPct val="120000"/>
                  </a:lnSpc>
                  <a:spcBef>
                    <a:spcPts val="0"/>
                  </a:spcBef>
                </a:pP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sub>
                    </m:sSub>
                    <m:r>
                      <a:rPr lang="en-US" altLang="zh-CN" sz="2800" i="1">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r>
                          <a:rPr lang="en-US" altLang="zh-CN" sz="2800" i="1">
                            <a:solidFill>
                              <a:srgbClr val="0000FF"/>
                            </a:solidFill>
                            <a:latin typeface="Cambria Math"/>
                          </a:rPr>
                          <m:t>+1</m:t>
                        </m:r>
                      </m:sub>
                    </m:sSub>
                  </m:oMath>
                </a14:m>
                <a:r>
                  <a:rPr lang="zh-CN" altLang="zh-CN" sz="2800" dirty="0">
                    <a:solidFill>
                      <a:srgbClr val="0000FF"/>
                    </a:solidFill>
                  </a:rPr>
                  <a:t>使得</a:t>
                </a:r>
              </a:p>
              <a:p>
                <a:pPr/>
                <a14:m>
                  <m:oMathPara xmlns:m="http://schemas.openxmlformats.org/officeDocument/2006/math">
                    <m:oMathParaPr>
                      <m:jc m:val="centerGroup"/>
                    </m:oMathParaPr>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1</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1</m:t>
                          </m:r>
                        </m:sub>
                      </m:sSub>
                      <m:r>
                        <a:rPr lang="en-US" altLang="zh-CN" sz="2800">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𝑛</m:t>
                          </m:r>
                        </m:sub>
                      </m:sSub>
                      <m:r>
                        <a:rPr lang="en-US" altLang="zh-CN" sz="2800" i="1">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r>
                            <a:rPr lang="en-US" altLang="zh-CN" sz="2800" i="1">
                              <a:solidFill>
                                <a:srgbClr val="0000FF"/>
                              </a:solidFill>
                              <a:latin typeface="Cambria Math"/>
                            </a:rPr>
                            <m:t>+1</m:t>
                          </m:r>
                        </m:sub>
                      </m:sSub>
                      <m:r>
                        <a:rPr lang="en-US" altLang="zh-CN" sz="2800" b="1" i="1">
                          <a:solidFill>
                            <a:srgbClr val="0000FF"/>
                          </a:solidFill>
                          <a:latin typeface="Cambria Math"/>
                        </a:rPr>
                        <m:t>𝜷</m:t>
                      </m:r>
                      <m:r>
                        <a:rPr lang="en-US" altLang="zh-CN" sz="2800" b="1" i="1">
                          <a:solidFill>
                            <a:srgbClr val="0000FF"/>
                          </a:solidFill>
                          <a:latin typeface="Cambria Math"/>
                        </a:rPr>
                        <m:t>=</m:t>
                      </m:r>
                      <m:r>
                        <a:rPr lang="en-US" altLang="zh-CN" sz="2800" b="1" i="1">
                          <a:solidFill>
                            <a:srgbClr val="0000FF"/>
                          </a:solidFill>
                          <a:latin typeface="Cambria Math"/>
                        </a:rPr>
                        <m:t>𝜽</m:t>
                      </m:r>
                    </m:oMath>
                  </m:oMathPara>
                </a14:m>
                <a:endParaRPr lang="en-US" altLang="zh-CN" sz="2800" dirty="0">
                  <a:solidFill>
                    <a:srgbClr val="0000FF"/>
                  </a:solidFill>
                </a:endParaRPr>
              </a:p>
              <a:p>
                <a:r>
                  <a:rPr lang="zh-CN" altLang="en-US" sz="2800" dirty="0">
                    <a:solidFill>
                      <a:srgbClr val="0000FF"/>
                    </a:solidFill>
                  </a:rPr>
                  <a:t>其中</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r>
                          <a:rPr lang="en-US" altLang="zh-CN" sz="2800" i="1">
                            <a:solidFill>
                              <a:srgbClr val="0000FF"/>
                            </a:solidFill>
                            <a:latin typeface="Cambria Math"/>
                          </a:rPr>
                          <m:t>+1</m:t>
                        </m:r>
                      </m:sub>
                    </m:sSub>
                    <m:r>
                      <a:rPr lang="en-US" altLang="zh-CN" sz="2800" i="1">
                        <a:solidFill>
                          <a:srgbClr val="0000FF"/>
                        </a:solidFill>
                        <a:latin typeface="Cambria Math"/>
                      </a:rPr>
                      <m:t>≠0</m:t>
                    </m:r>
                  </m:oMath>
                </a14:m>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rPr>
                  <a:t>故</a:t>
                </a:r>
                <a:endParaRPr lang="en-US" altLang="zh-CN" sz="2800" dirty="0">
                  <a:solidFill>
                    <a:srgbClr val="0000FF"/>
                  </a:solidFill>
                </a:endParaRPr>
              </a:p>
              <a:p>
                <a:pPr/>
                <a14:m>
                  <m:oMathPara xmlns:m="http://schemas.openxmlformats.org/officeDocument/2006/math">
                    <m:oMathParaPr>
                      <m:jc m:val="centerGroup"/>
                    </m:oMathParaPr>
                    <m:oMath xmlns:m="http://schemas.openxmlformats.org/officeDocument/2006/math">
                      <m:r>
                        <a:rPr lang="en-US" altLang="zh-CN" sz="2800" b="1" i="1" smtClean="0">
                          <a:solidFill>
                            <a:srgbClr val="0000FF"/>
                          </a:solidFill>
                          <a:latin typeface="Cambria Math"/>
                        </a:rPr>
                        <m:t>𝜷</m:t>
                      </m:r>
                      <m:r>
                        <a:rPr lang="en-US" altLang="zh-CN" sz="2800" b="1" i="1" smtClean="0">
                          <a:solidFill>
                            <a:srgbClr val="0000FF"/>
                          </a:solidFill>
                          <a:latin typeface="Cambria Math"/>
                        </a:rPr>
                        <m:t>=−</m:t>
                      </m:r>
                      <m:f>
                        <m:fPr>
                          <m:ctrlPr>
                            <a:rPr lang="zh-CN" altLang="zh-CN" sz="2800" b="1" i="1">
                              <a:solidFill>
                                <a:srgbClr val="0000FF"/>
                              </a:solidFill>
                              <a:latin typeface="Cambria Math" panose="02040503050406030204" pitchFamily="18" charset="0"/>
                            </a:rPr>
                          </m:ctrlPr>
                        </m:fPr>
                        <m:num>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1</m:t>
                              </m:r>
                            </m:sub>
                          </m:sSub>
                        </m:num>
                        <m:den>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r>
                                <a:rPr lang="en-US" altLang="zh-CN" sz="2800" i="1">
                                  <a:solidFill>
                                    <a:srgbClr val="0000FF"/>
                                  </a:solidFill>
                                  <a:latin typeface="Cambria Math"/>
                                </a:rPr>
                                <m:t>+1</m:t>
                              </m:r>
                            </m:sub>
                          </m:sSub>
                        </m:den>
                      </m:f>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1</m:t>
                          </m:r>
                        </m:sub>
                      </m:sSub>
                      <m:r>
                        <a:rPr lang="en-US" altLang="zh-CN" sz="2800" b="1" i="1">
                          <a:solidFill>
                            <a:srgbClr val="0000FF"/>
                          </a:solidFill>
                          <a:latin typeface="Cambria Math"/>
                        </a:rPr>
                        <m:t>−…−</m:t>
                      </m:r>
                      <m:f>
                        <m:fPr>
                          <m:ctrlPr>
                            <a:rPr lang="zh-CN" altLang="zh-CN" sz="2800" b="1" i="1">
                              <a:solidFill>
                                <a:srgbClr val="0000FF"/>
                              </a:solidFill>
                              <a:latin typeface="Cambria Math" panose="02040503050406030204" pitchFamily="18" charset="0"/>
                            </a:rPr>
                          </m:ctrlPr>
                        </m:fPr>
                        <m:num>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sub>
                          </m:sSub>
                        </m:num>
                        <m:den>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𝑘</m:t>
                              </m:r>
                            </m:e>
                            <m:sub>
                              <m:r>
                                <a:rPr lang="en-US" altLang="zh-CN" sz="2800" i="1">
                                  <a:solidFill>
                                    <a:srgbClr val="0000FF"/>
                                  </a:solidFill>
                                  <a:latin typeface="Cambria Math"/>
                                </a:rPr>
                                <m:t>𝑛</m:t>
                              </m:r>
                              <m:r>
                                <a:rPr lang="en-US" altLang="zh-CN" sz="2800" i="1">
                                  <a:solidFill>
                                    <a:srgbClr val="0000FF"/>
                                  </a:solidFill>
                                  <a:latin typeface="Cambria Math"/>
                                </a:rPr>
                                <m:t>+1</m:t>
                              </m:r>
                            </m:sub>
                          </m:sSub>
                        </m:den>
                      </m:f>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𝑛</m:t>
                          </m:r>
                        </m:sub>
                      </m:sSub>
                    </m:oMath>
                  </m:oMathPara>
                </a14:m>
                <a:endParaRPr lang="zh-CN" altLang="zh-CN" sz="2800" dirty="0"/>
              </a:p>
              <a:p>
                <a:endParaRPr lang="zh-CN" altLang="zh-CN"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1623" t="-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4020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charset="0"/>
              </a:rPr>
              <a:t>第一章 线性空间引论</a:t>
            </a:r>
            <a:r>
              <a:rPr lang="en-US" altLang="zh-CN" sz="2400" dirty="0">
                <a:latin typeface="黑体" panose="02010609060101010101" pitchFamily="49" charset="-122"/>
                <a:ea typeface="黑体" panose="02010609060101010101" pitchFamily="49" charset="-122"/>
                <a:cs typeface="Arial" charset="0"/>
              </a:rPr>
              <a:t>——</a:t>
            </a:r>
            <a:r>
              <a:rPr lang="zh-CN" altLang="en-US" sz="2400" dirty="0">
                <a:latin typeface="黑体" panose="02010609060101010101" pitchFamily="49" charset="-122"/>
                <a:ea typeface="黑体" panose="02010609060101010101" pitchFamily="49" charset="-122"/>
                <a:cs typeface="Arial" charset="0"/>
              </a:rPr>
              <a:t>基与坐标</a:t>
            </a:r>
          </a:p>
        </p:txBody>
      </p:sp>
      <mc:AlternateContent xmlns:mc="http://schemas.openxmlformats.org/markup-compatibility/2006" xmlns:a14="http://schemas.microsoft.com/office/drawing/2010/main">
        <mc:Choice Requires="a14">
          <p:sp>
            <p:nvSpPr>
              <p:cNvPr id="22" name="内容占位符 2"/>
              <p:cNvSpPr txBox="1">
                <a:spLocks/>
              </p:cNvSpPr>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1.3.1 </a:t>
                </a:r>
                <a:r>
                  <a:rPr lang="zh-CN" altLang="zh-CN" sz="2800" dirty="0"/>
                  <a:t>设线性空间</a:t>
                </a:r>
                <a14:m>
                  <m:oMath xmlns:m="http://schemas.openxmlformats.org/officeDocument/2006/math">
                    <m:r>
                      <a:rPr lang="en-US" altLang="zh-CN" sz="2800" i="1">
                        <a:latin typeface="Cambria Math" panose="02040503050406030204" pitchFamily="18" charset="0"/>
                      </a:rPr>
                      <m:t>𝑉</m:t>
                    </m:r>
                  </m:oMath>
                </a14:m>
                <a:r>
                  <a:rPr lang="zh-CN" altLang="en-US" sz="2800" dirty="0"/>
                  <a:t>中</a:t>
                </a:r>
                <a:r>
                  <a:rPr lang="zh-CN" altLang="zh-CN" sz="2800" dirty="0"/>
                  <a:t>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zh-CN" sz="2800" dirty="0"/>
                  <a:t>而向量组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𝜷</m:t>
                    </m:r>
                  </m:oMath>
                </a14:m>
                <a:r>
                  <a:rPr lang="zh-CN" altLang="zh-CN" sz="2800" dirty="0"/>
                  <a:t>线性相关</a:t>
                </a:r>
                <a14:m>
                  <m:oMath xmlns:m="http://schemas.openxmlformats.org/officeDocument/2006/math">
                    <m:r>
                      <a:rPr lang="en-US" altLang="zh-CN" sz="2800">
                        <a:latin typeface="Cambria Math"/>
                      </a:rPr>
                      <m:t>(</m:t>
                    </m:r>
                    <m:r>
                      <a:rPr lang="en-US" altLang="zh-CN" sz="2800" b="1" i="1">
                        <a:latin typeface="Cambria Math"/>
                      </a:rPr>
                      <m:t>𝜷</m:t>
                    </m:r>
                    <m:r>
                      <a:rPr lang="en-US" altLang="zh-CN" sz="2800" i="1">
                        <a:latin typeface="Cambria Math"/>
                      </a:rPr>
                      <m:t>≠</m:t>
                    </m:r>
                    <m:r>
                      <a:rPr lang="en-US" altLang="zh-CN" sz="2800" b="1" i="1">
                        <a:latin typeface="Cambria Math"/>
                      </a:rPr>
                      <m:t>𝜽</m:t>
                    </m:r>
                    <m:r>
                      <a:rPr lang="en-US" altLang="zh-CN" sz="2800">
                        <a:latin typeface="Cambria Math"/>
                      </a:rPr>
                      <m:t>)</m:t>
                    </m:r>
                  </m:oMath>
                </a14:m>
                <a:r>
                  <a:rPr lang="en-US" altLang="zh-CN" sz="2800" dirty="0">
                    <a:latin typeface="仿宋" panose="02010609060101010101" pitchFamily="49" charset="-122"/>
                    <a:ea typeface="仿宋" panose="02010609060101010101" pitchFamily="49" charset="-122"/>
                  </a:rPr>
                  <a:t>,</a:t>
                </a:r>
                <a:r>
                  <a:rPr lang="zh-CN" altLang="zh-CN" sz="2800" dirty="0"/>
                  <a:t>则</a:t>
                </a:r>
                <a14:m>
                  <m:oMath xmlns:m="http://schemas.openxmlformats.org/officeDocument/2006/math">
                    <m:r>
                      <a:rPr lang="en-US" altLang="zh-CN" sz="2800" b="1" i="1">
                        <a:latin typeface="Cambria Math" panose="02040503050406030204" pitchFamily="18" charset="0"/>
                      </a:rPr>
                      <m:t>𝜷</m:t>
                    </m:r>
                  </m:oMath>
                </a14:m>
                <a:r>
                  <a:rPr lang="zh-CN" altLang="zh-CN" sz="2800" dirty="0"/>
                  <a:t>可由向量组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线性表示且表示法唯一</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rgbClr val="0000FF"/>
                    </a:solidFill>
                  </a:rPr>
                  <a:t>分析</a:t>
                </a:r>
                <a:r>
                  <a:rPr lang="zh-CN" altLang="en-US" sz="2800" dirty="0">
                    <a:solidFill>
                      <a:srgbClr val="0000FF"/>
                    </a:solidFill>
                    <a:latin typeface="宋体" panose="02010600030101010101" pitchFamily="2" charset="-122"/>
                    <a:ea typeface="宋体" panose="02010600030101010101" pitchFamily="2" charset="-122"/>
                  </a:rPr>
                  <a:t>：</a:t>
                </a:r>
                <a:r>
                  <a:rPr lang="zh-CN" altLang="en-US" sz="2800" dirty="0">
                    <a:solidFill>
                      <a:srgbClr val="0000FF"/>
                    </a:solidFill>
                    <a:latin typeface="黑体" panose="02010609060101010101" pitchFamily="49" charset="-122"/>
                  </a:rPr>
                  <a:t>证明唯一性通常采用反证法</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dirty="0">
                    <a:solidFill>
                      <a:srgbClr val="0000FF"/>
                    </a:solidFill>
                    <a:latin typeface="黑体" panose="02010609060101010101" pitchFamily="49" charset="-122"/>
                  </a:rPr>
                  <a:t> </a:t>
                </a:r>
              </a:p>
              <a:p>
                <a:r>
                  <a:rPr lang="zh-CN" altLang="zh-CN" sz="2800" dirty="0">
                    <a:solidFill>
                      <a:srgbClr val="0000FF"/>
                    </a:solidFill>
                  </a:rPr>
                  <a:t>假设</a:t>
                </a:r>
                <a14:m>
                  <m:oMath xmlns:m="http://schemas.openxmlformats.org/officeDocument/2006/math">
                    <m:r>
                      <a:rPr lang="en-US" altLang="zh-CN" sz="2800" b="1" i="1">
                        <a:solidFill>
                          <a:srgbClr val="0000FF"/>
                        </a:solidFill>
                        <a:latin typeface="Cambria Math"/>
                      </a:rPr>
                      <m:t>𝜷</m:t>
                    </m:r>
                  </m:oMath>
                </a14:m>
                <a:r>
                  <a:rPr lang="zh-CN" altLang="zh-CN" sz="2800" dirty="0">
                    <a:solidFill>
                      <a:srgbClr val="0000FF"/>
                    </a:solidFill>
                  </a:rPr>
                  <a:t>的表法不唯一</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dirty="0">
                    <a:solidFill>
                      <a:srgbClr val="0000FF"/>
                    </a:solidFill>
                  </a:rPr>
                  <a:t> </a:t>
                </a:r>
                <a:r>
                  <a:rPr lang="zh-CN" altLang="zh-CN" sz="2800" dirty="0">
                    <a:solidFill>
                      <a:srgbClr val="0000FF"/>
                    </a:solidFill>
                  </a:rPr>
                  <a:t>不妨设有两种不同表示</a:t>
                </a:r>
                <a:r>
                  <a:rPr lang="zh-CN" altLang="zh-CN" sz="2800" dirty="0">
                    <a:solidFill>
                      <a:srgbClr val="0000FF"/>
                    </a:solidFill>
                    <a:latin typeface="宋体" panose="02010600030101010101" pitchFamily="2" charset="-122"/>
                    <a:ea typeface="宋体" panose="02010600030101010101" pitchFamily="2" charset="-122"/>
                  </a:rPr>
                  <a:t>：</a:t>
                </a:r>
              </a:p>
              <a:p>
                <a:pPr>
                  <a:lnSpc>
                    <a:spcPct val="120000"/>
                  </a:lnSpc>
                </a:pPr>
                <a14:m>
                  <m:oMathPara xmlns:m="http://schemas.openxmlformats.org/officeDocument/2006/math">
                    <m:oMathParaPr>
                      <m:jc m:val="centerGroup"/>
                    </m:oMathParaPr>
                    <m:oMath xmlns:m="http://schemas.openxmlformats.org/officeDocument/2006/math">
                      <m:r>
                        <a:rPr lang="en-US" altLang="zh-CN" sz="2800" b="1" i="1">
                          <a:solidFill>
                            <a:srgbClr val="0000FF"/>
                          </a:solidFill>
                          <a:latin typeface="Cambria Math"/>
                        </a:rPr>
                        <m:t>𝜷</m:t>
                      </m:r>
                      <m:r>
                        <a:rPr lang="en-US" altLang="zh-CN" sz="2800" b="1" i="1">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𝑎</m:t>
                          </m:r>
                        </m:e>
                        <m:sub>
                          <m:r>
                            <a:rPr lang="en-US" altLang="zh-CN" sz="2800" i="1">
                              <a:solidFill>
                                <a:srgbClr val="0000FF"/>
                              </a:solidFill>
                              <a:latin typeface="Cambria Math"/>
                            </a:rPr>
                            <m:t>1</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1</m:t>
                          </m:r>
                        </m:sub>
                      </m:sSub>
                      <m:r>
                        <a:rPr lang="en-US" altLang="zh-CN" sz="2800">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𝑎</m:t>
                          </m:r>
                        </m:e>
                        <m:sub>
                          <m:r>
                            <a:rPr lang="en-US" altLang="zh-CN" sz="2800" i="1">
                              <a:solidFill>
                                <a:srgbClr val="0000FF"/>
                              </a:solidFill>
                              <a:latin typeface="Cambria Math"/>
                            </a:rPr>
                            <m:t>𝑛</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𝑛</m:t>
                          </m:r>
                        </m:sub>
                      </m:sSub>
                      <m:r>
                        <a:rPr lang="en-US" altLang="zh-CN" sz="2800" b="1" i="1">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𝑏</m:t>
                          </m:r>
                        </m:e>
                        <m:sub>
                          <m:r>
                            <a:rPr lang="en-US" altLang="zh-CN" sz="2800" i="1">
                              <a:solidFill>
                                <a:srgbClr val="0000FF"/>
                              </a:solidFill>
                              <a:latin typeface="Cambria Math"/>
                            </a:rPr>
                            <m:t>1</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1</m:t>
                          </m:r>
                        </m:sub>
                      </m:sSub>
                      <m:r>
                        <a:rPr lang="en-US" altLang="zh-CN" sz="2800">
                          <a:solidFill>
                            <a:srgbClr val="0000FF"/>
                          </a:solidFill>
                          <a:latin typeface="Cambria Math"/>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𝑏</m:t>
                          </m:r>
                        </m:e>
                        <m:sub>
                          <m:r>
                            <a:rPr lang="en-US" altLang="zh-CN" sz="2800" i="1">
                              <a:solidFill>
                                <a:srgbClr val="0000FF"/>
                              </a:solidFill>
                              <a:latin typeface="Cambria Math"/>
                            </a:rPr>
                            <m:t>𝑛</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a:rPr>
                            <m:t>𝜶</m:t>
                          </m:r>
                        </m:e>
                        <m:sub>
                          <m:r>
                            <a:rPr lang="en-US" altLang="zh-CN" sz="2800" i="1">
                              <a:solidFill>
                                <a:srgbClr val="0000FF"/>
                              </a:solidFill>
                              <a:latin typeface="Cambria Math"/>
                            </a:rPr>
                            <m:t>𝑛</m:t>
                          </m:r>
                        </m:sub>
                      </m:sSub>
                    </m:oMath>
                  </m:oMathPara>
                </a14:m>
                <a:endParaRPr lang="zh-CN" altLang="zh-CN" sz="2800" dirty="0">
                  <a:solidFill>
                    <a:srgbClr val="0000FF"/>
                  </a:solidFill>
                  <a:latin typeface="黑体" panose="02010609060101010101" pitchFamily="49" charset="-122"/>
                </a:endParaRPr>
              </a:p>
              <a:p>
                <a:r>
                  <a:rPr lang="zh-CN" altLang="zh-CN" sz="2800" dirty="0">
                    <a:solidFill>
                      <a:srgbClr val="0000FF"/>
                    </a:solidFill>
                  </a:rPr>
                  <a:t>其中</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𝑎</m:t>
                        </m:r>
                      </m:e>
                      <m:sub>
                        <m:r>
                          <a:rPr lang="en-US" altLang="zh-CN" sz="2800" i="1">
                            <a:solidFill>
                              <a:srgbClr val="0000FF"/>
                            </a:solidFill>
                            <a:latin typeface="Cambria Math"/>
                          </a:rPr>
                          <m:t>𝑖</m:t>
                        </m:r>
                      </m:sub>
                    </m:sSub>
                  </m:oMath>
                </a14:m>
                <a:r>
                  <a:rPr lang="zh-CN" altLang="zh-CN" sz="2800" dirty="0">
                    <a:solidFill>
                      <a:srgbClr val="0000FF"/>
                    </a:solidFill>
                  </a:rPr>
                  <a:t>和</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a:rPr>
                          <m:t>𝑏</m:t>
                        </m:r>
                      </m:e>
                      <m:sub>
                        <m:r>
                          <a:rPr lang="en-US" altLang="zh-CN" sz="2800" i="1">
                            <a:solidFill>
                              <a:srgbClr val="0000FF"/>
                            </a:solidFill>
                            <a:latin typeface="Cambria Math"/>
                          </a:rPr>
                          <m:t>𝑖</m:t>
                        </m:r>
                      </m:sub>
                    </m:sSub>
                  </m:oMath>
                </a14:m>
                <a:r>
                  <a:rPr lang="zh-CN" altLang="zh-CN" sz="2800" dirty="0">
                    <a:solidFill>
                      <a:srgbClr val="0000FF"/>
                    </a:solidFill>
                  </a:rPr>
                  <a:t>（</a:t>
                </a:r>
                <a14:m>
                  <m:oMath xmlns:m="http://schemas.openxmlformats.org/officeDocument/2006/math">
                    <m:r>
                      <a:rPr lang="en-US" altLang="zh-CN" sz="2800" i="1">
                        <a:solidFill>
                          <a:srgbClr val="0000FF"/>
                        </a:solidFill>
                        <a:latin typeface="Cambria Math"/>
                      </a:rPr>
                      <m:t>𝑖</m:t>
                    </m:r>
                    <m:r>
                      <a:rPr lang="en-US" altLang="zh-CN" sz="2800" i="1">
                        <a:solidFill>
                          <a:srgbClr val="0000FF"/>
                        </a:solidFill>
                        <a:latin typeface="Cambria Math"/>
                      </a:rPr>
                      <m:t>=1,⋯,</m:t>
                    </m:r>
                    <m:r>
                      <a:rPr lang="en-US" altLang="zh-CN" sz="2800" i="1">
                        <a:solidFill>
                          <a:srgbClr val="0000FF"/>
                        </a:solidFill>
                        <a:latin typeface="Cambria Math"/>
                      </a:rPr>
                      <m:t>𝑛</m:t>
                    </m:r>
                  </m:oMath>
                </a14:m>
                <a:r>
                  <a:rPr lang="zh-CN" altLang="zh-CN" sz="2800" dirty="0">
                    <a:solidFill>
                      <a:srgbClr val="0000FF"/>
                    </a:solidFill>
                  </a:rPr>
                  <a:t>）不同时为零</a:t>
                </a:r>
                <a:r>
                  <a:rPr lang="en-US" altLang="zh-CN" sz="2800" dirty="0">
                    <a:solidFill>
                      <a:srgbClr val="0000FF"/>
                    </a:solidFill>
                    <a:latin typeface="仿宋" panose="02010609060101010101" pitchFamily="49" charset="-122"/>
                    <a:ea typeface="仿宋" panose="02010609060101010101" pitchFamily="49" charset="-122"/>
                  </a:rPr>
                  <a:t>.</a:t>
                </a:r>
                <a:endParaRPr lang="zh-CN" altLang="zh-CN" sz="2800" dirty="0">
                  <a:solidFill>
                    <a:srgbClr val="0000FF"/>
                  </a:solidFill>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sSub>
                        <m:sSubPr>
                          <m:ctrlPr>
                            <a:rPr lang="zh-CN" altLang="zh-CN" sz="2800" i="1" smtClean="0">
                              <a:solidFill>
                                <a:srgbClr val="990000"/>
                              </a:solidFill>
                              <a:latin typeface="Cambria Math" panose="02040503050406030204" pitchFamily="18" charset="0"/>
                            </a:rPr>
                          </m:ctrlPr>
                        </m:sSubPr>
                        <m:e>
                          <m:r>
                            <a:rPr lang="en-US" altLang="zh-CN" sz="2800" i="1">
                              <a:solidFill>
                                <a:srgbClr val="990000"/>
                              </a:solidFill>
                              <a:latin typeface="Cambria Math"/>
                            </a:rPr>
                            <m:t>𝑎</m:t>
                          </m:r>
                        </m:e>
                        <m:sub>
                          <m:r>
                            <a:rPr lang="en-US" altLang="zh-CN" sz="2800" i="1">
                              <a:solidFill>
                                <a:srgbClr val="990000"/>
                              </a:solidFill>
                              <a:latin typeface="Cambria Math"/>
                            </a:rPr>
                            <m:t>1</m:t>
                          </m:r>
                        </m:sub>
                      </m:sSub>
                      <m:sSub>
                        <m:sSubPr>
                          <m:ctrlPr>
                            <a:rPr lang="zh-CN" altLang="zh-CN" sz="2800" i="1">
                              <a:solidFill>
                                <a:srgbClr val="990000"/>
                              </a:solidFill>
                              <a:latin typeface="Cambria Math" panose="02040503050406030204" pitchFamily="18" charset="0"/>
                            </a:rPr>
                          </m:ctrlPr>
                        </m:sSubPr>
                        <m:e>
                          <m:r>
                            <a:rPr lang="en-US" altLang="zh-CN" sz="2800" b="1" i="1">
                              <a:solidFill>
                                <a:srgbClr val="990000"/>
                              </a:solidFill>
                              <a:latin typeface="Cambria Math"/>
                            </a:rPr>
                            <m:t>𝜶</m:t>
                          </m:r>
                        </m:e>
                        <m:sub>
                          <m:r>
                            <a:rPr lang="en-US" altLang="zh-CN" sz="2800" i="1">
                              <a:solidFill>
                                <a:srgbClr val="990000"/>
                              </a:solidFill>
                              <a:latin typeface="Cambria Math"/>
                            </a:rPr>
                            <m:t>1</m:t>
                          </m:r>
                        </m:sub>
                      </m:sSub>
                      <m:r>
                        <a:rPr lang="en-US" altLang="zh-CN" sz="2800">
                          <a:solidFill>
                            <a:srgbClr val="990000"/>
                          </a:solidFill>
                          <a:latin typeface="Cambria Math"/>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𝑎</m:t>
                          </m:r>
                        </m:e>
                        <m:sub>
                          <m:r>
                            <a:rPr lang="en-US" altLang="zh-CN" sz="2800" i="1">
                              <a:solidFill>
                                <a:srgbClr val="990000"/>
                              </a:solidFill>
                              <a:latin typeface="Cambria Math"/>
                            </a:rPr>
                            <m:t>𝑛</m:t>
                          </m:r>
                        </m:sub>
                      </m:sSub>
                      <m:sSub>
                        <m:sSubPr>
                          <m:ctrlPr>
                            <a:rPr lang="zh-CN" altLang="zh-CN" sz="2800" i="1">
                              <a:solidFill>
                                <a:srgbClr val="990000"/>
                              </a:solidFill>
                              <a:latin typeface="Cambria Math" panose="02040503050406030204" pitchFamily="18" charset="0"/>
                            </a:rPr>
                          </m:ctrlPr>
                        </m:sSubPr>
                        <m:e>
                          <m:r>
                            <a:rPr lang="en-US" altLang="zh-CN" sz="2800" b="1" i="1">
                              <a:solidFill>
                                <a:srgbClr val="990000"/>
                              </a:solidFill>
                              <a:latin typeface="Cambria Math"/>
                            </a:rPr>
                            <m:t>𝜶</m:t>
                          </m:r>
                        </m:e>
                        <m:sub>
                          <m:r>
                            <a:rPr lang="en-US" altLang="zh-CN" sz="2800" i="1">
                              <a:solidFill>
                                <a:srgbClr val="990000"/>
                              </a:solidFill>
                              <a:latin typeface="Cambria Math"/>
                            </a:rPr>
                            <m:t>𝑛</m:t>
                          </m:r>
                        </m:sub>
                      </m:sSub>
                      <m:r>
                        <a:rPr lang="en-US" altLang="zh-CN" sz="2800" b="0" i="1" smtClean="0">
                          <a:solidFill>
                            <a:srgbClr val="990000"/>
                          </a:solidFill>
                          <a:latin typeface="Cambria Math"/>
                        </a:rPr>
                        <m:t>+</m:t>
                      </m:r>
                      <m:d>
                        <m:dPr>
                          <m:ctrlPr>
                            <a:rPr lang="en-US" altLang="zh-CN" sz="2800" b="0" i="1" smtClean="0">
                              <a:solidFill>
                                <a:srgbClr val="990000"/>
                              </a:solidFill>
                              <a:latin typeface="Cambria Math" panose="02040503050406030204" pitchFamily="18" charset="0"/>
                            </a:rPr>
                          </m:ctrlPr>
                        </m:dPr>
                        <m:e>
                          <m:r>
                            <a:rPr lang="en-US" altLang="zh-CN" sz="2800" b="0" i="1" smtClean="0">
                              <a:solidFill>
                                <a:srgbClr val="990000"/>
                              </a:solidFill>
                              <a:latin typeface="Cambria Math"/>
                            </a:rPr>
                            <m:t>−</m:t>
                          </m:r>
                          <m:d>
                            <m:dPr>
                              <m:ctrlPr>
                                <a:rPr lang="en-US" altLang="zh-CN" sz="2800" b="0" i="1" smtClean="0">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𝑏</m:t>
                                  </m:r>
                                </m:e>
                                <m:sub>
                                  <m:r>
                                    <a:rPr lang="en-US" altLang="zh-CN" sz="2800" i="1">
                                      <a:solidFill>
                                        <a:srgbClr val="990000"/>
                                      </a:solidFill>
                                      <a:latin typeface="Cambria Math"/>
                                    </a:rPr>
                                    <m:t>1</m:t>
                                  </m:r>
                                </m:sub>
                              </m:sSub>
                              <m:sSub>
                                <m:sSubPr>
                                  <m:ctrlPr>
                                    <a:rPr lang="zh-CN" altLang="zh-CN" sz="2800" i="1">
                                      <a:solidFill>
                                        <a:srgbClr val="990000"/>
                                      </a:solidFill>
                                      <a:latin typeface="Cambria Math" panose="02040503050406030204" pitchFamily="18" charset="0"/>
                                    </a:rPr>
                                  </m:ctrlPr>
                                </m:sSubPr>
                                <m:e>
                                  <m:r>
                                    <a:rPr lang="en-US" altLang="zh-CN" sz="2800" b="1" i="1">
                                      <a:solidFill>
                                        <a:srgbClr val="990000"/>
                                      </a:solidFill>
                                      <a:latin typeface="Cambria Math"/>
                                    </a:rPr>
                                    <m:t>𝜶</m:t>
                                  </m:r>
                                </m:e>
                                <m:sub>
                                  <m:r>
                                    <a:rPr lang="en-US" altLang="zh-CN" sz="2800" i="1">
                                      <a:solidFill>
                                        <a:srgbClr val="990000"/>
                                      </a:solidFill>
                                      <a:latin typeface="Cambria Math"/>
                                    </a:rPr>
                                    <m:t>1</m:t>
                                  </m:r>
                                </m:sub>
                              </m:sSub>
                              <m:r>
                                <a:rPr lang="en-US" altLang="zh-CN" sz="2800">
                                  <a:solidFill>
                                    <a:srgbClr val="990000"/>
                                  </a:solidFill>
                                  <a:latin typeface="Cambria Math"/>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a:rPr>
                                    <m:t>𝑏</m:t>
                                  </m:r>
                                </m:e>
                                <m:sub>
                                  <m:r>
                                    <a:rPr lang="en-US" altLang="zh-CN" sz="2800" i="1">
                                      <a:solidFill>
                                        <a:srgbClr val="990000"/>
                                      </a:solidFill>
                                      <a:latin typeface="Cambria Math"/>
                                    </a:rPr>
                                    <m:t>𝑛</m:t>
                                  </m:r>
                                </m:sub>
                              </m:sSub>
                              <m:sSub>
                                <m:sSubPr>
                                  <m:ctrlPr>
                                    <a:rPr lang="zh-CN" altLang="zh-CN" sz="2800" i="1">
                                      <a:solidFill>
                                        <a:srgbClr val="990000"/>
                                      </a:solidFill>
                                      <a:latin typeface="Cambria Math" panose="02040503050406030204" pitchFamily="18" charset="0"/>
                                    </a:rPr>
                                  </m:ctrlPr>
                                </m:sSubPr>
                                <m:e>
                                  <m:r>
                                    <a:rPr lang="en-US" altLang="zh-CN" sz="2800" b="1" i="1">
                                      <a:solidFill>
                                        <a:srgbClr val="990000"/>
                                      </a:solidFill>
                                      <a:latin typeface="Cambria Math"/>
                                    </a:rPr>
                                    <m:t>𝜶</m:t>
                                  </m:r>
                                </m:e>
                                <m:sub>
                                  <m:r>
                                    <a:rPr lang="en-US" altLang="zh-CN" sz="2800" i="1">
                                      <a:solidFill>
                                        <a:srgbClr val="990000"/>
                                      </a:solidFill>
                                      <a:latin typeface="Cambria Math"/>
                                    </a:rPr>
                                    <m:t>𝑛</m:t>
                                  </m:r>
                                </m:sub>
                              </m:sSub>
                            </m:e>
                          </m:d>
                        </m:e>
                      </m:d>
                      <m:r>
                        <a:rPr lang="en-US" altLang="zh-CN" sz="2800" b="0" i="1" smtClean="0">
                          <a:solidFill>
                            <a:srgbClr val="990000"/>
                          </a:solidFill>
                          <a:latin typeface="Cambria Math"/>
                        </a:rPr>
                        <m:t>=</m:t>
                      </m:r>
                      <m:r>
                        <a:rPr lang="en-US" altLang="zh-CN" sz="2800" b="1" i="1">
                          <a:solidFill>
                            <a:srgbClr val="990000"/>
                          </a:solidFill>
                          <a:latin typeface="Cambria Math"/>
                        </a:rPr>
                        <m:t>𝜽</m:t>
                      </m:r>
                    </m:oMath>
                  </m:oMathPara>
                </a14:m>
                <a:endParaRPr lang="en-US" altLang="zh-CN" sz="2800" dirty="0">
                  <a:solidFill>
                    <a:srgbClr val="990000"/>
                  </a:solidFill>
                </a:endParaRPr>
              </a:p>
              <a:p>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1</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𝑏</m:t>
                              </m:r>
                            </m:e>
                            <m:sub>
                              <m:r>
                                <a:rPr lang="en-US" altLang="zh-CN" sz="2800" i="1">
                                  <a:latin typeface="Cambria Math"/>
                                </a:rPr>
                                <m:t>1</m:t>
                              </m:r>
                            </m:sub>
                          </m:sSub>
                        </m:e>
                      </m:d>
                      <m:sSub>
                        <m:sSubPr>
                          <m:ctrlPr>
                            <a:rPr lang="zh-CN" altLang="zh-CN" sz="2800" i="1">
                              <a:latin typeface="Cambria Math" panose="02040503050406030204" pitchFamily="18" charset="0"/>
                            </a:rPr>
                          </m:ctrlPr>
                        </m:sSubPr>
                        <m:e>
                          <m:r>
                            <a:rPr lang="en-US" altLang="zh-CN" sz="2800" b="1" i="1">
                              <a:latin typeface="Cambria Math"/>
                            </a:rPr>
                            <m:t>𝜶</m:t>
                          </m:r>
                        </m:e>
                        <m:sub>
                          <m:r>
                            <a:rPr lang="en-US" altLang="zh-CN" sz="2800" i="1">
                              <a:latin typeface="Cambria Math"/>
                            </a:rPr>
                            <m:t>1</m:t>
                          </m:r>
                        </m:sub>
                      </m:sSub>
                      <m:r>
                        <a:rPr lang="en-US" altLang="zh-CN" sz="2800">
                          <a:latin typeface="Cambria Math"/>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a:rPr>
                                <m:t>𝑎</m:t>
                              </m:r>
                            </m:e>
                            <m:sub>
                              <m:r>
                                <a:rPr lang="en-US" altLang="zh-CN" sz="2800" i="1">
                                  <a:latin typeface="Cambria Math"/>
                                </a:rPr>
                                <m:t>𝑛</m:t>
                              </m:r>
                            </m:sub>
                          </m:sSub>
                          <m:r>
                            <a:rPr lang="en-US" altLang="zh-CN" sz="2800" i="1">
                              <a:latin typeface="Cambria Math"/>
                            </a:rPr>
                            <m:t>−</m:t>
                          </m:r>
                          <m:sSub>
                            <m:sSubPr>
                              <m:ctrlPr>
                                <a:rPr lang="zh-CN" altLang="zh-CN" sz="2800" i="1">
                                  <a:latin typeface="Cambria Math" panose="02040503050406030204" pitchFamily="18" charset="0"/>
                                </a:rPr>
                              </m:ctrlPr>
                            </m:sSubPr>
                            <m:e>
                              <m:r>
                                <a:rPr lang="en-US" altLang="zh-CN" sz="2800" i="1">
                                  <a:latin typeface="Cambria Math"/>
                                </a:rPr>
                                <m:t>𝑏</m:t>
                              </m:r>
                            </m:e>
                            <m:sub>
                              <m:r>
                                <a:rPr lang="en-US" altLang="zh-CN" sz="2800" i="1">
                                  <a:latin typeface="Cambria Math"/>
                                </a:rPr>
                                <m:t>𝑛</m:t>
                              </m:r>
                            </m:sub>
                          </m:sSub>
                        </m:e>
                      </m:d>
                      <m:sSub>
                        <m:sSubPr>
                          <m:ctrlPr>
                            <a:rPr lang="zh-CN" altLang="zh-CN" sz="2800" i="1">
                              <a:latin typeface="Cambria Math" panose="02040503050406030204" pitchFamily="18" charset="0"/>
                            </a:rPr>
                          </m:ctrlPr>
                        </m:sSubPr>
                        <m:e>
                          <m:r>
                            <a:rPr lang="en-US" altLang="zh-CN" sz="2800" b="1" i="1">
                              <a:latin typeface="Cambria Math"/>
                            </a:rPr>
                            <m:t>𝜶</m:t>
                          </m:r>
                        </m:e>
                        <m:sub>
                          <m:r>
                            <a:rPr lang="en-US" altLang="zh-CN" sz="2800" i="1">
                              <a:latin typeface="Cambria Math"/>
                            </a:rPr>
                            <m:t>𝑛</m:t>
                          </m:r>
                        </m:sub>
                      </m:sSub>
                      <m:r>
                        <a:rPr lang="en-US" altLang="zh-CN" sz="2800">
                          <a:latin typeface="Cambria Math"/>
                        </a:rPr>
                        <m:t>=</m:t>
                      </m:r>
                      <m:r>
                        <a:rPr lang="en-US" altLang="zh-CN" sz="2800" b="1" i="1">
                          <a:latin typeface="Cambria Math"/>
                        </a:rPr>
                        <m:t>𝜽</m:t>
                      </m:r>
                    </m:oMath>
                  </m:oMathPara>
                </a14:m>
                <a:endParaRPr lang="zh-CN" altLang="zh-CN" sz="2800" dirty="0"/>
              </a:p>
              <a:p>
                <a:endParaRPr lang="zh-CN" altLang="zh-CN"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1623" t="-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5130001"/>
      </p:ext>
    </p:extLst>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000" b="0" i="0" u="none" strike="noStrike" cap="none" normalizeH="0" baseline="0" smtClean="0">
            <a:ln>
              <a:noFill/>
            </a:ln>
            <a:solidFill>
              <a:schemeClr val="tx1"/>
            </a:solidFill>
            <a:effectLst/>
            <a:latin typeface="Times New Roman" pitchFamily="18" charset="0"/>
            <a:cs typeface="Arial"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12599</TotalTime>
  <Words>2762</Words>
  <Application>Microsoft Office PowerPoint</Application>
  <PresentationFormat>全屏显示(4:3)</PresentationFormat>
  <Paragraphs>210</Paragraphs>
  <Slides>36</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仿宋</vt:lpstr>
      <vt:lpstr>黑体</vt:lpstr>
      <vt:lpstr>宋体</vt:lpstr>
      <vt:lpstr>Arial</vt:lpstr>
      <vt:lpstr>Calibri</vt:lpstr>
      <vt:lpstr>Cambria Math</vt:lpstr>
      <vt:lpstr>Times New Roman</vt:lpstr>
      <vt:lpstr>Verdana</vt:lpstr>
      <vt:lpstr>Wingdings</vt:lpstr>
      <vt:lpstr>Profile</vt:lpstr>
      <vt:lpstr>第一章 线性空间引论</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lpstr>第一章 线性空间引论——基与坐标</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1322</cp:revision>
  <dcterms:created xsi:type="dcterms:W3CDTF">2006-05-15T15:18:48Z</dcterms:created>
  <dcterms:modified xsi:type="dcterms:W3CDTF">2024-08-30T10:59:47Z</dcterms:modified>
</cp:coreProperties>
</file>