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7"/>
  </p:notesMasterIdLst>
  <p:sldIdLst>
    <p:sldId id="427" r:id="rId2"/>
    <p:sldId id="443" r:id="rId3"/>
    <p:sldId id="487" r:id="rId4"/>
    <p:sldId id="488" r:id="rId5"/>
    <p:sldId id="428" r:id="rId6"/>
    <p:sldId id="378" r:id="rId7"/>
    <p:sldId id="444" r:id="rId8"/>
    <p:sldId id="445" r:id="rId9"/>
    <p:sldId id="446" r:id="rId10"/>
    <p:sldId id="447" r:id="rId11"/>
    <p:sldId id="448" r:id="rId12"/>
    <p:sldId id="449" r:id="rId13"/>
    <p:sldId id="489" r:id="rId14"/>
    <p:sldId id="450" r:id="rId15"/>
    <p:sldId id="451" r:id="rId16"/>
    <p:sldId id="452" r:id="rId17"/>
    <p:sldId id="453" r:id="rId18"/>
    <p:sldId id="384" r:id="rId19"/>
    <p:sldId id="455" r:id="rId20"/>
    <p:sldId id="456" r:id="rId21"/>
    <p:sldId id="458" r:id="rId22"/>
    <p:sldId id="459" r:id="rId23"/>
    <p:sldId id="460" r:id="rId24"/>
    <p:sldId id="461" r:id="rId25"/>
    <p:sldId id="462" r:id="rId26"/>
    <p:sldId id="463" r:id="rId27"/>
    <p:sldId id="387" r:id="rId28"/>
    <p:sldId id="437" r:id="rId29"/>
    <p:sldId id="438" r:id="rId30"/>
    <p:sldId id="388" r:id="rId31"/>
    <p:sldId id="464" r:id="rId32"/>
    <p:sldId id="465" r:id="rId33"/>
    <p:sldId id="466" r:id="rId34"/>
    <p:sldId id="467" r:id="rId35"/>
    <p:sldId id="392" r:id="rId36"/>
    <p:sldId id="468" r:id="rId37"/>
    <p:sldId id="469" r:id="rId38"/>
    <p:sldId id="470" r:id="rId39"/>
    <p:sldId id="471" r:id="rId40"/>
    <p:sldId id="394" r:id="rId41"/>
    <p:sldId id="482" r:id="rId42"/>
    <p:sldId id="473" r:id="rId43"/>
    <p:sldId id="484" r:id="rId44"/>
    <p:sldId id="485" r:id="rId45"/>
    <p:sldId id="492" r:id="rId46"/>
    <p:sldId id="478" r:id="rId47"/>
    <p:sldId id="479" r:id="rId48"/>
    <p:sldId id="480" r:id="rId49"/>
    <p:sldId id="481" r:id="rId50"/>
    <p:sldId id="399" r:id="rId51"/>
    <p:sldId id="400" r:id="rId52"/>
    <p:sldId id="490" r:id="rId53"/>
    <p:sldId id="491" r:id="rId54"/>
    <p:sldId id="401" r:id="rId55"/>
    <p:sldId id="440" r:id="rId56"/>
  </p:sldIdLst>
  <p:sldSz cx="9144000" cy="6858000" type="screen4x3"/>
  <p:notesSz cx="7315200" cy="9601200"/>
  <p:custDataLst>
    <p:tags r:id="rId58"/>
  </p:custDataLst>
  <p:defaultTextStyle>
    <a:defPPr>
      <a:defRPr lang="en-US"/>
    </a:defPPr>
    <a:lvl1pPr algn="l" rtl="0" eaLnBrk="0" fontAlgn="base" hangingPunct="0">
      <a:spcBef>
        <a:spcPct val="0"/>
      </a:spcBef>
      <a:spcAft>
        <a:spcPct val="0"/>
      </a:spcAft>
      <a:defRPr sz="30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0"/>
      </a:spcBef>
      <a:spcAft>
        <a:spcPct val="0"/>
      </a:spcAft>
      <a:defRPr sz="30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0"/>
      </a:spcBef>
      <a:spcAft>
        <a:spcPct val="0"/>
      </a:spcAft>
      <a:defRPr sz="30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0"/>
      </a:spcBef>
      <a:spcAft>
        <a:spcPct val="0"/>
      </a:spcAft>
      <a:defRPr sz="30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0"/>
      </a:spcBef>
      <a:spcAft>
        <a:spcPct val="0"/>
      </a:spcAft>
      <a:defRPr sz="30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3000"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sz="3000"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sz="3000"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sz="3000"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00FF"/>
    <a:srgbClr val="0033CC"/>
    <a:srgbClr val="2456C6"/>
    <a:srgbClr val="F2B800"/>
    <a:srgbClr val="FF9900"/>
    <a:srgbClr val="FF6600"/>
    <a:srgbClr val="FFFF66"/>
    <a:srgbClr val="CCFF33"/>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54" autoAdjust="0"/>
    <p:restoredTop sz="88598" autoAdjust="0"/>
  </p:normalViewPr>
  <p:slideViewPr>
    <p:cSldViewPr snapToGrid="0" showGuides="1">
      <p:cViewPr varScale="1">
        <p:scale>
          <a:sx n="61" d="100"/>
          <a:sy n="61" d="100"/>
        </p:scale>
        <p:origin x="1352" y="5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gs" Target="tags/tag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170238" cy="4810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43375" y="0"/>
            <a:ext cx="3170238" cy="481013"/>
          </a:xfrm>
          <a:prstGeom prst="rect">
            <a:avLst/>
          </a:prstGeom>
        </p:spPr>
        <p:txBody>
          <a:bodyPr vert="horz" lIns="91440" tIns="45720" rIns="91440" bIns="45720" rtlCol="0"/>
          <a:lstStyle>
            <a:lvl1pPr algn="r">
              <a:defRPr sz="1200"/>
            </a:lvl1pPr>
          </a:lstStyle>
          <a:p>
            <a:fld id="{7891A5F5-5892-403B-B42B-C44EFE4992F9}" type="datetimeFigureOut">
              <a:rPr lang="zh-CN" altLang="en-US" smtClean="0"/>
              <a:t>2024/8/30</a:t>
            </a:fld>
            <a:endParaRPr lang="zh-CN" altLang="en-US"/>
          </a:p>
        </p:txBody>
      </p:sp>
      <p:sp>
        <p:nvSpPr>
          <p:cNvPr id="4" name="幻灯片图像占位符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1838" y="4621213"/>
            <a:ext cx="5851525" cy="3779837"/>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120188"/>
            <a:ext cx="3170238" cy="481012"/>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43375" y="9120188"/>
            <a:ext cx="3170238" cy="481012"/>
          </a:xfrm>
          <a:prstGeom prst="rect">
            <a:avLst/>
          </a:prstGeom>
        </p:spPr>
        <p:txBody>
          <a:bodyPr vert="horz" lIns="91440" tIns="45720" rIns="91440" bIns="45720" rtlCol="0" anchor="b"/>
          <a:lstStyle>
            <a:lvl1pPr algn="r">
              <a:defRPr sz="1200"/>
            </a:lvl1pPr>
          </a:lstStyle>
          <a:p>
            <a:fld id="{1EA38935-2443-4442-B9E7-AF218D8B08B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我们已熟知二维空间和三维空间中长度、垂直等几何概念，本节课将在实线性空间或复线性空间中引入类似的定义，这些定义为解决诸多实际问题提供有力的几何工具</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在实线性空间或复线性空间中，长度和垂直这对概念都是建立在内积上的</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下面给出内积的定义。</a:t>
            </a:r>
            <a:endParaRPr lang="zh-CN" altLang="en-US" dirty="0"/>
          </a:p>
        </p:txBody>
      </p:sp>
      <p:sp>
        <p:nvSpPr>
          <p:cNvPr id="4" name="灯片编号占位符 3"/>
          <p:cNvSpPr>
            <a:spLocks noGrp="1"/>
          </p:cNvSpPr>
          <p:nvPr>
            <p:ph type="sldNum" sz="quarter" idx="10"/>
          </p:nvPr>
        </p:nvSpPr>
        <p:spPr/>
        <p:txBody>
          <a:bodyPr/>
          <a:lstStyle/>
          <a:p>
            <a:fld id="{1EA38935-2443-4442-B9E7-AF218D8B08B1}"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EA38935-2443-4442-B9E7-AF218D8B08B1}" type="slidenum">
              <a:rPr lang="zh-CN" altLang="en-US" smtClean="0"/>
              <a:t>37</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在二维或三维欧氏空间中，若两个非零向量的夹角满足</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mn-ea"/>
                        <a:cs typeface="+mn-cs"/>
                      </a:rPr>
                      <m:t>cos</m:t>
                    </m:r>
                    <m:r>
                      <a:rPr lang="en-US" altLang="zh-CN" sz="1200" i="1" kern="1200">
                        <a:solidFill>
                          <a:schemeClr val="tx1"/>
                        </a:solidFill>
                        <a:effectLst/>
                        <a:latin typeface="Cambria Math" panose="02040503050406030204" pitchFamily="18" charset="0"/>
                        <a:ea typeface="+mn-ea"/>
                        <a:cs typeface="+mn-cs"/>
                      </a:rPr>
                      <m:t>𝛼</m:t>
                    </m:r>
                    <m:r>
                      <a:rPr lang="en-US" altLang="zh-CN" sz="1200" i="1" kern="1200">
                        <a:solidFill>
                          <a:schemeClr val="tx1"/>
                        </a:solidFill>
                        <a:effectLst/>
                        <a:latin typeface="Cambria Math" panose="02040503050406030204" pitchFamily="18" charset="0"/>
                        <a:ea typeface="+mn-ea"/>
                        <a:cs typeface="+mn-cs"/>
                      </a:rPr>
                      <m:t>=0</m:t>
                    </m:r>
                  </m:oMath>
                </a14:m>
                <a:r>
                  <a:rPr lang="zh-CN" altLang="zh-CN" sz="1200" kern="1200" dirty="0">
                    <a:solidFill>
                      <a:schemeClr val="tx1"/>
                    </a:solidFill>
                    <a:effectLst/>
                    <a:latin typeface="+mn-lt"/>
                    <a:ea typeface="+mn-ea"/>
                    <a:cs typeface="+mn-cs"/>
                  </a:rPr>
                  <a:t>即</a:t>
                </a:r>
                <a14:m>
                  <m:oMath xmlns:m="http://schemas.openxmlformats.org/officeDocument/2006/math">
                    <m:r>
                      <a:rPr lang="en-US" altLang="zh-CN" sz="1200" i="1" kern="1200">
                        <a:solidFill>
                          <a:schemeClr val="tx1"/>
                        </a:solidFill>
                        <a:effectLst/>
                        <a:latin typeface="Cambria Math" panose="02040503050406030204" pitchFamily="18" charset="0"/>
                        <a:ea typeface="+mn-ea"/>
                        <a:cs typeface="+mn-cs"/>
                      </a:rPr>
                      <m:t>𝛼</m:t>
                    </m:r>
                    <m:r>
                      <a:rPr lang="en-US" altLang="zh-CN" sz="1200" i="1" kern="1200">
                        <a:solidFill>
                          <a:schemeClr val="tx1"/>
                        </a:solidFill>
                        <a:effectLst/>
                        <a:latin typeface="Cambria Math" panose="02040503050406030204" pitchFamily="18" charset="0"/>
                        <a:ea typeface="+mn-ea"/>
                        <a:cs typeface="+mn-cs"/>
                      </a:rPr>
                      <m:t>=</m:t>
                    </m:r>
                    <m:f>
                      <m:fPr>
                        <m:ctrlPr>
                          <a:rPr lang="zh-CN" altLang="zh-CN" sz="1200" i="1" kern="1200">
                            <a:solidFill>
                              <a:schemeClr val="tx1"/>
                            </a:solidFill>
                            <a:effectLst/>
                            <a:latin typeface="Cambria Math" panose="02040503050406030204" pitchFamily="18" charset="0"/>
                            <a:ea typeface="+mn-ea"/>
                            <a:cs typeface="+mn-cs"/>
                          </a:rPr>
                        </m:ctrlPr>
                      </m:fPr>
                      <m:num>
                        <m:r>
                          <a:rPr lang="en-US" altLang="zh-CN" sz="1200" i="1" kern="1200">
                            <a:solidFill>
                              <a:schemeClr val="tx1"/>
                            </a:solidFill>
                            <a:effectLst/>
                            <a:latin typeface="Cambria Math" panose="02040503050406030204" pitchFamily="18" charset="0"/>
                            <a:ea typeface="+mn-ea"/>
                            <a:cs typeface="+mn-cs"/>
                          </a:rPr>
                          <m:t>𝜋</m:t>
                        </m:r>
                      </m:num>
                      <m:den>
                        <m:r>
                          <a:rPr lang="en-US" altLang="zh-CN" sz="1200" i="1" kern="1200">
                            <a:solidFill>
                              <a:schemeClr val="tx1"/>
                            </a:solidFill>
                            <a:effectLst/>
                            <a:latin typeface="Cambria Math" panose="02040503050406030204" pitchFamily="18" charset="0"/>
                            <a:ea typeface="+mn-ea"/>
                            <a:cs typeface="+mn-cs"/>
                          </a:rPr>
                          <m:t>2</m:t>
                        </m:r>
                      </m:den>
                    </m:f>
                  </m:oMath>
                </a14:m>
                <a:r>
                  <a:rPr lang="zh-CN" altLang="zh-CN" sz="1200" kern="1200" dirty="0">
                    <a:solidFill>
                      <a:schemeClr val="tx1"/>
                    </a:solidFill>
                    <a:effectLst/>
                    <a:latin typeface="+mn-lt"/>
                    <a:ea typeface="+mn-ea"/>
                    <a:cs typeface="+mn-cs"/>
                  </a:rPr>
                  <a:t>时，此时称两向量在几何上垂直</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“垂直”关系在几何上尤为重要，在内积空间也有类似的定义</a:t>
                </a:r>
                <a:r>
                  <a:rPr lang="en-US" altLang="zh-CN"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l="-5" t="-8" r="5"/>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1EA38935-2443-4442-B9E7-AF218D8B08B1}" type="slidenum">
              <a:rPr lang="zh-CN" altLang="en-US" smtClean="0"/>
              <a:t>38</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在说明子空间</a:t>
            </a:r>
            <a:r>
              <a:rPr lang="en-US" altLang="zh-CN" dirty="0"/>
              <a:t>V</a:t>
            </a:r>
            <a:r>
              <a:rPr lang="zh-CN" altLang="en-US" dirty="0"/>
              <a:t>是另一个子空间</a:t>
            </a:r>
            <a:r>
              <a:rPr lang="en-US" altLang="zh-CN" dirty="0"/>
              <a:t>W</a:t>
            </a:r>
            <a:r>
              <a:rPr lang="zh-CN" altLang="en-US" dirty="0"/>
              <a:t>的正交补空间时，不仅要说明子空间</a:t>
            </a:r>
            <a:r>
              <a:rPr lang="en-US" altLang="zh-CN" dirty="0"/>
              <a:t>V</a:t>
            </a:r>
            <a:r>
              <a:rPr lang="zh-CN" altLang="en-US" dirty="0"/>
              <a:t>和</a:t>
            </a:r>
            <a:r>
              <a:rPr lang="en-US" altLang="zh-CN" dirty="0"/>
              <a:t>W</a:t>
            </a:r>
            <a:r>
              <a:rPr lang="zh-CN" altLang="en-US" dirty="0"/>
              <a:t>是正交的，还需说明所有与子空间</a:t>
            </a:r>
            <a:r>
              <a:rPr lang="en-US" altLang="zh-CN" dirty="0"/>
              <a:t>W</a:t>
            </a:r>
            <a:r>
              <a:rPr lang="zh-CN" altLang="en-US" dirty="0"/>
              <a:t>正交的向量都在子空间</a:t>
            </a:r>
            <a:r>
              <a:rPr lang="en-US" altLang="zh-CN" dirty="0"/>
              <a:t>V</a:t>
            </a:r>
            <a:r>
              <a:rPr lang="zh-CN" altLang="en-US" dirty="0"/>
              <a:t>中</a:t>
            </a:r>
          </a:p>
        </p:txBody>
      </p:sp>
      <p:sp>
        <p:nvSpPr>
          <p:cNvPr id="4" name="灯片编号占位符 3"/>
          <p:cNvSpPr>
            <a:spLocks noGrp="1"/>
          </p:cNvSpPr>
          <p:nvPr>
            <p:ph type="sldNum" sz="quarter" idx="5"/>
          </p:nvPr>
        </p:nvSpPr>
        <p:spPr/>
        <p:txBody>
          <a:bodyPr/>
          <a:lstStyle/>
          <a:p>
            <a:fld id="{1EA38935-2443-4442-B9E7-AF218D8B08B1}" type="slidenum">
              <a:rPr lang="zh-CN" altLang="en-US" smtClean="0"/>
              <a:t>53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我们已熟知二维空间和三维空间中长度、垂直等几何概念，本节课将在实线性空间或复线性空间中引入类似的定义，这些定义为解决诸多实际问题提供有力的几何工具</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在实线性空间或复线性空间中，长度和垂直这对概念都是建立在内积上的</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下面给出内积的定义。</a:t>
            </a:r>
            <a:endParaRPr lang="zh-CN" altLang="en-US" dirty="0"/>
          </a:p>
        </p:txBody>
      </p:sp>
      <p:sp>
        <p:nvSpPr>
          <p:cNvPr id="4" name="灯片编号占位符 3"/>
          <p:cNvSpPr>
            <a:spLocks noGrp="1"/>
          </p:cNvSpPr>
          <p:nvPr>
            <p:ph type="sldNum" sz="quarter" idx="10"/>
          </p:nvPr>
        </p:nvSpPr>
        <p:spPr/>
        <p:txBody>
          <a:bodyPr/>
          <a:lstStyle/>
          <a:p>
            <a:fld id="{1EA38935-2443-4442-B9E7-AF218D8B08B1}" type="slidenum">
              <a:rPr lang="zh-CN" altLang="en-US" smtClean="0"/>
              <a:t>3</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那么要在复空间中成立，需要怎么定义呢</a:t>
            </a:r>
          </a:p>
        </p:txBody>
      </p:sp>
      <p:sp>
        <p:nvSpPr>
          <p:cNvPr id="4" name="灯片编号占位符 3"/>
          <p:cNvSpPr>
            <a:spLocks noGrp="1"/>
          </p:cNvSpPr>
          <p:nvPr>
            <p:ph type="sldNum" sz="quarter" idx="10"/>
          </p:nvPr>
        </p:nvSpPr>
        <p:spPr/>
        <p:txBody>
          <a:bodyPr/>
          <a:lstStyle/>
          <a:p>
            <a:fld id="{1EA38935-2443-4442-B9E7-AF218D8B08B1}" type="slidenum">
              <a:rPr lang="zh-CN" altLang="en-US" smtClean="0"/>
              <a:t>7</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根据内积定义，我们可定义不同的内积</a:t>
            </a:r>
            <a:endParaRPr lang="zh-CN" altLang="en-US" dirty="0"/>
          </a:p>
        </p:txBody>
      </p:sp>
      <p:sp>
        <p:nvSpPr>
          <p:cNvPr id="4" name="灯片编号占位符 3"/>
          <p:cNvSpPr>
            <a:spLocks noGrp="1"/>
          </p:cNvSpPr>
          <p:nvPr>
            <p:ph type="sldNum" sz="quarter" idx="10"/>
          </p:nvPr>
        </p:nvSpPr>
        <p:spPr/>
        <p:txBody>
          <a:bodyPr/>
          <a:lstStyle/>
          <a:p>
            <a:fld id="{1EA38935-2443-4442-B9E7-AF218D8B08B1}" type="slidenum">
              <a:rPr lang="zh-CN" altLang="en-US" smtClean="0"/>
              <a:t>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由此，引入度量矩阵的定义</a:t>
            </a:r>
          </a:p>
        </p:txBody>
      </p:sp>
      <p:sp>
        <p:nvSpPr>
          <p:cNvPr id="4" name="灯片编号占位符 3"/>
          <p:cNvSpPr>
            <a:spLocks noGrp="1"/>
          </p:cNvSpPr>
          <p:nvPr>
            <p:ph type="sldNum" sz="quarter" idx="10"/>
          </p:nvPr>
        </p:nvSpPr>
        <p:spPr/>
        <p:txBody>
          <a:bodyPr/>
          <a:lstStyle/>
          <a:p>
            <a:fld id="{1EA38935-2443-4442-B9E7-AF218D8B08B1}" type="slidenum">
              <a:rPr lang="zh-CN" altLang="en-US" smtClean="0"/>
              <a:t>18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在线性空间中引入了内积的概念，我们就有了内积空间。由此，基于内积可以引入向量长度和向量夹角这组概念，实际上，这组概念就是对我们所处的三维空间中的向量长度与夹角定义的进一步推广。</a:t>
            </a:r>
            <a:endParaRPr lang="zh-CN" altLang="en-US" dirty="0"/>
          </a:p>
        </p:txBody>
      </p:sp>
      <p:sp>
        <p:nvSpPr>
          <p:cNvPr id="4" name="灯片编号占位符 3"/>
          <p:cNvSpPr>
            <a:spLocks noGrp="1"/>
          </p:cNvSpPr>
          <p:nvPr>
            <p:ph type="sldNum" sz="quarter" idx="10"/>
          </p:nvPr>
        </p:nvSpPr>
        <p:spPr/>
        <p:txBody>
          <a:bodyPr/>
          <a:lstStyle/>
          <a:p>
            <a:fld id="{1EA38935-2443-4442-B9E7-AF218D8B08B1}" type="slidenum">
              <a:rPr lang="zh-CN" altLang="en-US" smtClean="0"/>
              <a:t>24</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其几何含义为平行四边形的四边平方和等于两条对角线的平方和。这一法则可直接通过内积定义证明。物理中力的合成与分解满足的基本法则就是平行四边形法则</a:t>
            </a:r>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10"/>
          </p:nvPr>
        </p:nvSpPr>
        <p:spPr/>
        <p:txBody>
          <a:bodyPr/>
          <a:lstStyle/>
          <a:p>
            <a:fld id="{1EA38935-2443-4442-B9E7-AF218D8B08B1}" type="slidenum">
              <a:rPr lang="zh-CN" altLang="en-US" smtClean="0"/>
              <a:t>25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这一不等式可由经典的柯西</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施瓦茨不等式保证</a:t>
            </a:r>
            <a:endParaRPr lang="zh-CN" altLang="en-US" dirty="0"/>
          </a:p>
        </p:txBody>
      </p:sp>
      <p:sp>
        <p:nvSpPr>
          <p:cNvPr id="4" name="灯片编号占位符 3"/>
          <p:cNvSpPr>
            <a:spLocks noGrp="1"/>
          </p:cNvSpPr>
          <p:nvPr>
            <p:ph type="sldNum" sz="quarter" idx="10"/>
          </p:nvPr>
        </p:nvSpPr>
        <p:spPr/>
        <p:txBody>
          <a:bodyPr/>
          <a:lstStyle/>
          <a:p>
            <a:fld id="{1EA38935-2443-4442-B9E7-AF218D8B08B1}" type="slidenum">
              <a:rPr lang="zh-CN" altLang="en-US" smtClean="0"/>
              <a:t>27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zh-CN" sz="1200" kern="1200" dirty="0">
                    <a:solidFill>
                      <a:schemeClr val="tx1"/>
                    </a:solidFill>
                    <a:effectLst/>
                    <a:latin typeface="+mn-lt"/>
                    <a:ea typeface="+mn-ea"/>
                    <a:cs typeface="+mn-cs"/>
                  </a:rPr>
                  <a:t>这里等式右边分式的分子和分母恰好对应着柯西不等式中的两项。由柯西不等式知，</a:t>
                </a:r>
                <a14:m>
                  <m:oMath xmlns:m="http://schemas.openxmlformats.org/officeDocument/2006/math">
                    <m:r>
                      <m:rPr>
                        <m:sty m:val="p"/>
                      </m:rPr>
                      <a:rPr lang="en-US" altLang="zh-CN" sz="1200" kern="1200">
                        <a:solidFill>
                          <a:schemeClr val="tx1"/>
                        </a:solidFill>
                        <a:effectLst/>
                        <a:latin typeface="Cambria Math" panose="02040503050406030204" pitchFamily="18" charset="0"/>
                        <a:ea typeface="+mn-ea"/>
                        <a:cs typeface="+mn-cs"/>
                      </a:rPr>
                      <m:t>cos</m:t>
                    </m:r>
                    <m:r>
                      <a:rPr lang="en-US" altLang="zh-CN" sz="1200" i="1" kern="1200">
                        <a:solidFill>
                          <a:schemeClr val="tx1"/>
                        </a:solidFill>
                        <a:effectLst/>
                        <a:latin typeface="Cambria Math" panose="02040503050406030204" pitchFamily="18" charset="0"/>
                        <a:ea typeface="+mn-ea"/>
                        <a:cs typeface="+mn-cs"/>
                      </a:rPr>
                      <m:t>𝛼</m:t>
                    </m:r>
                  </m:oMath>
                </a14:m>
                <a:r>
                  <a:rPr lang="zh-CN" altLang="zh-CN" sz="1200" kern="1200" dirty="0">
                    <a:solidFill>
                      <a:schemeClr val="tx1"/>
                    </a:solidFill>
                    <a:effectLst/>
                    <a:latin typeface="+mn-lt"/>
                    <a:ea typeface="+mn-ea"/>
                    <a:cs typeface="+mn-cs"/>
                  </a:rPr>
                  <a:t>的模值一定不大于</a:t>
                </a:r>
                <a:r>
                  <a:rPr lang="en-US" altLang="zh-CN" sz="1200" kern="1200" dirty="0">
                    <a:solidFill>
                      <a:schemeClr val="tx1"/>
                    </a:solidFill>
                    <a:effectLst/>
                    <a:latin typeface="+mn-lt"/>
                    <a:ea typeface="+mn-ea"/>
                    <a:cs typeface="+mn-cs"/>
                  </a:rPr>
                  <a:t>1. </a:t>
                </a:r>
                <a:r>
                  <a:rPr lang="zh-CN" altLang="zh-CN" sz="1200" kern="1200" dirty="0">
                    <a:solidFill>
                      <a:schemeClr val="tx1"/>
                    </a:solidFill>
                    <a:effectLst/>
                    <a:latin typeface="+mn-lt"/>
                    <a:ea typeface="+mn-ea"/>
                    <a:cs typeface="+mn-cs"/>
                  </a:rPr>
                  <a:t>这与我们所知的三角余弦的值域完全一致</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基于此，我们将平面中向量夹角的定义扩展至更一般的内积空间，并有向量夹角的定义</a:t>
                </a:r>
              </a:p>
              <a:p>
                <a:endParaRPr lang="zh-CN" altLang="en-US" dirty="0"/>
              </a:p>
            </p:txBody>
          </p:sp>
        </mc:Choice>
        <mc:Fallback xmlns="">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l="-5" t="-8" r="5"/>
                </a:stretch>
              </a:blipFill>
            </p:spPr>
            <p:txBody>
              <a:bodyPr/>
              <a:lstStyle/>
              <a:p>
                <a:r>
                  <a:rPr lang="zh-CN" altLang="en-US">
                    <a:noFill/>
                  </a:rPr>
                  <a:t> </a:t>
                </a:r>
              </a:p>
            </p:txBody>
          </p:sp>
        </mc:Fallback>
      </mc:AlternateContent>
      <p:sp>
        <p:nvSpPr>
          <p:cNvPr id="4" name="灯片编号占位符 3"/>
          <p:cNvSpPr>
            <a:spLocks noGrp="1"/>
          </p:cNvSpPr>
          <p:nvPr>
            <p:ph type="sldNum" sz="quarter" idx="10"/>
          </p:nvPr>
        </p:nvSpPr>
        <p:spPr/>
        <p:txBody>
          <a:bodyPr/>
          <a:lstStyle/>
          <a:p>
            <a:fld id="{1EA38935-2443-4442-B9E7-AF218D8B08B1}" type="slidenum">
              <a:rPr lang="zh-CN" altLang="en-US" smtClean="0"/>
              <a:t>34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15042" name="Rectangle 2"/>
          <p:cNvSpPr>
            <a:spLocks noGrp="1" noChangeArrowheads="1"/>
          </p:cNvSpPr>
          <p:nvPr>
            <p:ph type="ctrTitle"/>
          </p:nvPr>
        </p:nvSpPr>
        <p:spPr>
          <a:xfrm>
            <a:off x="685800" y="1833079"/>
            <a:ext cx="7772400" cy="1371600"/>
          </a:xfrm>
        </p:spPr>
        <p:txBody>
          <a:bodyPr/>
          <a:lstStyle>
            <a:lvl1pPr>
              <a:defRPr/>
            </a:lvl1pPr>
          </a:lstStyle>
          <a:p>
            <a:r>
              <a:rPr lang="en-US" altLang="zh-CN"/>
              <a:t>Click to edit Master title style</a:t>
            </a:r>
          </a:p>
        </p:txBody>
      </p:sp>
      <p:sp>
        <p:nvSpPr>
          <p:cNvPr id="215043" name="Rectangle 3"/>
          <p:cNvSpPr>
            <a:spLocks noGrp="1" noChangeArrowheads="1"/>
          </p:cNvSpPr>
          <p:nvPr>
            <p:ph type="subTitle" idx="1"/>
          </p:nvPr>
        </p:nvSpPr>
        <p:spPr>
          <a:xfrm>
            <a:off x="1066800" y="4654192"/>
            <a:ext cx="7010400" cy="1087323"/>
          </a:xfrm>
        </p:spPr>
        <p:txBody>
          <a:bodyPr/>
          <a:lstStyle>
            <a:lvl1pPr marL="0" indent="0" algn="ctr">
              <a:buFont typeface="Wingdings" panose="05000000000000000000" pitchFamily="2" charset="2"/>
              <a:buNone/>
              <a:defRPr/>
            </a:lvl1pPr>
          </a:lstStyle>
          <a:p>
            <a:r>
              <a:rPr lang="en-US" altLang="zh-CN" dirty="0"/>
              <a:t>Click to edit Master subtitle style</a:t>
            </a:r>
          </a:p>
        </p:txBody>
      </p:sp>
      <p:sp>
        <p:nvSpPr>
          <p:cNvPr id="215044" name="Rectangle 4"/>
          <p:cNvSpPr>
            <a:spLocks noGrp="1" noChangeArrowheads="1"/>
          </p:cNvSpPr>
          <p:nvPr>
            <p:ph type="dt" sz="half" idx="2"/>
          </p:nvPr>
        </p:nvSpPr>
        <p:spPr>
          <a:xfrm>
            <a:off x="685800" y="6248400"/>
            <a:ext cx="1905000" cy="457200"/>
          </a:xfrm>
        </p:spPr>
        <p:txBody>
          <a:bodyPr/>
          <a:lstStyle>
            <a:lvl1pPr>
              <a:defRPr sz="1200">
                <a:latin typeface="+mn-lt"/>
              </a:defRPr>
            </a:lvl1pPr>
          </a:lstStyle>
          <a:p>
            <a:endParaRPr lang="en-US" altLang="zh-CN"/>
          </a:p>
        </p:txBody>
      </p:sp>
      <p:sp>
        <p:nvSpPr>
          <p:cNvPr id="215045" name="Rectangle 5"/>
          <p:cNvSpPr>
            <a:spLocks noGrp="1" noChangeArrowheads="1"/>
          </p:cNvSpPr>
          <p:nvPr>
            <p:ph type="ftr" sz="quarter" idx="3"/>
          </p:nvPr>
        </p:nvSpPr>
        <p:spPr>
          <a:xfrm>
            <a:off x="3124200" y="6248400"/>
            <a:ext cx="2895600" cy="457200"/>
          </a:xfrm>
        </p:spPr>
        <p:txBody>
          <a:bodyPr/>
          <a:lstStyle>
            <a:lvl1pPr>
              <a:defRPr/>
            </a:lvl1pPr>
          </a:lstStyle>
          <a:p>
            <a:endParaRPr lang="en-US" altLang="zh-CN"/>
          </a:p>
        </p:txBody>
      </p:sp>
      <p:sp>
        <p:nvSpPr>
          <p:cNvPr id="215046" name="Rectangle 6"/>
          <p:cNvSpPr>
            <a:spLocks noGrp="1" noChangeArrowheads="1"/>
          </p:cNvSpPr>
          <p:nvPr>
            <p:ph type="sldNum" sz="quarter" idx="4"/>
          </p:nvPr>
        </p:nvSpPr>
        <p:spPr bwMode="auto">
          <a:xfrm>
            <a:off x="6553200" y="6248400"/>
            <a:ext cx="1905000" cy="457200"/>
          </a:xfrm>
          <a:prstGeom prst="rect">
            <a:avLst/>
          </a:prstGeom>
          <a:noFill/>
          <a:ln>
            <a:miter lim="800000"/>
          </a:ln>
        </p:spPr>
        <p:txBody>
          <a:bodyPr vert="horz" wrap="square" lIns="91440" tIns="45720" rIns="91440" bIns="45720" numCol="1" anchor="t" anchorCtr="0" compatLnSpc="1"/>
          <a:lstStyle>
            <a:lvl1pPr algn="r" eaLnBrk="1" hangingPunct="1">
              <a:defRPr sz="1200">
                <a:latin typeface="+mn-lt"/>
                <a:ea typeface="宋体" panose="02010600030101010101" pitchFamily="2" charset="-122"/>
              </a:defRPr>
            </a:lvl1pPr>
          </a:lstStyle>
          <a:p>
            <a:fld id="{32B3A7C3-238C-4F15-9026-CB518688ABFA}" type="slidenum">
              <a:rPr lang="en-US" altLang="zh-CN"/>
              <a:t>‹#›</a:t>
            </a:fld>
            <a:endParaRPr lang="en-US" altLang="zh-CN"/>
          </a:p>
        </p:txBody>
      </p:sp>
      <p:sp>
        <p:nvSpPr>
          <p:cNvPr id="215047" name="AutoShape 7"/>
          <p:cNvSpPr>
            <a:spLocks noChangeArrowheads="1"/>
          </p:cNvSpPr>
          <p:nvPr/>
        </p:nvSpPr>
        <p:spPr bwMode="auto">
          <a:xfrm>
            <a:off x="685800" y="3935747"/>
            <a:ext cx="7772400" cy="109538"/>
          </a:xfrm>
          <a:custGeom>
            <a:avLst/>
            <a:gdLst>
              <a:gd name="G0" fmla="+- 618 0 0"/>
            </a:gdLst>
            <a:ahLst/>
            <a:cxnLst>
              <a:cxn ang="0">
                <a:pos x="0" y="0"/>
              </a:cxn>
              <a:cxn ang="0">
                <a:pos x="618" y="0"/>
              </a:cxn>
              <a:cxn ang="0">
                <a:pos x="618" y="1000"/>
              </a:cxn>
              <a:cxn ang="0">
                <a:pos x="0" y="1000"/>
              </a:cxn>
              <a:cxn ang="0">
                <a:pos x="0" y="0"/>
              </a:cxn>
              <a:cxn ang="0">
                <a:pos x="1000" y="0"/>
              </a:cxn>
            </a:cxnLst>
            <a:rect l="0" t="0" r="r" b="b"/>
            <a:pathLst>
              <a:path w="1000" h="1000" stroke="0">
                <a:moveTo>
                  <a:pt x="0" y="0"/>
                </a:moveTo>
                <a:lnTo>
                  <a:pt x="618" y="0"/>
                </a:lnTo>
                <a:lnTo>
                  <a:pt x="618" y="1000"/>
                </a:lnTo>
                <a:lnTo>
                  <a:pt x="0" y="1000"/>
                </a:lnTo>
                <a:close/>
              </a:path>
              <a:path w="1000" h="1000">
                <a:moveTo>
                  <a:pt x="0" y="0"/>
                </a:moveTo>
                <a:lnTo>
                  <a:pt x="1000" y="0"/>
                </a:lnTo>
              </a:path>
            </a:pathLst>
          </a:custGeom>
          <a:solidFill>
            <a:srgbClr val="183883"/>
          </a:solidFill>
          <a:ln w="9525">
            <a:solidFill>
              <a:srgbClr val="01519A"/>
            </a:solidFill>
            <a:round/>
          </a:ln>
        </p:spPr>
        <p:txBody>
          <a:bodyPr/>
          <a:lstStyle/>
          <a:p>
            <a:pPr eaLnBrk="1" hangingPunct="1"/>
            <a:endParaRPr lang="zh-CN" altLang="zh-CN" sz="240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535335" y="489436"/>
            <a:ext cx="4073331" cy="908972"/>
          </a:xfrm>
          <a:prstGeom prst="rect">
            <a:avLst/>
          </a:prstGeom>
        </p:spPr>
      </p:pic>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5" name="页脚占位符 4"/>
          <p:cNvSpPr>
            <a:spLocks noGrp="1"/>
          </p:cNvSpPr>
          <p:nvPr>
            <p:ph type="ftr" sz="quarter" idx="11"/>
          </p:nvPr>
        </p:nvSpPr>
        <p:spPr/>
        <p:txBody>
          <a:bodyPr/>
          <a:lstStyle>
            <a:lvl1pPr>
              <a:defRPr/>
            </a:lvl1pPr>
          </a:lstStyle>
          <a:p>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5" name="页脚占位符 4"/>
          <p:cNvSpPr>
            <a:spLocks noGrp="1"/>
          </p:cNvSpPr>
          <p:nvPr>
            <p:ph type="ftr" sz="quarter" idx="11"/>
          </p:nvPr>
        </p:nvSpPr>
        <p:spPr/>
        <p:txBody>
          <a:bodyPr/>
          <a:lstStyle>
            <a:lvl1pPr>
              <a:defRPr/>
            </a:lvl1pPr>
          </a:lstStyle>
          <a:p>
            <a:endParaRPr lang="en-US" altLang="zh-CN"/>
          </a:p>
        </p:txBody>
      </p:sp>
      <p:pic>
        <p:nvPicPr>
          <p:cNvPr id="7" name="图片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513031" y="349324"/>
            <a:ext cx="8001000" cy="678344"/>
          </a:xfrm>
        </p:spPr>
        <p:txBody>
          <a:bodyPr/>
          <a:lstStyle/>
          <a:p>
            <a:r>
              <a:rPr lang="zh-CN" altLang="en-US" dirty="0"/>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752600"/>
            <a:ext cx="39243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dirty="0"/>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8" name="页脚占位符 7"/>
          <p:cNvSpPr>
            <a:spLocks noGrp="1"/>
          </p:cNvSpPr>
          <p:nvPr>
            <p:ph type="ftr" sz="quarter" idx="11"/>
          </p:nvPr>
        </p:nvSpPr>
        <p:spPr/>
        <p:txBody>
          <a:bodyPr/>
          <a:lstStyle>
            <a:lvl1pPr>
              <a:defRPr/>
            </a:lvl1pPr>
          </a:lstStyle>
          <a:p>
            <a:endParaRPr lang="en-US" altLang="zh-CN"/>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4" name="页脚占位符 3"/>
          <p:cNvSpPr>
            <a:spLocks noGrp="1"/>
          </p:cNvSpPr>
          <p:nvPr>
            <p:ph type="ftr" sz="quarter" idx="11"/>
          </p:nvPr>
        </p:nvSpPr>
        <p:spPr/>
        <p:txBody>
          <a:bodyPr/>
          <a:lstStyle>
            <a:lvl1pPr>
              <a:defRPr/>
            </a:lvl1pPr>
          </a:lstStyle>
          <a:p>
            <a:endParaRPr lang="en-US" altLang="zh-CN"/>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3" name="页脚占位符 2"/>
          <p:cNvSpPr>
            <a:spLocks noGrp="1"/>
          </p:cNvSpPr>
          <p:nvPr>
            <p:ph type="ftr" sz="quarter" idx="11"/>
          </p:nvPr>
        </p:nvSpPr>
        <p:spPr/>
        <p:txBody>
          <a:bodyPr/>
          <a:lstStyle>
            <a:lvl1pPr>
              <a:defRPr/>
            </a:lvl1pPr>
          </a:lstStyle>
          <a:p>
            <a:endParaRPr lang="en-US" altLang="zh-CN"/>
          </a:p>
        </p:txBody>
      </p:sp>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r>
              <a:rPr lang="en-US" altLang="zh-CN" dirty="0"/>
              <a:t>IASTED CONTROL AND APPLICATIONS</a:t>
            </a:r>
          </a:p>
          <a:p>
            <a:r>
              <a:rPr lang="en-US" altLang="zh-CN" dirty="0"/>
              <a:t>May 24-26,  2006,  Montreal,  Quebec,  Canada</a:t>
            </a:r>
          </a:p>
        </p:txBody>
      </p:sp>
      <p:sp>
        <p:nvSpPr>
          <p:cNvPr id="6" name="页脚占位符 5"/>
          <p:cNvSpPr>
            <a:spLocks noGrp="1"/>
          </p:cNvSpPr>
          <p:nvPr>
            <p:ph type="ftr" sz="quarter" idx="11"/>
          </p:nvPr>
        </p:nvSpPr>
        <p:spPr/>
        <p:txBody>
          <a:bodyPr/>
          <a:lstStyle>
            <a:lvl1pPr>
              <a:defRPr/>
            </a:lvl1pPr>
          </a:lstStyle>
          <a:p>
            <a:endParaRPr lang="en-US" altLang="zh-CN"/>
          </a:p>
        </p:txBody>
      </p:sp>
      <p:pic>
        <p:nvPicPr>
          <p:cNvPr id="8" name="图片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795653" y="6347995"/>
            <a:ext cx="1806951" cy="403225"/>
          </a:xfrm>
          <a:prstGeom prst="rect">
            <a:avLst/>
          </a:prstGeom>
        </p:spPr>
      </p:pic>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amma/>
                <a:tint val="34118"/>
                <a:invGamma/>
              </a:schemeClr>
            </a:gs>
            <a:gs pos="50000">
              <a:schemeClr val="bg1"/>
            </a:gs>
            <a:gs pos="100000">
              <a:schemeClr val="bg1">
                <a:gamma/>
                <a:tint val="34118"/>
                <a:invGamma/>
              </a:schemeClr>
            </a:gs>
          </a:gsLst>
          <a:lin ang="5400000" scaled="1"/>
        </a:gradFill>
        <a:effectLst/>
      </p:bgPr>
    </p:bg>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bwMode="auto">
          <a:xfrm>
            <a:off x="513031" y="410968"/>
            <a:ext cx="8001000" cy="678344"/>
          </a:xfrm>
          <a:prstGeom prst="rect">
            <a:avLst/>
          </a:prstGeom>
          <a:noFill/>
          <a:ln w="9525">
            <a:noFill/>
            <a:miter lim="800000"/>
          </a:ln>
          <a:effectLst/>
        </p:spPr>
        <p:txBody>
          <a:bodyPr vert="horz" wrap="square" lIns="91440" tIns="45720" rIns="91440" bIns="45720" numCol="1" anchor="b" anchorCtr="0" compatLnSpc="1"/>
          <a:lstStyle/>
          <a:p>
            <a:pPr lvl="0"/>
            <a:r>
              <a:rPr lang="en-US" altLang="zh-CN" dirty="0"/>
              <a:t>Click to edit Master title style</a:t>
            </a:r>
          </a:p>
        </p:txBody>
      </p:sp>
      <p:sp>
        <p:nvSpPr>
          <p:cNvPr id="214019" name="Rectangle 3"/>
          <p:cNvSpPr>
            <a:spLocks noGrp="1" noChangeArrowheads="1"/>
          </p:cNvSpPr>
          <p:nvPr>
            <p:ph type="body" idx="1"/>
          </p:nvPr>
        </p:nvSpPr>
        <p:spPr bwMode="auto">
          <a:xfrm>
            <a:off x="494820" y="1454654"/>
            <a:ext cx="8001000" cy="4267200"/>
          </a:xfrm>
          <a:prstGeom prst="rect">
            <a:avLst/>
          </a:prstGeom>
          <a:noFill/>
          <a:ln w="9525">
            <a:noFill/>
            <a:miter lim="800000"/>
          </a:ln>
          <a:effectLst/>
        </p:spPr>
        <p:txBody>
          <a:bodyPr vert="horz" wrap="square" lIns="91440" tIns="45720" rIns="91440" bIns="45720" numCol="1" anchor="t" anchorCtr="0" compatLnSpc="1"/>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214020" name="AutoShape 4"/>
          <p:cNvSpPr>
            <a:spLocks noChangeArrowheads="1"/>
          </p:cNvSpPr>
          <p:nvPr/>
        </p:nvSpPr>
        <p:spPr bwMode="auto">
          <a:xfrm>
            <a:off x="609600" y="1114802"/>
            <a:ext cx="7958138" cy="109537"/>
          </a:xfrm>
          <a:custGeom>
            <a:avLst/>
            <a:gdLst>
              <a:gd name="G0" fmla="+- 585 0 0"/>
            </a:gdLst>
            <a:ahLst/>
            <a:cxnLst>
              <a:cxn ang="0">
                <a:pos x="0" y="0"/>
              </a:cxn>
              <a:cxn ang="0">
                <a:pos x="585" y="0"/>
              </a:cxn>
              <a:cxn ang="0">
                <a:pos x="585" y="1000"/>
              </a:cxn>
              <a:cxn ang="0">
                <a:pos x="0" y="1000"/>
              </a:cxn>
              <a:cxn ang="0">
                <a:pos x="0" y="0"/>
              </a:cxn>
              <a:cxn ang="0">
                <a:pos x="1000" y="0"/>
              </a:cxn>
            </a:cxnLst>
            <a:rect l="0" t="0" r="r" b="b"/>
            <a:pathLst>
              <a:path w="1000" h="1000" stroke="0">
                <a:moveTo>
                  <a:pt x="0" y="0"/>
                </a:moveTo>
                <a:lnTo>
                  <a:pt x="585" y="0"/>
                </a:lnTo>
                <a:lnTo>
                  <a:pt x="585" y="1000"/>
                </a:lnTo>
                <a:lnTo>
                  <a:pt x="0" y="1000"/>
                </a:lnTo>
                <a:close/>
              </a:path>
              <a:path w="1000" h="1000">
                <a:moveTo>
                  <a:pt x="0" y="0"/>
                </a:moveTo>
                <a:lnTo>
                  <a:pt x="1000" y="0"/>
                </a:lnTo>
              </a:path>
            </a:pathLst>
          </a:custGeom>
          <a:solidFill>
            <a:srgbClr val="183883"/>
          </a:solidFill>
          <a:ln w="9525">
            <a:solidFill>
              <a:srgbClr val="01519A"/>
            </a:solidFill>
            <a:round/>
          </a:ln>
        </p:spPr>
        <p:txBody>
          <a:bodyPr/>
          <a:lstStyle/>
          <a:p>
            <a:pPr eaLnBrk="1" hangingPunct="1"/>
            <a:endParaRPr lang="zh-CN" altLang="zh-CN" sz="2400"/>
          </a:p>
        </p:txBody>
      </p:sp>
      <p:sp>
        <p:nvSpPr>
          <p:cNvPr id="214021" name="Line 5"/>
          <p:cNvSpPr>
            <a:spLocks noChangeShapeType="1"/>
          </p:cNvSpPr>
          <p:nvPr/>
        </p:nvSpPr>
        <p:spPr bwMode="auto">
          <a:xfrm flipV="1">
            <a:off x="609600" y="6254392"/>
            <a:ext cx="7924800" cy="0"/>
          </a:xfrm>
          <a:prstGeom prst="line">
            <a:avLst/>
          </a:prstGeom>
          <a:noFill/>
          <a:ln w="3175">
            <a:solidFill>
              <a:srgbClr val="01519A"/>
            </a:solidFill>
            <a:round/>
          </a:ln>
          <a:effectLst/>
        </p:spPr>
        <p:txBody>
          <a:bodyPr/>
          <a:lstStyle/>
          <a:p>
            <a:endParaRPr lang="zh-CN" altLang="en-US"/>
          </a:p>
        </p:txBody>
      </p:sp>
      <p:sp>
        <p:nvSpPr>
          <p:cNvPr id="214022" name="Rectangle 6"/>
          <p:cNvSpPr>
            <a:spLocks noGrp="1" noChangeArrowheads="1"/>
          </p:cNvSpPr>
          <p:nvPr>
            <p:ph type="dt" sz="half" idx="2"/>
          </p:nvPr>
        </p:nvSpPr>
        <p:spPr bwMode="auto">
          <a:xfrm>
            <a:off x="609600" y="6245225"/>
            <a:ext cx="2895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900">
                <a:latin typeface="Arial" panose="020B0604020202020204" pitchFamily="34" charset="0"/>
                <a:ea typeface="宋体" panose="02010600030101010101" pitchFamily="2" charset="-122"/>
              </a:defRPr>
            </a:lvl1pPr>
          </a:lstStyle>
          <a:p>
            <a:r>
              <a:rPr lang="en-US" altLang="zh-CN" dirty="0"/>
              <a:t>IASTED CONTROL AND APPLICATIONS</a:t>
            </a:r>
          </a:p>
          <a:p>
            <a:r>
              <a:rPr lang="en-US" altLang="zh-CN" dirty="0"/>
              <a:t>May 24-26,  2006,  Montreal,  Quebec,  Canada</a:t>
            </a:r>
          </a:p>
        </p:txBody>
      </p:sp>
      <p:sp>
        <p:nvSpPr>
          <p:cNvPr id="214023" name="Rectangle 7"/>
          <p:cNvSpPr>
            <a:spLocks noGrp="1" noChangeArrowheads="1"/>
          </p:cNvSpPr>
          <p:nvPr>
            <p:ph type="ftr" sz="quarter" idx="3"/>
          </p:nvPr>
        </p:nvSpPr>
        <p:spPr bwMode="auto">
          <a:xfrm>
            <a:off x="5715000" y="6172200"/>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latin typeface="+mn-lt"/>
                <a:ea typeface="宋体" panose="02010600030101010101" pitchFamily="2" charset="-122"/>
              </a:defRPr>
            </a:lvl1pPr>
          </a:lstStyle>
          <a:p>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hf sldNum="0" hdr="0" ftr="0"/>
  <p:txStyles>
    <p:titleStyle>
      <a:lvl1pPr algn="l" rtl="0" fontAlgn="base">
        <a:spcBef>
          <a:spcPct val="0"/>
        </a:spcBef>
        <a:spcAft>
          <a:spcPct val="0"/>
        </a:spcAft>
        <a:defRPr sz="3800">
          <a:solidFill>
            <a:schemeClr val="tx2"/>
          </a:solidFill>
          <a:latin typeface="+mj-lt"/>
          <a:ea typeface="+mj-ea"/>
          <a:cs typeface="+mj-cs"/>
        </a:defRPr>
      </a:lvl1pPr>
      <a:lvl2pPr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2pPr>
      <a:lvl3pPr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3pPr>
      <a:lvl4pPr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4pPr>
      <a:lvl5pPr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5pPr>
      <a:lvl6pPr marL="457200"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6pPr>
      <a:lvl7pPr marL="914400"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7pPr>
      <a:lvl8pPr marL="1371600"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8pPr>
      <a:lvl9pPr marL="1828800" algn="l" rtl="0" fontAlgn="base">
        <a:spcBef>
          <a:spcPct val="0"/>
        </a:spcBef>
        <a:spcAft>
          <a:spcPct val="0"/>
        </a:spcAft>
        <a:defRPr sz="3800">
          <a:solidFill>
            <a:schemeClr val="tx2"/>
          </a:solidFill>
          <a:latin typeface="Verdana" panose="020B0604030504040204" pitchFamily="34" charset="0"/>
          <a:cs typeface="Arial" panose="020B0604020202020204" pitchFamily="34" charset="0"/>
        </a:defRPr>
      </a:lvl9pPr>
    </p:titleStyle>
    <p:bodyStyle>
      <a:lvl1pPr marL="469900" indent="-469900" algn="l" rtl="0" fontAlgn="base">
        <a:spcBef>
          <a:spcPct val="20000"/>
        </a:spcBef>
        <a:spcAft>
          <a:spcPct val="0"/>
        </a:spcAft>
        <a:buClr>
          <a:srgbClr val="183883"/>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rgbClr val="183883"/>
        </a:buClr>
        <a:buFont typeface="Wingdings" panose="05000000000000000000" pitchFamily="2" charset="2"/>
        <a:buChar char="n"/>
        <a:defRPr sz="2600">
          <a:solidFill>
            <a:schemeClr val="tx1"/>
          </a:solidFill>
          <a:latin typeface="+mn-lt"/>
          <a:cs typeface="+mn-cs"/>
        </a:defRPr>
      </a:lvl2pPr>
      <a:lvl3pPr marL="1304925" indent="-395605" algn="l" rtl="0" fontAlgn="base">
        <a:spcBef>
          <a:spcPct val="20000"/>
        </a:spcBef>
        <a:spcAft>
          <a:spcPct val="0"/>
        </a:spcAft>
        <a:buClr>
          <a:srgbClr val="183883"/>
        </a:buClr>
        <a:buFont typeface="Wingdings" panose="05000000000000000000" pitchFamily="2" charset="2"/>
        <a:buChar char="o"/>
        <a:defRPr sz="2300">
          <a:solidFill>
            <a:schemeClr val="tx1"/>
          </a:solidFill>
          <a:latin typeface="+mn-lt"/>
          <a:cs typeface="+mn-cs"/>
        </a:defRPr>
      </a:lvl3pPr>
      <a:lvl4pPr marL="1694180" indent="-387350" algn="l" rtl="0" fontAlgn="base">
        <a:spcBef>
          <a:spcPct val="20000"/>
        </a:spcBef>
        <a:spcAft>
          <a:spcPct val="0"/>
        </a:spcAft>
        <a:buClr>
          <a:srgbClr val="183883"/>
        </a:buClr>
        <a:buFont typeface="Wingdings" panose="05000000000000000000" pitchFamily="2" charset="2"/>
        <a:buChar char="n"/>
        <a:defRPr sz="2000">
          <a:solidFill>
            <a:schemeClr val="tx1"/>
          </a:solidFill>
          <a:latin typeface="+mn-lt"/>
          <a:cs typeface="+mn-cs"/>
        </a:defRPr>
      </a:lvl4pPr>
      <a:lvl5pPr marL="2094230" indent="-398780" algn="l" rtl="0" fontAlgn="base">
        <a:spcBef>
          <a:spcPct val="25000"/>
        </a:spcBef>
        <a:spcAft>
          <a:spcPct val="0"/>
        </a:spcAft>
        <a:buClr>
          <a:srgbClr val="183883"/>
        </a:buClr>
        <a:buFont typeface="Wingdings" panose="05000000000000000000" pitchFamily="2" charset="2"/>
        <a:buChar char="§"/>
        <a:defRPr sz="2000">
          <a:solidFill>
            <a:schemeClr val="tx1"/>
          </a:solidFill>
          <a:latin typeface="+mn-lt"/>
          <a:cs typeface="+mn-cs"/>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s>
</file>

<file path=ppt/slides/_rels/slide26.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2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image" Target="../media/image53.png"/></Relationships>
</file>

<file path=ppt/slides/_rels/slide32.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5.png"/><Relationship Id="rId5" Type="http://schemas.openxmlformats.org/officeDocument/2006/relationships/image" Target="../media/image50.png"/><Relationship Id="rId10" Type="http://schemas.openxmlformats.org/officeDocument/2006/relationships/image" Target="../media/image54.png"/><Relationship Id="rId4" Type="http://schemas.openxmlformats.org/officeDocument/2006/relationships/image" Target="../media/image49.png"/><Relationship Id="rId9" Type="http://schemas.openxmlformats.org/officeDocument/2006/relationships/image" Target="../media/image46.png"/></Relationships>
</file>

<file path=ppt/slides/_rels/slide33.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48.png"/><Relationship Id="rId7" Type="http://schemas.openxmlformats.org/officeDocument/2006/relationships/image" Target="../media/image52.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1.png"/><Relationship Id="rId11" Type="http://schemas.openxmlformats.org/officeDocument/2006/relationships/image" Target="../media/image56.png"/><Relationship Id="rId5" Type="http://schemas.openxmlformats.org/officeDocument/2006/relationships/image" Target="../media/image50.png"/><Relationship Id="rId10" Type="http://schemas.openxmlformats.org/officeDocument/2006/relationships/image" Target="../media/image54.png"/><Relationship Id="rId4" Type="http://schemas.openxmlformats.org/officeDocument/2006/relationships/image" Target="../media/image49.png"/><Relationship Id="rId9" Type="http://schemas.openxmlformats.org/officeDocument/2006/relationships/image" Target="../media/image46.png"/></Relationships>
</file>

<file path=ppt/slides/_rels/slide34.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12" Type="http://schemas.openxmlformats.org/officeDocument/2006/relationships/image" Target="../media/image5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4.png"/><Relationship Id="rId5" Type="http://schemas.openxmlformats.org/officeDocument/2006/relationships/image" Target="../media/image49.png"/><Relationship Id="rId10" Type="http://schemas.openxmlformats.org/officeDocument/2006/relationships/image" Target="../media/image57.png"/><Relationship Id="rId4" Type="http://schemas.openxmlformats.org/officeDocument/2006/relationships/image" Target="../media/image48.png"/><Relationship Id="rId9" Type="http://schemas.openxmlformats.org/officeDocument/2006/relationships/image" Target="../media/image53.png"/></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3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52.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54.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13031" y="325968"/>
            <a:ext cx="8001000" cy="678344"/>
          </a:xfrm>
        </p:spPr>
        <p:txBody>
          <a:bodyPr/>
          <a:lstStyle/>
          <a:p>
            <a:pPr algn="ctr"/>
            <a:r>
              <a:rPr lang="zh-CN" altLang="en-US" dirty="0">
                <a:latin typeface="黑体" panose="02010609060101010101" pitchFamily="49" charset="-122"/>
                <a:ea typeface="黑体" panose="02010609060101010101" pitchFamily="49" charset="-122"/>
              </a:rPr>
              <a:t>第一章 线性空间引论</a:t>
            </a:r>
          </a:p>
        </p:txBody>
      </p:sp>
      <p:sp>
        <p:nvSpPr>
          <p:cNvPr id="4" name="内容占位符 2"/>
          <p:cNvSpPr txBox="1"/>
          <p:nvPr/>
        </p:nvSpPr>
        <p:spPr>
          <a:xfrm>
            <a:off x="0" y="2886905"/>
            <a:ext cx="9144000" cy="902475"/>
          </a:xfrm>
          <a:prstGeom prst="rect">
            <a:avLst/>
          </a:prstGeom>
        </p:spPr>
        <p:txBody>
          <a:bodyPr/>
          <a:lstStyle>
            <a:lvl1pPr marL="469900" indent="-469900" algn="l" rtl="0" fontAlgn="base">
              <a:spcBef>
                <a:spcPct val="20000"/>
              </a:spcBef>
              <a:spcAft>
                <a:spcPct val="0"/>
              </a:spcAft>
              <a:buClr>
                <a:srgbClr val="01519A"/>
              </a:buClr>
              <a:buFont typeface="Wingdings" panose="05000000000000000000" pitchFamily="2" charset="2"/>
              <a:buChar char="o"/>
              <a:defRPr sz="3000">
                <a:solidFill>
                  <a:schemeClr val="tx1"/>
                </a:solidFill>
                <a:latin typeface="+mn-lt"/>
                <a:ea typeface="+mn-ea"/>
                <a:cs typeface="+mn-cs"/>
              </a:defRPr>
            </a:lvl1pPr>
            <a:lvl2pPr marL="908050" indent="-436880" algn="l" rtl="0" fontAlgn="base">
              <a:spcBef>
                <a:spcPct val="20000"/>
              </a:spcBef>
              <a:spcAft>
                <a:spcPct val="0"/>
              </a:spcAft>
              <a:buClr>
                <a:srgbClr val="01519A"/>
              </a:buClr>
              <a:buFont typeface="Wingdings" panose="05000000000000000000" pitchFamily="2" charset="2"/>
              <a:buChar char="n"/>
              <a:defRPr sz="2600">
                <a:solidFill>
                  <a:schemeClr val="tx1"/>
                </a:solidFill>
                <a:latin typeface="+mn-lt"/>
                <a:cs typeface="+mn-cs"/>
              </a:defRPr>
            </a:lvl2pPr>
            <a:lvl3pPr marL="1304925" indent="-395605" algn="l" rtl="0" fontAlgn="base">
              <a:spcBef>
                <a:spcPct val="20000"/>
              </a:spcBef>
              <a:spcAft>
                <a:spcPct val="0"/>
              </a:spcAft>
              <a:buClr>
                <a:srgbClr val="01519A"/>
              </a:buClr>
              <a:buFont typeface="Wingdings" panose="05000000000000000000" pitchFamily="2" charset="2"/>
              <a:buChar char="o"/>
              <a:defRPr sz="2300">
                <a:solidFill>
                  <a:schemeClr val="tx1"/>
                </a:solidFill>
                <a:latin typeface="+mn-lt"/>
                <a:cs typeface="+mn-cs"/>
              </a:defRPr>
            </a:lvl3pPr>
            <a:lvl4pPr marL="1694180" indent="-387350" algn="l" rtl="0" fontAlgn="base">
              <a:spcBef>
                <a:spcPct val="20000"/>
              </a:spcBef>
              <a:spcAft>
                <a:spcPct val="0"/>
              </a:spcAft>
              <a:buClr>
                <a:srgbClr val="01519A"/>
              </a:buClr>
              <a:buFont typeface="Wingdings" panose="05000000000000000000" pitchFamily="2" charset="2"/>
              <a:buChar char="n"/>
              <a:defRPr sz="2000">
                <a:solidFill>
                  <a:schemeClr val="tx1"/>
                </a:solidFill>
                <a:latin typeface="+mn-lt"/>
                <a:cs typeface="+mn-cs"/>
              </a:defRPr>
            </a:lvl4pPr>
            <a:lvl5pPr marL="2094230" indent="-398780" algn="l" rtl="0" fontAlgn="base">
              <a:spcBef>
                <a:spcPct val="25000"/>
              </a:spcBef>
              <a:spcAft>
                <a:spcPct val="0"/>
              </a:spcAft>
              <a:buClr>
                <a:srgbClr val="01519A"/>
              </a:buClr>
              <a:buFont typeface="Wingdings" panose="05000000000000000000" pitchFamily="2" charset="2"/>
              <a:buChar char="§"/>
              <a:defRPr sz="2000">
                <a:solidFill>
                  <a:schemeClr val="tx1"/>
                </a:solidFill>
                <a:latin typeface="+mn-lt"/>
                <a:cs typeface="+mn-cs"/>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cs typeface="+mn-cs"/>
              </a:defRPr>
            </a:lvl9pPr>
          </a:lstStyle>
          <a:p>
            <a:pPr marL="0" indent="0" algn="ctr" eaLnBrk="1" hangingPunct="1">
              <a:lnSpc>
                <a:spcPct val="150000"/>
              </a:lnSpc>
              <a:buNone/>
            </a:pPr>
            <a:r>
              <a:rPr lang="en-US" altLang="zh-CN" sz="3600" kern="0" dirty="0">
                <a:latin typeface="Times New Roman" panose="02020603050405020304" pitchFamily="18" charset="0"/>
                <a:ea typeface="黑体" panose="02010609060101010101" pitchFamily="49" charset="-122"/>
              </a:rPr>
              <a:t>1.4 </a:t>
            </a:r>
            <a:r>
              <a:rPr lang="zh-CN" altLang="en-US" sz="3600" kern="0" dirty="0">
                <a:latin typeface="Times New Roman" panose="02020603050405020304" pitchFamily="18" charset="0"/>
                <a:ea typeface="黑体" panose="02010609060101010101" pitchFamily="49" charset="-122"/>
              </a:rPr>
              <a:t>内 积 空 间</a:t>
            </a:r>
            <a:endParaRPr lang="en-US" altLang="zh-CN" sz="3600" kern="0" dirty="0">
              <a:latin typeface="Times New Roman" panose="02020603050405020304" pitchFamily="18" charset="0"/>
              <a:ea typeface="黑体" panose="02010609060101010101"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b="1" dirty="0">
                    <a:solidFill>
                      <a:schemeClr val="accent6">
                        <a:lumMod val="75000"/>
                      </a:schemeClr>
                    </a:solidFill>
                  </a:rPr>
                  <a:t>例</a:t>
                </a:r>
                <a:r>
                  <a:rPr lang="en-US" altLang="zh-CN" sz="2800" b="1" dirty="0">
                    <a:solidFill>
                      <a:schemeClr val="accent6">
                        <a:lumMod val="75000"/>
                      </a:schemeClr>
                    </a:solidFill>
                  </a:rPr>
                  <a:t>1.4.4 </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zh-CN" altLang="zh-CN" sz="2800" dirty="0"/>
                  <a:t>中</a:t>
                </a:r>
                <a:r>
                  <a:rPr lang="en-US" altLang="zh-CN" sz="2800" dirty="0">
                    <a:latin typeface="仿宋" panose="02010609060101010101" pitchFamily="49" charset="-122"/>
                    <a:ea typeface="仿宋" panose="02010609060101010101" pitchFamily="49" charset="-122"/>
                  </a:rPr>
                  <a:t>,</a:t>
                </a:r>
                <a:r>
                  <a:rPr lang="zh-CN" altLang="zh-CN" sz="2800" dirty="0"/>
                  <a:t>取</a:t>
                </a:r>
                <a14:m>
                  <m:oMath xmlns:m="http://schemas.openxmlformats.org/officeDocument/2006/math">
                    <m:r>
                      <a:rPr lang="en-US" altLang="zh-CN" sz="2800" b="1" i="1">
                        <a:latin typeface="Cambria Math" panose="02040503050406030204" pitchFamily="18" charset="0"/>
                      </a:rPr>
                      <m:t>𝒙</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𝑛</m:t>
                                </m:r>
                              </m:sub>
                            </m:sSub>
                          </m:e>
                        </m:d>
                      </m:e>
                      <m:sup>
                        <m:r>
                          <a:rPr lang="en-US" altLang="zh-CN" sz="2800" i="1">
                            <a:latin typeface="Cambria Math" panose="02040503050406030204" pitchFamily="18" charset="0"/>
                          </a:rPr>
                          <m:t>𝑇</m:t>
                        </m:r>
                      </m:sup>
                    </m:sSup>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b="1" i="1">
                        <a:latin typeface="Cambria Math" panose="02040503050406030204" pitchFamily="18" charset="0"/>
                      </a:rPr>
                      <m:t>𝒚</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𝑛</m:t>
                                </m:r>
                              </m:sub>
                            </m:sSub>
                          </m:e>
                        </m:d>
                      </m:e>
                      <m:sup>
                        <m:r>
                          <a:rPr lang="en-US" altLang="zh-CN" sz="2800" i="1">
                            <a:latin typeface="Cambria Math" panose="02040503050406030204" pitchFamily="18" charset="0"/>
                          </a:rPr>
                          <m:t>𝑇</m:t>
                        </m:r>
                      </m:sup>
                    </m:sSup>
                  </m:oMath>
                </a14:m>
                <a:r>
                  <a:rPr lang="en-US" altLang="zh-CN" sz="2800" dirty="0">
                    <a:latin typeface="仿宋" panose="02010609060101010101" pitchFamily="49" charset="-122"/>
                    <a:ea typeface="仿宋" panose="02010609060101010101" pitchFamily="49" charset="-122"/>
                  </a:rPr>
                  <a:t>.</a:t>
                </a:r>
                <a:r>
                  <a:rPr lang="en-US" altLang="zh-CN" sz="2800" dirty="0"/>
                  <a:t> </a:t>
                </a:r>
                <a:r>
                  <a:rPr lang="zh-CN" altLang="zh-CN" sz="2800" dirty="0"/>
                  <a:t>令</a:t>
                </a:r>
              </a:p>
              <a:p>
                <a:pPr/>
                <a14:m>
                  <m:oMathPara xmlns:m="http://schemas.openxmlformats.org/officeDocument/2006/math">
                    <m:oMathParaPr>
                      <m:jc m:val="centerGroup"/>
                    </m:oMathParaPr>
                    <m:oMath xmlns:m="http://schemas.openxmlformats.org/officeDocument/2006/math">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b="1" i="1">
                              <a:latin typeface="Cambria Math" panose="02040503050406030204" pitchFamily="18" charset="0"/>
                            </a:rPr>
                            <m:t>𝒚</m:t>
                          </m:r>
                        </m:e>
                      </m:d>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b="1" i="1">
                              <a:latin typeface="Cambria Math" panose="02040503050406030204" pitchFamily="18" charset="0"/>
                            </a:rPr>
                            <m:t>𝒚</m:t>
                          </m:r>
                        </m:e>
                        <m:sup>
                          <m:r>
                            <a:rPr lang="en-US" altLang="zh-CN" sz="2800" i="1">
                              <a:latin typeface="Cambria Math" panose="02040503050406030204" pitchFamily="18" charset="0"/>
                            </a:rPr>
                            <m:t>𝐻</m:t>
                          </m:r>
                        </m:sup>
                      </m:sSup>
                      <m:r>
                        <a:rPr lang="en-US" altLang="zh-CN" sz="2800" i="1">
                          <a:latin typeface="Cambria Math" panose="02040503050406030204" pitchFamily="18" charset="0"/>
                        </a:rPr>
                        <m:t>𝐴</m:t>
                      </m:r>
                      <m:r>
                        <a:rPr lang="en-US" altLang="zh-CN" sz="2800" b="1" i="1" smtClean="0">
                          <a:latin typeface="Cambria Math" panose="02040503050406030204" pitchFamily="18" charset="0"/>
                        </a:rPr>
                        <m:t>𝒙</m:t>
                      </m:r>
                    </m:oMath>
                  </m:oMathPara>
                </a14:m>
                <a:endParaRPr lang="en-US" altLang="zh-CN" sz="2800" dirty="0"/>
              </a:p>
              <a:p>
                <a:r>
                  <a:rPr lang="zh-CN" altLang="en-US" sz="2800" dirty="0"/>
                  <a:t>矩阵</a:t>
                </a:r>
                <a:r>
                  <a:rPr lang="zh-CN" altLang="zh-CN" sz="2800" dirty="0"/>
                  <a:t>满足</a:t>
                </a:r>
                <a:r>
                  <a:rPr lang="zh-CN" altLang="en-US" sz="2800" dirty="0"/>
                  <a:t>何种</a:t>
                </a:r>
                <a:r>
                  <a:rPr lang="zh-CN" altLang="zh-CN" sz="2800" dirty="0"/>
                  <a:t>性质</a:t>
                </a:r>
                <a:r>
                  <a:rPr lang="zh-CN" altLang="en-US" sz="2800" dirty="0"/>
                  <a:t>时</a:t>
                </a:r>
                <a:r>
                  <a:rPr lang="en-US" altLang="zh-CN" sz="2800" dirty="0">
                    <a:latin typeface="仿宋" panose="02010609060101010101" pitchFamily="49" charset="-122"/>
                    <a:ea typeface="仿宋" panose="02010609060101010101" pitchFamily="49" charset="-122"/>
                  </a:rPr>
                  <a:t>,</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zh-CN" altLang="zh-CN" sz="2800" dirty="0"/>
                  <a:t>为</a:t>
                </a:r>
                <a:r>
                  <a:rPr lang="zh-CN" altLang="en-US" sz="2800" dirty="0"/>
                  <a:t>酉</a:t>
                </a:r>
                <a:r>
                  <a:rPr lang="zh-CN" altLang="zh-CN" sz="2800" dirty="0"/>
                  <a:t>空间</a:t>
                </a:r>
                <a:r>
                  <a:rPr lang="zh-CN" altLang="en-US" sz="2800" dirty="0"/>
                  <a:t>？</a:t>
                </a:r>
                <a:endParaRPr lang="en-US" altLang="zh-CN" sz="2800" dirty="0"/>
              </a:p>
              <a:p>
                <a:r>
                  <a:rPr lang="zh-CN" altLang="en-US" sz="2800" dirty="0">
                    <a:solidFill>
                      <a:srgbClr val="0000FF"/>
                    </a:solidFill>
                  </a:rPr>
                  <a:t>分析</a:t>
                </a:r>
                <a:r>
                  <a:rPr lang="zh-CN" altLang="en-US" sz="2800" dirty="0">
                    <a:solidFill>
                      <a:srgbClr val="0000FF"/>
                    </a:solidFill>
                    <a:latin typeface="仿宋" panose="02010609060101010101" pitchFamily="49" charset="-122"/>
                    <a:ea typeface="仿宋" panose="02010609060101010101" pitchFamily="49" charset="-122"/>
                  </a:rPr>
                  <a:t>：</a:t>
                </a:r>
                <a:r>
                  <a:rPr lang="zh-CN" altLang="en-US" sz="2800" dirty="0">
                    <a:solidFill>
                      <a:srgbClr val="0000FF"/>
                    </a:solidFill>
                    <a:latin typeface="黑体" panose="02010609060101010101" pitchFamily="49" charset="-122"/>
                  </a:rPr>
                  <a:t>上述定义对内积</a:t>
                </a:r>
                <a:r>
                  <a:rPr lang="zh-CN" altLang="en-US" sz="2800" dirty="0">
                    <a:solidFill>
                      <a:srgbClr val="FF0000"/>
                    </a:solidFill>
                    <a:latin typeface="黑体" panose="02010609060101010101" pitchFamily="49" charset="-122"/>
                  </a:rPr>
                  <a:t>可加性</a:t>
                </a:r>
                <a:r>
                  <a:rPr lang="zh-CN" altLang="en-US" sz="2800" dirty="0">
                    <a:solidFill>
                      <a:srgbClr val="0000FF"/>
                    </a:solidFill>
                    <a:latin typeface="黑体" panose="02010609060101010101" pitchFamily="49" charset="-122"/>
                  </a:rPr>
                  <a:t>和</a:t>
                </a:r>
                <a:r>
                  <a:rPr lang="zh-CN" altLang="en-US" sz="2800" dirty="0">
                    <a:solidFill>
                      <a:srgbClr val="FF0000"/>
                    </a:solidFill>
                    <a:latin typeface="黑体" panose="02010609060101010101" pitchFamily="49" charset="-122"/>
                  </a:rPr>
                  <a:t>齐次性</a:t>
                </a:r>
                <a:r>
                  <a:rPr lang="zh-CN" altLang="en-US" sz="2800" dirty="0">
                    <a:solidFill>
                      <a:srgbClr val="0000FF"/>
                    </a:solidFill>
                    <a:latin typeface="黑体" panose="02010609060101010101" pitchFamily="49" charset="-122"/>
                  </a:rPr>
                  <a:t>始终成立</a:t>
                </a:r>
                <a:r>
                  <a:rPr lang="en-US" altLang="zh-CN" sz="2800" dirty="0">
                    <a:solidFill>
                      <a:srgbClr val="0000FF"/>
                    </a:solidFill>
                    <a:latin typeface="仿宋" panose="02010609060101010101" pitchFamily="49" charset="-122"/>
                    <a:ea typeface="仿宋" panose="02010609060101010101" pitchFamily="49" charset="-122"/>
                  </a:rPr>
                  <a:t>.</a:t>
                </a:r>
              </a:p>
              <a:p>
                <a:r>
                  <a:rPr lang="zh-CN" altLang="en-US" sz="2800" dirty="0">
                    <a:solidFill>
                      <a:srgbClr val="0000FF"/>
                    </a:solidFill>
                    <a:latin typeface="黑体" panose="02010609060101010101" pitchFamily="49" charset="-122"/>
                  </a:rPr>
                  <a:t>现分析</a:t>
                </a:r>
                <a:r>
                  <a:rPr lang="zh-CN" altLang="en-US" sz="2800" dirty="0">
                    <a:solidFill>
                      <a:srgbClr val="FF0000"/>
                    </a:solidFill>
                    <a:latin typeface="黑体" panose="02010609060101010101" pitchFamily="49" charset="-122"/>
                  </a:rPr>
                  <a:t>正定性</a:t>
                </a:r>
                <a:r>
                  <a:rPr lang="zh-CN" altLang="en-US" sz="2800" dirty="0">
                    <a:solidFill>
                      <a:srgbClr val="0000FF"/>
                    </a:solidFill>
                    <a:latin typeface="仿宋" panose="02010609060101010101" pitchFamily="49" charset="-122"/>
                    <a:ea typeface="仿宋" panose="02010609060101010101" pitchFamily="49" charset="-122"/>
                  </a:rPr>
                  <a:t>：</a:t>
                </a:r>
                <a:endParaRPr lang="en-US" altLang="zh-CN" sz="2800" dirty="0">
                  <a:solidFill>
                    <a:srgbClr val="0000FF"/>
                  </a:solidFill>
                  <a:latin typeface="仿宋" panose="02010609060101010101" pitchFamily="49" charset="-122"/>
                  <a:ea typeface="仿宋" panose="02010609060101010101" pitchFamily="49" charset="-122"/>
                </a:endParaRPr>
              </a:p>
              <a:p>
                <a:pPr algn="ctr"/>
                <a14:m>
                  <m:oMath xmlns:m="http://schemas.openxmlformats.org/officeDocument/2006/math">
                    <m:r>
                      <a:rPr lang="en-US" altLang="zh-CN" sz="2800" b="1" i="1">
                        <a:solidFill>
                          <a:srgbClr val="C00000"/>
                        </a:solidFill>
                        <a:latin typeface="Cambria Math" panose="02040503050406030204" pitchFamily="18" charset="0"/>
                        <a:ea typeface="Cambria Math" panose="02040503050406030204" pitchFamily="18" charset="0"/>
                      </a:rPr>
                      <m:t>∀</m:t>
                    </m:r>
                    <m:r>
                      <a:rPr lang="en-US" altLang="zh-CN" sz="2800" b="1" i="1">
                        <a:solidFill>
                          <a:srgbClr val="C00000"/>
                        </a:solidFill>
                        <a:latin typeface="Cambria Math" panose="02040503050406030204" pitchFamily="18" charset="0"/>
                      </a:rPr>
                      <m:t>𝒙</m:t>
                    </m:r>
                    <m:r>
                      <a:rPr lang="en-US" altLang="zh-CN" sz="2800" i="1">
                        <a:solidFill>
                          <a:srgbClr val="C00000"/>
                        </a:solidFill>
                        <a:latin typeface="Cambria Math" panose="02040503050406030204" pitchFamily="18" charset="0"/>
                      </a:rPr>
                      <m:t>∈</m:t>
                    </m:r>
                    <m:sSup>
                      <m:sSupPr>
                        <m:ctrlPr>
                          <a:rPr lang="zh-CN" altLang="zh-CN" sz="2800" i="1">
                            <a:solidFill>
                              <a:srgbClr val="C00000"/>
                            </a:solidFill>
                            <a:latin typeface="Cambria Math" panose="02040503050406030204" pitchFamily="18" charset="0"/>
                          </a:rPr>
                        </m:ctrlPr>
                      </m:sSupPr>
                      <m:e>
                        <m:r>
                          <a:rPr lang="en-US" altLang="zh-CN" sz="2800" i="1">
                            <a:solidFill>
                              <a:srgbClr val="C00000"/>
                            </a:solidFill>
                            <a:latin typeface="Cambria Math" panose="02040503050406030204" pitchFamily="18" charset="0"/>
                          </a:rPr>
                          <m:t>ℂ</m:t>
                        </m:r>
                      </m:e>
                      <m:sup>
                        <m:r>
                          <a:rPr lang="en-US" altLang="zh-CN" sz="2800" i="1">
                            <a:solidFill>
                              <a:srgbClr val="C00000"/>
                            </a:solidFill>
                            <a:latin typeface="Cambria Math" panose="02040503050406030204" pitchFamily="18" charset="0"/>
                          </a:rPr>
                          <m:t>𝑛</m:t>
                        </m:r>
                      </m:sup>
                    </m:sSup>
                  </m:oMath>
                </a14:m>
                <a:r>
                  <a:rPr lang="en-US" altLang="zh-CN" sz="2800" dirty="0">
                    <a:solidFill>
                      <a:srgbClr val="C00000"/>
                    </a:solidFill>
                    <a:latin typeface="仿宋" panose="02010609060101010101" pitchFamily="49" charset="-122"/>
                    <a:ea typeface="仿宋" panose="02010609060101010101" pitchFamily="49" charset="-122"/>
                  </a:rPr>
                  <a:t>,</a:t>
                </a:r>
                <a14:m>
                  <m:oMath xmlns:m="http://schemas.openxmlformats.org/officeDocument/2006/math">
                    <m:sSup>
                      <m:sSupPr>
                        <m:ctrlPr>
                          <a:rPr lang="zh-CN" altLang="zh-CN" sz="2800" i="1">
                            <a:solidFill>
                              <a:srgbClr val="C00000"/>
                            </a:solidFill>
                            <a:latin typeface="Cambria Math" panose="02040503050406030204" pitchFamily="18" charset="0"/>
                          </a:rPr>
                        </m:ctrlPr>
                      </m:sSupPr>
                      <m:e>
                        <m:r>
                          <a:rPr lang="en-US" altLang="zh-CN" sz="2800" b="1" i="1">
                            <a:solidFill>
                              <a:srgbClr val="C00000"/>
                            </a:solidFill>
                            <a:latin typeface="Cambria Math" panose="02040503050406030204" pitchFamily="18" charset="0"/>
                          </a:rPr>
                          <m:t>𝒙</m:t>
                        </m:r>
                      </m:e>
                      <m:sup>
                        <m:r>
                          <a:rPr lang="en-US" altLang="zh-CN" sz="2800" i="1">
                            <a:solidFill>
                              <a:srgbClr val="C00000"/>
                            </a:solidFill>
                            <a:latin typeface="Cambria Math" panose="02040503050406030204" pitchFamily="18" charset="0"/>
                          </a:rPr>
                          <m:t>𝐻</m:t>
                        </m:r>
                      </m:sup>
                    </m:sSup>
                    <m:r>
                      <a:rPr lang="en-US" altLang="zh-CN" sz="2800" i="1">
                        <a:solidFill>
                          <a:srgbClr val="C00000"/>
                        </a:solidFill>
                        <a:latin typeface="Cambria Math" panose="02040503050406030204" pitchFamily="18" charset="0"/>
                      </a:rPr>
                      <m:t>𝐴</m:t>
                    </m:r>
                    <m:r>
                      <a:rPr lang="en-US" altLang="zh-CN" sz="2800" b="1" i="1">
                        <a:solidFill>
                          <a:srgbClr val="C00000"/>
                        </a:solidFill>
                        <a:latin typeface="Cambria Math" panose="02040503050406030204" pitchFamily="18" charset="0"/>
                      </a:rPr>
                      <m:t>𝒙</m:t>
                    </m:r>
                    <m:r>
                      <a:rPr lang="en-US" altLang="zh-CN" sz="2800" b="1" i="1">
                        <a:solidFill>
                          <a:srgbClr val="C00000"/>
                        </a:solidFill>
                        <a:latin typeface="Cambria Math" panose="02040503050406030204" pitchFamily="18" charset="0"/>
                      </a:rPr>
                      <m:t>≥</m:t>
                    </m:r>
                    <m:r>
                      <a:rPr lang="en-US" altLang="zh-CN" sz="2800">
                        <a:solidFill>
                          <a:srgbClr val="C00000"/>
                        </a:solidFill>
                        <a:latin typeface="Cambria Math" panose="02040503050406030204" pitchFamily="18" charset="0"/>
                      </a:rPr>
                      <m:t>0</m:t>
                    </m:r>
                  </m:oMath>
                </a14:m>
                <a:r>
                  <a:rPr lang="en-US" altLang="zh-CN" sz="2800" dirty="0">
                    <a:solidFill>
                      <a:srgbClr val="C00000"/>
                    </a:solidFill>
                    <a:latin typeface="仿宋" panose="02010609060101010101" pitchFamily="49" charset="-122"/>
                    <a:ea typeface="仿宋" panose="02010609060101010101" pitchFamily="49" charset="-122"/>
                  </a:rPr>
                  <a:t>,</a:t>
                </a:r>
              </a:p>
              <a:p>
                <a:pPr algn="ctr"/>
                <a:r>
                  <a:rPr lang="zh-CN" altLang="zh-CN" sz="2800" dirty="0">
                    <a:solidFill>
                      <a:srgbClr val="C00000"/>
                    </a:solidFill>
                  </a:rPr>
                  <a:t>且</a:t>
                </a:r>
                <a14:m>
                  <m:oMath xmlns:m="http://schemas.openxmlformats.org/officeDocument/2006/math">
                    <m:sSup>
                      <m:sSupPr>
                        <m:ctrlPr>
                          <a:rPr lang="zh-CN" altLang="zh-CN" sz="2800" i="1">
                            <a:solidFill>
                              <a:srgbClr val="C00000"/>
                            </a:solidFill>
                            <a:latin typeface="Cambria Math" panose="02040503050406030204" pitchFamily="18" charset="0"/>
                          </a:rPr>
                        </m:ctrlPr>
                      </m:sSupPr>
                      <m:e>
                        <m:r>
                          <a:rPr lang="en-US" altLang="zh-CN" sz="2800" b="1" i="1">
                            <a:solidFill>
                              <a:srgbClr val="C00000"/>
                            </a:solidFill>
                            <a:latin typeface="Cambria Math" panose="02040503050406030204" pitchFamily="18" charset="0"/>
                          </a:rPr>
                          <m:t>𝒙</m:t>
                        </m:r>
                      </m:e>
                      <m:sup>
                        <m:r>
                          <a:rPr lang="en-US" altLang="zh-CN" sz="2800" i="1">
                            <a:solidFill>
                              <a:srgbClr val="C00000"/>
                            </a:solidFill>
                            <a:latin typeface="Cambria Math" panose="02040503050406030204" pitchFamily="18" charset="0"/>
                          </a:rPr>
                          <m:t>𝐻</m:t>
                        </m:r>
                      </m:sup>
                    </m:sSup>
                    <m:r>
                      <a:rPr lang="en-US" altLang="zh-CN" sz="2800" i="1">
                        <a:solidFill>
                          <a:srgbClr val="C00000"/>
                        </a:solidFill>
                        <a:latin typeface="Cambria Math" panose="02040503050406030204" pitchFamily="18" charset="0"/>
                      </a:rPr>
                      <m:t>𝐴</m:t>
                    </m:r>
                    <m:r>
                      <a:rPr lang="en-US" altLang="zh-CN" sz="2800" b="1" i="1">
                        <a:solidFill>
                          <a:srgbClr val="C00000"/>
                        </a:solidFill>
                        <a:latin typeface="Cambria Math" panose="02040503050406030204" pitchFamily="18" charset="0"/>
                      </a:rPr>
                      <m:t>𝒙</m:t>
                    </m:r>
                    <m:r>
                      <a:rPr lang="en-US" altLang="zh-CN" sz="2800" i="1">
                        <a:solidFill>
                          <a:srgbClr val="C00000"/>
                        </a:solidFill>
                        <a:latin typeface="Cambria Math" panose="02040503050406030204" pitchFamily="18" charset="0"/>
                      </a:rPr>
                      <m:t>=</m:t>
                    </m:r>
                    <m:r>
                      <a:rPr lang="en-US" altLang="zh-CN" sz="2800">
                        <a:solidFill>
                          <a:srgbClr val="C00000"/>
                        </a:solidFill>
                        <a:latin typeface="Cambria Math" panose="02040503050406030204" pitchFamily="18" charset="0"/>
                      </a:rPr>
                      <m:t>0</m:t>
                    </m:r>
                  </m:oMath>
                </a14:m>
                <a:r>
                  <a:rPr lang="zh-CN" altLang="zh-CN" sz="2800" dirty="0">
                    <a:solidFill>
                      <a:srgbClr val="C00000"/>
                    </a:solidFill>
                  </a:rPr>
                  <a:t>当且仅当</a:t>
                </a:r>
                <a14:m>
                  <m:oMath xmlns:m="http://schemas.openxmlformats.org/officeDocument/2006/math">
                    <m:r>
                      <a:rPr lang="en-US" altLang="zh-CN" sz="2800" b="1" i="1">
                        <a:solidFill>
                          <a:srgbClr val="C00000"/>
                        </a:solidFill>
                        <a:latin typeface="Cambria Math" panose="02040503050406030204" pitchFamily="18" charset="0"/>
                      </a:rPr>
                      <m:t>𝒙</m:t>
                    </m:r>
                    <m:r>
                      <a:rPr lang="en-US" altLang="zh-CN" sz="2800" b="1" i="1">
                        <a:solidFill>
                          <a:srgbClr val="C00000"/>
                        </a:solidFill>
                        <a:latin typeface="Cambria Math" panose="02040503050406030204" pitchFamily="18" charset="0"/>
                      </a:rPr>
                      <m:t>=</m:t>
                    </m:r>
                    <m:r>
                      <a:rPr lang="en-US" altLang="zh-CN" sz="2800">
                        <a:solidFill>
                          <a:srgbClr val="C00000"/>
                        </a:solidFill>
                        <a:latin typeface="Cambria Math" panose="02040503050406030204" pitchFamily="18" charset="0"/>
                      </a:rPr>
                      <m:t>0</m:t>
                    </m:r>
                  </m:oMath>
                </a14:m>
                <a:r>
                  <a:rPr lang="en-US" altLang="zh-CN" sz="2800" dirty="0">
                    <a:solidFill>
                      <a:srgbClr val="C00000"/>
                    </a:solidFill>
                    <a:latin typeface="仿宋" panose="02010609060101010101" pitchFamily="49" charset="-122"/>
                    <a:ea typeface="仿宋" panose="02010609060101010101" pitchFamily="49" charset="-122"/>
                  </a:rPr>
                  <a:t>.</a:t>
                </a:r>
                <a:endParaRPr lang="en-US" altLang="zh-CN" sz="2800" dirty="0">
                  <a:solidFill>
                    <a:srgbClr val="0000FF"/>
                  </a:solidFill>
                  <a:latin typeface="仿宋" panose="02010609060101010101" pitchFamily="49" charset="-122"/>
                  <a:ea typeface="仿宋" panose="02010609060101010101" pitchFamily="49" charset="-122"/>
                </a:endParaRPr>
              </a:p>
              <a:p>
                <a:endParaRPr lang="zh-CN" altLang="zh-CN" sz="2800" dirty="0">
                  <a:solidFill>
                    <a:srgbClr val="0000FF"/>
                  </a:solidFill>
                  <a:latin typeface="黑体" panose="02010609060101010101" pitchFamily="49" charset="-122"/>
                </a:endParaRPr>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21756"/>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b="1" dirty="0">
                    <a:solidFill>
                      <a:schemeClr val="accent6">
                        <a:lumMod val="75000"/>
                      </a:schemeClr>
                    </a:solidFill>
                  </a:rPr>
                  <a:t>例</a:t>
                </a:r>
                <a:r>
                  <a:rPr lang="en-US" altLang="zh-CN" sz="2800" b="1" dirty="0">
                    <a:solidFill>
                      <a:schemeClr val="accent6">
                        <a:lumMod val="75000"/>
                      </a:schemeClr>
                    </a:solidFill>
                  </a:rPr>
                  <a:t>1.4.4 </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zh-CN" altLang="zh-CN" sz="2800" dirty="0"/>
                  <a:t>中</a:t>
                </a:r>
                <a:r>
                  <a:rPr lang="en-US" altLang="zh-CN" sz="2800" dirty="0">
                    <a:latin typeface="仿宋" panose="02010609060101010101" pitchFamily="49" charset="-122"/>
                    <a:ea typeface="仿宋" panose="02010609060101010101" pitchFamily="49" charset="-122"/>
                  </a:rPr>
                  <a:t>,</a:t>
                </a:r>
                <a:r>
                  <a:rPr lang="zh-CN" altLang="zh-CN" sz="2800" dirty="0"/>
                  <a:t>取</a:t>
                </a:r>
                <a14:m>
                  <m:oMath xmlns:m="http://schemas.openxmlformats.org/officeDocument/2006/math">
                    <m:r>
                      <a:rPr lang="en-US" altLang="zh-CN" sz="2800" b="1" i="1">
                        <a:latin typeface="Cambria Math" panose="02040503050406030204" pitchFamily="18" charset="0"/>
                      </a:rPr>
                      <m:t>𝒙</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𝑛</m:t>
                                </m:r>
                              </m:sub>
                            </m:sSub>
                          </m:e>
                        </m:d>
                      </m:e>
                      <m:sup>
                        <m:r>
                          <a:rPr lang="en-US" altLang="zh-CN" sz="2800" i="1">
                            <a:latin typeface="Cambria Math" panose="02040503050406030204" pitchFamily="18" charset="0"/>
                          </a:rPr>
                          <m:t>𝑇</m:t>
                        </m:r>
                      </m:sup>
                    </m:sSup>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b="1" i="1">
                        <a:latin typeface="Cambria Math" panose="02040503050406030204" pitchFamily="18" charset="0"/>
                      </a:rPr>
                      <m:t>𝒚</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𝑛</m:t>
                                </m:r>
                              </m:sub>
                            </m:sSub>
                          </m:e>
                        </m:d>
                      </m:e>
                      <m:sup>
                        <m:r>
                          <a:rPr lang="en-US" altLang="zh-CN" sz="2800" i="1">
                            <a:latin typeface="Cambria Math" panose="02040503050406030204" pitchFamily="18" charset="0"/>
                          </a:rPr>
                          <m:t>𝑇</m:t>
                        </m:r>
                      </m:sup>
                    </m:sSup>
                  </m:oMath>
                </a14:m>
                <a:r>
                  <a:rPr lang="en-US" altLang="zh-CN" sz="2800" dirty="0">
                    <a:latin typeface="仿宋" panose="02010609060101010101" pitchFamily="49" charset="-122"/>
                    <a:ea typeface="仿宋" panose="02010609060101010101" pitchFamily="49" charset="-122"/>
                  </a:rPr>
                  <a:t>.</a:t>
                </a:r>
                <a:r>
                  <a:rPr lang="en-US" altLang="zh-CN" sz="2800" dirty="0"/>
                  <a:t> </a:t>
                </a:r>
                <a:r>
                  <a:rPr lang="zh-CN" altLang="zh-CN" sz="2800" dirty="0"/>
                  <a:t>令</a:t>
                </a:r>
              </a:p>
              <a:p>
                <a:pPr/>
                <a14:m>
                  <m:oMathPara xmlns:m="http://schemas.openxmlformats.org/officeDocument/2006/math">
                    <m:oMathParaPr>
                      <m:jc m:val="centerGroup"/>
                    </m:oMathParaPr>
                    <m:oMath xmlns:m="http://schemas.openxmlformats.org/officeDocument/2006/math">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b="1" i="1">
                              <a:latin typeface="Cambria Math" panose="02040503050406030204" pitchFamily="18" charset="0"/>
                            </a:rPr>
                            <m:t>𝒚</m:t>
                          </m:r>
                        </m:e>
                      </m:d>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b="1" i="1">
                              <a:latin typeface="Cambria Math" panose="02040503050406030204" pitchFamily="18" charset="0"/>
                            </a:rPr>
                            <m:t>𝒚</m:t>
                          </m:r>
                        </m:e>
                        <m:sup>
                          <m:r>
                            <a:rPr lang="en-US" altLang="zh-CN" sz="2800" i="1">
                              <a:latin typeface="Cambria Math" panose="02040503050406030204" pitchFamily="18" charset="0"/>
                            </a:rPr>
                            <m:t>𝐻</m:t>
                          </m:r>
                        </m:sup>
                      </m:sSup>
                      <m:r>
                        <a:rPr lang="en-US" altLang="zh-CN" sz="2800" i="1">
                          <a:latin typeface="Cambria Math" panose="02040503050406030204" pitchFamily="18" charset="0"/>
                        </a:rPr>
                        <m:t>𝐴</m:t>
                      </m:r>
                      <m:r>
                        <a:rPr lang="en-US" altLang="zh-CN" sz="2800" b="1" i="1" smtClean="0">
                          <a:latin typeface="Cambria Math" panose="02040503050406030204" pitchFamily="18" charset="0"/>
                        </a:rPr>
                        <m:t>𝒙</m:t>
                      </m:r>
                    </m:oMath>
                  </m:oMathPara>
                </a14:m>
                <a:endParaRPr lang="en-US" altLang="zh-CN" sz="2800" dirty="0"/>
              </a:p>
              <a:p>
                <a:r>
                  <a:rPr lang="zh-CN" altLang="en-US" sz="2800" dirty="0"/>
                  <a:t>矩阵</a:t>
                </a:r>
                <a:r>
                  <a:rPr lang="zh-CN" altLang="zh-CN" sz="2800" dirty="0"/>
                  <a:t>满足</a:t>
                </a:r>
                <a:r>
                  <a:rPr lang="zh-CN" altLang="en-US" sz="2800" dirty="0"/>
                  <a:t>何种</a:t>
                </a:r>
                <a:r>
                  <a:rPr lang="zh-CN" altLang="zh-CN" sz="2800" dirty="0"/>
                  <a:t>性质</a:t>
                </a:r>
                <a:r>
                  <a:rPr lang="zh-CN" altLang="en-US" sz="2800" dirty="0"/>
                  <a:t>时</a:t>
                </a:r>
                <a:r>
                  <a:rPr lang="en-US" altLang="zh-CN" sz="2800" dirty="0">
                    <a:latin typeface="仿宋" panose="02010609060101010101" pitchFamily="49" charset="-122"/>
                    <a:ea typeface="仿宋" panose="02010609060101010101" pitchFamily="49" charset="-122"/>
                  </a:rPr>
                  <a:t>,</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zh-CN" altLang="zh-CN" sz="2800" dirty="0"/>
                  <a:t>为</a:t>
                </a:r>
                <a:r>
                  <a:rPr lang="zh-CN" altLang="en-US" sz="2800" dirty="0"/>
                  <a:t>酉</a:t>
                </a:r>
                <a:r>
                  <a:rPr lang="zh-CN" altLang="zh-CN" sz="2800" dirty="0"/>
                  <a:t>空间</a:t>
                </a:r>
                <a:r>
                  <a:rPr lang="zh-CN" altLang="en-US" sz="2800" dirty="0"/>
                  <a:t>？</a:t>
                </a:r>
                <a:endParaRPr lang="en-US" altLang="zh-CN" sz="2800" dirty="0"/>
              </a:p>
              <a:p>
                <a:r>
                  <a:rPr lang="zh-CN" altLang="en-US" sz="2800" dirty="0">
                    <a:solidFill>
                      <a:srgbClr val="0000FF"/>
                    </a:solidFill>
                    <a:latin typeface="黑体" panose="02010609060101010101" pitchFamily="49" charset="-122"/>
                  </a:rPr>
                  <a:t>综上</a:t>
                </a:r>
                <a:r>
                  <a:rPr lang="en-US" altLang="zh-CN" sz="2800" dirty="0">
                    <a:solidFill>
                      <a:srgbClr val="0000FF"/>
                    </a:solidFill>
                    <a:latin typeface="仿宋" panose="02010609060101010101" pitchFamily="49" charset="-122"/>
                    <a:ea typeface="仿宋" panose="02010609060101010101" pitchFamily="49" charset="-122"/>
                  </a:rPr>
                  <a:t>,</a:t>
                </a:r>
                <a14:m>
                  <m:oMath xmlns:m="http://schemas.openxmlformats.org/officeDocument/2006/math">
                    <m:d>
                      <m:dPr>
                        <m:ctrlPr>
                          <a:rPr lang="zh-CN" altLang="zh-CN" sz="2800" i="1">
                            <a:solidFill>
                              <a:srgbClr val="0000FF"/>
                            </a:solidFill>
                            <a:latin typeface="Cambria Math" panose="02040503050406030204" pitchFamily="18" charset="0"/>
                          </a:rPr>
                        </m:ctrlPr>
                      </m:dPr>
                      <m:e>
                        <m:r>
                          <a:rPr lang="en-US" altLang="zh-CN" sz="2800" b="1" i="1">
                            <a:solidFill>
                              <a:srgbClr val="0000FF"/>
                            </a:solidFill>
                            <a:latin typeface="Cambria Math" panose="02040503050406030204" pitchFamily="18" charset="0"/>
                          </a:rPr>
                          <m:t>𝒙</m:t>
                        </m:r>
                        <m:r>
                          <a:rPr lang="en-US" altLang="zh-CN" sz="2800">
                            <a:solidFill>
                              <a:srgbClr val="0000FF"/>
                            </a:solidFill>
                            <a:latin typeface="Cambria Math" panose="02040503050406030204" pitchFamily="18" charset="0"/>
                          </a:rPr>
                          <m:t>,</m:t>
                        </m:r>
                        <m:r>
                          <a:rPr lang="en-US" altLang="zh-CN" sz="2800" b="1" i="1">
                            <a:solidFill>
                              <a:srgbClr val="0000FF"/>
                            </a:solidFill>
                            <a:latin typeface="Cambria Math" panose="02040503050406030204" pitchFamily="18" charset="0"/>
                          </a:rPr>
                          <m:t>𝒚</m:t>
                        </m:r>
                      </m:e>
                    </m:d>
                    <m:r>
                      <a:rPr lang="en-US" altLang="zh-CN" sz="2800">
                        <a:solidFill>
                          <a:srgbClr val="0000FF"/>
                        </a:solidFill>
                        <a:latin typeface="Cambria Math" panose="02040503050406030204" pitchFamily="18" charset="0"/>
                      </a:rPr>
                      <m:t>=</m:t>
                    </m:r>
                    <m:sSup>
                      <m:sSupPr>
                        <m:ctrlPr>
                          <a:rPr lang="zh-CN" altLang="zh-CN" sz="2800" i="1">
                            <a:solidFill>
                              <a:srgbClr val="0000FF"/>
                            </a:solidFill>
                            <a:latin typeface="Cambria Math" panose="02040503050406030204" pitchFamily="18" charset="0"/>
                          </a:rPr>
                        </m:ctrlPr>
                      </m:sSupPr>
                      <m:e>
                        <m:r>
                          <a:rPr lang="en-US" altLang="zh-CN" sz="2800" b="1" i="1">
                            <a:solidFill>
                              <a:srgbClr val="0000FF"/>
                            </a:solidFill>
                            <a:latin typeface="Cambria Math" panose="02040503050406030204" pitchFamily="18" charset="0"/>
                          </a:rPr>
                          <m:t>𝒚</m:t>
                        </m:r>
                      </m:e>
                      <m:sup>
                        <m:r>
                          <a:rPr lang="en-US" altLang="zh-CN" sz="2800" i="1">
                            <a:solidFill>
                              <a:srgbClr val="0000FF"/>
                            </a:solidFill>
                            <a:latin typeface="Cambria Math" panose="02040503050406030204" pitchFamily="18" charset="0"/>
                          </a:rPr>
                          <m:t>𝐻</m:t>
                        </m:r>
                      </m:sup>
                    </m:sSup>
                    <m:r>
                      <a:rPr lang="en-US" altLang="zh-CN" sz="2800" i="1">
                        <a:solidFill>
                          <a:srgbClr val="0000FF"/>
                        </a:solidFill>
                        <a:latin typeface="Cambria Math" panose="02040503050406030204" pitchFamily="18" charset="0"/>
                      </a:rPr>
                      <m:t>𝐴</m:t>
                    </m:r>
                    <m:r>
                      <a:rPr lang="en-US" altLang="zh-CN" sz="2800" b="1" i="1">
                        <a:solidFill>
                          <a:srgbClr val="0000FF"/>
                        </a:solidFill>
                        <a:latin typeface="Cambria Math" panose="02040503050406030204" pitchFamily="18" charset="0"/>
                      </a:rPr>
                      <m:t>𝒙</m:t>
                    </m:r>
                  </m:oMath>
                </a14:m>
                <a:r>
                  <a:rPr lang="zh-CN" altLang="en-US" sz="2800" dirty="0">
                    <a:solidFill>
                      <a:srgbClr val="0000FF"/>
                    </a:solidFill>
                  </a:rPr>
                  <a:t>能定义为</a:t>
                </a:r>
                <a14:m>
                  <m:oMath xmlns:m="http://schemas.openxmlformats.org/officeDocument/2006/math">
                    <m:sSup>
                      <m:sSupPr>
                        <m:ctrlPr>
                          <a:rPr lang="zh-CN"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pitchFamily="18" charset="0"/>
                          </a:rPr>
                          <m:t>ℂ</m:t>
                        </m:r>
                      </m:e>
                      <m:sup>
                        <m:r>
                          <a:rPr lang="en-US" altLang="zh-CN" sz="2800" i="1">
                            <a:solidFill>
                              <a:srgbClr val="0000FF"/>
                            </a:solidFill>
                            <a:latin typeface="Cambria Math" panose="02040503050406030204" pitchFamily="18" charset="0"/>
                          </a:rPr>
                          <m:t>𝑛</m:t>
                        </m:r>
                      </m:sup>
                    </m:sSup>
                  </m:oMath>
                </a14:m>
                <a:r>
                  <a:rPr lang="zh-CN" altLang="en-US" sz="2800" dirty="0">
                    <a:solidFill>
                      <a:srgbClr val="0000FF"/>
                    </a:solidFill>
                  </a:rPr>
                  <a:t>的内积</a:t>
                </a:r>
                <a:r>
                  <a:rPr lang="en-US" altLang="zh-CN" sz="2800" dirty="0">
                    <a:solidFill>
                      <a:srgbClr val="0000FF"/>
                    </a:solidFill>
                    <a:latin typeface="仿宋" panose="02010609060101010101" pitchFamily="49" charset="-122"/>
                    <a:ea typeface="仿宋" panose="02010609060101010101" pitchFamily="49" charset="-122"/>
                  </a:rPr>
                  <a:t>,</a:t>
                </a:r>
                <a:r>
                  <a:rPr lang="zh-CN" altLang="en-US" sz="2800" dirty="0">
                    <a:solidFill>
                      <a:srgbClr val="0000FF"/>
                    </a:solidFill>
                  </a:rPr>
                  <a:t>须满足</a:t>
                </a:r>
                <a:endParaRPr lang="en-US" altLang="zh-CN" sz="2800" dirty="0">
                  <a:solidFill>
                    <a:srgbClr val="0000FF"/>
                  </a:solidFill>
                </a:endParaRPr>
              </a:p>
              <a:p>
                <a:r>
                  <a:rPr lang="zh-CN" altLang="en-US" sz="2800" dirty="0">
                    <a:solidFill>
                      <a:srgbClr val="C00000"/>
                    </a:solidFill>
                  </a:rPr>
                  <a:t>（</a:t>
                </a:r>
                <a:r>
                  <a:rPr lang="en-US" altLang="zh-CN" sz="2800" dirty="0">
                    <a:solidFill>
                      <a:srgbClr val="C00000"/>
                    </a:solidFill>
                  </a:rPr>
                  <a:t>1</a:t>
                </a:r>
                <a:r>
                  <a:rPr lang="zh-CN" altLang="en-US" sz="2800" dirty="0">
                    <a:solidFill>
                      <a:srgbClr val="C00000"/>
                    </a:solidFill>
                  </a:rPr>
                  <a:t>）</a:t>
                </a:r>
                <a14:m>
                  <m:oMath xmlns:m="http://schemas.openxmlformats.org/officeDocument/2006/math">
                    <m:r>
                      <a:rPr lang="en-US" altLang="zh-CN" sz="2800" i="1" smtClean="0">
                        <a:solidFill>
                          <a:srgbClr val="C00000"/>
                        </a:solidFill>
                        <a:latin typeface="Cambria Math" panose="02040503050406030204" pitchFamily="18" charset="0"/>
                      </a:rPr>
                      <m:t>𝐴</m:t>
                    </m:r>
                    <m:r>
                      <a:rPr lang="en-US" altLang="zh-CN" sz="2800" i="1" smtClean="0">
                        <a:solidFill>
                          <a:srgbClr val="C00000"/>
                        </a:solidFill>
                        <a:latin typeface="Cambria Math" panose="02040503050406030204" pitchFamily="18" charset="0"/>
                      </a:rPr>
                      <m:t>=</m:t>
                    </m:r>
                    <m:sSup>
                      <m:sSupPr>
                        <m:ctrlPr>
                          <a:rPr lang="zh-CN" altLang="zh-CN" sz="2800" i="1">
                            <a:solidFill>
                              <a:srgbClr val="C00000"/>
                            </a:solidFill>
                            <a:latin typeface="Cambria Math" panose="02040503050406030204" pitchFamily="18" charset="0"/>
                          </a:rPr>
                        </m:ctrlPr>
                      </m:sSupPr>
                      <m:e>
                        <m:r>
                          <a:rPr lang="en-US" altLang="zh-CN" sz="2800" i="1">
                            <a:solidFill>
                              <a:srgbClr val="C00000"/>
                            </a:solidFill>
                            <a:latin typeface="Cambria Math" panose="02040503050406030204" pitchFamily="18" charset="0"/>
                          </a:rPr>
                          <m:t>𝐴</m:t>
                        </m:r>
                      </m:e>
                      <m:sup>
                        <m:r>
                          <a:rPr lang="en-US" altLang="zh-CN" sz="2800" i="1">
                            <a:solidFill>
                              <a:srgbClr val="C00000"/>
                            </a:solidFill>
                            <a:latin typeface="Cambria Math" panose="02040503050406030204" pitchFamily="18" charset="0"/>
                          </a:rPr>
                          <m:t>𝐻</m:t>
                        </m:r>
                      </m:sup>
                    </m:sSup>
                  </m:oMath>
                </a14:m>
                <a:endParaRPr lang="en-US" altLang="zh-CN" sz="2800" dirty="0">
                  <a:solidFill>
                    <a:srgbClr val="C00000"/>
                  </a:solidFill>
                </a:endParaRPr>
              </a:p>
              <a:p>
                <a:r>
                  <a:rPr lang="zh-CN" altLang="en-US" sz="2800" dirty="0">
                    <a:solidFill>
                      <a:srgbClr val="C00000"/>
                    </a:solidFill>
                  </a:rPr>
                  <a:t>（</a:t>
                </a:r>
                <a:r>
                  <a:rPr lang="en-US" altLang="zh-CN" sz="2800" dirty="0">
                    <a:solidFill>
                      <a:srgbClr val="C00000"/>
                    </a:solidFill>
                  </a:rPr>
                  <a:t>2</a:t>
                </a:r>
                <a:r>
                  <a:rPr lang="zh-CN" altLang="en-US" sz="2800" dirty="0">
                    <a:solidFill>
                      <a:srgbClr val="C00000"/>
                    </a:solidFill>
                  </a:rPr>
                  <a:t>）</a:t>
                </a:r>
                <a14:m>
                  <m:oMath xmlns:m="http://schemas.openxmlformats.org/officeDocument/2006/math">
                    <m:r>
                      <a:rPr lang="en-US" altLang="zh-CN" sz="2800" b="1" i="1">
                        <a:solidFill>
                          <a:srgbClr val="C00000"/>
                        </a:solidFill>
                        <a:latin typeface="Cambria Math" panose="02040503050406030204" pitchFamily="18" charset="0"/>
                        <a:ea typeface="Cambria Math" panose="02040503050406030204" pitchFamily="18" charset="0"/>
                      </a:rPr>
                      <m:t>∀</m:t>
                    </m:r>
                    <m:r>
                      <a:rPr lang="en-US" altLang="zh-CN" sz="2800" b="1" i="1">
                        <a:solidFill>
                          <a:srgbClr val="C00000"/>
                        </a:solidFill>
                        <a:latin typeface="Cambria Math" panose="02040503050406030204" pitchFamily="18" charset="0"/>
                      </a:rPr>
                      <m:t>𝒙</m:t>
                    </m:r>
                    <m:r>
                      <a:rPr lang="en-US" altLang="zh-CN" sz="2800" i="1">
                        <a:solidFill>
                          <a:srgbClr val="C00000"/>
                        </a:solidFill>
                        <a:latin typeface="Cambria Math" panose="02040503050406030204" pitchFamily="18" charset="0"/>
                      </a:rPr>
                      <m:t>∈</m:t>
                    </m:r>
                    <m:sSup>
                      <m:sSupPr>
                        <m:ctrlPr>
                          <a:rPr lang="zh-CN" altLang="zh-CN" sz="2800" i="1">
                            <a:solidFill>
                              <a:srgbClr val="C00000"/>
                            </a:solidFill>
                            <a:latin typeface="Cambria Math" panose="02040503050406030204" pitchFamily="18" charset="0"/>
                          </a:rPr>
                        </m:ctrlPr>
                      </m:sSupPr>
                      <m:e>
                        <m:r>
                          <a:rPr lang="en-US" altLang="zh-CN" sz="2800" i="1">
                            <a:solidFill>
                              <a:srgbClr val="C00000"/>
                            </a:solidFill>
                            <a:latin typeface="Cambria Math" panose="02040503050406030204" pitchFamily="18" charset="0"/>
                          </a:rPr>
                          <m:t>ℂ</m:t>
                        </m:r>
                      </m:e>
                      <m:sup>
                        <m:r>
                          <a:rPr lang="en-US" altLang="zh-CN" sz="2800" i="1">
                            <a:solidFill>
                              <a:srgbClr val="C00000"/>
                            </a:solidFill>
                            <a:latin typeface="Cambria Math" panose="02040503050406030204" pitchFamily="18" charset="0"/>
                          </a:rPr>
                          <m:t>𝑛</m:t>
                        </m:r>
                      </m:sup>
                    </m:sSup>
                  </m:oMath>
                </a14:m>
                <a:r>
                  <a:rPr lang="en-US" altLang="zh-CN" sz="2800" dirty="0">
                    <a:solidFill>
                      <a:srgbClr val="C00000"/>
                    </a:solidFill>
                    <a:latin typeface="仿宋" panose="02010609060101010101" pitchFamily="49" charset="-122"/>
                    <a:ea typeface="仿宋" panose="02010609060101010101" pitchFamily="49" charset="-122"/>
                  </a:rPr>
                  <a:t>,</a:t>
                </a:r>
                <a14:m>
                  <m:oMath xmlns:m="http://schemas.openxmlformats.org/officeDocument/2006/math">
                    <m:sSup>
                      <m:sSupPr>
                        <m:ctrlPr>
                          <a:rPr lang="zh-CN" altLang="zh-CN" sz="2800" i="1">
                            <a:solidFill>
                              <a:srgbClr val="C00000"/>
                            </a:solidFill>
                            <a:latin typeface="Cambria Math" panose="02040503050406030204" pitchFamily="18" charset="0"/>
                          </a:rPr>
                        </m:ctrlPr>
                      </m:sSupPr>
                      <m:e>
                        <m:r>
                          <a:rPr lang="en-US" altLang="zh-CN" sz="2800" b="1" i="1">
                            <a:solidFill>
                              <a:srgbClr val="C00000"/>
                            </a:solidFill>
                            <a:latin typeface="Cambria Math" panose="02040503050406030204" pitchFamily="18" charset="0"/>
                          </a:rPr>
                          <m:t>𝒙</m:t>
                        </m:r>
                      </m:e>
                      <m:sup>
                        <m:r>
                          <a:rPr lang="en-US" altLang="zh-CN" sz="2800" i="1">
                            <a:solidFill>
                              <a:srgbClr val="C00000"/>
                            </a:solidFill>
                            <a:latin typeface="Cambria Math" panose="02040503050406030204" pitchFamily="18" charset="0"/>
                          </a:rPr>
                          <m:t>𝐻</m:t>
                        </m:r>
                      </m:sup>
                    </m:sSup>
                    <m:r>
                      <a:rPr lang="en-US" altLang="zh-CN" sz="2800" i="1">
                        <a:solidFill>
                          <a:srgbClr val="C00000"/>
                        </a:solidFill>
                        <a:latin typeface="Cambria Math" panose="02040503050406030204" pitchFamily="18" charset="0"/>
                      </a:rPr>
                      <m:t>𝐴</m:t>
                    </m:r>
                    <m:r>
                      <a:rPr lang="en-US" altLang="zh-CN" sz="2800" b="1" i="1">
                        <a:solidFill>
                          <a:srgbClr val="C00000"/>
                        </a:solidFill>
                        <a:latin typeface="Cambria Math" panose="02040503050406030204" pitchFamily="18" charset="0"/>
                      </a:rPr>
                      <m:t>𝒙</m:t>
                    </m:r>
                    <m:r>
                      <a:rPr lang="en-US" altLang="zh-CN" sz="2800" b="1" i="1">
                        <a:solidFill>
                          <a:srgbClr val="C00000"/>
                        </a:solidFill>
                        <a:latin typeface="Cambria Math" panose="02040503050406030204" pitchFamily="18" charset="0"/>
                      </a:rPr>
                      <m:t>≥</m:t>
                    </m:r>
                    <m:r>
                      <a:rPr lang="en-US" altLang="zh-CN" sz="2800">
                        <a:solidFill>
                          <a:srgbClr val="C00000"/>
                        </a:solidFill>
                        <a:latin typeface="Cambria Math" panose="02040503050406030204" pitchFamily="18" charset="0"/>
                      </a:rPr>
                      <m:t>0</m:t>
                    </m:r>
                  </m:oMath>
                </a14:m>
                <a:r>
                  <a:rPr lang="en-US" altLang="zh-CN" sz="2800" dirty="0">
                    <a:solidFill>
                      <a:srgbClr val="C00000"/>
                    </a:solidFill>
                    <a:latin typeface="仿宋" panose="02010609060101010101" pitchFamily="49" charset="-122"/>
                    <a:ea typeface="仿宋" panose="02010609060101010101" pitchFamily="49" charset="-122"/>
                  </a:rPr>
                  <a:t>,</a:t>
                </a:r>
              </a:p>
              <a:p>
                <a:r>
                  <a:rPr lang="zh-CN" altLang="zh-CN" sz="2800" dirty="0">
                    <a:solidFill>
                      <a:srgbClr val="C00000"/>
                    </a:solidFill>
                  </a:rPr>
                  <a:t>且</a:t>
                </a:r>
                <a14:m>
                  <m:oMath xmlns:m="http://schemas.openxmlformats.org/officeDocument/2006/math">
                    <m:sSup>
                      <m:sSupPr>
                        <m:ctrlPr>
                          <a:rPr lang="zh-CN" altLang="zh-CN" sz="2800" i="1">
                            <a:solidFill>
                              <a:srgbClr val="C00000"/>
                            </a:solidFill>
                            <a:latin typeface="Cambria Math" panose="02040503050406030204" pitchFamily="18" charset="0"/>
                          </a:rPr>
                        </m:ctrlPr>
                      </m:sSupPr>
                      <m:e>
                        <m:r>
                          <a:rPr lang="en-US" altLang="zh-CN" sz="2800" b="1" i="1">
                            <a:solidFill>
                              <a:srgbClr val="C00000"/>
                            </a:solidFill>
                            <a:latin typeface="Cambria Math" panose="02040503050406030204" pitchFamily="18" charset="0"/>
                          </a:rPr>
                          <m:t>𝒙</m:t>
                        </m:r>
                      </m:e>
                      <m:sup>
                        <m:r>
                          <a:rPr lang="en-US" altLang="zh-CN" sz="2800" i="1">
                            <a:solidFill>
                              <a:srgbClr val="C00000"/>
                            </a:solidFill>
                            <a:latin typeface="Cambria Math" panose="02040503050406030204" pitchFamily="18" charset="0"/>
                          </a:rPr>
                          <m:t>𝐻</m:t>
                        </m:r>
                      </m:sup>
                    </m:sSup>
                    <m:r>
                      <a:rPr lang="en-US" altLang="zh-CN" sz="2800" i="1">
                        <a:solidFill>
                          <a:srgbClr val="C00000"/>
                        </a:solidFill>
                        <a:latin typeface="Cambria Math" panose="02040503050406030204" pitchFamily="18" charset="0"/>
                      </a:rPr>
                      <m:t>𝐴</m:t>
                    </m:r>
                    <m:r>
                      <a:rPr lang="en-US" altLang="zh-CN" sz="2800" b="1" i="1">
                        <a:solidFill>
                          <a:srgbClr val="C00000"/>
                        </a:solidFill>
                        <a:latin typeface="Cambria Math" panose="02040503050406030204" pitchFamily="18" charset="0"/>
                      </a:rPr>
                      <m:t>𝒙</m:t>
                    </m:r>
                    <m:r>
                      <a:rPr lang="en-US" altLang="zh-CN" sz="2800" i="1">
                        <a:solidFill>
                          <a:srgbClr val="C00000"/>
                        </a:solidFill>
                        <a:latin typeface="Cambria Math" panose="02040503050406030204" pitchFamily="18" charset="0"/>
                      </a:rPr>
                      <m:t>=</m:t>
                    </m:r>
                    <m:r>
                      <a:rPr lang="en-US" altLang="zh-CN" sz="2800">
                        <a:solidFill>
                          <a:srgbClr val="C00000"/>
                        </a:solidFill>
                        <a:latin typeface="Cambria Math" panose="02040503050406030204" pitchFamily="18" charset="0"/>
                      </a:rPr>
                      <m:t>0</m:t>
                    </m:r>
                  </m:oMath>
                </a14:m>
                <a:r>
                  <a:rPr lang="zh-CN" altLang="zh-CN" sz="2800" dirty="0">
                    <a:solidFill>
                      <a:srgbClr val="C00000"/>
                    </a:solidFill>
                  </a:rPr>
                  <a:t>当且仅当</a:t>
                </a:r>
                <a14:m>
                  <m:oMath xmlns:m="http://schemas.openxmlformats.org/officeDocument/2006/math">
                    <m:r>
                      <a:rPr lang="en-US" altLang="zh-CN" sz="2800" b="1" i="1">
                        <a:solidFill>
                          <a:srgbClr val="C00000"/>
                        </a:solidFill>
                        <a:latin typeface="Cambria Math" panose="02040503050406030204" pitchFamily="18" charset="0"/>
                      </a:rPr>
                      <m:t>𝒙</m:t>
                    </m:r>
                    <m:r>
                      <a:rPr lang="en-US" altLang="zh-CN" sz="2800" b="1" i="1">
                        <a:solidFill>
                          <a:srgbClr val="C00000"/>
                        </a:solidFill>
                        <a:latin typeface="Cambria Math" panose="02040503050406030204" pitchFamily="18" charset="0"/>
                      </a:rPr>
                      <m:t>=</m:t>
                    </m:r>
                    <m:r>
                      <a:rPr lang="en-US" altLang="zh-CN" sz="2800">
                        <a:solidFill>
                          <a:srgbClr val="C00000"/>
                        </a:solidFill>
                        <a:latin typeface="Cambria Math" panose="02040503050406030204" pitchFamily="18" charset="0"/>
                      </a:rPr>
                      <m:t>0</m:t>
                    </m:r>
                  </m:oMath>
                </a14:m>
                <a:r>
                  <a:rPr lang="en-US" altLang="zh-CN" sz="2800" dirty="0">
                    <a:solidFill>
                      <a:srgbClr val="C00000"/>
                    </a:solidFill>
                    <a:latin typeface="仿宋" panose="02010609060101010101" pitchFamily="49" charset="-122"/>
                    <a:ea typeface="仿宋" panose="02010609060101010101" pitchFamily="49" charset="-122"/>
                  </a:rPr>
                  <a:t>.</a:t>
                </a:r>
                <a:endParaRPr lang="en-US" altLang="zh-CN" sz="2800" dirty="0">
                  <a:solidFill>
                    <a:srgbClr val="0000FF"/>
                  </a:solidFill>
                  <a:latin typeface="仿宋" panose="02010609060101010101" pitchFamily="49" charset="-122"/>
                  <a:ea typeface="仿宋" panose="02010609060101010101" pitchFamily="49" charset="-122"/>
                </a:endParaRPr>
              </a:p>
              <a:p>
                <a:endParaRPr lang="en-US" altLang="zh-CN" sz="2800" dirty="0">
                  <a:solidFill>
                    <a:srgbClr val="0000FF"/>
                  </a:solidFill>
                  <a:latin typeface="仿宋" panose="02010609060101010101" pitchFamily="49" charset="-122"/>
                  <a:ea typeface="仿宋" panose="02010609060101010101" pitchFamily="49" charset="-122"/>
                </a:endParaRPr>
              </a:p>
              <a:p>
                <a:endParaRPr lang="en-US" altLang="zh-CN" sz="2800" dirty="0"/>
              </a:p>
              <a:p>
                <a:endParaRPr lang="en-US" altLang="zh-CN" sz="2800" dirty="0">
                  <a:solidFill>
                    <a:srgbClr val="0000FF"/>
                  </a:solidFill>
                  <a:latin typeface="仿宋" panose="02010609060101010101" pitchFamily="49" charset="-122"/>
                  <a:ea typeface="仿宋" panose="02010609060101010101" pitchFamily="49" charset="-122"/>
                </a:endParaRPr>
              </a:p>
              <a:p>
                <a:endParaRPr lang="zh-CN" altLang="zh-CN" sz="2800" dirty="0">
                  <a:solidFill>
                    <a:srgbClr val="0000FF"/>
                  </a:solidFill>
                  <a:latin typeface="黑体" panose="02010609060101010101" pitchFamily="49" charset="-122"/>
                </a:endParaRPr>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55530"/>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b="1" dirty="0">
                    <a:solidFill>
                      <a:srgbClr val="0000FF"/>
                    </a:solidFill>
                  </a:rPr>
                  <a:t>定义</a:t>
                </a:r>
                <a:r>
                  <a:rPr lang="en-US" altLang="zh-CN" sz="2800" b="1" dirty="0">
                    <a:solidFill>
                      <a:srgbClr val="0000FF"/>
                    </a:solidFill>
                  </a:rPr>
                  <a:t>1.4.2</a:t>
                </a:r>
                <a:r>
                  <a:rPr lang="zh-CN" altLang="zh-CN" sz="2800" dirty="0">
                    <a:solidFill>
                      <a:srgbClr val="0000FF"/>
                    </a:solidFill>
                  </a:rPr>
                  <a:t>（</a:t>
                </a:r>
                <a:r>
                  <a:rPr lang="en-US" altLang="zh-CN" sz="2800" b="1" dirty="0">
                    <a:solidFill>
                      <a:srgbClr val="0000FF"/>
                    </a:solidFill>
                  </a:rPr>
                  <a:t>Hermite</a:t>
                </a:r>
                <a:r>
                  <a:rPr lang="zh-CN" altLang="zh-CN" sz="2800" b="1" dirty="0">
                    <a:solidFill>
                      <a:srgbClr val="0000FF"/>
                    </a:solidFill>
                  </a:rPr>
                  <a:t>矩阵</a:t>
                </a:r>
                <a:r>
                  <a:rPr lang="zh-CN" altLang="zh-CN" sz="2800" dirty="0">
                    <a:solidFill>
                      <a:srgbClr val="0000FF"/>
                    </a:solidFill>
                  </a:rPr>
                  <a:t>）</a:t>
                </a:r>
                <a:r>
                  <a:rPr lang="zh-CN" altLang="zh-CN" sz="2800" dirty="0"/>
                  <a:t>设</a:t>
                </a:r>
                <a14:m>
                  <m:oMath xmlns:m="http://schemas.openxmlformats.org/officeDocument/2006/math">
                    <m:r>
                      <a:rPr lang="en-US" altLang="zh-CN" sz="2800" i="1">
                        <a:latin typeface="Cambria Math" panose="02040503050406030204" pitchFamily="18" charset="0"/>
                      </a:rPr>
                      <m:t>𝐴</m:t>
                    </m:r>
                    <m:r>
                      <a:rPr lang="en-US" altLang="zh-CN" sz="2800" i="1">
                        <a:latin typeface="Cambria Math" panose="02040503050406030204" pitchFamily="18" charset="0"/>
                      </a:rPr>
                      <m:t>=</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𝑖𝑗</m:t>
                            </m:r>
                          </m:sub>
                        </m:sSub>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r>
                          <a:rPr lang="en-US" altLang="zh-CN" sz="2800" i="1">
                            <a:latin typeface="Cambria Math" panose="02040503050406030204" pitchFamily="18" charset="0"/>
                          </a:rPr>
                          <m:t>×</m:t>
                        </m:r>
                        <m:r>
                          <a:rPr lang="en-US" altLang="zh-CN" sz="2800" i="1">
                            <a:latin typeface="Cambria Math" panose="02040503050406030204" pitchFamily="18" charset="0"/>
                          </a:rPr>
                          <m:t>𝑛</m:t>
                        </m:r>
                      </m:sup>
                    </m:sSup>
                  </m:oMath>
                </a14:m>
                <a:r>
                  <a:rPr lang="en-US" altLang="zh-CN" sz="2800" dirty="0">
                    <a:latin typeface="仿宋" panose="02010609060101010101" pitchFamily="49" charset="-122"/>
                    <a:ea typeface="仿宋" panose="02010609060101010101" pitchFamily="49" charset="-122"/>
                  </a:rPr>
                  <a:t>,</a:t>
                </a:r>
                <a:r>
                  <a:rPr lang="zh-CN" altLang="zh-CN" sz="2800" dirty="0"/>
                  <a:t>若</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i="1">
                            <a:latin typeface="Cambria Math" panose="02040503050406030204" pitchFamily="18" charset="0"/>
                          </a:rPr>
                          <m:t>𝐻</m:t>
                        </m:r>
                      </m:sup>
                    </m:sSup>
                    <m:r>
                      <a:rPr lang="en-US" altLang="zh-CN" sz="2800" i="1">
                        <a:latin typeface="Cambria Math" panose="02040503050406030204" pitchFamily="18" charset="0"/>
                      </a:rPr>
                      <m:t>=</m:t>
                    </m:r>
                    <m:r>
                      <a:rPr lang="en-US" altLang="zh-CN" sz="2800" i="1">
                        <a:latin typeface="Cambria Math" panose="02040503050406030204" pitchFamily="18" charset="0"/>
                      </a:rPr>
                      <m:t>𝐴</m:t>
                    </m:r>
                  </m:oMath>
                </a14:m>
                <a:r>
                  <a:rPr lang="en-US" altLang="zh-CN" sz="2800" dirty="0">
                    <a:latin typeface="仿宋" panose="02010609060101010101" pitchFamily="49" charset="-122"/>
                    <a:ea typeface="仿宋" panose="02010609060101010101" pitchFamily="49" charset="-122"/>
                  </a:rPr>
                  <a:t>,</a:t>
                </a:r>
                <a:r>
                  <a:rPr lang="zh-CN" altLang="zh-CN" sz="2800" dirty="0"/>
                  <a:t>则称矩阵</a:t>
                </a:r>
                <a14:m>
                  <m:oMath xmlns:m="http://schemas.openxmlformats.org/officeDocument/2006/math">
                    <m:r>
                      <a:rPr lang="en-US" altLang="zh-CN" sz="2800" i="1">
                        <a:latin typeface="Cambria Math" panose="02040503050406030204" pitchFamily="18" charset="0"/>
                      </a:rPr>
                      <m:t>𝐴</m:t>
                    </m:r>
                  </m:oMath>
                </a14:m>
                <a:r>
                  <a:rPr lang="zh-CN" altLang="zh-CN" sz="2800" dirty="0"/>
                  <a:t>是</a:t>
                </a:r>
                <a:r>
                  <a:rPr lang="en-US" altLang="zh-CN" sz="2800" b="1" dirty="0">
                    <a:solidFill>
                      <a:srgbClr val="FF0000"/>
                    </a:solidFill>
                  </a:rPr>
                  <a:t>Hermite</a:t>
                </a:r>
                <a:r>
                  <a:rPr lang="zh-CN" altLang="zh-CN" sz="2800" b="1" dirty="0">
                    <a:solidFill>
                      <a:srgbClr val="FF0000"/>
                    </a:solidFill>
                  </a:rPr>
                  <a:t>矩阵</a:t>
                </a:r>
                <a:r>
                  <a:rPr lang="en-US" altLang="zh-CN" sz="2800" dirty="0">
                    <a:latin typeface="仿宋" panose="02010609060101010101" pitchFamily="49" charset="-122"/>
                    <a:ea typeface="仿宋" panose="02010609060101010101" pitchFamily="49" charset="-122"/>
                  </a:rPr>
                  <a:t>;</a:t>
                </a:r>
                <a:r>
                  <a:rPr lang="zh-CN" altLang="zh-CN" sz="2800" dirty="0"/>
                  <a:t>若</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i="1">
                            <a:latin typeface="Cambria Math" panose="02040503050406030204" pitchFamily="18" charset="0"/>
                          </a:rPr>
                          <m:t>𝐻</m:t>
                        </m:r>
                      </m:sup>
                    </m:sSup>
                    <m:r>
                      <a:rPr lang="en-US" altLang="zh-CN" sz="2800" i="1">
                        <a:latin typeface="Cambria Math" panose="02040503050406030204" pitchFamily="18" charset="0"/>
                      </a:rPr>
                      <m:t>=−</m:t>
                    </m:r>
                    <m:r>
                      <a:rPr lang="en-US" altLang="zh-CN" sz="2800" i="1">
                        <a:latin typeface="Cambria Math" panose="02040503050406030204" pitchFamily="18" charset="0"/>
                      </a:rPr>
                      <m:t>𝐴</m:t>
                    </m:r>
                  </m:oMath>
                </a14:m>
                <a:r>
                  <a:rPr lang="en-US" altLang="zh-CN" sz="2800" dirty="0"/>
                  <a:t>, </a:t>
                </a:r>
                <a:r>
                  <a:rPr lang="zh-CN" altLang="zh-CN" sz="2800" dirty="0"/>
                  <a:t>则称</a:t>
                </a:r>
                <a14:m>
                  <m:oMath xmlns:m="http://schemas.openxmlformats.org/officeDocument/2006/math">
                    <m:r>
                      <a:rPr lang="en-US" altLang="zh-CN" sz="2800" i="1">
                        <a:latin typeface="Cambria Math" panose="02040503050406030204" pitchFamily="18" charset="0"/>
                      </a:rPr>
                      <m:t>𝐴</m:t>
                    </m:r>
                  </m:oMath>
                </a14:m>
                <a:r>
                  <a:rPr lang="zh-CN" altLang="zh-CN" sz="2800" dirty="0"/>
                  <a:t>是</a:t>
                </a:r>
                <a:r>
                  <a:rPr lang="zh-CN" altLang="zh-CN" sz="2800" b="1" dirty="0">
                    <a:solidFill>
                      <a:srgbClr val="FF0000"/>
                    </a:solidFill>
                  </a:rPr>
                  <a:t>反</a:t>
                </a:r>
                <a:r>
                  <a:rPr lang="en-US" altLang="zh-CN" sz="2800" b="1" dirty="0">
                    <a:solidFill>
                      <a:srgbClr val="FF0000"/>
                    </a:solidFill>
                  </a:rPr>
                  <a:t>Hermite</a:t>
                </a:r>
                <a:r>
                  <a:rPr lang="zh-CN" altLang="zh-CN" sz="2800" b="1" dirty="0">
                    <a:solidFill>
                      <a:srgbClr val="FF0000"/>
                    </a:solidFill>
                  </a:rPr>
                  <a:t>矩阵</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endParaRPr lang="en-US" altLang="zh-CN" sz="2800" dirty="0">
                  <a:solidFill>
                    <a:srgbClr val="C00000"/>
                  </a:solidFill>
                </a:endParaRPr>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b="1" dirty="0">
                    <a:solidFill>
                      <a:srgbClr val="0000FF"/>
                    </a:solidFill>
                  </a:rPr>
                  <a:t>定义</a:t>
                </a:r>
                <a:r>
                  <a:rPr lang="en-US" altLang="zh-CN" sz="2800" b="1" dirty="0">
                    <a:solidFill>
                      <a:srgbClr val="0000FF"/>
                    </a:solidFill>
                  </a:rPr>
                  <a:t>1.4.2</a:t>
                </a:r>
                <a:r>
                  <a:rPr lang="zh-CN" altLang="zh-CN" sz="2800" dirty="0">
                    <a:solidFill>
                      <a:srgbClr val="0000FF"/>
                    </a:solidFill>
                  </a:rPr>
                  <a:t>（</a:t>
                </a:r>
                <a:r>
                  <a:rPr lang="en-US" altLang="zh-CN" sz="2800" b="1" dirty="0">
                    <a:solidFill>
                      <a:srgbClr val="0000FF"/>
                    </a:solidFill>
                  </a:rPr>
                  <a:t>Hermite</a:t>
                </a:r>
                <a:r>
                  <a:rPr lang="zh-CN" altLang="zh-CN" sz="2800" b="1" dirty="0">
                    <a:solidFill>
                      <a:srgbClr val="0000FF"/>
                    </a:solidFill>
                  </a:rPr>
                  <a:t>矩阵</a:t>
                </a:r>
                <a:r>
                  <a:rPr lang="zh-CN" altLang="zh-CN" sz="2800" dirty="0">
                    <a:solidFill>
                      <a:srgbClr val="0000FF"/>
                    </a:solidFill>
                  </a:rPr>
                  <a:t>）</a:t>
                </a:r>
                <a:r>
                  <a:rPr lang="zh-CN" altLang="zh-CN" sz="2800" dirty="0"/>
                  <a:t>设</a:t>
                </a:r>
                <a14:m>
                  <m:oMath xmlns:m="http://schemas.openxmlformats.org/officeDocument/2006/math">
                    <m:r>
                      <a:rPr lang="en-US" altLang="zh-CN" sz="2800" i="1">
                        <a:latin typeface="Cambria Math" panose="02040503050406030204" pitchFamily="18" charset="0"/>
                      </a:rPr>
                      <m:t>𝐴</m:t>
                    </m:r>
                    <m:r>
                      <a:rPr lang="en-US" altLang="zh-CN" sz="2800" i="1">
                        <a:latin typeface="Cambria Math" panose="02040503050406030204" pitchFamily="18" charset="0"/>
                      </a:rPr>
                      <m:t>=</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𝑖𝑗</m:t>
                            </m:r>
                          </m:sub>
                        </m:sSub>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r>
                          <a:rPr lang="en-US" altLang="zh-CN" sz="2800" i="1">
                            <a:latin typeface="Cambria Math" panose="02040503050406030204" pitchFamily="18" charset="0"/>
                          </a:rPr>
                          <m:t>×</m:t>
                        </m:r>
                        <m:r>
                          <a:rPr lang="en-US" altLang="zh-CN" sz="2800" i="1">
                            <a:latin typeface="Cambria Math" panose="02040503050406030204" pitchFamily="18" charset="0"/>
                          </a:rPr>
                          <m:t>𝑛</m:t>
                        </m:r>
                      </m:sup>
                    </m:sSup>
                  </m:oMath>
                </a14:m>
                <a:r>
                  <a:rPr lang="en-US" altLang="zh-CN" sz="2800" dirty="0">
                    <a:latin typeface="仿宋" panose="02010609060101010101" pitchFamily="49" charset="-122"/>
                    <a:ea typeface="仿宋" panose="02010609060101010101" pitchFamily="49" charset="-122"/>
                  </a:rPr>
                  <a:t>,</a:t>
                </a:r>
                <a:r>
                  <a:rPr lang="zh-CN" altLang="zh-CN" sz="2800" dirty="0"/>
                  <a:t>若</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i="1">
                            <a:latin typeface="Cambria Math" panose="02040503050406030204" pitchFamily="18" charset="0"/>
                          </a:rPr>
                          <m:t>𝐻</m:t>
                        </m:r>
                      </m:sup>
                    </m:sSup>
                    <m:r>
                      <a:rPr lang="en-US" altLang="zh-CN" sz="2800" i="1">
                        <a:latin typeface="Cambria Math" panose="02040503050406030204" pitchFamily="18" charset="0"/>
                      </a:rPr>
                      <m:t>=</m:t>
                    </m:r>
                    <m:r>
                      <a:rPr lang="en-US" altLang="zh-CN" sz="2800" i="1">
                        <a:latin typeface="Cambria Math" panose="02040503050406030204" pitchFamily="18" charset="0"/>
                      </a:rPr>
                      <m:t>𝐴</m:t>
                    </m:r>
                  </m:oMath>
                </a14:m>
                <a:r>
                  <a:rPr lang="en-US" altLang="zh-CN" sz="2800" dirty="0">
                    <a:latin typeface="仿宋" panose="02010609060101010101" pitchFamily="49" charset="-122"/>
                    <a:ea typeface="仿宋" panose="02010609060101010101" pitchFamily="49" charset="-122"/>
                  </a:rPr>
                  <a:t>,</a:t>
                </a:r>
                <a:r>
                  <a:rPr lang="zh-CN" altLang="zh-CN" sz="2800" dirty="0"/>
                  <a:t>则称矩阵</a:t>
                </a:r>
                <a14:m>
                  <m:oMath xmlns:m="http://schemas.openxmlformats.org/officeDocument/2006/math">
                    <m:r>
                      <a:rPr lang="en-US" altLang="zh-CN" sz="2800" i="1">
                        <a:latin typeface="Cambria Math" panose="02040503050406030204" pitchFamily="18" charset="0"/>
                      </a:rPr>
                      <m:t>𝐴</m:t>
                    </m:r>
                  </m:oMath>
                </a14:m>
                <a:r>
                  <a:rPr lang="zh-CN" altLang="zh-CN" sz="2800" dirty="0"/>
                  <a:t>是</a:t>
                </a:r>
                <a:r>
                  <a:rPr lang="en-US" altLang="zh-CN" sz="2800" b="1" dirty="0">
                    <a:solidFill>
                      <a:srgbClr val="FF0000"/>
                    </a:solidFill>
                  </a:rPr>
                  <a:t>Hermite</a:t>
                </a:r>
                <a:r>
                  <a:rPr lang="zh-CN" altLang="zh-CN" sz="2800" b="1" dirty="0">
                    <a:solidFill>
                      <a:srgbClr val="FF0000"/>
                    </a:solidFill>
                  </a:rPr>
                  <a:t>矩阵</a:t>
                </a:r>
                <a:r>
                  <a:rPr lang="en-US" altLang="zh-CN" sz="2800" dirty="0">
                    <a:latin typeface="仿宋" panose="02010609060101010101" pitchFamily="49" charset="-122"/>
                    <a:ea typeface="仿宋" panose="02010609060101010101" pitchFamily="49" charset="-122"/>
                  </a:rPr>
                  <a:t>;</a:t>
                </a:r>
                <a:r>
                  <a:rPr lang="zh-CN" altLang="zh-CN" sz="2800" dirty="0"/>
                  <a:t>若</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𝐴</m:t>
                        </m:r>
                      </m:e>
                      <m:sup>
                        <m:r>
                          <a:rPr lang="en-US" altLang="zh-CN" sz="2800" i="1">
                            <a:latin typeface="Cambria Math" panose="02040503050406030204" pitchFamily="18" charset="0"/>
                          </a:rPr>
                          <m:t>𝐻</m:t>
                        </m:r>
                      </m:sup>
                    </m:sSup>
                    <m:r>
                      <a:rPr lang="en-US" altLang="zh-CN" sz="2800" i="1">
                        <a:latin typeface="Cambria Math" panose="02040503050406030204" pitchFamily="18" charset="0"/>
                      </a:rPr>
                      <m:t>=−</m:t>
                    </m:r>
                    <m:r>
                      <a:rPr lang="en-US" altLang="zh-CN" sz="2800" i="1">
                        <a:latin typeface="Cambria Math" panose="02040503050406030204" pitchFamily="18" charset="0"/>
                      </a:rPr>
                      <m:t>𝐴</m:t>
                    </m:r>
                  </m:oMath>
                </a14:m>
                <a:r>
                  <a:rPr lang="en-US" altLang="zh-CN" sz="2800" dirty="0"/>
                  <a:t>, </a:t>
                </a:r>
                <a:r>
                  <a:rPr lang="zh-CN" altLang="zh-CN" sz="2800" dirty="0"/>
                  <a:t>则称</a:t>
                </a:r>
                <a14:m>
                  <m:oMath xmlns:m="http://schemas.openxmlformats.org/officeDocument/2006/math">
                    <m:r>
                      <a:rPr lang="en-US" altLang="zh-CN" sz="2800" i="1">
                        <a:latin typeface="Cambria Math" panose="02040503050406030204" pitchFamily="18" charset="0"/>
                      </a:rPr>
                      <m:t>𝐴</m:t>
                    </m:r>
                  </m:oMath>
                </a14:m>
                <a:r>
                  <a:rPr lang="zh-CN" altLang="zh-CN" sz="2800" dirty="0"/>
                  <a:t>是</a:t>
                </a:r>
                <a:r>
                  <a:rPr lang="zh-CN" altLang="zh-CN" sz="2800" b="1" dirty="0">
                    <a:solidFill>
                      <a:srgbClr val="FF0000"/>
                    </a:solidFill>
                  </a:rPr>
                  <a:t>反</a:t>
                </a:r>
                <a:r>
                  <a:rPr lang="en-US" altLang="zh-CN" sz="2800" b="1" dirty="0">
                    <a:solidFill>
                      <a:srgbClr val="FF0000"/>
                    </a:solidFill>
                  </a:rPr>
                  <a:t>Hermite</a:t>
                </a:r>
                <a:r>
                  <a:rPr lang="zh-CN" altLang="zh-CN" sz="2800" b="1" dirty="0">
                    <a:solidFill>
                      <a:srgbClr val="FF0000"/>
                    </a:solidFill>
                  </a:rPr>
                  <a:t>矩阵</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r>
                  <a:rPr lang="zh-CN" altLang="en-US" sz="2800" dirty="0">
                    <a:solidFill>
                      <a:srgbClr val="C00000"/>
                    </a:solidFill>
                  </a:rPr>
                  <a:t>例如</a:t>
                </a:r>
                <a:r>
                  <a:rPr lang="en-US" altLang="zh-CN" sz="2800" dirty="0">
                    <a:solidFill>
                      <a:srgbClr val="C00000"/>
                    </a:solidFill>
                    <a:latin typeface="仿宋" panose="02010609060101010101" pitchFamily="49" charset="-122"/>
                    <a:ea typeface="仿宋" panose="02010609060101010101" pitchFamily="49" charset="-122"/>
                  </a:rPr>
                  <a:t>,</a:t>
                </a:r>
                <a14:m>
                  <m:oMath xmlns:m="http://schemas.openxmlformats.org/officeDocument/2006/math">
                    <m:r>
                      <a:rPr lang="en-US" altLang="zh-CN" sz="2800" i="1">
                        <a:solidFill>
                          <a:srgbClr val="C00000"/>
                        </a:solidFill>
                        <a:latin typeface="Cambria Math" panose="02040503050406030204" pitchFamily="18" charset="0"/>
                      </a:rPr>
                      <m:t>𝐴</m:t>
                    </m:r>
                    <m:r>
                      <a:rPr lang="en-US" altLang="zh-CN" sz="2800" b="0" i="1" smtClean="0">
                        <a:solidFill>
                          <a:srgbClr val="C00000"/>
                        </a:solidFill>
                        <a:latin typeface="Cambria Math" panose="02040503050406030204"/>
                      </a:rPr>
                      <m:t>=</m:t>
                    </m:r>
                    <m:d>
                      <m:dPr>
                        <m:begChr m:val="["/>
                        <m:endChr m:val="]"/>
                        <m:ctrlPr>
                          <a:rPr lang="en-US" altLang="zh-CN" sz="2800" b="0" i="1" smtClean="0">
                            <a:solidFill>
                              <a:srgbClr val="C00000"/>
                            </a:solidFill>
                            <a:latin typeface="Cambria Math" panose="02040503050406030204" pitchFamily="18" charset="0"/>
                          </a:rPr>
                        </m:ctrlPr>
                      </m:dPr>
                      <m:e>
                        <m:m>
                          <m:mPr>
                            <m:mcs>
                              <m:mc>
                                <m:mcPr>
                                  <m:count m:val="2"/>
                                  <m:mcJc m:val="center"/>
                                </m:mcPr>
                              </m:mc>
                            </m:mcs>
                            <m:ctrlPr>
                              <a:rPr lang="en-US" altLang="zh-CN" sz="2800" b="0" i="1" smtClean="0">
                                <a:solidFill>
                                  <a:srgbClr val="C00000"/>
                                </a:solidFill>
                                <a:latin typeface="Cambria Math" panose="02040503050406030204" pitchFamily="18" charset="0"/>
                              </a:rPr>
                            </m:ctrlPr>
                          </m:mPr>
                          <m:mr>
                            <m:e>
                              <m:r>
                                <m:rPr>
                                  <m:brk m:alnAt="7"/>
                                </m:rPr>
                                <a:rPr lang="en-US" altLang="zh-CN" sz="2800" b="0" i="1" smtClean="0">
                                  <a:solidFill>
                                    <a:srgbClr val="C00000"/>
                                  </a:solidFill>
                                  <a:latin typeface="Cambria Math" panose="02040503050406030204"/>
                                </a:rPr>
                                <m:t>1</m:t>
                              </m:r>
                            </m:e>
                            <m:e>
                              <m:r>
                                <m:rPr>
                                  <m:sty m:val="p"/>
                                </m:rPr>
                                <a:rPr lang="en-US" altLang="zh-CN" sz="2800" b="0" i="0" smtClean="0">
                                  <a:solidFill>
                                    <a:srgbClr val="C00000"/>
                                  </a:solidFill>
                                  <a:latin typeface="Cambria Math" panose="02040503050406030204"/>
                                </a:rPr>
                                <m:t>i</m:t>
                              </m:r>
                            </m:e>
                          </m:mr>
                          <m:mr>
                            <m:e>
                              <m:r>
                                <a:rPr lang="en-US" altLang="zh-CN" sz="2800" b="0" i="1" smtClean="0">
                                  <a:solidFill>
                                    <a:srgbClr val="C00000"/>
                                  </a:solidFill>
                                  <a:latin typeface="Cambria Math" panose="02040503050406030204" pitchFamily="18" charset="0"/>
                                </a:rPr>
                                <m:t>−</m:t>
                              </m:r>
                              <m:r>
                                <m:rPr>
                                  <m:sty m:val="p"/>
                                </m:rPr>
                                <a:rPr lang="en-US" altLang="zh-CN" sz="2800">
                                  <a:solidFill>
                                    <a:srgbClr val="C00000"/>
                                  </a:solidFill>
                                  <a:latin typeface="Cambria Math" panose="02040503050406030204"/>
                                </a:rPr>
                                <m:t>i</m:t>
                              </m:r>
                            </m:e>
                            <m:e>
                              <m:r>
                                <a:rPr lang="en-US" altLang="zh-CN" sz="2800" b="0" i="1" smtClean="0">
                                  <a:solidFill>
                                    <a:srgbClr val="C00000"/>
                                  </a:solidFill>
                                  <a:latin typeface="Cambria Math" panose="02040503050406030204"/>
                                </a:rPr>
                                <m:t>2</m:t>
                              </m:r>
                            </m:e>
                          </m:mr>
                        </m:m>
                      </m:e>
                    </m:d>
                  </m:oMath>
                </a14:m>
                <a:r>
                  <a:rPr lang="en-US" altLang="zh-CN" sz="2800" dirty="0">
                    <a:solidFill>
                      <a:srgbClr val="C00000"/>
                    </a:solidFill>
                    <a:latin typeface="仿宋" panose="02010609060101010101" pitchFamily="49" charset="-122"/>
                    <a:ea typeface="仿宋" panose="02010609060101010101" pitchFamily="49" charset="-122"/>
                  </a:rPr>
                  <a:t>,</a:t>
                </a:r>
                <a:r>
                  <a:rPr lang="zh-CN" altLang="en-US" sz="2800" dirty="0">
                    <a:solidFill>
                      <a:srgbClr val="C00000"/>
                    </a:solidFill>
                  </a:rPr>
                  <a:t>其</a:t>
                </a:r>
                <a:r>
                  <a:rPr lang="en-US" altLang="zh-CN" sz="2800" dirty="0" err="1">
                    <a:solidFill>
                      <a:srgbClr val="C00000"/>
                    </a:solidFill>
                  </a:rPr>
                  <a:t>Hermite</a:t>
                </a:r>
                <a:r>
                  <a:rPr lang="zh-CN" altLang="zh-CN" sz="2800" dirty="0">
                    <a:solidFill>
                      <a:srgbClr val="C00000"/>
                    </a:solidFill>
                  </a:rPr>
                  <a:t>矩阵</a:t>
                </a:r>
                <a:r>
                  <a:rPr lang="zh-CN" altLang="en-US" sz="2800" dirty="0">
                    <a:solidFill>
                      <a:srgbClr val="C00000"/>
                    </a:solidFill>
                  </a:rPr>
                  <a:t>为</a:t>
                </a:r>
                <a:endParaRPr lang="en-US" altLang="zh-CN" sz="2800" dirty="0">
                  <a:solidFill>
                    <a:srgbClr val="C00000"/>
                  </a:solidFill>
                </a:endParaRPr>
              </a:p>
              <a:p>
                <a:pPr>
                  <a:lnSpc>
                    <a:spcPct val="120000"/>
                  </a:lnSpc>
                </a:pPr>
                <a14:m>
                  <m:oMathPara xmlns:m="http://schemas.openxmlformats.org/officeDocument/2006/math">
                    <m:oMathParaPr>
                      <m:jc m:val="centerGroup"/>
                    </m:oMathParaPr>
                    <m:oMath xmlns:m="http://schemas.openxmlformats.org/officeDocument/2006/math">
                      <m:sSup>
                        <m:sSupPr>
                          <m:ctrlPr>
                            <a:rPr lang="zh-CN" altLang="zh-CN" sz="2800" i="1" smtClean="0">
                              <a:solidFill>
                                <a:srgbClr val="C00000"/>
                              </a:solidFill>
                              <a:latin typeface="Cambria Math" panose="02040503050406030204" pitchFamily="18" charset="0"/>
                            </a:rPr>
                          </m:ctrlPr>
                        </m:sSupPr>
                        <m:e>
                          <m:r>
                            <a:rPr lang="en-US" altLang="zh-CN" sz="2800" i="1">
                              <a:solidFill>
                                <a:srgbClr val="C00000"/>
                              </a:solidFill>
                              <a:latin typeface="Cambria Math" panose="02040503050406030204" pitchFamily="18" charset="0"/>
                            </a:rPr>
                            <m:t>𝐴</m:t>
                          </m:r>
                        </m:e>
                        <m:sup>
                          <m:r>
                            <a:rPr lang="en-US" altLang="zh-CN" sz="2800" i="1">
                              <a:solidFill>
                                <a:srgbClr val="C00000"/>
                              </a:solidFill>
                              <a:latin typeface="Cambria Math" panose="02040503050406030204" pitchFamily="18" charset="0"/>
                            </a:rPr>
                            <m:t>𝐻</m:t>
                          </m:r>
                        </m:sup>
                      </m:sSup>
                      <m:r>
                        <a:rPr lang="en-US" altLang="zh-CN" sz="2800" i="1">
                          <a:solidFill>
                            <a:srgbClr val="C00000"/>
                          </a:solidFill>
                          <a:latin typeface="Cambria Math" panose="02040503050406030204"/>
                        </a:rPr>
                        <m:t>=</m:t>
                      </m:r>
                      <m:d>
                        <m:dPr>
                          <m:begChr m:val="["/>
                          <m:endChr m:val="]"/>
                          <m:ctrlPr>
                            <a:rPr lang="en-US" altLang="zh-CN" sz="2800" i="1">
                              <a:solidFill>
                                <a:srgbClr val="C00000"/>
                              </a:solidFill>
                              <a:latin typeface="Cambria Math" panose="02040503050406030204" pitchFamily="18" charset="0"/>
                            </a:rPr>
                          </m:ctrlPr>
                        </m:dPr>
                        <m:e>
                          <m:m>
                            <m:mPr>
                              <m:mcs>
                                <m:mc>
                                  <m:mcPr>
                                    <m:count m:val="2"/>
                                    <m:mcJc m:val="center"/>
                                  </m:mcPr>
                                </m:mc>
                              </m:mcs>
                              <m:ctrlPr>
                                <a:rPr lang="en-US" altLang="zh-CN" sz="2800" i="1">
                                  <a:solidFill>
                                    <a:srgbClr val="C00000"/>
                                  </a:solidFill>
                                  <a:latin typeface="Cambria Math" panose="02040503050406030204" pitchFamily="18" charset="0"/>
                                </a:rPr>
                              </m:ctrlPr>
                            </m:mPr>
                            <m:mr>
                              <m:e>
                                <m:r>
                                  <m:rPr>
                                    <m:brk m:alnAt="7"/>
                                  </m:rPr>
                                  <a:rPr lang="en-US" altLang="zh-CN" sz="2800" i="1">
                                    <a:solidFill>
                                      <a:srgbClr val="C00000"/>
                                    </a:solidFill>
                                    <a:latin typeface="Cambria Math" panose="02040503050406030204"/>
                                  </a:rPr>
                                  <m:t>1</m:t>
                                </m:r>
                              </m:e>
                              <m:e>
                                <m:r>
                                  <m:rPr>
                                    <m:sty m:val="p"/>
                                  </m:rPr>
                                  <a:rPr lang="en-US" altLang="zh-CN" sz="2800" i="1">
                                    <a:solidFill>
                                      <a:srgbClr val="C00000"/>
                                    </a:solidFill>
                                    <a:latin typeface="Cambria Math" panose="02040503050406030204" pitchFamily="18" charset="0"/>
                                  </a:rPr>
                                  <m:t>i</m:t>
                                </m:r>
                              </m:e>
                            </m:mr>
                            <m:mr>
                              <m:e>
                                <m:r>
                                  <a:rPr lang="en-US" altLang="zh-CN" sz="2800" b="0" i="1" smtClean="0">
                                    <a:solidFill>
                                      <a:srgbClr val="C00000"/>
                                    </a:solidFill>
                                    <a:latin typeface="Cambria Math" panose="02040503050406030204"/>
                                  </a:rPr>
                                  <m:t>−</m:t>
                                </m:r>
                                <m:r>
                                  <m:rPr>
                                    <m:sty m:val="p"/>
                                  </m:rPr>
                                  <a:rPr lang="en-US" altLang="zh-CN" sz="2800">
                                    <a:solidFill>
                                      <a:srgbClr val="C00000"/>
                                    </a:solidFill>
                                    <a:latin typeface="Cambria Math" panose="02040503050406030204"/>
                                  </a:rPr>
                                  <m:t>i</m:t>
                                </m:r>
                              </m:e>
                              <m:e>
                                <m:r>
                                  <a:rPr lang="en-US" altLang="zh-CN" sz="2800" i="1">
                                    <a:solidFill>
                                      <a:srgbClr val="C00000"/>
                                    </a:solidFill>
                                    <a:latin typeface="Cambria Math" panose="02040503050406030204"/>
                                  </a:rPr>
                                  <m:t>2</m:t>
                                </m:r>
                              </m:e>
                            </m:mr>
                          </m:m>
                        </m:e>
                      </m:d>
                    </m:oMath>
                  </m:oMathPara>
                </a14:m>
                <a:endParaRPr lang="en-US" altLang="zh-CN" sz="2800" dirty="0">
                  <a:solidFill>
                    <a:srgbClr val="C00000"/>
                  </a:solidFill>
                </a:endParaRPr>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0" y="1229293"/>
                <a:ext cx="7963419"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b="1" dirty="0">
                    <a:solidFill>
                      <a:srgbClr val="0000FF"/>
                    </a:solidFill>
                  </a:rPr>
                  <a:t>定义</a:t>
                </a:r>
                <a:r>
                  <a:rPr lang="en-US" altLang="zh-CN" sz="2800" b="1" dirty="0">
                    <a:solidFill>
                      <a:srgbClr val="0000FF"/>
                    </a:solidFill>
                  </a:rPr>
                  <a:t>1.4.3</a:t>
                </a:r>
                <a:r>
                  <a:rPr lang="zh-CN" altLang="zh-CN" sz="2800" dirty="0">
                    <a:solidFill>
                      <a:srgbClr val="0000FF"/>
                    </a:solidFill>
                  </a:rPr>
                  <a:t>（</a:t>
                </a:r>
                <a:r>
                  <a:rPr lang="zh-CN" altLang="zh-CN" sz="2800" b="1" dirty="0">
                    <a:solidFill>
                      <a:srgbClr val="0000FF"/>
                    </a:solidFill>
                  </a:rPr>
                  <a:t>正定矩阵</a:t>
                </a:r>
                <a:r>
                  <a:rPr lang="zh-CN" altLang="zh-CN" sz="2800" dirty="0">
                    <a:solidFill>
                      <a:srgbClr val="0000FF"/>
                    </a:solidFill>
                  </a:rPr>
                  <a:t>）</a:t>
                </a:r>
                <a:r>
                  <a:rPr lang="zh-CN" altLang="zh-CN" sz="2800" dirty="0"/>
                  <a:t>设</a:t>
                </a:r>
                <a14:m>
                  <m:oMath xmlns:m="http://schemas.openxmlformats.org/officeDocument/2006/math">
                    <m:r>
                      <a:rPr lang="en-US" altLang="zh-CN" sz="2800" b="1" i="1">
                        <a:latin typeface="Cambria Math" panose="02040503050406030204" pitchFamily="18" charset="0"/>
                      </a:rPr>
                      <m:t>𝒙</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𝑛</m:t>
                                </m:r>
                              </m:sub>
                            </m:sSub>
                          </m:e>
                        </m:d>
                      </m:e>
                      <m:sup>
                        <m:r>
                          <a:rPr lang="en-US" altLang="zh-CN" sz="2800" i="1">
                            <a:latin typeface="Cambria Math" panose="02040503050406030204" pitchFamily="18" charset="0"/>
                          </a:rPr>
                          <m:t>𝑇</m:t>
                        </m:r>
                      </m:sup>
                    </m:sSup>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zh-CN" altLang="zh-CN" sz="2800" dirty="0"/>
                  <a:t>是未定元向量</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pitchFamily="18" charset="0"/>
                      </a:rPr>
                      <m:t>𝐴</m:t>
                    </m:r>
                    <m:r>
                      <a:rPr lang="en-US" altLang="zh-CN" sz="2800" i="1">
                        <a:latin typeface="Cambria Math" panose="02040503050406030204" pitchFamily="18" charset="0"/>
                      </a:rPr>
                      <m:t>=</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𝑎</m:t>
                            </m:r>
                          </m:e>
                          <m:sub>
                            <m:r>
                              <a:rPr lang="en-US" altLang="zh-CN" sz="2800" i="1">
                                <a:latin typeface="Cambria Math" panose="02040503050406030204" pitchFamily="18" charset="0"/>
                              </a:rPr>
                              <m:t>𝑖𝑗</m:t>
                            </m:r>
                          </m:sub>
                        </m:sSub>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r>
                          <a:rPr lang="en-US" altLang="zh-CN" sz="2800" i="1">
                            <a:latin typeface="Cambria Math" panose="02040503050406030204" pitchFamily="18" charset="0"/>
                          </a:rPr>
                          <m:t>×</m:t>
                        </m:r>
                        <m:r>
                          <a:rPr lang="en-US" altLang="zh-CN" sz="2800" i="1">
                            <a:latin typeface="Cambria Math" panose="02040503050406030204" pitchFamily="18" charset="0"/>
                          </a:rPr>
                          <m:t>𝑛</m:t>
                        </m:r>
                      </m:sup>
                    </m:sSup>
                  </m:oMath>
                </a14:m>
                <a:r>
                  <a:rPr lang="zh-CN" altLang="zh-CN" sz="2800" dirty="0"/>
                  <a:t>是</a:t>
                </a:r>
                <a:r>
                  <a:rPr lang="en-US" altLang="zh-CN" sz="2800" dirty="0"/>
                  <a:t>Hermite</a:t>
                </a:r>
                <a:r>
                  <a:rPr lang="zh-CN" altLang="zh-CN" sz="2800" dirty="0"/>
                  <a:t>矩阵</a:t>
                </a:r>
                <a:r>
                  <a:rPr lang="en-US" altLang="zh-CN" sz="2800" dirty="0">
                    <a:latin typeface="仿宋" panose="02010609060101010101" pitchFamily="49" charset="-122"/>
                    <a:ea typeface="仿宋" panose="02010609060101010101" pitchFamily="49" charset="-122"/>
                  </a:rPr>
                  <a:t>,</a:t>
                </a:r>
                <a:r>
                  <a:rPr lang="zh-CN" altLang="zh-CN" sz="2800" dirty="0"/>
                  <a:t>定义</a:t>
                </a:r>
                <a:r>
                  <a:rPr lang="zh-CN" altLang="zh-CN" sz="2800" b="1" dirty="0">
                    <a:solidFill>
                      <a:srgbClr val="FF0000"/>
                    </a:solidFill>
                  </a:rPr>
                  <a:t>复二次型</a:t>
                </a:r>
                <a:endParaRPr lang="zh-CN" altLang="zh-CN" sz="2800" dirty="0"/>
              </a:p>
              <a:p>
                <a:pPr>
                  <a:spcBef>
                    <a:spcPts val="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i="1">
                              <a:latin typeface="Cambria Math" panose="02040503050406030204" pitchFamily="18" charset="0"/>
                            </a:rPr>
                            <m:t>𝐻</m:t>
                          </m:r>
                        </m:sup>
                      </m:sSup>
                      <m:r>
                        <a:rPr lang="en-US" altLang="zh-CN" sz="2800" i="1">
                          <a:latin typeface="Cambria Math" panose="02040503050406030204" pitchFamily="18" charset="0"/>
                        </a:rPr>
                        <m:t>𝐴</m:t>
                      </m:r>
                      <m:r>
                        <a:rPr lang="en-US" altLang="zh-CN" sz="2800" b="1" i="1">
                          <a:latin typeface="Cambria Math" panose="02040503050406030204" pitchFamily="18" charset="0"/>
                        </a:rPr>
                        <m:t>𝒙</m:t>
                      </m:r>
                    </m:oMath>
                  </m:oMathPara>
                </a14:m>
                <a:endParaRPr lang="en-US" altLang="zh-CN" sz="2800" dirty="0"/>
              </a:p>
              <a:p>
                <a:r>
                  <a:rPr lang="zh-CN" altLang="zh-CN" sz="2800" dirty="0"/>
                  <a:t>称</a:t>
                </a:r>
                <a14:m>
                  <m:oMath xmlns:m="http://schemas.openxmlformats.org/officeDocument/2006/math">
                    <m:r>
                      <a:rPr lang="en-US" altLang="zh-CN" sz="2800" b="1" i="1" smtClean="0">
                        <a:solidFill>
                          <a:srgbClr val="FF0000"/>
                        </a:solidFill>
                        <a:latin typeface="Cambria Math" panose="02040503050406030204" pitchFamily="18" charset="0"/>
                      </a:rPr>
                      <m:t>𝑨</m:t>
                    </m:r>
                  </m:oMath>
                </a14:m>
                <a:r>
                  <a:rPr lang="zh-CN" altLang="zh-CN" sz="2800" b="1" dirty="0">
                    <a:solidFill>
                      <a:srgbClr val="FF0000"/>
                    </a:solidFill>
                  </a:rPr>
                  <a:t>为</a:t>
                </a:r>
                <a14:m>
                  <m:oMath xmlns:m="http://schemas.openxmlformats.org/officeDocument/2006/math">
                    <m:r>
                      <a:rPr lang="en-US" altLang="zh-CN" sz="2800" b="1" i="1">
                        <a:solidFill>
                          <a:srgbClr val="FF0000"/>
                        </a:solidFill>
                        <a:latin typeface="Cambria Math" panose="02040503050406030204" pitchFamily="18" charset="0"/>
                      </a:rPr>
                      <m:t>𝒇</m:t>
                    </m:r>
                    <m:d>
                      <m:dPr>
                        <m:ctrlPr>
                          <a:rPr lang="zh-CN" altLang="zh-CN" sz="2800" b="1" i="1">
                            <a:solidFill>
                              <a:srgbClr val="FF0000"/>
                            </a:solidFill>
                            <a:latin typeface="Cambria Math" panose="02040503050406030204" pitchFamily="18" charset="0"/>
                          </a:rPr>
                        </m:ctrlPr>
                      </m:dPr>
                      <m:e>
                        <m:r>
                          <a:rPr lang="en-US" altLang="zh-CN" sz="2800" b="1" i="1">
                            <a:solidFill>
                              <a:srgbClr val="FF0000"/>
                            </a:solidFill>
                            <a:latin typeface="Cambria Math" panose="02040503050406030204" pitchFamily="18" charset="0"/>
                          </a:rPr>
                          <m:t>𝒙</m:t>
                        </m:r>
                      </m:e>
                    </m:d>
                  </m:oMath>
                </a14:m>
                <a:r>
                  <a:rPr lang="zh-CN" altLang="zh-CN" sz="2800" b="1" dirty="0">
                    <a:solidFill>
                      <a:srgbClr val="FF0000"/>
                    </a:solidFill>
                  </a:rPr>
                  <a:t>的矩阵</a:t>
                </a:r>
                <a:r>
                  <a:rPr lang="en-US" altLang="zh-CN" sz="2800" dirty="0">
                    <a:latin typeface="仿宋" panose="02010609060101010101" pitchFamily="49" charset="-122"/>
                    <a:ea typeface="仿宋" panose="02010609060101010101" pitchFamily="49" charset="-122"/>
                  </a:rPr>
                  <a:t>.</a:t>
                </a:r>
                <a:r>
                  <a:rPr lang="zh-CN" altLang="zh-CN" sz="2800" dirty="0"/>
                  <a:t>若</a:t>
                </a:r>
                <a14:m>
                  <m:oMath xmlns:m="http://schemas.openxmlformats.org/officeDocument/2006/math">
                    <m:r>
                      <a:rPr lang="en-US" altLang="zh-CN" sz="2800" b="1" i="1" smtClean="0">
                        <a:latin typeface="Cambria Math" panose="02040503050406030204" pitchFamily="18" charset="0"/>
                        <a:ea typeface="Cambria Math" panose="02040503050406030204" pitchFamily="18" charset="0"/>
                      </a:rPr>
                      <m:t>∀</m:t>
                    </m:r>
                    <m:r>
                      <a:rPr lang="en-US" altLang="zh-CN" sz="2800" b="1" i="1">
                        <a:latin typeface="Cambria Math" panose="02040503050406030204" pitchFamily="18" charset="0"/>
                      </a:rPr>
                      <m:t>𝒙</m:t>
                    </m:r>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b="1" i="1">
                        <a:latin typeface="Cambria Math" panose="02040503050406030204" pitchFamily="18" charset="0"/>
                      </a:rPr>
                      <m:t>≥</m:t>
                    </m:r>
                    <m:r>
                      <a:rPr lang="en-US" altLang="zh-CN" sz="2800">
                        <a:latin typeface="Cambria Math" panose="02040503050406030204" pitchFamily="18" charset="0"/>
                      </a:rPr>
                      <m:t>0</m:t>
                    </m:r>
                  </m:oMath>
                </a14:m>
                <a:r>
                  <a:rPr lang="zh-CN" altLang="zh-CN" sz="2800" dirty="0"/>
                  <a:t>且</a:t>
                </a:r>
                <a14:m>
                  <m:oMath xmlns:m="http://schemas.openxmlformats.org/officeDocument/2006/math">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i="1">
                        <a:latin typeface="Cambria Math" panose="02040503050406030204" pitchFamily="18" charset="0"/>
                      </a:rPr>
                      <m:t>=</m:t>
                    </m:r>
                    <m:r>
                      <a:rPr lang="en-US" altLang="zh-CN" sz="2800">
                        <a:latin typeface="Cambria Math" panose="02040503050406030204" pitchFamily="18" charset="0"/>
                      </a:rPr>
                      <m:t>0</m:t>
                    </m:r>
                  </m:oMath>
                </a14:m>
                <a:r>
                  <a:rPr lang="zh-CN" altLang="zh-CN" sz="2800" dirty="0"/>
                  <a:t>当且仅当</a:t>
                </a:r>
                <a14:m>
                  <m:oMath xmlns:m="http://schemas.openxmlformats.org/officeDocument/2006/math">
                    <m:r>
                      <a:rPr lang="en-US" altLang="zh-CN" sz="2800" b="1" i="1">
                        <a:latin typeface="Cambria Math" panose="02040503050406030204" pitchFamily="18" charset="0"/>
                      </a:rPr>
                      <m:t>𝒙</m:t>
                    </m:r>
                    <m:r>
                      <a:rPr lang="en-US" altLang="zh-CN" sz="2800" b="1" i="1">
                        <a:latin typeface="Cambria Math" panose="02040503050406030204" pitchFamily="18" charset="0"/>
                      </a:rPr>
                      <m:t>=</m:t>
                    </m:r>
                    <m:r>
                      <a:rPr lang="en-US" altLang="zh-CN" sz="2800">
                        <a:latin typeface="Cambria Math" panose="02040503050406030204" pitchFamily="18" charset="0"/>
                      </a:rPr>
                      <m:t>0</m:t>
                    </m:r>
                  </m:oMath>
                </a14:m>
                <a:r>
                  <a:rPr lang="en-US" altLang="zh-CN" sz="2800" dirty="0">
                    <a:latin typeface="仿宋" panose="02010609060101010101" pitchFamily="49" charset="-122"/>
                    <a:ea typeface="仿宋" panose="02010609060101010101" pitchFamily="49" charset="-122"/>
                  </a:rPr>
                  <a:t>,</a:t>
                </a:r>
                <a:r>
                  <a:rPr lang="zh-CN" altLang="zh-CN" sz="2800" dirty="0"/>
                  <a:t>则称</a:t>
                </a:r>
                <a14:m>
                  <m:oMath xmlns:m="http://schemas.openxmlformats.org/officeDocument/2006/math">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oMath>
                </a14:m>
                <a:r>
                  <a:rPr lang="zh-CN" altLang="zh-CN" sz="2800" dirty="0"/>
                  <a:t>是</a:t>
                </a:r>
                <a:r>
                  <a:rPr lang="zh-CN" altLang="zh-CN" sz="2800" b="1" dirty="0">
                    <a:solidFill>
                      <a:srgbClr val="FF0000"/>
                    </a:solidFill>
                  </a:rPr>
                  <a:t>正定二次型</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pitchFamily="18" charset="0"/>
                      </a:rPr>
                      <m:t>𝐴</m:t>
                    </m:r>
                  </m:oMath>
                </a14:m>
                <a:r>
                  <a:rPr lang="zh-CN" altLang="zh-CN" sz="2800" dirty="0"/>
                  <a:t>是</a:t>
                </a:r>
                <a:r>
                  <a:rPr lang="zh-CN" altLang="zh-CN" sz="2800" b="1" dirty="0">
                    <a:solidFill>
                      <a:srgbClr val="FF0000"/>
                    </a:solidFill>
                  </a:rPr>
                  <a:t>正定矩阵</a:t>
                </a:r>
                <a:r>
                  <a:rPr lang="en-US" altLang="zh-CN" sz="2800" dirty="0">
                    <a:latin typeface="仿宋" panose="02010609060101010101" pitchFamily="49" charset="-122"/>
                    <a:ea typeface="仿宋" panose="02010609060101010101" pitchFamily="49" charset="-122"/>
                  </a:rPr>
                  <a:t>.</a:t>
                </a:r>
                <a:r>
                  <a:rPr lang="zh-CN" altLang="zh-CN" sz="2800" dirty="0"/>
                  <a:t>若</a:t>
                </a:r>
                <a14:m>
                  <m:oMath xmlns:m="http://schemas.openxmlformats.org/officeDocument/2006/math">
                    <m:r>
                      <a:rPr lang="en-US" altLang="zh-CN" sz="2800" i="1">
                        <a:latin typeface="Cambria Math" panose="02040503050406030204"/>
                      </a:rPr>
                      <m:t>∀</m:t>
                    </m:r>
                    <m:r>
                      <a:rPr lang="en-US" altLang="zh-CN" sz="2800" b="1" i="1">
                        <a:latin typeface="Cambria Math" panose="02040503050406030204"/>
                      </a:rPr>
                      <m:t>𝒙</m:t>
                    </m:r>
                    <m:r>
                      <a:rPr lang="en-US" altLang="zh-CN" sz="2800" i="1">
                        <a:latin typeface="Cambria Math" panose="02040503050406030204"/>
                      </a:rPr>
                      <m:t>∈</m:t>
                    </m:r>
                    <m:sSup>
                      <m:sSupPr>
                        <m:ctrlPr>
                          <a:rPr lang="zh-CN" altLang="zh-CN" sz="2800" i="1">
                            <a:latin typeface="Cambria Math" panose="02040503050406030204" pitchFamily="18" charset="0"/>
                          </a:rPr>
                        </m:ctrlPr>
                      </m:sSupPr>
                      <m:e>
                        <m:r>
                          <a:rPr lang="en-US" altLang="zh-CN" sz="2800" i="1">
                            <a:latin typeface="Cambria Math" panose="02040503050406030204"/>
                          </a:rPr>
                          <m:t>ℂ</m:t>
                        </m:r>
                      </m:e>
                      <m:sup>
                        <m:r>
                          <a:rPr lang="en-US" altLang="zh-CN" sz="2800" i="1">
                            <a:latin typeface="Cambria Math" panose="02040503050406030204"/>
                          </a:rPr>
                          <m:t>𝑛</m:t>
                        </m:r>
                      </m:sup>
                    </m:sSup>
                  </m:oMath>
                </a14:m>
                <a:r>
                  <a:rPr lang="en-US" altLang="zh-CN" sz="2800" dirty="0">
                    <a:latin typeface="仿宋" panose="02010609060101010101" pitchFamily="49" charset="-122"/>
                    <a:ea typeface="仿宋" panose="02010609060101010101" pitchFamily="49" charset="-122"/>
                  </a:rPr>
                  <a:t>,</a:t>
                </a:r>
                <a:r>
                  <a:rPr lang="zh-CN" altLang="zh-CN" sz="2800" dirty="0"/>
                  <a:t>有</a:t>
                </a:r>
                <a14:m>
                  <m:oMath xmlns:m="http://schemas.openxmlformats.org/officeDocument/2006/math">
                    <m:r>
                      <a:rPr lang="en-US" altLang="zh-CN" sz="2800" i="1">
                        <a:latin typeface="Cambria Math" panose="02040503050406030204"/>
                      </a:rPr>
                      <m:t>𝑓</m:t>
                    </m:r>
                    <m:d>
                      <m:dPr>
                        <m:ctrlPr>
                          <a:rPr lang="zh-CN" altLang="zh-CN" sz="2800" i="1">
                            <a:latin typeface="Cambria Math" panose="02040503050406030204" pitchFamily="18" charset="0"/>
                          </a:rPr>
                        </m:ctrlPr>
                      </m:dPr>
                      <m:e>
                        <m:r>
                          <a:rPr lang="en-US" altLang="zh-CN" sz="2800" b="1" i="1">
                            <a:latin typeface="Cambria Math" panose="02040503050406030204"/>
                          </a:rPr>
                          <m:t>𝒙</m:t>
                        </m:r>
                      </m:e>
                    </m:d>
                    <m:r>
                      <a:rPr lang="en-US" altLang="zh-CN" sz="2800" i="1">
                        <a:latin typeface="Cambria Math" panose="02040503050406030204"/>
                      </a:rPr>
                      <m:t>≥</m:t>
                    </m:r>
                    <m:r>
                      <a:rPr lang="en-US" altLang="zh-CN" sz="2800">
                        <a:latin typeface="Cambria Math" panose="02040503050406030204"/>
                      </a:rPr>
                      <m:t>0</m:t>
                    </m:r>
                  </m:oMath>
                </a14:m>
                <a:r>
                  <a:rPr lang="en-US" altLang="zh-CN" sz="2800" dirty="0"/>
                  <a:t> </a:t>
                </a:r>
                <a:r>
                  <a:rPr lang="en-US" altLang="zh-CN" sz="2800" dirty="0">
                    <a:latin typeface="仿宋" panose="02010609060101010101" pitchFamily="49" charset="-122"/>
                    <a:ea typeface="仿宋" panose="02010609060101010101" pitchFamily="49" charset="-122"/>
                  </a:rPr>
                  <a:t>,</a:t>
                </a:r>
                <a:r>
                  <a:rPr lang="zh-CN" altLang="zh-CN" sz="2800" dirty="0"/>
                  <a:t>则称</a:t>
                </a:r>
                <a14:m>
                  <m:oMath xmlns:m="http://schemas.openxmlformats.org/officeDocument/2006/math">
                    <m:r>
                      <a:rPr lang="en-US" altLang="zh-CN" sz="2800" i="1">
                        <a:latin typeface="Cambria Math" panose="02040503050406030204"/>
                      </a:rPr>
                      <m:t>𝑓</m:t>
                    </m:r>
                    <m:d>
                      <m:dPr>
                        <m:ctrlPr>
                          <a:rPr lang="zh-CN" altLang="zh-CN" sz="2800" i="1">
                            <a:latin typeface="Cambria Math" panose="02040503050406030204" pitchFamily="18" charset="0"/>
                          </a:rPr>
                        </m:ctrlPr>
                      </m:dPr>
                      <m:e>
                        <m:r>
                          <a:rPr lang="en-US" altLang="zh-CN" sz="2800" b="1" i="1">
                            <a:latin typeface="Cambria Math" panose="02040503050406030204"/>
                          </a:rPr>
                          <m:t>𝒙</m:t>
                        </m:r>
                      </m:e>
                    </m:d>
                  </m:oMath>
                </a14:m>
                <a:r>
                  <a:rPr lang="zh-CN" altLang="zh-CN" sz="2800" dirty="0"/>
                  <a:t>是</a:t>
                </a:r>
                <a:r>
                  <a:rPr lang="zh-CN" altLang="zh-CN" sz="2800" b="1" dirty="0">
                    <a:solidFill>
                      <a:srgbClr val="FF0000"/>
                    </a:solidFill>
                  </a:rPr>
                  <a:t>半正定二次型</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a:rPr>
                      <m:t>𝐴</m:t>
                    </m:r>
                  </m:oMath>
                </a14:m>
                <a:r>
                  <a:rPr lang="zh-CN" altLang="zh-CN" sz="2800" dirty="0"/>
                  <a:t>是</a:t>
                </a:r>
                <a:r>
                  <a:rPr lang="zh-CN" altLang="zh-CN" sz="2800" b="1" dirty="0">
                    <a:solidFill>
                      <a:srgbClr val="FF0000"/>
                    </a:solidFill>
                  </a:rPr>
                  <a:t>半正定矩阵</a:t>
                </a:r>
                <a:r>
                  <a:rPr lang="en-US" altLang="zh-CN" sz="2800" dirty="0">
                    <a:latin typeface="仿宋" panose="02010609060101010101" pitchFamily="49" charset="-122"/>
                    <a:ea typeface="仿宋" panose="02010609060101010101" pitchFamily="49" charset="-122"/>
                  </a:rPr>
                  <a:t>. </a:t>
                </a:r>
              </a:p>
              <a:p>
                <a:r>
                  <a:rPr lang="zh-CN" altLang="zh-CN" sz="2600" dirty="0"/>
                  <a:t>类似地</a:t>
                </a:r>
                <a:r>
                  <a:rPr lang="en-US" altLang="zh-CN" sz="2600" dirty="0">
                    <a:latin typeface="仿宋" panose="02010609060101010101" pitchFamily="49" charset="-122"/>
                    <a:ea typeface="仿宋" panose="02010609060101010101" pitchFamily="49" charset="-122"/>
                  </a:rPr>
                  <a:t>,</a:t>
                </a:r>
                <a:r>
                  <a:rPr lang="zh-CN" altLang="zh-CN" sz="2600" dirty="0"/>
                  <a:t>可定义</a:t>
                </a:r>
                <a:r>
                  <a:rPr lang="zh-CN" altLang="zh-CN" sz="2600" dirty="0">
                    <a:latin typeface="仿宋" panose="02010609060101010101" pitchFamily="49" charset="-122"/>
                    <a:ea typeface="仿宋" panose="02010609060101010101" pitchFamily="49" charset="-122"/>
                  </a:rPr>
                  <a:t>“</a:t>
                </a:r>
                <a:r>
                  <a:rPr lang="zh-CN" altLang="zh-CN" sz="2600" dirty="0">
                    <a:solidFill>
                      <a:srgbClr val="0000FF"/>
                    </a:solidFill>
                  </a:rPr>
                  <a:t>负定二次型</a:t>
                </a:r>
                <a:r>
                  <a:rPr lang="zh-CN" altLang="zh-CN" sz="2600" dirty="0">
                    <a:latin typeface="仿宋" panose="02010609060101010101" pitchFamily="49" charset="-122"/>
                    <a:ea typeface="仿宋" panose="02010609060101010101" pitchFamily="49" charset="-122"/>
                  </a:rPr>
                  <a:t>”</a:t>
                </a:r>
                <a:r>
                  <a:rPr lang="zh-CN" altLang="zh-CN" sz="2600" dirty="0"/>
                  <a:t>、</a:t>
                </a:r>
                <a:r>
                  <a:rPr lang="zh-CN" altLang="zh-CN" sz="2600" dirty="0">
                    <a:latin typeface="仿宋" panose="02010609060101010101" pitchFamily="49" charset="-122"/>
                    <a:ea typeface="仿宋" panose="02010609060101010101" pitchFamily="49" charset="-122"/>
                  </a:rPr>
                  <a:t>“</a:t>
                </a:r>
                <a:r>
                  <a:rPr lang="zh-CN" altLang="zh-CN" sz="2600" dirty="0">
                    <a:solidFill>
                      <a:srgbClr val="0000FF"/>
                    </a:solidFill>
                  </a:rPr>
                  <a:t>负定矩阵</a:t>
                </a:r>
                <a:r>
                  <a:rPr lang="zh-CN" altLang="zh-CN" sz="2600" dirty="0">
                    <a:latin typeface="仿宋" panose="02010609060101010101" pitchFamily="49" charset="-122"/>
                    <a:ea typeface="仿宋" panose="02010609060101010101" pitchFamily="49" charset="-122"/>
                  </a:rPr>
                  <a:t>”</a:t>
                </a:r>
                <a:r>
                  <a:rPr lang="zh-CN" altLang="zh-CN" sz="2600" dirty="0"/>
                  <a:t>、</a:t>
                </a:r>
                <a:r>
                  <a:rPr lang="zh-CN" altLang="zh-CN" sz="2600" dirty="0">
                    <a:latin typeface="仿宋" panose="02010609060101010101" pitchFamily="49" charset="-122"/>
                    <a:ea typeface="仿宋" panose="02010609060101010101" pitchFamily="49" charset="-122"/>
                  </a:rPr>
                  <a:t>“</a:t>
                </a:r>
                <a:r>
                  <a:rPr lang="zh-CN" altLang="zh-CN" sz="2600" dirty="0">
                    <a:solidFill>
                      <a:srgbClr val="0000FF"/>
                    </a:solidFill>
                  </a:rPr>
                  <a:t>半负定二次型</a:t>
                </a:r>
                <a:r>
                  <a:rPr lang="zh-CN" altLang="zh-CN" sz="2600" dirty="0">
                    <a:latin typeface="仿宋" panose="02010609060101010101" pitchFamily="49" charset="-122"/>
                    <a:ea typeface="仿宋" panose="02010609060101010101" pitchFamily="49" charset="-122"/>
                  </a:rPr>
                  <a:t>”</a:t>
                </a:r>
                <a:r>
                  <a:rPr lang="zh-CN" altLang="zh-CN" sz="2600" dirty="0"/>
                  <a:t>和</a:t>
                </a:r>
                <a:r>
                  <a:rPr lang="zh-CN" altLang="zh-CN" sz="2600" dirty="0">
                    <a:latin typeface="仿宋" panose="02010609060101010101" pitchFamily="49" charset="-122"/>
                    <a:ea typeface="仿宋" panose="02010609060101010101" pitchFamily="49" charset="-122"/>
                  </a:rPr>
                  <a:t>“</a:t>
                </a:r>
                <a:r>
                  <a:rPr lang="zh-CN" altLang="zh-CN" sz="2600" dirty="0">
                    <a:solidFill>
                      <a:srgbClr val="0000FF"/>
                    </a:solidFill>
                  </a:rPr>
                  <a:t>半负定矩阵</a:t>
                </a:r>
                <a:r>
                  <a:rPr lang="zh-CN" altLang="zh-CN" sz="2600" dirty="0">
                    <a:latin typeface="仿宋" panose="02010609060101010101" pitchFamily="49" charset="-122"/>
                    <a:ea typeface="仿宋" panose="02010609060101010101" pitchFamily="49" charset="-122"/>
                  </a:rPr>
                  <a:t>”</a:t>
                </a:r>
                <a:r>
                  <a:rPr lang="en-US" altLang="zh-CN" sz="2600" dirty="0">
                    <a:latin typeface="仿宋" panose="02010609060101010101" pitchFamily="49" charset="-122"/>
                    <a:ea typeface="仿宋" panose="02010609060101010101" pitchFamily="49" charset="-122"/>
                  </a:rPr>
                  <a:t>.</a:t>
                </a:r>
                <a:endParaRPr lang="zh-CN" altLang="zh-CN" sz="2600" dirty="0">
                  <a:latin typeface="仿宋" panose="02010609060101010101" pitchFamily="49" charset="-122"/>
                  <a:ea typeface="仿宋" panose="02010609060101010101" pitchFamily="49" charset="-122"/>
                </a:endParaRPr>
              </a:p>
              <a:p>
                <a:endParaRPr lang="zh-CN" altLang="zh-CN" sz="2800" dirty="0"/>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7963419" cy="4935337"/>
              </a:xfrm>
              <a:prstGeom prst="rect">
                <a:avLst/>
              </a:prstGeom>
              <a:blipFill rotWithShape="1">
                <a:blip r:embed="rId2"/>
                <a:stretch>
                  <a:fillRect l="-7" t="-12" r="6" b="-36256"/>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1.4.5 </a:t>
                </a:r>
                <a:r>
                  <a:rPr lang="zh-CN" altLang="zh-CN" sz="2800" dirty="0"/>
                  <a:t>设复二次型</a:t>
                </a:r>
                <a14:m>
                  <m:oMath xmlns:m="http://schemas.openxmlformats.org/officeDocument/2006/math">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i="1">
                            <a:latin typeface="Cambria Math" panose="02040503050406030204" pitchFamily="18" charset="0"/>
                          </a:rPr>
                          <m:t>𝐻</m:t>
                        </m:r>
                      </m:sup>
                    </m:sSup>
                    <m:r>
                      <a:rPr lang="en-US" altLang="zh-CN" sz="2800" i="1">
                        <a:latin typeface="Cambria Math" panose="02040503050406030204" pitchFamily="18" charset="0"/>
                      </a:rPr>
                      <m:t>𝐴</m:t>
                    </m:r>
                    <m:r>
                      <a:rPr lang="en-US" altLang="zh-CN" sz="2800" b="1" i="1">
                        <a:latin typeface="Cambria Math" panose="02040503050406030204" pitchFamily="18" charset="0"/>
                      </a:rPr>
                      <m:t>𝒙</m:t>
                    </m:r>
                  </m:oMath>
                </a14:m>
                <a:r>
                  <a:rPr lang="en-US" altLang="zh-CN" sz="2800" dirty="0">
                    <a:latin typeface="仿宋" panose="02010609060101010101" pitchFamily="49" charset="-122"/>
                    <a:ea typeface="仿宋" panose="02010609060101010101" pitchFamily="49" charset="-122"/>
                  </a:rPr>
                  <a:t>,</a:t>
                </a:r>
                <a:r>
                  <a:rPr lang="zh-CN" altLang="zh-CN" sz="2800" dirty="0"/>
                  <a:t>其中</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e>
                        </m:d>
                      </m:e>
                      <m:sup>
                        <m:r>
                          <a:rPr lang="en-US" altLang="zh-CN" sz="2800" i="1">
                            <a:latin typeface="Cambria Math" panose="02040503050406030204" pitchFamily="18" charset="0"/>
                          </a:rPr>
                          <m:t>𝑇</m:t>
                        </m:r>
                      </m:sup>
                    </m:sSup>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2</m:t>
                        </m:r>
                      </m:sup>
                    </m:sSup>
                  </m:oMath>
                </a14:m>
                <a:r>
                  <a:rPr lang="en-US" altLang="zh-CN" sz="2800" dirty="0">
                    <a:latin typeface="仿宋" panose="02010609060101010101" pitchFamily="49" charset="-122"/>
                    <a:ea typeface="仿宋" panose="02010609060101010101" pitchFamily="49" charset="-122"/>
                  </a:rPr>
                  <a:t>,</a:t>
                </a:r>
                <a:r>
                  <a:rPr lang="zh-CN" altLang="zh-CN" sz="2800" dirty="0"/>
                  <a:t>矩阵</a:t>
                </a:r>
                <a14:m>
                  <m:oMath xmlns:m="http://schemas.openxmlformats.org/officeDocument/2006/math">
                    <m:r>
                      <a:rPr lang="en-US" altLang="zh-CN" sz="2800" i="1">
                        <a:latin typeface="Cambria Math" panose="02040503050406030204" pitchFamily="18" charset="0"/>
                      </a:rPr>
                      <m:t>𝐴</m:t>
                    </m:r>
                  </m:oMath>
                </a14:m>
                <a:r>
                  <a:rPr lang="zh-CN" altLang="zh-CN" sz="2800" dirty="0"/>
                  <a:t>为</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𝐴</m:t>
                      </m:r>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m>
                            <m:mPr>
                              <m:mcs>
                                <m:mc>
                                  <m:mcPr>
                                    <m:count m:val="2"/>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1</m:t>
                                </m:r>
                              </m:e>
                              <m:e>
                                <m:r>
                                  <m:rPr>
                                    <m:sty m:val="p"/>
                                  </m:rPr>
                                  <a:rPr lang="en-US" altLang="zh-CN" sz="2800">
                                    <a:latin typeface="Cambria Math" panose="02040503050406030204" pitchFamily="18" charset="0"/>
                                  </a:rPr>
                                  <m:t>i</m:t>
                                </m:r>
                              </m:e>
                            </m:mr>
                            <m:mr>
                              <m:e>
                                <m:r>
                                  <a:rPr lang="zh-CN" altLang="en-US" sz="2800" i="1">
                                    <a:latin typeface="Cambria Math" panose="02040503050406030204" pitchFamily="18" charset="0"/>
                                  </a:rPr>
                                  <m:t>−</m:t>
                                </m:r>
                                <m:r>
                                  <m:rPr>
                                    <m:sty m:val="p"/>
                                  </m:rPr>
                                  <a:rPr lang="en-US" altLang="zh-CN" sz="2800">
                                    <a:latin typeface="Cambria Math" panose="02040503050406030204" pitchFamily="18" charset="0"/>
                                  </a:rPr>
                                  <m:t>i</m:t>
                                </m:r>
                              </m:e>
                              <m:e>
                                <m:r>
                                  <a:rPr lang="en-US" altLang="zh-CN" sz="2800" i="1">
                                    <a:latin typeface="Cambria Math" panose="02040503050406030204" pitchFamily="18" charset="0"/>
                                  </a:rPr>
                                  <m:t>2</m:t>
                                </m:r>
                              </m:e>
                            </m:mr>
                          </m:m>
                        </m:e>
                      </m:d>
                    </m:oMath>
                  </m:oMathPara>
                </a14:m>
                <a:endParaRPr lang="zh-CN" altLang="zh-CN" sz="2800" dirty="0"/>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1.4.5 </a:t>
                </a:r>
                <a:r>
                  <a:rPr lang="zh-CN" altLang="zh-CN" sz="2800" dirty="0"/>
                  <a:t>设复二次型</a:t>
                </a:r>
                <a14:m>
                  <m:oMath xmlns:m="http://schemas.openxmlformats.org/officeDocument/2006/math">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i="1">
                            <a:latin typeface="Cambria Math" panose="02040503050406030204" pitchFamily="18" charset="0"/>
                          </a:rPr>
                          <m:t>𝐻</m:t>
                        </m:r>
                      </m:sup>
                    </m:sSup>
                    <m:r>
                      <a:rPr lang="en-US" altLang="zh-CN" sz="2800" i="1">
                        <a:latin typeface="Cambria Math" panose="02040503050406030204" pitchFamily="18" charset="0"/>
                      </a:rPr>
                      <m:t>𝐴</m:t>
                    </m:r>
                    <m:r>
                      <a:rPr lang="en-US" altLang="zh-CN" sz="2800" b="1" i="1">
                        <a:latin typeface="Cambria Math" panose="02040503050406030204" pitchFamily="18" charset="0"/>
                      </a:rPr>
                      <m:t>𝒙</m:t>
                    </m:r>
                  </m:oMath>
                </a14:m>
                <a:r>
                  <a:rPr lang="en-US" altLang="zh-CN" sz="2800" dirty="0">
                    <a:latin typeface="仿宋" panose="02010609060101010101" pitchFamily="49" charset="-122"/>
                    <a:ea typeface="仿宋" panose="02010609060101010101" pitchFamily="49" charset="-122"/>
                  </a:rPr>
                  <a:t>,</a:t>
                </a:r>
                <a:r>
                  <a:rPr lang="zh-CN" altLang="zh-CN" sz="2800" dirty="0"/>
                  <a:t>其中</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e>
                        </m:d>
                      </m:e>
                      <m:sup>
                        <m:r>
                          <a:rPr lang="en-US" altLang="zh-CN" sz="2800" i="1">
                            <a:latin typeface="Cambria Math" panose="02040503050406030204" pitchFamily="18" charset="0"/>
                          </a:rPr>
                          <m:t>𝑇</m:t>
                        </m:r>
                      </m:sup>
                    </m:sSup>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2</m:t>
                        </m:r>
                      </m:sup>
                    </m:sSup>
                  </m:oMath>
                </a14:m>
                <a:r>
                  <a:rPr lang="en-US" altLang="zh-CN" sz="2800" dirty="0">
                    <a:latin typeface="仿宋" panose="02010609060101010101" pitchFamily="49" charset="-122"/>
                    <a:ea typeface="仿宋" panose="02010609060101010101" pitchFamily="49" charset="-122"/>
                  </a:rPr>
                  <a:t>,</a:t>
                </a:r>
                <a:r>
                  <a:rPr lang="zh-CN" altLang="zh-CN" sz="2800" dirty="0"/>
                  <a:t>矩阵</a:t>
                </a:r>
                <a14:m>
                  <m:oMath xmlns:m="http://schemas.openxmlformats.org/officeDocument/2006/math">
                    <m:r>
                      <a:rPr lang="en-US" altLang="zh-CN" sz="2800" i="1">
                        <a:latin typeface="Cambria Math" panose="02040503050406030204" pitchFamily="18" charset="0"/>
                      </a:rPr>
                      <m:t>𝐴</m:t>
                    </m:r>
                  </m:oMath>
                </a14:m>
                <a:r>
                  <a:rPr lang="zh-CN" altLang="zh-CN" sz="2800" dirty="0"/>
                  <a:t>为</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𝐴</m:t>
                      </m:r>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m>
                            <m:mPr>
                              <m:mcs>
                                <m:mc>
                                  <m:mcPr>
                                    <m:count m:val="2"/>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1</m:t>
                                </m:r>
                              </m:e>
                              <m:e>
                                <m:r>
                                  <m:rPr>
                                    <m:sty m:val="p"/>
                                  </m:rPr>
                                  <a:rPr lang="en-US" altLang="zh-CN" sz="2800">
                                    <a:latin typeface="Cambria Math" panose="02040503050406030204" pitchFamily="18" charset="0"/>
                                  </a:rPr>
                                  <m:t>i</m:t>
                                </m:r>
                              </m:e>
                            </m:mr>
                            <m:mr>
                              <m:e>
                                <m:r>
                                  <a:rPr lang="zh-CN" altLang="en-US" sz="2800" i="1">
                                    <a:latin typeface="Cambria Math" panose="02040503050406030204" pitchFamily="18" charset="0"/>
                                  </a:rPr>
                                  <m:t>−</m:t>
                                </m:r>
                                <m:r>
                                  <m:rPr>
                                    <m:sty m:val="p"/>
                                  </m:rPr>
                                  <a:rPr lang="en-US" altLang="zh-CN" sz="2800">
                                    <a:latin typeface="Cambria Math" panose="02040503050406030204" pitchFamily="18" charset="0"/>
                                  </a:rPr>
                                  <m:t>i</m:t>
                                </m:r>
                              </m:e>
                              <m:e>
                                <m:r>
                                  <a:rPr lang="en-US" altLang="zh-CN" sz="2800" i="1">
                                    <a:latin typeface="Cambria Math" panose="02040503050406030204" pitchFamily="18" charset="0"/>
                                  </a:rPr>
                                  <m:t>2</m:t>
                                </m:r>
                              </m:e>
                            </m:mr>
                          </m:m>
                        </m:e>
                      </m:d>
                    </m:oMath>
                  </m:oMathPara>
                </a14:m>
                <a:endParaRPr lang="en-US" altLang="zh-CN" sz="2800" dirty="0"/>
              </a:p>
              <a:p>
                <a:pPr>
                  <a:lnSpc>
                    <a:spcPct val="120000"/>
                  </a:lnSpc>
                  <a:spcBef>
                    <a:spcPts val="0"/>
                  </a:spcBef>
                </a:pPr>
                <a:r>
                  <a:rPr lang="zh-CN" altLang="zh-CN" sz="2800" dirty="0"/>
                  <a:t>则</a:t>
                </a:r>
                <a14:m>
                  <m:oMath xmlns:m="http://schemas.openxmlformats.org/officeDocument/2006/math">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r>
                              <m:rPr>
                                <m:sty m:val="p"/>
                              </m:rPr>
                              <a:rPr lang="en-US" altLang="zh-CN" sz="2800">
                                <a:latin typeface="Cambria Math" panose="02040503050406030204" pitchFamily="18" charset="0"/>
                              </a:rPr>
                              <m:t>i</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e>
                        </m:d>
                      </m:e>
                      <m:sup>
                        <m:r>
                          <a:rPr lang="en-US" altLang="zh-CN" sz="2800" i="1">
                            <a:latin typeface="Cambria Math" panose="02040503050406030204" pitchFamily="18" charset="0"/>
                          </a:rPr>
                          <m:t>2</m:t>
                        </m:r>
                      </m:sup>
                    </m:sSup>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e>
                        </m:d>
                      </m:e>
                      <m:sup>
                        <m:r>
                          <a:rPr lang="en-US" altLang="zh-CN" sz="2800" i="1">
                            <a:latin typeface="Cambria Math" panose="02040503050406030204" pitchFamily="18" charset="0"/>
                          </a:rPr>
                          <m:t>2</m:t>
                        </m:r>
                      </m:sup>
                    </m:sSup>
                    <m:r>
                      <a:rPr lang="en-US" altLang="zh-CN" sz="2800" i="1" smtClean="0">
                        <a:latin typeface="Cambria Math" panose="02040503050406030204"/>
                        <a:ea typeface="Cambria Math" panose="02040503050406030204"/>
                      </a:rPr>
                      <m:t>≥</m:t>
                    </m:r>
                    <m:r>
                      <a:rPr lang="en-US" altLang="zh-CN" sz="2800" b="0" i="1" smtClean="0">
                        <a:latin typeface="Cambria Math" panose="02040503050406030204"/>
                        <a:ea typeface="Cambria Math" panose="02040503050406030204"/>
                      </a:rPr>
                      <m:t>0</m:t>
                    </m:r>
                  </m:oMath>
                </a14:m>
                <a:r>
                  <a:rPr lang="en-US" altLang="zh-CN" sz="2800" dirty="0">
                    <a:latin typeface="仿宋" panose="02010609060101010101" pitchFamily="49" charset="-122"/>
                    <a:ea typeface="仿宋" panose="02010609060101010101" pitchFamily="49" charset="-122"/>
                  </a:rPr>
                  <a:t>.</a:t>
                </a:r>
              </a:p>
              <a:p>
                <a:pPr algn="ctr">
                  <a:lnSpc>
                    <a:spcPct val="120000"/>
                  </a:lnSpc>
                </a:pPr>
                <a14:m>
                  <m:oMath xmlns:m="http://schemas.openxmlformats.org/officeDocument/2006/math">
                    <m:r>
                      <a:rPr lang="en-US" altLang="zh-CN" sz="2800" i="1" smtClean="0">
                        <a:solidFill>
                          <a:srgbClr val="0000FF"/>
                        </a:solidFill>
                        <a:latin typeface="Cambria Math" panose="02040503050406030204" pitchFamily="18" charset="0"/>
                      </a:rPr>
                      <m:t>𝑓</m:t>
                    </m:r>
                    <m:d>
                      <m:dPr>
                        <m:ctrlPr>
                          <a:rPr lang="zh-CN" altLang="zh-CN" sz="2800" i="1">
                            <a:solidFill>
                              <a:srgbClr val="0000FF"/>
                            </a:solidFill>
                            <a:latin typeface="Cambria Math" panose="02040503050406030204" pitchFamily="18" charset="0"/>
                          </a:rPr>
                        </m:ctrlPr>
                      </m:dPr>
                      <m:e>
                        <m:r>
                          <a:rPr lang="en-US" altLang="zh-CN" sz="2800" b="1" i="1">
                            <a:solidFill>
                              <a:srgbClr val="0000FF"/>
                            </a:solidFill>
                            <a:latin typeface="Cambria Math" panose="02040503050406030204" pitchFamily="18" charset="0"/>
                          </a:rPr>
                          <m:t>𝒙</m:t>
                        </m:r>
                      </m:e>
                    </m:d>
                    <m:r>
                      <a:rPr lang="en-US" altLang="zh-CN" sz="2800" i="1">
                        <a:solidFill>
                          <a:srgbClr val="0000FF"/>
                        </a:solidFill>
                        <a:latin typeface="Cambria Math" panose="02040503050406030204" pitchFamily="18" charset="0"/>
                      </a:rPr>
                      <m:t>=</m:t>
                    </m:r>
                    <m:r>
                      <a:rPr lang="en-US" altLang="zh-CN" sz="2800" b="0" i="1" smtClean="0">
                        <a:solidFill>
                          <a:srgbClr val="0000FF"/>
                        </a:solidFill>
                        <a:latin typeface="Cambria Math" panose="02040503050406030204"/>
                      </a:rPr>
                      <m:t>0</m:t>
                    </m:r>
                  </m:oMath>
                </a14:m>
                <a:r>
                  <a:rPr lang="zh-CN" altLang="en-US" sz="2800" dirty="0">
                    <a:solidFill>
                      <a:srgbClr val="0000FF"/>
                    </a:solidFill>
                  </a:rPr>
                  <a:t>的条件为</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𝑥</m:t>
                        </m:r>
                      </m:e>
                      <m:sub>
                        <m:r>
                          <a:rPr lang="en-US" altLang="zh-CN" sz="2800" i="1">
                            <a:solidFill>
                              <a:srgbClr val="0000FF"/>
                            </a:solidFill>
                            <a:latin typeface="Cambria Math" panose="02040503050406030204" pitchFamily="18" charset="0"/>
                          </a:rPr>
                          <m:t>1</m:t>
                        </m:r>
                      </m:sub>
                    </m:sSub>
                    <m:r>
                      <a:rPr lang="en-US" altLang="zh-CN" sz="2800" b="0" i="1" smtClean="0">
                        <a:solidFill>
                          <a:srgbClr val="0000FF"/>
                        </a:solidFill>
                        <a:latin typeface="Cambria Math" panose="02040503050406030204"/>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𝑥</m:t>
                        </m:r>
                      </m:e>
                      <m:sub>
                        <m:r>
                          <a:rPr lang="en-US" altLang="zh-CN" sz="2800" i="1">
                            <a:solidFill>
                              <a:srgbClr val="0000FF"/>
                            </a:solidFill>
                            <a:latin typeface="Cambria Math" panose="02040503050406030204" pitchFamily="18" charset="0"/>
                          </a:rPr>
                          <m:t>2</m:t>
                        </m:r>
                      </m:sub>
                    </m:sSub>
                    <m:r>
                      <a:rPr lang="en-US" altLang="zh-CN" sz="2800" b="0" i="1" smtClean="0">
                        <a:solidFill>
                          <a:srgbClr val="0000FF"/>
                        </a:solidFill>
                        <a:latin typeface="Cambria Math" panose="02040503050406030204"/>
                      </a:rPr>
                      <m:t>=0</m:t>
                    </m:r>
                  </m:oMath>
                </a14:m>
                <a:r>
                  <a:rPr lang="en-US" altLang="zh-CN" sz="2800" dirty="0">
                    <a:solidFill>
                      <a:srgbClr val="0000FF"/>
                    </a:solidFill>
                    <a:latin typeface="仿宋" panose="02010609060101010101" pitchFamily="49" charset="-122"/>
                    <a:ea typeface="仿宋" panose="02010609060101010101" pitchFamily="49" charset="-122"/>
                  </a:rPr>
                  <a:t>.</a:t>
                </a:r>
              </a:p>
              <a:p>
                <a:pPr>
                  <a:lnSpc>
                    <a:spcPct val="120000"/>
                  </a:lnSpc>
                  <a:spcBef>
                    <a:spcPts val="0"/>
                  </a:spcBef>
                </a:pPr>
                <a:r>
                  <a:rPr lang="zh-CN" altLang="en-US" sz="2800" dirty="0"/>
                  <a:t>故</a:t>
                </a:r>
                <a14:m>
                  <m:oMath xmlns:m="http://schemas.openxmlformats.org/officeDocument/2006/math">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oMath>
                </a14:m>
                <a:r>
                  <a:rPr lang="zh-CN" altLang="zh-CN" sz="2800" dirty="0"/>
                  <a:t>是正定二次型</a:t>
                </a:r>
                <a:r>
                  <a:rPr lang="en-US" altLang="zh-CN" sz="2800" dirty="0">
                    <a:latin typeface="仿宋" panose="02010609060101010101" pitchFamily="49" charset="-122"/>
                    <a:ea typeface="仿宋" panose="02010609060101010101" pitchFamily="49" charset="-122"/>
                  </a:rPr>
                  <a:t>,</a:t>
                </a:r>
                <a:r>
                  <a:rPr lang="en-US" altLang="zh-CN" sz="2800" dirty="0"/>
                  <a:t> </a:t>
                </a:r>
                <a14:m>
                  <m:oMath xmlns:m="http://schemas.openxmlformats.org/officeDocument/2006/math">
                    <m:r>
                      <a:rPr lang="en-US" altLang="zh-CN" sz="2800" i="1">
                        <a:latin typeface="Cambria Math" panose="02040503050406030204" pitchFamily="18" charset="0"/>
                      </a:rPr>
                      <m:t>𝐴</m:t>
                    </m:r>
                  </m:oMath>
                </a14:m>
                <a:r>
                  <a:rPr lang="zh-CN" altLang="zh-CN" sz="2800" dirty="0"/>
                  <a:t>是正定矩阵</a:t>
                </a:r>
                <a:r>
                  <a:rPr lang="en-US" altLang="zh-CN" sz="2800" dirty="0">
                    <a:latin typeface="仿宋" panose="02010609060101010101" pitchFamily="49" charset="-122"/>
                    <a:ea typeface="仿宋" panose="02010609060101010101" pitchFamily="49" charset="-122"/>
                  </a:rPr>
                  <a:t>. </a:t>
                </a:r>
                <a:endParaRPr lang="zh-CN" altLang="zh-CN" sz="2800" dirty="0">
                  <a:latin typeface="仿宋" panose="02010609060101010101" pitchFamily="49" charset="-122"/>
                  <a:ea typeface="仿宋" panose="02010609060101010101" pitchFamily="49" charset="-122"/>
                </a:endParaRPr>
              </a:p>
              <a:p>
                <a:pPr>
                  <a:lnSpc>
                    <a:spcPct val="120000"/>
                  </a:lnSpc>
                  <a:spcBef>
                    <a:spcPts val="0"/>
                  </a:spcBef>
                </a:pPr>
                <a:endParaRPr lang="zh-CN" altLang="zh-CN" sz="2800" dirty="0"/>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8002"/>
                </a:stretch>
              </a:blipFill>
            </p:spPr>
            <p:txBody>
              <a:bodyPr/>
              <a:lstStyle/>
              <a:p>
                <a:r>
                  <a:rPr lang="zh-CN" altLang="en-US">
                    <a:noFill/>
                  </a:rPr>
                  <a:t> </a:t>
                </a:r>
              </a:p>
            </p:txBody>
          </p:sp>
        </mc:Fallback>
      </mc:AlternateContent>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1.4.5 </a:t>
                </a:r>
                <a:r>
                  <a:rPr lang="zh-CN" altLang="zh-CN" sz="2800" dirty="0"/>
                  <a:t>设复二次型</a:t>
                </a:r>
                <a14:m>
                  <m:oMath xmlns:m="http://schemas.openxmlformats.org/officeDocument/2006/math">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b="1" i="1">
                            <a:latin typeface="Cambria Math" panose="02040503050406030204" pitchFamily="18" charset="0"/>
                          </a:rPr>
                          <m:t>𝒙</m:t>
                        </m:r>
                      </m:e>
                      <m:sup>
                        <m:r>
                          <a:rPr lang="en-US" altLang="zh-CN" sz="2800" i="1">
                            <a:latin typeface="Cambria Math" panose="02040503050406030204" pitchFamily="18" charset="0"/>
                          </a:rPr>
                          <m:t>𝐻</m:t>
                        </m:r>
                      </m:sup>
                    </m:sSup>
                    <m:r>
                      <a:rPr lang="en-US" altLang="zh-CN" sz="2800" i="1">
                        <a:latin typeface="Cambria Math" panose="02040503050406030204" pitchFamily="18" charset="0"/>
                      </a:rPr>
                      <m:t>𝐴</m:t>
                    </m:r>
                    <m:r>
                      <a:rPr lang="en-US" altLang="zh-CN" sz="2800" b="1" i="1">
                        <a:latin typeface="Cambria Math" panose="02040503050406030204" pitchFamily="18" charset="0"/>
                      </a:rPr>
                      <m:t>𝒙</m:t>
                    </m:r>
                  </m:oMath>
                </a14:m>
                <a:r>
                  <a:rPr lang="en-US" altLang="zh-CN" sz="2800" dirty="0">
                    <a:latin typeface="仿宋" panose="02010609060101010101" pitchFamily="49" charset="-122"/>
                    <a:ea typeface="仿宋" panose="02010609060101010101" pitchFamily="49" charset="-122"/>
                  </a:rPr>
                  <a:t>,</a:t>
                </a:r>
                <a:r>
                  <a:rPr lang="zh-CN" altLang="zh-CN" sz="2800" dirty="0"/>
                  <a:t>其中</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e>
                        </m:d>
                      </m:e>
                      <m:sup>
                        <m:r>
                          <a:rPr lang="en-US" altLang="zh-CN" sz="2800" i="1">
                            <a:latin typeface="Cambria Math" panose="02040503050406030204" pitchFamily="18" charset="0"/>
                          </a:rPr>
                          <m:t>𝑇</m:t>
                        </m:r>
                      </m:sup>
                    </m:sSup>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2</m:t>
                        </m:r>
                      </m:sup>
                    </m:sSup>
                  </m:oMath>
                </a14:m>
                <a:r>
                  <a:rPr lang="en-US" altLang="zh-CN" sz="2800" dirty="0">
                    <a:latin typeface="仿宋" panose="02010609060101010101" pitchFamily="49" charset="-122"/>
                    <a:ea typeface="仿宋" panose="02010609060101010101" pitchFamily="49" charset="-122"/>
                  </a:rPr>
                  <a:t>,</a:t>
                </a:r>
                <a:r>
                  <a:rPr lang="zh-CN" altLang="zh-CN" sz="2800" dirty="0"/>
                  <a:t>矩阵</a:t>
                </a:r>
                <a14:m>
                  <m:oMath xmlns:m="http://schemas.openxmlformats.org/officeDocument/2006/math">
                    <m:r>
                      <a:rPr lang="en-US" altLang="zh-CN" sz="2800" i="1">
                        <a:latin typeface="Cambria Math" panose="02040503050406030204" pitchFamily="18" charset="0"/>
                      </a:rPr>
                      <m:t>𝐴</m:t>
                    </m:r>
                  </m:oMath>
                </a14:m>
                <a:r>
                  <a:rPr lang="zh-CN" altLang="zh-CN" sz="2800" dirty="0"/>
                  <a:t>为</a:t>
                </a:r>
              </a:p>
              <a:p>
                <a:pPr>
                  <a:lnSpc>
                    <a:spcPct val="120000"/>
                  </a:lnSpc>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𝐴</m:t>
                      </m:r>
                      <m:r>
                        <a:rPr lang="en-US" altLang="zh-CN" sz="2800">
                          <a:latin typeface="Cambria Math" panose="02040503050406030204" pitchFamily="18" charset="0"/>
                        </a:rPr>
                        <m:t>=</m:t>
                      </m:r>
                      <m:d>
                        <m:dPr>
                          <m:begChr m:val="["/>
                          <m:endChr m:val="]"/>
                          <m:ctrlPr>
                            <a:rPr lang="zh-CN" altLang="zh-CN" sz="2800" i="1">
                              <a:latin typeface="Cambria Math" panose="02040503050406030204" pitchFamily="18" charset="0"/>
                            </a:rPr>
                          </m:ctrlPr>
                        </m:dPr>
                        <m:e>
                          <m:m>
                            <m:mPr>
                              <m:mcs>
                                <m:mc>
                                  <m:mcPr>
                                    <m:count m:val="2"/>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1</m:t>
                                </m:r>
                              </m:e>
                              <m:e>
                                <m:r>
                                  <m:rPr>
                                    <m:sty m:val="p"/>
                                  </m:rPr>
                                  <a:rPr lang="en-US" altLang="zh-CN" sz="2800">
                                    <a:latin typeface="Cambria Math" panose="02040503050406030204" pitchFamily="18" charset="0"/>
                                  </a:rPr>
                                  <m:t>i</m:t>
                                </m:r>
                              </m:e>
                            </m:mr>
                            <m:mr>
                              <m:e>
                                <m:r>
                                  <a:rPr lang="zh-CN" altLang="en-US" sz="2800" i="1">
                                    <a:latin typeface="Cambria Math" panose="02040503050406030204" pitchFamily="18" charset="0"/>
                                  </a:rPr>
                                  <m:t>−</m:t>
                                </m:r>
                                <m:r>
                                  <m:rPr>
                                    <m:sty m:val="p"/>
                                  </m:rPr>
                                  <a:rPr lang="en-US" altLang="zh-CN" sz="2800">
                                    <a:latin typeface="Cambria Math" panose="02040503050406030204" pitchFamily="18" charset="0"/>
                                  </a:rPr>
                                  <m:t>i</m:t>
                                </m:r>
                              </m:e>
                              <m:e>
                                <m:r>
                                  <a:rPr lang="en-US" altLang="zh-CN" sz="2800" i="1">
                                    <a:latin typeface="Cambria Math" panose="02040503050406030204" pitchFamily="18" charset="0"/>
                                  </a:rPr>
                                  <m:t>1</m:t>
                                </m:r>
                              </m:e>
                            </m:mr>
                          </m:m>
                        </m:e>
                      </m:d>
                    </m:oMath>
                  </m:oMathPara>
                </a14:m>
                <a:endParaRPr lang="zh-CN" altLang="zh-CN" sz="2800" dirty="0"/>
              </a:p>
              <a:p>
                <a:pPr>
                  <a:lnSpc>
                    <a:spcPct val="120000"/>
                  </a:lnSpc>
                </a:pPr>
                <a:r>
                  <a:rPr lang="zh-CN" altLang="zh-CN" sz="2800" dirty="0"/>
                  <a:t>则</a:t>
                </a:r>
                <a14:m>
                  <m:oMath xmlns:m="http://schemas.openxmlformats.org/officeDocument/2006/math">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r>
                              <m:rPr>
                                <m:sty m:val="p"/>
                              </m:rPr>
                              <a:rPr lang="en-US" altLang="zh-CN" sz="2800">
                                <a:latin typeface="Cambria Math" panose="02040503050406030204" pitchFamily="18" charset="0"/>
                              </a:rPr>
                              <m:t>i</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2</m:t>
                                </m:r>
                              </m:sub>
                            </m:sSub>
                          </m:e>
                        </m:d>
                      </m:e>
                      <m:sup>
                        <m:r>
                          <a:rPr lang="en-US" altLang="zh-CN" sz="2800" i="1">
                            <a:latin typeface="Cambria Math" panose="02040503050406030204" pitchFamily="18" charset="0"/>
                          </a:rPr>
                          <m:t>2</m:t>
                        </m:r>
                      </m:sup>
                    </m:sSup>
                  </m:oMath>
                </a14:m>
                <a:r>
                  <a:rPr lang="en-US" altLang="zh-CN" sz="2800" dirty="0">
                    <a:ea typeface="Cambria Math" panose="02040503050406030204"/>
                  </a:rPr>
                  <a:t> </a:t>
                </a:r>
                <a14:m>
                  <m:oMath xmlns:m="http://schemas.openxmlformats.org/officeDocument/2006/math">
                    <m:r>
                      <a:rPr lang="en-US" altLang="zh-CN" sz="2800" i="1">
                        <a:latin typeface="Cambria Math" panose="02040503050406030204"/>
                        <a:ea typeface="Cambria Math" panose="02040503050406030204"/>
                      </a:rPr>
                      <m:t>≥0</m:t>
                    </m:r>
                  </m:oMath>
                </a14:m>
                <a:r>
                  <a:rPr lang="en-US" altLang="zh-CN" sz="2800" dirty="0">
                    <a:latin typeface="仿宋" panose="02010609060101010101" pitchFamily="49" charset="-122"/>
                    <a:ea typeface="仿宋" panose="02010609060101010101" pitchFamily="49" charset="-122"/>
                  </a:rPr>
                  <a:t>.</a:t>
                </a:r>
                <a:r>
                  <a:rPr lang="en-US" altLang="zh-CN" sz="2800" dirty="0"/>
                  <a:t> </a:t>
                </a:r>
              </a:p>
              <a:p>
                <a:pPr algn="ctr">
                  <a:lnSpc>
                    <a:spcPct val="120000"/>
                  </a:lnSpc>
                </a:pPr>
                <a14:m>
                  <m:oMath xmlns:m="http://schemas.openxmlformats.org/officeDocument/2006/math">
                    <m:r>
                      <a:rPr lang="en-US" altLang="zh-CN" sz="2800" i="1">
                        <a:solidFill>
                          <a:srgbClr val="0000FF"/>
                        </a:solidFill>
                        <a:latin typeface="Cambria Math" panose="02040503050406030204" pitchFamily="18" charset="0"/>
                      </a:rPr>
                      <m:t>𝑓</m:t>
                    </m:r>
                    <m:d>
                      <m:dPr>
                        <m:ctrlPr>
                          <a:rPr lang="zh-CN" altLang="zh-CN" sz="2800" i="1">
                            <a:solidFill>
                              <a:srgbClr val="0000FF"/>
                            </a:solidFill>
                            <a:latin typeface="Cambria Math" panose="02040503050406030204" pitchFamily="18" charset="0"/>
                          </a:rPr>
                        </m:ctrlPr>
                      </m:dPr>
                      <m:e>
                        <m:r>
                          <a:rPr lang="en-US" altLang="zh-CN" sz="2800" b="1" i="1">
                            <a:solidFill>
                              <a:srgbClr val="0000FF"/>
                            </a:solidFill>
                            <a:latin typeface="Cambria Math" panose="02040503050406030204" pitchFamily="18" charset="0"/>
                          </a:rPr>
                          <m:t>𝒙</m:t>
                        </m:r>
                      </m:e>
                    </m:d>
                    <m:r>
                      <a:rPr lang="en-US" altLang="zh-CN" sz="2800" i="1">
                        <a:solidFill>
                          <a:srgbClr val="0000FF"/>
                        </a:solidFill>
                        <a:latin typeface="Cambria Math" panose="02040503050406030204" pitchFamily="18" charset="0"/>
                      </a:rPr>
                      <m:t>=</m:t>
                    </m:r>
                    <m:r>
                      <a:rPr lang="en-US" altLang="zh-CN" sz="2800" i="1">
                        <a:solidFill>
                          <a:srgbClr val="0000FF"/>
                        </a:solidFill>
                        <a:latin typeface="Cambria Math" panose="02040503050406030204"/>
                      </a:rPr>
                      <m:t>0</m:t>
                    </m:r>
                  </m:oMath>
                </a14:m>
                <a:r>
                  <a:rPr lang="zh-CN" altLang="en-US" sz="2800" dirty="0">
                    <a:solidFill>
                      <a:srgbClr val="0000FF"/>
                    </a:solidFill>
                  </a:rPr>
                  <a:t>的条件为</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𝑥</m:t>
                        </m:r>
                      </m:e>
                      <m:sub>
                        <m:r>
                          <a:rPr lang="en-US" altLang="zh-CN" sz="2800" i="1">
                            <a:solidFill>
                              <a:srgbClr val="0000FF"/>
                            </a:solidFill>
                            <a:latin typeface="Cambria Math" panose="02040503050406030204" pitchFamily="18" charset="0"/>
                          </a:rPr>
                          <m:t>1</m:t>
                        </m:r>
                      </m:sub>
                    </m:sSub>
                    <m:r>
                      <a:rPr lang="en-US" altLang="zh-CN" sz="2800" i="1">
                        <a:solidFill>
                          <a:srgbClr val="0000FF"/>
                        </a:solidFill>
                        <a:latin typeface="Cambria Math" panose="02040503050406030204"/>
                      </a:rPr>
                      <m:t>=</m:t>
                    </m:r>
                    <m:r>
                      <a:rPr lang="en-US" altLang="zh-CN" sz="2800" b="0" i="1" smtClean="0">
                        <a:solidFill>
                          <a:srgbClr val="0000FF"/>
                        </a:solidFill>
                        <a:latin typeface="Cambria Math" panose="02040503050406030204"/>
                      </a:rPr>
                      <m:t>−</m:t>
                    </m:r>
                    <m:r>
                      <m:rPr>
                        <m:sty m:val="p"/>
                      </m:rPr>
                      <a:rPr lang="en-US" altLang="zh-CN" sz="2800" smtClean="0">
                        <a:solidFill>
                          <a:srgbClr val="0000FF"/>
                        </a:solidFill>
                        <a:latin typeface="Cambria Math" panose="02040503050406030204" pitchFamily="18" charset="0"/>
                      </a:rPr>
                      <m:t>i</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𝑥</m:t>
                        </m:r>
                      </m:e>
                      <m:sub>
                        <m:r>
                          <a:rPr lang="en-US" altLang="zh-CN" sz="2800" i="1">
                            <a:solidFill>
                              <a:srgbClr val="0000FF"/>
                            </a:solidFill>
                            <a:latin typeface="Cambria Math" panose="02040503050406030204" pitchFamily="18" charset="0"/>
                          </a:rPr>
                          <m:t>2</m:t>
                        </m:r>
                      </m:sub>
                    </m:sSub>
                  </m:oMath>
                </a14:m>
                <a:r>
                  <a:rPr lang="en-US" altLang="zh-CN" sz="2800" dirty="0">
                    <a:solidFill>
                      <a:srgbClr val="0000FF"/>
                    </a:solidFill>
                    <a:latin typeface="仿宋" panose="02010609060101010101" pitchFamily="49" charset="-122"/>
                    <a:ea typeface="仿宋" panose="02010609060101010101" pitchFamily="49" charset="-122"/>
                  </a:rPr>
                  <a:t>.</a:t>
                </a:r>
              </a:p>
              <a:p>
                <a:pPr algn="ctr">
                  <a:lnSpc>
                    <a:spcPct val="120000"/>
                  </a:lnSpc>
                </a:pPr>
                <a:r>
                  <a:rPr lang="zh-CN" altLang="zh-CN" sz="2800" dirty="0"/>
                  <a:t>显然</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oMath>
                </a14:m>
                <a:r>
                  <a:rPr lang="zh-CN" altLang="zh-CN" sz="2800" dirty="0"/>
                  <a:t>是半正定二次型</a:t>
                </a:r>
                <a:r>
                  <a:rPr lang="en-US" altLang="zh-CN" sz="2800" dirty="0">
                    <a:latin typeface="仿宋" panose="02010609060101010101" pitchFamily="49" charset="-122"/>
                    <a:ea typeface="仿宋" panose="02010609060101010101" pitchFamily="49" charset="-122"/>
                  </a:rPr>
                  <a:t>,</a:t>
                </a:r>
                <a:r>
                  <a:rPr lang="en-US" altLang="zh-CN" sz="2800" dirty="0"/>
                  <a:t> </a:t>
                </a:r>
                <a14:m>
                  <m:oMath xmlns:m="http://schemas.openxmlformats.org/officeDocument/2006/math">
                    <m:r>
                      <a:rPr lang="en-US" altLang="zh-CN" sz="2800" i="1">
                        <a:latin typeface="Cambria Math" panose="02040503050406030204" pitchFamily="18" charset="0"/>
                      </a:rPr>
                      <m:t>𝐴</m:t>
                    </m:r>
                  </m:oMath>
                </a14:m>
                <a:r>
                  <a:rPr lang="zh-CN" altLang="zh-CN" sz="2800" dirty="0"/>
                  <a:t>是半正定矩阵</a:t>
                </a:r>
                <a:r>
                  <a:rPr lang="en-US" altLang="zh-CN" sz="2800" dirty="0">
                    <a:latin typeface="仿宋" panose="02010609060101010101" pitchFamily="49" charset="-122"/>
                    <a:ea typeface="仿宋" panose="02010609060101010101" pitchFamily="49" charset="-122"/>
                  </a:rPr>
                  <a:t>. </a:t>
                </a:r>
                <a:endParaRPr lang="zh-CN" altLang="zh-CN" sz="2800" dirty="0">
                  <a:latin typeface="仿宋" panose="02010609060101010101" pitchFamily="49" charset="-122"/>
                  <a:ea typeface="仿宋" panose="02010609060101010101" pitchFamily="49" charset="-122"/>
                </a:endParaRPr>
              </a:p>
              <a:p>
                <a:pPr algn="ctr">
                  <a:lnSpc>
                    <a:spcPct val="120000"/>
                  </a:lnSpc>
                </a:pPr>
                <a:endParaRPr lang="en-US" altLang="zh-CN" sz="2800" dirty="0">
                  <a:solidFill>
                    <a:srgbClr val="0000FF"/>
                  </a:solidFill>
                  <a:latin typeface="仿宋" panose="02010609060101010101" pitchFamily="49" charset="-122"/>
                  <a:ea typeface="仿宋" panose="02010609060101010101" pitchFamily="49" charset="-122"/>
                </a:endParaRPr>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2634"/>
                </a:stretch>
              </a:blipFill>
            </p:spPr>
            <p:txBody>
              <a:bodyPr/>
              <a:lstStyle/>
              <a:p>
                <a:r>
                  <a:rPr lang="zh-CN" altLang="en-US">
                    <a:noFill/>
                  </a:rPr>
                  <a:t> </a:t>
                </a:r>
              </a:p>
            </p:txBody>
          </p:sp>
        </mc:Fallback>
      </mc:AlternateContent>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1.4.4</a:t>
                </a:r>
                <a:r>
                  <a:rPr lang="zh-CN" altLang="zh-CN" sz="2800" dirty="0">
                    <a:solidFill>
                      <a:srgbClr val="0000FF"/>
                    </a:solidFill>
                  </a:rPr>
                  <a:t>（</a:t>
                </a:r>
                <a:r>
                  <a:rPr lang="zh-CN" altLang="zh-CN" sz="2800" b="1" dirty="0">
                    <a:solidFill>
                      <a:srgbClr val="0000FF"/>
                    </a:solidFill>
                  </a:rPr>
                  <a:t>度量矩阵</a:t>
                </a:r>
                <a:r>
                  <a:rPr lang="zh-CN" altLang="zh-CN" sz="2800" dirty="0">
                    <a:solidFill>
                      <a:srgbClr val="0000FF"/>
                    </a:solidFill>
                  </a:rPr>
                  <a:t>）</a:t>
                </a:r>
                <a:r>
                  <a:rPr lang="zh-CN" altLang="zh-CN" sz="2800" dirty="0"/>
                  <a:t>设</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𝑛</m:t>
                        </m:r>
                      </m:sub>
                    </m:sSub>
                  </m:oMath>
                </a14:m>
                <a:r>
                  <a:rPr lang="zh-CN" altLang="zh-CN" sz="2800" dirty="0"/>
                  <a:t>是内积空间</a:t>
                </a:r>
                <a14:m>
                  <m:oMath xmlns:m="http://schemas.openxmlformats.org/officeDocument/2006/math">
                    <m:r>
                      <a:rPr lang="en-US" altLang="zh-CN" sz="2800" i="1">
                        <a:latin typeface="Cambria Math" panose="02040503050406030204" pitchFamily="18" charset="0"/>
                      </a:rPr>
                      <m:t>𝑉</m:t>
                    </m:r>
                  </m:oMath>
                </a14:m>
                <a:r>
                  <a:rPr lang="zh-CN" altLang="zh-CN" sz="2800" dirty="0"/>
                  <a:t>中的一组基</a:t>
                </a:r>
                <a:r>
                  <a:rPr lang="en-US" altLang="zh-CN" sz="2800" dirty="0"/>
                  <a:t>, </a:t>
                </a:r>
                <a:r>
                  <a:rPr lang="zh-CN" altLang="zh-CN" sz="2800" dirty="0"/>
                  <a:t>称</a:t>
                </a:r>
                <a14:m>
                  <m:oMath xmlns:m="http://schemas.openxmlformats.org/officeDocument/2006/math">
                    <m:r>
                      <a:rPr lang="en-US" altLang="zh-CN" sz="2800" i="1">
                        <a:latin typeface="Cambria Math" panose="02040503050406030204" pitchFamily="18" charset="0"/>
                      </a:rPr>
                      <m:t>𝑛</m:t>
                    </m:r>
                  </m:oMath>
                </a14:m>
                <a:r>
                  <a:rPr lang="zh-CN" altLang="zh-CN" sz="2800" dirty="0"/>
                  <a:t>阶矩阵</a:t>
                </a:r>
              </a:p>
              <a:p>
                <a:pPr>
                  <a:lnSpc>
                    <a:spcPct val="120000"/>
                  </a:lnSpc>
                  <a:spcBef>
                    <a:spcPts val="0"/>
                  </a:spcBef>
                </a:pPr>
                <a14:m>
                  <m:oMathPara xmlns:m="http://schemas.openxmlformats.org/officeDocument/2006/math">
                    <m:oMathParaPr>
                      <m:jc m:val="centerGroup"/>
                    </m:oMathParaPr>
                    <m:oMath xmlns:m="http://schemas.openxmlformats.org/officeDocument/2006/math">
                      <m:r>
                        <a:rPr lang="en-US" altLang="zh-CN" sz="2600" i="1">
                          <a:latin typeface="Cambria Math" panose="02040503050406030204" pitchFamily="18" charset="0"/>
                        </a:rPr>
                        <m:t>𝐴</m:t>
                      </m:r>
                      <m:r>
                        <a:rPr lang="en-US" altLang="zh-CN" sz="2600" i="1">
                          <a:latin typeface="Cambria Math" panose="02040503050406030204" pitchFamily="18" charset="0"/>
                        </a:rPr>
                        <m:t>=</m:t>
                      </m:r>
                      <m:sSub>
                        <m:sSubPr>
                          <m:ctrlPr>
                            <a:rPr lang="zh-CN" altLang="zh-CN" sz="2600" i="1">
                              <a:latin typeface="Cambria Math" panose="02040503050406030204" pitchFamily="18" charset="0"/>
                            </a:rPr>
                          </m:ctrlPr>
                        </m:sSubPr>
                        <m:e>
                          <m:d>
                            <m:dPr>
                              <m:ctrlPr>
                                <a:rPr lang="zh-CN" altLang="zh-CN" sz="2600" i="1">
                                  <a:latin typeface="Cambria Math" panose="02040503050406030204" pitchFamily="18" charset="0"/>
                                </a:rPr>
                              </m:ctrlPr>
                            </m:dPr>
                            <m:e>
                              <m:d>
                                <m:dPr>
                                  <m:ctrlPr>
                                    <a:rPr lang="zh-CN" altLang="zh-CN" sz="2600" i="1">
                                      <a:latin typeface="Cambria Math" panose="02040503050406030204" pitchFamily="18" charset="0"/>
                                    </a:rPr>
                                  </m:ctrlPr>
                                </m:dPr>
                                <m:e>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𝑖</m:t>
                                      </m:r>
                                    </m:sub>
                                  </m:sSub>
                                  <m:r>
                                    <a:rPr lang="en-US" altLang="zh-CN" sz="2600" i="1">
                                      <a:latin typeface="Cambria Math" panose="02040503050406030204" pitchFamily="18" charset="0"/>
                                    </a:rPr>
                                    <m:t>,</m:t>
                                  </m:r>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𝑗</m:t>
                                      </m:r>
                                    </m:sub>
                                  </m:sSub>
                                </m:e>
                              </m:d>
                            </m:e>
                          </m:d>
                        </m:e>
                        <m:sub>
                          <m:r>
                            <a:rPr lang="en-US" altLang="zh-CN" sz="2600" i="1">
                              <a:latin typeface="Cambria Math" panose="02040503050406030204" pitchFamily="18" charset="0"/>
                            </a:rPr>
                            <m:t>𝑛</m:t>
                          </m:r>
                          <m:r>
                            <a:rPr lang="en-US" altLang="zh-CN" sz="2600" i="1">
                              <a:latin typeface="Cambria Math" panose="02040503050406030204" pitchFamily="18" charset="0"/>
                            </a:rPr>
                            <m:t>×</m:t>
                          </m:r>
                          <m:r>
                            <a:rPr lang="en-US" altLang="zh-CN" sz="2600" i="1">
                              <a:latin typeface="Cambria Math" panose="02040503050406030204" pitchFamily="18" charset="0"/>
                            </a:rPr>
                            <m:t>𝑛</m:t>
                          </m:r>
                        </m:sub>
                      </m:sSub>
                      <m:r>
                        <a:rPr lang="en-US" altLang="zh-CN" sz="2600">
                          <a:latin typeface="Cambria Math" panose="02040503050406030204" pitchFamily="18" charset="0"/>
                        </a:rPr>
                        <m:t>=</m:t>
                      </m:r>
                      <m:d>
                        <m:dPr>
                          <m:begChr m:val="["/>
                          <m:endChr m:val="]"/>
                          <m:ctrlPr>
                            <a:rPr lang="zh-CN" altLang="zh-CN" sz="2600" i="1">
                              <a:latin typeface="Cambria Math" panose="02040503050406030204" pitchFamily="18" charset="0"/>
                            </a:rPr>
                          </m:ctrlPr>
                        </m:dPr>
                        <m:e>
                          <m:m>
                            <m:mPr>
                              <m:mcs>
                                <m:mc>
                                  <m:mcPr>
                                    <m:count m:val="3"/>
                                    <m:mcJc m:val="center"/>
                                  </m:mcPr>
                                </m:mc>
                              </m:mcs>
                              <m:ctrlPr>
                                <a:rPr lang="zh-CN" altLang="zh-CN" sz="2600" i="1">
                                  <a:latin typeface="Cambria Math" panose="02040503050406030204" pitchFamily="18" charset="0"/>
                                </a:rPr>
                              </m:ctrlPr>
                            </m:mPr>
                            <m:mr>
                              <m:e>
                                <m:d>
                                  <m:dPr>
                                    <m:ctrlPr>
                                      <a:rPr lang="zh-CN" altLang="zh-CN" sz="2600" i="1">
                                        <a:latin typeface="Cambria Math" panose="02040503050406030204" pitchFamily="18" charset="0"/>
                                      </a:rPr>
                                    </m:ctrlPr>
                                  </m:dPr>
                                  <m:e>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1</m:t>
                                        </m:r>
                                      </m:sub>
                                    </m:sSub>
                                    <m:r>
                                      <a:rPr lang="en-US" altLang="zh-CN" sz="2600" i="1">
                                        <a:latin typeface="Cambria Math" panose="02040503050406030204" pitchFamily="18" charset="0"/>
                                      </a:rPr>
                                      <m:t>,</m:t>
                                    </m:r>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1</m:t>
                                        </m:r>
                                      </m:sub>
                                    </m:sSub>
                                  </m:e>
                                </m:d>
                              </m:e>
                              <m:e>
                                <m:d>
                                  <m:dPr>
                                    <m:ctrlPr>
                                      <a:rPr lang="zh-CN" altLang="zh-CN" sz="2600" i="1">
                                        <a:latin typeface="Cambria Math" panose="02040503050406030204" pitchFamily="18" charset="0"/>
                                      </a:rPr>
                                    </m:ctrlPr>
                                  </m:dPr>
                                  <m:e>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1</m:t>
                                        </m:r>
                                      </m:sub>
                                    </m:sSub>
                                    <m:r>
                                      <a:rPr lang="en-US" altLang="zh-CN" sz="2600" i="1">
                                        <a:latin typeface="Cambria Math" panose="02040503050406030204" pitchFamily="18" charset="0"/>
                                      </a:rPr>
                                      <m:t>,</m:t>
                                    </m:r>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2</m:t>
                                        </m:r>
                                      </m:sub>
                                    </m:sSub>
                                  </m:e>
                                </m:d>
                              </m:e>
                              <m:e>
                                <m:m>
                                  <m:mPr>
                                    <m:mcs>
                                      <m:mc>
                                        <m:mcPr>
                                          <m:count m:val="2"/>
                                          <m:mcJc m:val="center"/>
                                        </m:mcPr>
                                      </m:mc>
                                    </m:mcs>
                                    <m:ctrlPr>
                                      <a:rPr lang="zh-CN" altLang="zh-CN" sz="2600" i="1">
                                        <a:latin typeface="Cambria Math" panose="02040503050406030204" pitchFamily="18" charset="0"/>
                                      </a:rPr>
                                    </m:ctrlPr>
                                  </m:mPr>
                                  <m:mr>
                                    <m:e>
                                      <m:r>
                                        <a:rPr lang="en-US" altLang="zh-CN" sz="2600" i="1">
                                          <a:latin typeface="Cambria Math" panose="02040503050406030204" pitchFamily="18" charset="0"/>
                                        </a:rPr>
                                        <m:t>⋯</m:t>
                                      </m:r>
                                    </m:e>
                                    <m:e>
                                      <m:d>
                                        <m:dPr>
                                          <m:ctrlPr>
                                            <a:rPr lang="zh-CN" altLang="zh-CN" sz="2600" i="1">
                                              <a:latin typeface="Cambria Math" panose="02040503050406030204" pitchFamily="18" charset="0"/>
                                            </a:rPr>
                                          </m:ctrlPr>
                                        </m:dPr>
                                        <m:e>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1</m:t>
                                              </m:r>
                                            </m:sub>
                                          </m:sSub>
                                          <m:r>
                                            <a:rPr lang="en-US" altLang="zh-CN" sz="2600" i="1">
                                              <a:latin typeface="Cambria Math" panose="02040503050406030204" pitchFamily="18" charset="0"/>
                                            </a:rPr>
                                            <m:t>,</m:t>
                                          </m:r>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𝑛</m:t>
                                              </m:r>
                                            </m:sub>
                                          </m:sSub>
                                        </m:e>
                                      </m:d>
                                    </m:e>
                                  </m:mr>
                                </m:m>
                              </m:e>
                            </m:mr>
                            <m:mr>
                              <m:e>
                                <m:d>
                                  <m:dPr>
                                    <m:ctrlPr>
                                      <a:rPr lang="zh-CN" altLang="zh-CN" sz="2600" i="1">
                                        <a:latin typeface="Cambria Math" panose="02040503050406030204" pitchFamily="18" charset="0"/>
                                      </a:rPr>
                                    </m:ctrlPr>
                                  </m:dPr>
                                  <m:e>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2</m:t>
                                        </m:r>
                                      </m:sub>
                                    </m:sSub>
                                    <m:r>
                                      <a:rPr lang="en-US" altLang="zh-CN" sz="2600" i="1">
                                        <a:latin typeface="Cambria Math" panose="02040503050406030204" pitchFamily="18" charset="0"/>
                                      </a:rPr>
                                      <m:t>,</m:t>
                                    </m:r>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1</m:t>
                                        </m:r>
                                      </m:sub>
                                    </m:sSub>
                                  </m:e>
                                </m:d>
                              </m:e>
                              <m:e>
                                <m:d>
                                  <m:dPr>
                                    <m:ctrlPr>
                                      <a:rPr lang="zh-CN" altLang="zh-CN" sz="2600" i="1">
                                        <a:latin typeface="Cambria Math" panose="02040503050406030204" pitchFamily="18" charset="0"/>
                                      </a:rPr>
                                    </m:ctrlPr>
                                  </m:dPr>
                                  <m:e>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2</m:t>
                                        </m:r>
                                      </m:sub>
                                    </m:sSub>
                                    <m:r>
                                      <a:rPr lang="en-US" altLang="zh-CN" sz="2600" i="1">
                                        <a:latin typeface="Cambria Math" panose="02040503050406030204" pitchFamily="18" charset="0"/>
                                      </a:rPr>
                                      <m:t>,</m:t>
                                    </m:r>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2</m:t>
                                        </m:r>
                                      </m:sub>
                                    </m:sSub>
                                  </m:e>
                                </m:d>
                              </m:e>
                              <m:e>
                                <m:m>
                                  <m:mPr>
                                    <m:mcs>
                                      <m:mc>
                                        <m:mcPr>
                                          <m:count m:val="2"/>
                                          <m:mcJc m:val="center"/>
                                        </m:mcPr>
                                      </m:mc>
                                    </m:mcs>
                                    <m:ctrlPr>
                                      <a:rPr lang="zh-CN" altLang="zh-CN" sz="2600" i="1">
                                        <a:latin typeface="Cambria Math" panose="02040503050406030204" pitchFamily="18" charset="0"/>
                                      </a:rPr>
                                    </m:ctrlPr>
                                  </m:mPr>
                                  <m:mr>
                                    <m:e>
                                      <m:r>
                                        <a:rPr lang="en-US" altLang="zh-CN" sz="2600" i="1">
                                          <a:latin typeface="Cambria Math" panose="02040503050406030204" pitchFamily="18" charset="0"/>
                                        </a:rPr>
                                        <m:t>⋯</m:t>
                                      </m:r>
                                    </m:e>
                                    <m:e>
                                      <m:d>
                                        <m:dPr>
                                          <m:ctrlPr>
                                            <a:rPr lang="zh-CN" altLang="zh-CN" sz="2600" i="1">
                                              <a:latin typeface="Cambria Math" panose="02040503050406030204" pitchFamily="18" charset="0"/>
                                            </a:rPr>
                                          </m:ctrlPr>
                                        </m:dPr>
                                        <m:e>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2</m:t>
                                              </m:r>
                                            </m:sub>
                                          </m:sSub>
                                          <m:r>
                                            <a:rPr lang="en-US" altLang="zh-CN" sz="2600" i="1">
                                              <a:latin typeface="Cambria Math" panose="02040503050406030204" pitchFamily="18" charset="0"/>
                                            </a:rPr>
                                            <m:t>,</m:t>
                                          </m:r>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𝑛</m:t>
                                              </m:r>
                                            </m:sub>
                                          </m:sSub>
                                        </m:e>
                                      </m:d>
                                    </m:e>
                                  </m:mr>
                                </m:m>
                              </m:e>
                            </m:mr>
                            <m:mr>
                              <m:e>
                                <m:m>
                                  <m:mPr>
                                    <m:mcs>
                                      <m:mc>
                                        <m:mcPr>
                                          <m:count m:val="1"/>
                                          <m:mcJc m:val="center"/>
                                        </m:mcPr>
                                      </m:mc>
                                    </m:mcs>
                                    <m:ctrlPr>
                                      <a:rPr lang="zh-CN" altLang="zh-CN" sz="2600" i="1">
                                        <a:latin typeface="Cambria Math" panose="02040503050406030204" pitchFamily="18" charset="0"/>
                                      </a:rPr>
                                    </m:ctrlPr>
                                  </m:mPr>
                                  <m:mr>
                                    <m:e>
                                      <m:r>
                                        <a:rPr lang="en-US" altLang="zh-CN" sz="2600" i="1">
                                          <a:latin typeface="Cambria Math" panose="02040503050406030204" pitchFamily="18" charset="0"/>
                                        </a:rPr>
                                        <m:t>⋮</m:t>
                                      </m:r>
                                    </m:e>
                                  </m:mr>
                                  <m:mr>
                                    <m:e>
                                      <m:d>
                                        <m:dPr>
                                          <m:ctrlPr>
                                            <a:rPr lang="zh-CN" altLang="zh-CN" sz="2600" i="1">
                                              <a:latin typeface="Cambria Math" panose="02040503050406030204" pitchFamily="18" charset="0"/>
                                            </a:rPr>
                                          </m:ctrlPr>
                                        </m:dPr>
                                        <m:e>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𝑛</m:t>
                                              </m:r>
                                            </m:sub>
                                          </m:sSub>
                                          <m:r>
                                            <a:rPr lang="en-US" altLang="zh-CN" sz="2600" i="1">
                                              <a:latin typeface="Cambria Math" panose="02040503050406030204" pitchFamily="18" charset="0"/>
                                            </a:rPr>
                                            <m:t>,</m:t>
                                          </m:r>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1</m:t>
                                              </m:r>
                                            </m:sub>
                                          </m:sSub>
                                        </m:e>
                                      </m:d>
                                    </m:e>
                                  </m:mr>
                                </m:m>
                              </m:e>
                              <m:e>
                                <m:m>
                                  <m:mPr>
                                    <m:mcs>
                                      <m:mc>
                                        <m:mcPr>
                                          <m:count m:val="1"/>
                                          <m:mcJc m:val="center"/>
                                        </m:mcPr>
                                      </m:mc>
                                    </m:mcs>
                                    <m:ctrlPr>
                                      <a:rPr lang="zh-CN" altLang="zh-CN" sz="2600" i="1">
                                        <a:latin typeface="Cambria Math" panose="02040503050406030204" pitchFamily="18" charset="0"/>
                                      </a:rPr>
                                    </m:ctrlPr>
                                  </m:mPr>
                                  <m:mr>
                                    <m:e>
                                      <m:r>
                                        <a:rPr lang="en-US" altLang="zh-CN" sz="2600" i="1">
                                          <a:latin typeface="Cambria Math" panose="02040503050406030204" pitchFamily="18" charset="0"/>
                                        </a:rPr>
                                        <m:t>⋮</m:t>
                                      </m:r>
                                    </m:e>
                                  </m:mr>
                                  <m:mr>
                                    <m:e>
                                      <m:d>
                                        <m:dPr>
                                          <m:ctrlPr>
                                            <a:rPr lang="zh-CN" altLang="zh-CN" sz="2600" i="1">
                                              <a:latin typeface="Cambria Math" panose="02040503050406030204" pitchFamily="18" charset="0"/>
                                            </a:rPr>
                                          </m:ctrlPr>
                                        </m:dPr>
                                        <m:e>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𝑛</m:t>
                                              </m:r>
                                            </m:sub>
                                          </m:sSub>
                                          <m:r>
                                            <a:rPr lang="en-US" altLang="zh-CN" sz="2600" i="1">
                                              <a:latin typeface="Cambria Math" panose="02040503050406030204" pitchFamily="18" charset="0"/>
                                            </a:rPr>
                                            <m:t>,</m:t>
                                          </m:r>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2</m:t>
                                              </m:r>
                                            </m:sub>
                                          </m:sSub>
                                        </m:e>
                                      </m:d>
                                    </m:e>
                                  </m:mr>
                                </m:m>
                              </m:e>
                              <m:e>
                                <m:m>
                                  <m:mPr>
                                    <m:mcs>
                                      <m:mc>
                                        <m:mcPr>
                                          <m:count m:val="2"/>
                                          <m:mcJc m:val="center"/>
                                        </m:mcPr>
                                      </m:mc>
                                    </m:mcs>
                                    <m:ctrlPr>
                                      <a:rPr lang="zh-CN" altLang="zh-CN" sz="2600" i="1">
                                        <a:latin typeface="Cambria Math" panose="02040503050406030204" pitchFamily="18" charset="0"/>
                                      </a:rPr>
                                    </m:ctrlPr>
                                  </m:mPr>
                                  <m:mr>
                                    <m:e>
                                      <m:m>
                                        <m:mPr>
                                          <m:mcs>
                                            <m:mc>
                                              <m:mcPr>
                                                <m:count m:val="1"/>
                                                <m:mcJc m:val="center"/>
                                              </m:mcPr>
                                            </m:mc>
                                          </m:mcs>
                                          <m:ctrlPr>
                                            <a:rPr lang="zh-CN" altLang="zh-CN" sz="2600" i="1">
                                              <a:latin typeface="Cambria Math" panose="02040503050406030204" pitchFamily="18" charset="0"/>
                                            </a:rPr>
                                          </m:ctrlPr>
                                        </m:mPr>
                                        <m:mr>
                                          <m:e>
                                            <m:r>
                                              <a:rPr lang="en-US" altLang="zh-CN" sz="2600" i="1">
                                                <a:latin typeface="Cambria Math" panose="02040503050406030204" pitchFamily="18" charset="0"/>
                                              </a:rPr>
                                              <m:t>⋮</m:t>
                                            </m:r>
                                          </m:e>
                                        </m:mr>
                                        <m:mr>
                                          <m:e>
                                            <m:r>
                                              <a:rPr lang="en-US" altLang="zh-CN" sz="2600" i="1">
                                                <a:latin typeface="Cambria Math" panose="02040503050406030204" pitchFamily="18" charset="0"/>
                                              </a:rPr>
                                              <m:t>⋯</m:t>
                                            </m:r>
                                          </m:e>
                                        </m:mr>
                                      </m:m>
                                    </m:e>
                                    <m:e>
                                      <m:m>
                                        <m:mPr>
                                          <m:mcs>
                                            <m:mc>
                                              <m:mcPr>
                                                <m:count m:val="1"/>
                                                <m:mcJc m:val="center"/>
                                              </m:mcPr>
                                            </m:mc>
                                          </m:mcs>
                                          <m:ctrlPr>
                                            <a:rPr lang="zh-CN" altLang="zh-CN" sz="2600" i="1">
                                              <a:latin typeface="Cambria Math" panose="02040503050406030204" pitchFamily="18" charset="0"/>
                                            </a:rPr>
                                          </m:ctrlPr>
                                        </m:mPr>
                                        <m:mr>
                                          <m:e>
                                            <m:r>
                                              <a:rPr lang="en-US" altLang="zh-CN" sz="2600" i="1">
                                                <a:latin typeface="Cambria Math" panose="02040503050406030204" pitchFamily="18" charset="0"/>
                                              </a:rPr>
                                              <m:t>⋮</m:t>
                                            </m:r>
                                          </m:e>
                                        </m:mr>
                                        <m:mr>
                                          <m:e>
                                            <m:d>
                                              <m:dPr>
                                                <m:ctrlPr>
                                                  <a:rPr lang="zh-CN" altLang="zh-CN" sz="2600" i="1">
                                                    <a:latin typeface="Cambria Math" panose="02040503050406030204" pitchFamily="18" charset="0"/>
                                                  </a:rPr>
                                                </m:ctrlPr>
                                              </m:dPr>
                                              <m:e>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𝑛</m:t>
                                                    </m:r>
                                                  </m:sub>
                                                </m:sSub>
                                                <m:r>
                                                  <a:rPr lang="en-US" altLang="zh-CN" sz="2600" i="1">
                                                    <a:latin typeface="Cambria Math" panose="02040503050406030204" pitchFamily="18" charset="0"/>
                                                  </a:rPr>
                                                  <m:t>,</m:t>
                                                </m:r>
                                                <m:sSub>
                                                  <m:sSubPr>
                                                    <m:ctrlPr>
                                                      <a:rPr lang="zh-CN" altLang="zh-CN" sz="2600" i="1">
                                                        <a:latin typeface="Cambria Math" panose="02040503050406030204" pitchFamily="18" charset="0"/>
                                                      </a:rPr>
                                                    </m:ctrlPr>
                                                  </m:sSubPr>
                                                  <m:e>
                                                    <m:r>
                                                      <a:rPr lang="en-US" altLang="zh-CN" sz="2600" b="1" i="1">
                                                        <a:latin typeface="Cambria Math" panose="02040503050406030204" pitchFamily="18" charset="0"/>
                                                      </a:rPr>
                                                      <m:t>𝝐</m:t>
                                                    </m:r>
                                                  </m:e>
                                                  <m:sub>
                                                    <m:r>
                                                      <a:rPr lang="en-US" altLang="zh-CN" sz="2600" i="1">
                                                        <a:latin typeface="Cambria Math" panose="02040503050406030204" pitchFamily="18" charset="0"/>
                                                      </a:rPr>
                                                      <m:t>𝑛</m:t>
                                                    </m:r>
                                                  </m:sub>
                                                </m:sSub>
                                              </m:e>
                                            </m:d>
                                          </m:e>
                                        </m:mr>
                                      </m:m>
                                    </m:e>
                                  </m:mr>
                                </m:m>
                              </m:e>
                            </m:mr>
                          </m:m>
                        </m:e>
                      </m:d>
                    </m:oMath>
                  </m:oMathPara>
                </a14:m>
                <a:endParaRPr lang="zh-CN" altLang="zh-CN" sz="2600" dirty="0"/>
              </a:p>
              <a:p>
                <a:pPr>
                  <a:lnSpc>
                    <a:spcPct val="120000"/>
                  </a:lnSpc>
                </a:pPr>
                <a:r>
                  <a:rPr lang="zh-CN" altLang="zh-CN" sz="2800" dirty="0"/>
                  <a:t>为</a:t>
                </a:r>
                <a14:m>
                  <m:oMath xmlns:m="http://schemas.openxmlformats.org/officeDocument/2006/math">
                    <m:r>
                      <a:rPr lang="en-US" altLang="zh-CN" sz="2800" i="1">
                        <a:latin typeface="Cambria Math" panose="02040503050406030204" pitchFamily="18" charset="0"/>
                      </a:rPr>
                      <m:t>𝑉</m:t>
                    </m:r>
                  </m:oMath>
                </a14:m>
                <a:r>
                  <a:rPr lang="zh-CN" altLang="zh-CN" sz="2800" dirty="0"/>
                  <a:t>关于基</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𝑛</m:t>
                        </m:r>
                      </m:sub>
                    </m:sSub>
                  </m:oMath>
                </a14:m>
                <a:r>
                  <a:rPr lang="zh-CN" altLang="zh-CN" sz="2800" dirty="0"/>
                  <a:t>的</a:t>
                </a:r>
                <a:r>
                  <a:rPr lang="zh-CN" altLang="zh-CN" sz="2800" b="1" dirty="0">
                    <a:solidFill>
                      <a:srgbClr val="FF0000"/>
                    </a:solidFill>
                  </a:rPr>
                  <a:t>度量矩阵</a:t>
                </a:r>
                <a:r>
                  <a:rPr lang="zh-CN" altLang="zh-CN" sz="2800" dirty="0">
                    <a:solidFill>
                      <a:srgbClr val="FF0000"/>
                    </a:solidFill>
                  </a:rPr>
                  <a:t>（或</a:t>
                </a:r>
                <a:r>
                  <a:rPr lang="en-US" altLang="zh-CN" sz="2800" b="1" dirty="0">
                    <a:solidFill>
                      <a:srgbClr val="FF0000"/>
                    </a:solidFill>
                  </a:rPr>
                  <a:t>Gram</a:t>
                </a:r>
                <a:r>
                  <a:rPr lang="zh-CN" altLang="zh-CN" sz="2800" b="1" dirty="0">
                    <a:solidFill>
                      <a:srgbClr val="FF0000"/>
                    </a:solidFill>
                  </a:rPr>
                  <a:t>矩阵</a:t>
                </a:r>
                <a:r>
                  <a:rPr lang="zh-CN" altLang="zh-CN" sz="2800" dirty="0">
                    <a:solidFill>
                      <a:srgbClr val="FF0000"/>
                    </a:solidFill>
                  </a:rPr>
                  <a:t>）</a:t>
                </a:r>
                <a:r>
                  <a:rPr lang="en-US" altLang="zh-CN" sz="2800" dirty="0"/>
                  <a:t>,</a:t>
                </a:r>
                <a:r>
                  <a:rPr lang="zh-CN" altLang="zh-CN" sz="2800" dirty="0"/>
                  <a:t>常记为</a:t>
                </a:r>
                <a14:m>
                  <m:oMath xmlns:m="http://schemas.openxmlformats.org/officeDocument/2006/math">
                    <m:r>
                      <a:rPr lang="en-US" altLang="zh-CN" sz="2800" i="1">
                        <a:latin typeface="Cambria Math" panose="02040503050406030204" pitchFamily="18" charset="0"/>
                      </a:rPr>
                      <m:t>𝐺</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𝑛</m:t>
                        </m:r>
                      </m:sub>
                    </m:sSub>
                    <m:r>
                      <a:rPr lang="en-US" altLang="zh-CN" sz="2800">
                        <a:latin typeface="Cambria Math" panose="02040503050406030204" pitchFamily="18" charset="0"/>
                      </a:rPr>
                      <m:t>)</m:t>
                    </m:r>
                  </m:oMath>
                </a14:m>
                <a:r>
                  <a:rPr lang="en-US" altLang="zh-CN" sz="2800" dirty="0"/>
                  <a:t>.</a:t>
                </a:r>
              </a:p>
              <a:p>
                <a:pPr>
                  <a:lnSpc>
                    <a:spcPct val="120000"/>
                  </a:lnSpc>
                </a:pPr>
                <a:r>
                  <a:rPr lang="en-US" altLang="zh-CN" sz="2800" dirty="0">
                    <a:solidFill>
                      <a:srgbClr val="0000FF"/>
                    </a:solidFill>
                  </a:rPr>
                  <a:t> </a:t>
                </a:r>
                <a:r>
                  <a:rPr lang="zh-CN" altLang="zh-CN" sz="2800" b="1" dirty="0">
                    <a:solidFill>
                      <a:srgbClr val="0000FF"/>
                    </a:solidFill>
                  </a:rPr>
                  <a:t>注</a:t>
                </a:r>
                <a:r>
                  <a:rPr lang="en-US" altLang="zh-CN" sz="2800" b="1" dirty="0">
                    <a:solidFill>
                      <a:srgbClr val="0000FF"/>
                    </a:solidFill>
                  </a:rPr>
                  <a:t>5</a:t>
                </a:r>
                <a:r>
                  <a:rPr lang="en-US" altLang="zh-CN" sz="2800" dirty="0">
                    <a:solidFill>
                      <a:srgbClr val="0000FF"/>
                    </a:solidFill>
                  </a:rPr>
                  <a:t>: </a:t>
                </a:r>
                <a:r>
                  <a:rPr lang="zh-CN" altLang="zh-CN" sz="2800" dirty="0">
                    <a:solidFill>
                      <a:srgbClr val="FF0000"/>
                    </a:solidFill>
                  </a:rPr>
                  <a:t>内积空间中内积与度量矩阵是一一对应的</a:t>
                </a:r>
                <a:r>
                  <a:rPr lang="en-US" altLang="zh-CN" sz="2800" dirty="0"/>
                  <a:t>.</a:t>
                </a:r>
                <a:endParaRPr lang="zh-CN" altLang="zh-CN" sz="2800" dirty="0"/>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3"/>
                <a:stretch>
                  <a:fillRect l="-7" t="-12" r="7" b="-19118"/>
                </a:stretch>
              </a:blipFill>
            </p:spPr>
            <p:txBody>
              <a:bodyPr/>
              <a:lstStyle/>
              <a:p>
                <a:r>
                  <a:rPr lang="zh-CN" altLang="en-US">
                    <a:noFill/>
                  </a:rPr>
                  <a:t> </a:t>
                </a:r>
              </a:p>
            </p:txBody>
          </p:sp>
        </mc:Fallback>
      </mc:AlternateContent>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0" y="1229293"/>
                <a:ext cx="8000999"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dirty="0"/>
                  <a:t>设</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a:rPr>
                          <m:t>𝝐</m:t>
                        </m:r>
                      </m:e>
                      <m:sub>
                        <m:r>
                          <a:rPr lang="en-US" altLang="zh-CN" sz="2800" i="1">
                            <a:latin typeface="Cambria Math" panose="02040503050406030204"/>
                          </a:rPr>
                          <m:t>1</m:t>
                        </m:r>
                      </m:sub>
                    </m:sSub>
                    <m:r>
                      <a:rPr lang="en-US" altLang="zh-CN" sz="2800" i="1">
                        <a:latin typeface="Cambria Math" panose="02040503050406030204"/>
                      </a:rPr>
                      <m:t>,⋯,</m:t>
                    </m:r>
                    <m:sSub>
                      <m:sSubPr>
                        <m:ctrlPr>
                          <a:rPr lang="zh-CN" altLang="zh-CN" sz="2800" i="1">
                            <a:latin typeface="Cambria Math" panose="02040503050406030204" pitchFamily="18" charset="0"/>
                          </a:rPr>
                        </m:ctrlPr>
                      </m:sSubPr>
                      <m:e>
                        <m:r>
                          <a:rPr lang="en-US" altLang="zh-CN" sz="2800" b="1" i="1">
                            <a:latin typeface="Cambria Math" panose="02040503050406030204"/>
                          </a:rPr>
                          <m:t>𝝐</m:t>
                        </m:r>
                      </m:e>
                      <m:sub>
                        <m:r>
                          <a:rPr lang="en-US" altLang="zh-CN" sz="2800" i="1">
                            <a:latin typeface="Cambria Math" panose="02040503050406030204"/>
                          </a:rPr>
                          <m:t>𝑛</m:t>
                        </m:r>
                      </m:sub>
                    </m:sSub>
                  </m:oMath>
                </a14:m>
                <a:r>
                  <a:rPr lang="zh-CN" altLang="zh-CN" sz="2800" dirty="0"/>
                  <a:t>是内积空间</a:t>
                </a:r>
                <a14:m>
                  <m:oMath xmlns:m="http://schemas.openxmlformats.org/officeDocument/2006/math">
                    <m:r>
                      <a:rPr lang="en-US" altLang="zh-CN" sz="2800" i="1">
                        <a:latin typeface="Cambria Math" panose="02040503050406030204"/>
                      </a:rPr>
                      <m:t>𝑉</m:t>
                    </m:r>
                  </m:oMath>
                </a14:m>
                <a:r>
                  <a:rPr lang="zh-CN" altLang="zh-CN" sz="2800" dirty="0"/>
                  <a:t>的一组基</a:t>
                </a:r>
                <a:r>
                  <a:rPr lang="en-US" altLang="zh-CN" sz="2800" dirty="0">
                    <a:latin typeface="仿宋" panose="02010609060101010101" pitchFamily="49" charset="-122"/>
                    <a:ea typeface="仿宋" panose="02010609060101010101" pitchFamily="49" charset="-122"/>
                  </a:rPr>
                  <a:t>,</a:t>
                </a:r>
                <a:r>
                  <a:rPr lang="zh-CN" altLang="en-US" sz="2800" dirty="0"/>
                  <a:t>则</a:t>
                </a:r>
                <a14:m>
                  <m:oMath xmlns:m="http://schemas.openxmlformats.org/officeDocument/2006/math">
                    <m:r>
                      <a:rPr lang="en-US" altLang="zh-CN" sz="2800" b="1" i="1">
                        <a:latin typeface="Cambria Math" panose="02040503050406030204"/>
                        <a:ea typeface="Cambria Math" panose="02040503050406030204"/>
                      </a:rPr>
                      <m:t>∀</m:t>
                    </m:r>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b="1" i="1">
                        <a:latin typeface="Cambria Math" panose="02040503050406030204" pitchFamily="18" charset="0"/>
                      </a:rPr>
                      <m:t>𝒚</m:t>
                    </m:r>
                    <m:r>
                      <a:rPr lang="en-US" altLang="zh-CN" sz="2800">
                        <a:latin typeface="Cambria Math" panose="02040503050406030204" pitchFamily="18" charset="0"/>
                      </a:rPr>
                      <m:t>∈</m:t>
                    </m:r>
                    <m:r>
                      <a:rPr lang="en-US" altLang="zh-CN" sz="2800" i="1">
                        <a:latin typeface="Cambria Math" panose="02040503050406030204" pitchFamily="18" charset="0"/>
                      </a:rPr>
                      <m:t>𝑉</m:t>
                    </m:r>
                  </m:oMath>
                </a14:m>
                <a:r>
                  <a:rPr lang="en-US" altLang="zh-CN" sz="2800" dirty="0">
                    <a:latin typeface="仿宋" panose="02010609060101010101" pitchFamily="49" charset="-122"/>
                    <a:ea typeface="仿宋" panose="02010609060101010101" pitchFamily="49" charset="-122"/>
                  </a:rPr>
                  <a:t>,</a:t>
                </a:r>
                <a:r>
                  <a:rPr lang="zh-CN" altLang="en-US" sz="2800" dirty="0"/>
                  <a:t>有</a:t>
                </a:r>
                <a:endParaRPr lang="en-US" altLang="zh-CN" sz="2800" i="1" dirty="0">
                  <a:latin typeface="Cambria Math" panose="02040503050406030204" pitchFamily="18" charset="0"/>
                </a:endParaRPr>
              </a:p>
              <a:p>
                <a:pPr>
                  <a:lnSpc>
                    <a:spcPct val="120000"/>
                  </a:lnSpc>
                  <a:spcBef>
                    <a:spcPts val="0"/>
                  </a:spcBef>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 </m:t>
                      </m:r>
                      <m:r>
                        <a:rPr lang="en-US" altLang="zh-CN" sz="2800" b="1" i="1">
                          <a:latin typeface="Cambria Math" panose="02040503050406030204"/>
                        </a:rPr>
                        <m:t>𝒙</m:t>
                      </m:r>
                      <m:r>
                        <a:rPr lang="en-US" altLang="zh-CN" sz="2800" i="1">
                          <a:latin typeface="Cambria Math" panose="02040503050406030204"/>
                        </a:rPr>
                        <m:t>=</m:t>
                      </m:r>
                      <m:nary>
                        <m:naryPr>
                          <m:chr m:val="∑"/>
                          <m:limLoc m:val="subSup"/>
                          <m:ctrlPr>
                            <a:rPr lang="zh-CN" altLang="zh-CN" sz="2800" i="1">
                              <a:latin typeface="Cambria Math" panose="02040503050406030204" pitchFamily="18" charset="0"/>
                            </a:rPr>
                          </m:ctrlPr>
                        </m:naryPr>
                        <m:sub>
                          <m:r>
                            <a:rPr lang="en-US" altLang="zh-CN" sz="2800" i="1">
                              <a:latin typeface="Cambria Math" panose="02040503050406030204"/>
                            </a:rPr>
                            <m:t>𝑖</m:t>
                          </m:r>
                          <m:r>
                            <a:rPr lang="en-US" altLang="zh-CN" sz="2800" i="1">
                              <a:latin typeface="Cambria Math" panose="02040503050406030204"/>
                            </a:rPr>
                            <m:t>=1</m:t>
                          </m:r>
                        </m:sub>
                        <m:sup>
                          <m:r>
                            <a:rPr lang="en-US" altLang="zh-CN" sz="2800" i="1">
                              <a:latin typeface="Cambria Math" panose="02040503050406030204"/>
                            </a:rPr>
                            <m:t>𝑛</m:t>
                          </m:r>
                        </m:sup>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𝜉</m:t>
                              </m:r>
                            </m:e>
                            <m:sub>
                              <m:r>
                                <a:rPr lang="en-US" altLang="zh-CN" sz="2800" i="1">
                                  <a:latin typeface="Cambria Math" panose="02040503050406030204"/>
                                </a:rPr>
                                <m:t>𝑖</m:t>
                              </m:r>
                            </m:sub>
                          </m:sSub>
                          <m:sSub>
                            <m:sSubPr>
                              <m:ctrlPr>
                                <a:rPr lang="zh-CN" altLang="zh-CN" sz="2800" i="1">
                                  <a:latin typeface="Cambria Math" panose="02040503050406030204" pitchFamily="18" charset="0"/>
                                </a:rPr>
                              </m:ctrlPr>
                            </m:sSubPr>
                            <m:e>
                              <m:r>
                                <a:rPr lang="en-US" altLang="zh-CN" sz="2800" b="1" i="1">
                                  <a:latin typeface="Cambria Math" panose="02040503050406030204"/>
                                </a:rPr>
                                <m:t>𝝐</m:t>
                              </m:r>
                            </m:e>
                            <m:sub>
                              <m:r>
                                <a:rPr lang="en-US" altLang="zh-CN" sz="2800" i="1">
                                  <a:latin typeface="Cambria Math" panose="02040503050406030204"/>
                                </a:rPr>
                                <m:t>𝑖</m:t>
                              </m:r>
                            </m:sub>
                          </m:sSub>
                        </m:e>
                      </m:nary>
                    </m:oMath>
                  </m:oMathPara>
                </a14:m>
                <a:endParaRPr lang="zh-CN" altLang="zh-CN" sz="2800" dirty="0"/>
              </a:p>
              <a:p>
                <a:pPr>
                  <a:lnSpc>
                    <a:spcPct val="120000"/>
                  </a:lnSpc>
                  <a:spcBef>
                    <a:spcPts val="0"/>
                  </a:spcBef>
                </a:pPr>
                <a14:m>
                  <m:oMathPara xmlns:m="http://schemas.openxmlformats.org/officeDocument/2006/math">
                    <m:oMathParaPr>
                      <m:jc m:val="centerGroup"/>
                    </m:oMathParaPr>
                    <m:oMath xmlns:m="http://schemas.openxmlformats.org/officeDocument/2006/math">
                      <m:r>
                        <a:rPr lang="en-US" altLang="zh-CN" sz="2800" b="1" i="1">
                          <a:latin typeface="Cambria Math" panose="02040503050406030204"/>
                        </a:rPr>
                        <m:t>𝒚</m:t>
                      </m:r>
                      <m:r>
                        <a:rPr lang="en-US" altLang="zh-CN" sz="2800" i="1">
                          <a:latin typeface="Cambria Math" panose="02040503050406030204"/>
                        </a:rPr>
                        <m:t>=</m:t>
                      </m:r>
                      <m:nary>
                        <m:naryPr>
                          <m:chr m:val="∑"/>
                          <m:limLoc m:val="subSup"/>
                          <m:ctrlPr>
                            <a:rPr lang="zh-CN" altLang="zh-CN" sz="2800" i="1">
                              <a:latin typeface="Cambria Math" panose="02040503050406030204" pitchFamily="18" charset="0"/>
                            </a:rPr>
                          </m:ctrlPr>
                        </m:naryPr>
                        <m:sub>
                          <m:r>
                            <m:rPr>
                              <m:brk m:alnAt="1"/>
                            </m:rPr>
                            <a:rPr lang="en-US" altLang="zh-CN" sz="2800" b="0" i="1" smtClean="0">
                              <a:latin typeface="Cambria Math" panose="02040503050406030204" pitchFamily="18" charset="0"/>
                            </a:rPr>
                            <m:t>𝑗</m:t>
                          </m:r>
                          <m:r>
                            <a:rPr lang="en-US" altLang="zh-CN" sz="2800" i="1">
                              <a:latin typeface="Cambria Math" panose="02040503050406030204"/>
                            </a:rPr>
                            <m:t>=1</m:t>
                          </m:r>
                        </m:sub>
                        <m:sup>
                          <m:r>
                            <a:rPr lang="en-US" altLang="zh-CN" sz="2800" i="1">
                              <a:latin typeface="Cambria Math" panose="02040503050406030204"/>
                            </a:rPr>
                            <m:t>𝑛</m:t>
                          </m:r>
                        </m:sup>
                        <m:e>
                          <m:sSub>
                            <m:sSubPr>
                              <m:ctrlPr>
                                <a:rPr lang="zh-CN" altLang="zh-CN" sz="2800" i="1">
                                  <a:latin typeface="Cambria Math" panose="02040503050406030204" pitchFamily="18" charset="0"/>
                                </a:rPr>
                              </m:ctrlPr>
                            </m:sSubPr>
                            <m:e>
                              <m:r>
                                <a:rPr lang="en-US" altLang="zh-CN" sz="2800" i="1">
                                  <a:latin typeface="Cambria Math" panose="02040503050406030204"/>
                                </a:rPr>
                                <m:t>𝜂</m:t>
                              </m:r>
                            </m:e>
                            <m:sub>
                              <m:r>
                                <a:rPr lang="en-US" altLang="zh-CN" sz="2800" b="0" i="1" smtClean="0">
                                  <a:latin typeface="Cambria Math" panose="02040503050406030204" pitchFamily="18" charset="0"/>
                                </a:rPr>
                                <m:t>𝑗</m:t>
                              </m:r>
                            </m:sub>
                          </m:sSub>
                          <m:sSub>
                            <m:sSubPr>
                              <m:ctrlPr>
                                <a:rPr lang="zh-CN" altLang="zh-CN" sz="2800" i="1">
                                  <a:latin typeface="Cambria Math" panose="02040503050406030204" pitchFamily="18" charset="0"/>
                                </a:rPr>
                              </m:ctrlPr>
                            </m:sSubPr>
                            <m:e>
                              <m:r>
                                <a:rPr lang="en-US" altLang="zh-CN" sz="2800" b="1" i="1">
                                  <a:latin typeface="Cambria Math" panose="02040503050406030204"/>
                                </a:rPr>
                                <m:t>𝝐</m:t>
                              </m:r>
                            </m:e>
                            <m:sub>
                              <m:r>
                                <a:rPr lang="en-US" altLang="zh-CN" sz="2800" b="0" i="1" smtClean="0">
                                  <a:latin typeface="Cambria Math" panose="02040503050406030204" pitchFamily="18" charset="0"/>
                                </a:rPr>
                                <m:t>𝑗</m:t>
                              </m:r>
                            </m:sub>
                          </m:sSub>
                        </m:e>
                      </m:nary>
                    </m:oMath>
                  </m:oMathPara>
                </a14:m>
                <a:endParaRPr lang="zh-CN" altLang="zh-CN" sz="2800" dirty="0"/>
              </a:p>
              <a:p>
                <a:pPr>
                  <a:lnSpc>
                    <a:spcPct val="120000"/>
                  </a:lnSpc>
                </a:pPr>
                <a14:m>
                  <m:oMathPara xmlns:m="http://schemas.openxmlformats.org/officeDocument/2006/math">
                    <m:oMathParaPr>
                      <m:jc m:val="left"/>
                    </m:oMathParaPr>
                    <m:oMath xmlns:m="http://schemas.openxmlformats.org/officeDocument/2006/math">
                      <m:r>
                        <m:rPr>
                          <m:nor/>
                        </m:rPr>
                        <a:rPr lang="zh-CN" altLang="zh-CN" sz="2800" dirty="0">
                          <a:latin typeface="Cambria Math" panose="02040503050406030204" pitchFamily="18" charset="0"/>
                        </a:rPr>
                        <m:t>式中</m:t>
                      </m:r>
                      <m:r>
                        <m:rPr>
                          <m:nor/>
                        </m:rPr>
                        <a:rPr lang="en-US" altLang="zh-CN" sz="2800" dirty="0">
                          <a:latin typeface="仿宋" panose="02010609060101010101" pitchFamily="49" charset="-122"/>
                          <a:ea typeface="仿宋" panose="02010609060101010101" pitchFamily="49" charset="-122"/>
                        </a:rPr>
                        <m:t>,</m:t>
                      </m:r>
                      <m:r>
                        <a:rPr lang="en-US" altLang="zh-CN" sz="2800" b="1" i="1">
                          <a:latin typeface="Cambria Math" panose="02040503050406030204"/>
                        </a:rPr>
                        <m:t>𝝃</m:t>
                      </m:r>
                      <m:r>
                        <a:rPr lang="en-US" altLang="zh-CN" sz="2800" i="1">
                          <a:latin typeface="Cambria Math" panose="02040503050406030204"/>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a:rPr>
                                    <m:t>𝜉</m:t>
                                  </m:r>
                                </m:e>
                                <m:sub>
                                  <m:r>
                                    <a:rPr lang="en-US" altLang="zh-CN" sz="2800" i="1">
                                      <a:latin typeface="Cambria Math" panose="02040503050406030204"/>
                                    </a:rPr>
                                    <m:t>1</m:t>
                                  </m:r>
                                </m:sub>
                              </m:sSub>
                              <m:r>
                                <a:rPr lang="en-US" altLang="zh-CN" sz="2800" i="1">
                                  <a:latin typeface="Cambria Math" panose="02040503050406030204"/>
                                </a:rPr>
                                <m:t>,⋯,</m:t>
                              </m:r>
                              <m:sSub>
                                <m:sSubPr>
                                  <m:ctrlPr>
                                    <a:rPr lang="zh-CN" altLang="zh-CN" sz="2800" i="1">
                                      <a:latin typeface="Cambria Math" panose="02040503050406030204" pitchFamily="18" charset="0"/>
                                    </a:rPr>
                                  </m:ctrlPr>
                                </m:sSubPr>
                                <m:e>
                                  <m:r>
                                    <a:rPr lang="en-US" altLang="zh-CN" sz="2800" i="1">
                                      <a:latin typeface="Cambria Math" panose="02040503050406030204"/>
                                    </a:rPr>
                                    <m:t>𝜉</m:t>
                                  </m:r>
                                </m:e>
                                <m:sub>
                                  <m:r>
                                    <a:rPr lang="en-US" altLang="zh-CN" sz="2800" i="1">
                                      <a:latin typeface="Cambria Math" panose="02040503050406030204"/>
                                    </a:rPr>
                                    <m:t>𝑛</m:t>
                                  </m:r>
                                </m:sub>
                              </m:sSub>
                            </m:e>
                          </m:d>
                        </m:e>
                        <m:sup>
                          <m:r>
                            <a:rPr lang="en-US" altLang="zh-CN" sz="2800" i="1">
                              <a:latin typeface="Cambria Math" panose="02040503050406030204"/>
                            </a:rPr>
                            <m:t>𝑇</m:t>
                          </m:r>
                        </m:sup>
                      </m:sSup>
                      <m:r>
                        <m:rPr>
                          <m:nor/>
                        </m:rPr>
                        <a:rPr lang="zh-CN" altLang="zh-CN" sz="2800" dirty="0">
                          <a:latin typeface="Cambria Math" panose="02040503050406030204" pitchFamily="18" charset="0"/>
                        </a:rPr>
                        <m:t>和</m:t>
                      </m:r>
                      <m:r>
                        <a:rPr lang="en-US" altLang="zh-CN" sz="2800" b="1" i="1" smtClean="0">
                          <a:latin typeface="Cambria Math" panose="02040503050406030204"/>
                        </a:rPr>
                        <m:t>𝜼</m:t>
                      </m:r>
                      <m:r>
                        <a:rPr lang="en-US" altLang="zh-CN" sz="2800" i="1">
                          <a:latin typeface="Cambria Math" panose="02040503050406030204"/>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a:rPr>
                                    <m:t>𝜂</m:t>
                                  </m:r>
                                </m:e>
                                <m:sub>
                                  <m:r>
                                    <a:rPr lang="en-US" altLang="zh-CN" sz="2800" i="1">
                                      <a:latin typeface="Cambria Math" panose="02040503050406030204"/>
                                    </a:rPr>
                                    <m:t>1</m:t>
                                  </m:r>
                                </m:sub>
                              </m:sSub>
                              <m:r>
                                <a:rPr lang="en-US" altLang="zh-CN" sz="2800" i="1">
                                  <a:latin typeface="Cambria Math" panose="02040503050406030204"/>
                                </a:rPr>
                                <m:t>,⋯,</m:t>
                              </m:r>
                              <m:sSub>
                                <m:sSubPr>
                                  <m:ctrlPr>
                                    <a:rPr lang="zh-CN" altLang="zh-CN" sz="2800" i="1">
                                      <a:latin typeface="Cambria Math" panose="02040503050406030204" pitchFamily="18" charset="0"/>
                                    </a:rPr>
                                  </m:ctrlPr>
                                </m:sSubPr>
                                <m:e>
                                  <m:r>
                                    <a:rPr lang="en-US" altLang="zh-CN" sz="2800" i="1">
                                      <a:latin typeface="Cambria Math" panose="02040503050406030204"/>
                                    </a:rPr>
                                    <m:t>𝜂</m:t>
                                  </m:r>
                                </m:e>
                                <m:sub>
                                  <m:r>
                                    <a:rPr lang="en-US" altLang="zh-CN" sz="2800" i="1">
                                      <a:latin typeface="Cambria Math" panose="02040503050406030204"/>
                                    </a:rPr>
                                    <m:t>𝑛</m:t>
                                  </m:r>
                                </m:sub>
                              </m:sSub>
                            </m:e>
                          </m:d>
                        </m:e>
                        <m:sup>
                          <m:r>
                            <a:rPr lang="en-US" altLang="zh-CN" sz="2800" i="1">
                              <a:latin typeface="Cambria Math" panose="02040503050406030204"/>
                            </a:rPr>
                            <m:t>𝑇</m:t>
                          </m:r>
                        </m:sup>
                      </m:sSup>
                      <m:r>
                        <m:rPr>
                          <m:nor/>
                        </m:rPr>
                        <a:rPr lang="zh-CN" altLang="zh-CN" sz="2800" dirty="0">
                          <a:latin typeface="Cambria Math" panose="02040503050406030204" pitchFamily="18" charset="0"/>
                        </a:rPr>
                        <m:t>分别是向</m:t>
                      </m:r>
                    </m:oMath>
                  </m:oMathPara>
                </a14:m>
                <a:endParaRPr lang="en-US" altLang="zh-CN" sz="2800" dirty="0"/>
              </a:p>
              <a:p>
                <a:pPr>
                  <a:lnSpc>
                    <a:spcPct val="120000"/>
                  </a:lnSpc>
                </a:pPr>
                <a14:m>
                  <m:oMathPara xmlns:m="http://schemas.openxmlformats.org/officeDocument/2006/math">
                    <m:oMathParaPr>
                      <m:jc m:val="left"/>
                    </m:oMathParaPr>
                    <m:oMath xmlns:m="http://schemas.openxmlformats.org/officeDocument/2006/math">
                      <m:r>
                        <m:rPr>
                          <m:nor/>
                        </m:rPr>
                        <a:rPr lang="zh-CN" altLang="zh-CN" sz="2800" dirty="0">
                          <a:latin typeface="Cambria Math" panose="02040503050406030204" pitchFamily="18" charset="0"/>
                        </a:rPr>
                        <m:t>量</m:t>
                      </m:r>
                      <m:r>
                        <a:rPr lang="en-US" altLang="zh-CN" sz="2800" b="1" i="1">
                          <a:latin typeface="Cambria Math" panose="02040503050406030204"/>
                        </a:rPr>
                        <m:t>𝒙</m:t>
                      </m:r>
                      <m:r>
                        <m:rPr>
                          <m:nor/>
                        </m:rPr>
                        <a:rPr lang="zh-CN" altLang="zh-CN" sz="2800" dirty="0">
                          <a:latin typeface="Cambria Math" panose="02040503050406030204" pitchFamily="18" charset="0"/>
                        </a:rPr>
                        <m:t>和</m:t>
                      </m:r>
                      <m:r>
                        <a:rPr lang="en-US" altLang="zh-CN" sz="2800" b="1" i="1">
                          <a:latin typeface="Cambria Math" panose="02040503050406030204"/>
                        </a:rPr>
                        <m:t>𝒚</m:t>
                      </m:r>
                      <m:r>
                        <m:rPr>
                          <m:nor/>
                        </m:rPr>
                        <a:rPr lang="zh-CN" altLang="zh-CN" sz="2800" dirty="0">
                          <a:latin typeface="Cambria Math" panose="02040503050406030204" pitchFamily="18" charset="0"/>
                        </a:rPr>
                        <m:t>在基</m:t>
                      </m:r>
                      <m:sSub>
                        <m:sSubPr>
                          <m:ctrlPr>
                            <a:rPr lang="zh-CN" altLang="zh-CN" sz="2800" i="1">
                              <a:latin typeface="Cambria Math" panose="02040503050406030204" pitchFamily="18" charset="0"/>
                            </a:rPr>
                          </m:ctrlPr>
                        </m:sSubPr>
                        <m:e>
                          <m:r>
                            <a:rPr lang="en-US" altLang="zh-CN" sz="2800" b="1" i="1">
                              <a:latin typeface="Cambria Math" panose="02040503050406030204"/>
                            </a:rPr>
                            <m:t>𝝐</m:t>
                          </m:r>
                        </m:e>
                        <m:sub>
                          <m:r>
                            <a:rPr lang="en-US" altLang="zh-CN" sz="2800" i="1">
                              <a:latin typeface="Cambria Math" panose="02040503050406030204"/>
                            </a:rPr>
                            <m:t>1</m:t>
                          </m:r>
                        </m:sub>
                      </m:sSub>
                      <m:r>
                        <a:rPr lang="en-US" altLang="zh-CN" sz="2800" i="1">
                          <a:latin typeface="Cambria Math" panose="02040503050406030204"/>
                        </a:rPr>
                        <m:t>,⋯,</m:t>
                      </m:r>
                      <m:sSub>
                        <m:sSubPr>
                          <m:ctrlPr>
                            <a:rPr lang="zh-CN" altLang="zh-CN" sz="2800" i="1">
                              <a:latin typeface="Cambria Math" panose="02040503050406030204" pitchFamily="18" charset="0"/>
                            </a:rPr>
                          </m:ctrlPr>
                        </m:sSubPr>
                        <m:e>
                          <m:r>
                            <a:rPr lang="en-US" altLang="zh-CN" sz="2800" b="1" i="1">
                              <a:latin typeface="Cambria Math" panose="02040503050406030204"/>
                            </a:rPr>
                            <m:t>𝝐</m:t>
                          </m:r>
                        </m:e>
                        <m:sub>
                          <m:r>
                            <a:rPr lang="en-US" altLang="zh-CN" sz="2800" i="1">
                              <a:latin typeface="Cambria Math" panose="02040503050406030204"/>
                            </a:rPr>
                            <m:t>𝑛</m:t>
                          </m:r>
                        </m:sub>
                      </m:sSub>
                      <m:r>
                        <m:rPr>
                          <m:nor/>
                        </m:rPr>
                        <a:rPr lang="zh-CN" altLang="zh-CN" sz="2800" dirty="0">
                          <a:latin typeface="Cambria Math" panose="02040503050406030204" pitchFamily="18" charset="0"/>
                        </a:rPr>
                        <m:t>下的坐标</m:t>
                      </m:r>
                      <m:r>
                        <m:rPr>
                          <m:nor/>
                        </m:rPr>
                        <a:rPr lang="en-US" altLang="zh-CN" sz="2800" dirty="0">
                          <a:latin typeface="仿宋" panose="02010609060101010101" pitchFamily="49" charset="-122"/>
                          <a:ea typeface="仿宋" panose="02010609060101010101" pitchFamily="49" charset="-122"/>
                        </a:rPr>
                        <m:t>.</m:t>
                      </m:r>
                    </m:oMath>
                  </m:oMathPara>
                </a14:m>
                <a:endParaRPr lang="zh-CN" altLang="zh-CN" sz="2800" dirty="0">
                  <a:latin typeface="仿宋" panose="02010609060101010101" pitchFamily="49" charset="-122"/>
                  <a:ea typeface="仿宋" panose="02010609060101010101" pitchFamily="49" charset="-122"/>
                </a:endParaRPr>
              </a:p>
              <a:p>
                <a:pPr>
                  <a:lnSpc>
                    <a:spcPct val="120000"/>
                  </a:lnSpc>
                  <a:spcBef>
                    <a:spcPts val="0"/>
                  </a:spcBef>
                </a:pPr>
                <a14:m>
                  <m:oMathPara xmlns:m="http://schemas.openxmlformats.org/officeDocument/2006/math">
                    <m:oMathParaPr>
                      <m:jc m:val="centerGroup"/>
                    </m:oMathParaPr>
                    <m:oMath xmlns:m="http://schemas.openxmlformats.org/officeDocument/2006/math">
                      <m:d>
                        <m:dPr>
                          <m:ctrlPr>
                            <a:rPr lang="zh-CN" altLang="zh-CN" sz="2800" i="1">
                              <a:latin typeface="Cambria Math" panose="02040503050406030204" pitchFamily="18" charset="0"/>
                            </a:rPr>
                          </m:ctrlPr>
                        </m:dPr>
                        <m:e>
                          <m:r>
                            <a:rPr lang="en-US" altLang="zh-CN" sz="2800" b="1" i="1">
                              <a:latin typeface="Cambria Math" panose="02040503050406030204"/>
                            </a:rPr>
                            <m:t>𝒙</m:t>
                          </m:r>
                          <m:r>
                            <a:rPr lang="en-US" altLang="zh-CN" sz="2800" i="1">
                              <a:latin typeface="Cambria Math" panose="02040503050406030204"/>
                            </a:rPr>
                            <m:t>,</m:t>
                          </m:r>
                          <m:r>
                            <a:rPr lang="en-US" altLang="zh-CN" sz="2800" b="1" i="1">
                              <a:latin typeface="Cambria Math" panose="02040503050406030204"/>
                            </a:rPr>
                            <m:t>𝒚</m:t>
                          </m:r>
                        </m:e>
                      </m:d>
                      <m:r>
                        <a:rPr lang="en-US" altLang="zh-CN" sz="2800" i="1">
                          <a:latin typeface="Cambria Math" panose="02040503050406030204"/>
                        </a:rPr>
                        <m:t>=</m:t>
                      </m:r>
                      <m:nary>
                        <m:naryPr>
                          <m:chr m:val="∑"/>
                          <m:ctrlPr>
                            <a:rPr lang="zh-CN" altLang="zh-CN" sz="2800" i="1">
                              <a:latin typeface="Cambria Math" panose="02040503050406030204" pitchFamily="18" charset="0"/>
                            </a:rPr>
                          </m:ctrlPr>
                        </m:naryPr>
                        <m:sub>
                          <m:r>
                            <a:rPr lang="en-US" altLang="zh-CN" sz="2800" i="1">
                              <a:latin typeface="Cambria Math" panose="02040503050406030204"/>
                            </a:rPr>
                            <m:t>𝑖</m:t>
                          </m:r>
                          <m:r>
                            <a:rPr lang="en-US" altLang="zh-CN" sz="2800" i="1">
                              <a:latin typeface="Cambria Math" panose="02040503050406030204"/>
                            </a:rPr>
                            <m:t>,</m:t>
                          </m:r>
                          <m:r>
                            <a:rPr lang="en-US" altLang="zh-CN" sz="2800" i="1">
                              <a:latin typeface="Cambria Math" panose="02040503050406030204"/>
                            </a:rPr>
                            <m:t>𝑗</m:t>
                          </m:r>
                          <m:r>
                            <a:rPr lang="en-US" altLang="zh-CN" sz="2800" i="1">
                              <a:latin typeface="Cambria Math" panose="02040503050406030204"/>
                            </a:rPr>
                            <m:t>=1</m:t>
                          </m:r>
                        </m:sub>
                        <m:sup>
                          <m:r>
                            <a:rPr lang="en-US" altLang="zh-CN" sz="2800" i="1">
                              <a:latin typeface="Cambria Math" panose="02040503050406030204"/>
                            </a:rPr>
                            <m:t>𝑛</m:t>
                          </m:r>
                        </m:sup>
                        <m:e>
                          <m:sSub>
                            <m:sSubPr>
                              <m:ctrlPr>
                                <a:rPr lang="zh-CN" altLang="zh-CN" sz="2800" i="1">
                                  <a:latin typeface="Cambria Math" panose="02040503050406030204" pitchFamily="18" charset="0"/>
                                </a:rPr>
                              </m:ctrlPr>
                            </m:sSubPr>
                            <m:e>
                              <m:r>
                                <a:rPr lang="en-US" altLang="zh-CN" sz="2800" i="1">
                                  <a:latin typeface="Cambria Math" panose="02040503050406030204"/>
                                </a:rPr>
                                <m:t>𝜉</m:t>
                              </m:r>
                            </m:e>
                            <m:sub>
                              <m:r>
                                <a:rPr lang="en-US" altLang="zh-CN" sz="2800" i="1">
                                  <a:latin typeface="Cambria Math" panose="02040503050406030204"/>
                                </a:rPr>
                                <m:t>𝑖</m:t>
                              </m:r>
                            </m:sub>
                          </m:sSub>
                          <m:sSub>
                            <m:sSubPr>
                              <m:ctrlPr>
                                <a:rPr lang="zh-CN" altLang="zh-CN" sz="2800" i="1">
                                  <a:latin typeface="Cambria Math" panose="02040503050406030204" pitchFamily="18" charset="0"/>
                                </a:rPr>
                              </m:ctrlPr>
                            </m:sSubPr>
                            <m:e>
                              <m:acc>
                                <m:accPr>
                                  <m:chr m:val="̅"/>
                                  <m:ctrlPr>
                                    <a:rPr lang="zh-CN" altLang="zh-CN" sz="2800" i="1">
                                      <a:latin typeface="Cambria Math" panose="02040503050406030204" pitchFamily="18" charset="0"/>
                                    </a:rPr>
                                  </m:ctrlPr>
                                </m:accPr>
                                <m:e>
                                  <m:r>
                                    <a:rPr lang="en-US" altLang="zh-CN" sz="2800" i="1">
                                      <a:latin typeface="Cambria Math" panose="02040503050406030204"/>
                                    </a:rPr>
                                    <m:t>𝜂</m:t>
                                  </m:r>
                                </m:e>
                              </m:acc>
                            </m:e>
                            <m:sub>
                              <m:r>
                                <a:rPr lang="en-US" altLang="zh-CN" sz="2800" i="1">
                                  <a:latin typeface="Cambria Math" panose="02040503050406030204"/>
                                </a:rPr>
                                <m:t>𝑗</m:t>
                              </m:r>
                            </m:sub>
                          </m:sSub>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a:rPr>
                                    <m:t>𝝐</m:t>
                                  </m:r>
                                </m:e>
                                <m:sub>
                                  <m:r>
                                    <a:rPr lang="en-US" altLang="zh-CN" sz="2800" i="1">
                                      <a:latin typeface="Cambria Math" panose="02040503050406030204"/>
                                    </a:rPr>
                                    <m:t>𝑖</m:t>
                                  </m:r>
                                </m:sub>
                              </m:sSub>
                              <m:r>
                                <a:rPr lang="en-US" altLang="zh-CN" sz="2800" i="1">
                                  <a:latin typeface="Cambria Math" panose="02040503050406030204"/>
                                </a:rPr>
                                <m:t>,</m:t>
                              </m:r>
                              <m:sSub>
                                <m:sSubPr>
                                  <m:ctrlPr>
                                    <a:rPr lang="zh-CN" altLang="zh-CN" sz="2800" i="1">
                                      <a:latin typeface="Cambria Math" panose="02040503050406030204" pitchFamily="18" charset="0"/>
                                    </a:rPr>
                                  </m:ctrlPr>
                                </m:sSubPr>
                                <m:e>
                                  <m:r>
                                    <a:rPr lang="en-US" altLang="zh-CN" sz="2800" b="1" i="1">
                                      <a:latin typeface="Cambria Math" panose="02040503050406030204"/>
                                    </a:rPr>
                                    <m:t>𝝐</m:t>
                                  </m:r>
                                </m:e>
                                <m:sub>
                                  <m:r>
                                    <a:rPr lang="en-US" altLang="zh-CN" sz="2800" i="1">
                                      <a:latin typeface="Cambria Math" panose="02040503050406030204"/>
                                    </a:rPr>
                                    <m:t>𝑗</m:t>
                                  </m:r>
                                </m:sub>
                              </m:sSub>
                            </m:e>
                          </m:d>
                        </m:e>
                      </m:nary>
                    </m:oMath>
                  </m:oMathPara>
                </a14:m>
                <a:endParaRPr lang="zh-CN" altLang="zh-CN" sz="2800" dirty="0"/>
              </a:p>
              <a:p>
                <a:pPr>
                  <a:lnSpc>
                    <a:spcPct val="120000"/>
                  </a:lnSpc>
                </a:pPr>
                <a:endParaRPr lang="en-US" altLang="zh-CN" sz="2800" dirty="0"/>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8000999" cy="4935337"/>
              </a:xfrm>
              <a:prstGeom prst="rect">
                <a:avLst/>
              </a:prstGeom>
              <a:blipFill rotWithShape="1">
                <a:blip r:embed="rId2"/>
                <a:stretch>
                  <a:fillRect l="-7" t="-12" r="7" b="-41622"/>
                </a:stretch>
              </a:blipFill>
            </p:spPr>
            <p:txBody>
              <a:bodyPr/>
              <a:lstStyle/>
              <a:p>
                <a:r>
                  <a:rPr lang="zh-CN" altLang="en-US">
                    <a:noFill/>
                  </a:rPr>
                  <a:t> </a:t>
                </a:r>
              </a:p>
            </p:txBody>
          </p:sp>
        </mc:Fallback>
      </mc:AlternateContent>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4000"/>
                  </a:lnSpc>
                  <a:spcBef>
                    <a:spcPts val="0"/>
                  </a:spcBef>
                </a:pPr>
                <a:r>
                  <a:rPr lang="zh-CN" altLang="zh-CN" sz="2800" b="1" dirty="0">
                    <a:solidFill>
                      <a:srgbClr val="0000FF"/>
                    </a:solidFill>
                  </a:rPr>
                  <a:t>定义</a:t>
                </a:r>
                <a:r>
                  <a:rPr lang="en-US" altLang="zh-CN" sz="2800" b="1" dirty="0">
                    <a:solidFill>
                      <a:srgbClr val="0000FF"/>
                    </a:solidFill>
                  </a:rPr>
                  <a:t>1.4.1</a:t>
                </a:r>
                <a:r>
                  <a:rPr lang="zh-CN" altLang="zh-CN" sz="2800" dirty="0">
                    <a:solidFill>
                      <a:srgbClr val="0000FF"/>
                    </a:solidFill>
                  </a:rPr>
                  <a:t>（</a:t>
                </a:r>
                <a:r>
                  <a:rPr lang="zh-CN" altLang="zh-CN" sz="2800" b="1" dirty="0">
                    <a:solidFill>
                      <a:srgbClr val="0000FF"/>
                    </a:solidFill>
                  </a:rPr>
                  <a:t>内积空间</a:t>
                </a:r>
                <a:r>
                  <a:rPr lang="zh-CN" altLang="zh-CN" sz="2800" dirty="0">
                    <a:solidFill>
                      <a:srgbClr val="0000FF"/>
                    </a:solidFill>
                  </a:rPr>
                  <a:t>）</a:t>
                </a:r>
                <a:r>
                  <a:rPr lang="zh-CN" altLang="zh-CN" sz="2800" dirty="0"/>
                  <a:t>设</a:t>
                </a:r>
                <a14:m>
                  <m:oMath xmlns:m="http://schemas.openxmlformats.org/officeDocument/2006/math">
                    <m:r>
                      <a:rPr lang="en-US" altLang="zh-CN" sz="2800" i="1">
                        <a:latin typeface="Cambria Math" panose="02040503050406030204" pitchFamily="18" charset="0"/>
                      </a:rPr>
                      <m:t>𝐹</m:t>
                    </m:r>
                    <m:r>
                      <a:rPr lang="en-US" altLang="zh-CN" sz="2800" b="0" i="1" smtClean="0">
                        <a:latin typeface="Cambria Math" panose="02040503050406030204"/>
                      </a:rPr>
                      <m:t>=</m:t>
                    </m:r>
                    <m:r>
                      <a:rPr lang="en-US" altLang="zh-CN" sz="2800" b="0" i="1" smtClean="0">
                        <a:latin typeface="Cambria Math" panose="02040503050406030204"/>
                        <a:ea typeface="Cambria Math" panose="02040503050406030204"/>
                      </a:rPr>
                      <m:t>ℝ</m:t>
                    </m:r>
                  </m:oMath>
                </a14:m>
                <a:r>
                  <a:rPr lang="zh-CN" altLang="en-US" sz="2800" dirty="0"/>
                  <a:t>或</a:t>
                </a:r>
                <a14:m>
                  <m:oMath xmlns:m="http://schemas.openxmlformats.org/officeDocument/2006/math">
                    <m:r>
                      <a:rPr lang="en-US" altLang="zh-CN" sz="2800" i="1">
                        <a:latin typeface="Cambria Math" panose="02040503050406030204"/>
                        <a:ea typeface="Cambria Math" panose="02040503050406030204"/>
                      </a:rPr>
                      <m:t>ℂ</m:t>
                    </m:r>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pitchFamily="18" charset="0"/>
                      </a:rPr>
                      <m:t>𝑉</m:t>
                    </m:r>
                  </m:oMath>
                </a14:m>
                <a:r>
                  <a:rPr lang="zh-CN" altLang="zh-CN" sz="2800" dirty="0"/>
                  <a:t>是</a:t>
                </a:r>
                <a14:m>
                  <m:oMath xmlns:m="http://schemas.openxmlformats.org/officeDocument/2006/math">
                    <m:r>
                      <a:rPr lang="en-US" altLang="zh-CN" sz="2800" i="1">
                        <a:latin typeface="Cambria Math" panose="02040503050406030204" pitchFamily="18" charset="0"/>
                      </a:rPr>
                      <m:t>𝐹</m:t>
                    </m:r>
                  </m:oMath>
                </a14:m>
                <a:r>
                  <a:rPr lang="zh-CN" altLang="zh-CN" sz="2800" dirty="0"/>
                  <a:t>上的线性空间</a:t>
                </a:r>
                <a:r>
                  <a:rPr lang="en-US" altLang="zh-CN" sz="2800" dirty="0">
                    <a:latin typeface="仿宋" panose="02010609060101010101" pitchFamily="49" charset="-122"/>
                    <a:ea typeface="仿宋" panose="02010609060101010101" pitchFamily="49" charset="-122"/>
                  </a:rPr>
                  <a:t>,</a:t>
                </a:r>
                <a:r>
                  <a:rPr lang="zh-CN" altLang="zh-CN" sz="2800" dirty="0"/>
                  <a:t>若对</a:t>
                </a:r>
                <a14:m>
                  <m:oMath xmlns:m="http://schemas.openxmlformats.org/officeDocument/2006/math">
                    <m:r>
                      <a:rPr lang="en-US" altLang="zh-CN" sz="2800" i="1">
                        <a:latin typeface="Cambria Math" panose="02040503050406030204" pitchFamily="18" charset="0"/>
                      </a:rPr>
                      <m:t>𝑉</m:t>
                    </m:r>
                  </m:oMath>
                </a14:m>
                <a:r>
                  <a:rPr lang="zh-CN" altLang="zh-CN" sz="2800" dirty="0"/>
                  <a:t>中任意两向量</a:t>
                </a:r>
                <a14:m>
                  <m:oMath xmlns:m="http://schemas.openxmlformats.org/officeDocument/2006/math">
                    <m:r>
                      <a:rPr lang="en-US" altLang="zh-CN" sz="2800" b="1" i="1">
                        <a:latin typeface="Cambria Math" panose="02040503050406030204" pitchFamily="18" charset="0"/>
                      </a:rPr>
                      <m:t>𝜶</m:t>
                    </m:r>
                  </m:oMath>
                </a14:m>
                <a:r>
                  <a:rPr lang="zh-CN" altLang="zh-CN" sz="2800" dirty="0"/>
                  <a:t>和</a:t>
                </a:r>
                <a14:m>
                  <m:oMath xmlns:m="http://schemas.openxmlformats.org/officeDocument/2006/math">
                    <m:r>
                      <a:rPr lang="en-US" altLang="zh-CN" sz="2800" b="1" i="1">
                        <a:latin typeface="Cambria Math" panose="02040503050406030204" pitchFamily="18" charset="0"/>
                      </a:rPr>
                      <m:t>𝜷</m:t>
                    </m:r>
                  </m:oMath>
                </a14:m>
                <a:r>
                  <a:rPr lang="en-US" altLang="zh-CN" sz="2800" dirty="0">
                    <a:latin typeface="仿宋" panose="02010609060101010101" pitchFamily="49" charset="-122"/>
                    <a:ea typeface="仿宋" panose="02010609060101010101" pitchFamily="49" charset="-122"/>
                  </a:rPr>
                  <a:t>,</a:t>
                </a:r>
                <a:r>
                  <a:rPr lang="zh-CN" altLang="zh-CN" sz="2800" dirty="0"/>
                  <a:t>定义了一个数</a:t>
                </a:r>
                <a14:m>
                  <m:oMath xmlns:m="http://schemas.openxmlformats.org/officeDocument/2006/math">
                    <m:r>
                      <a:rPr lang="en-US" altLang="zh-CN" sz="2800">
                        <a:latin typeface="Cambria Math" panose="02040503050406030204" pitchFamily="18" charset="0"/>
                      </a:rPr>
                      <m:t>(</m:t>
                    </m:r>
                    <m:r>
                      <a:rPr lang="en-US" altLang="zh-CN" sz="2800" b="1" i="1">
                        <a:latin typeface="Cambria Math" panose="02040503050406030204" pitchFamily="18" charset="0"/>
                      </a:rPr>
                      <m:t>𝜶</m:t>
                    </m:r>
                    <m:r>
                      <a:rPr lang="en-US" altLang="zh-CN" sz="2800">
                        <a:latin typeface="Cambria Math" panose="02040503050406030204" pitchFamily="18" charset="0"/>
                      </a:rPr>
                      <m:t>,</m:t>
                    </m:r>
                    <m:r>
                      <a:rPr lang="en-US" altLang="zh-CN" sz="2800" b="1" i="1">
                        <a:latin typeface="Cambria Math" panose="02040503050406030204" pitchFamily="18" charset="0"/>
                      </a:rPr>
                      <m:t>𝜷</m:t>
                    </m:r>
                    <m:r>
                      <a:rPr lang="en-US" altLang="zh-CN" sz="2800">
                        <a:latin typeface="Cambria Math" panose="02040503050406030204" pitchFamily="18" charset="0"/>
                      </a:rPr>
                      <m:t>)∈</m:t>
                    </m:r>
                    <m:r>
                      <a:rPr lang="en-US" altLang="zh-CN" sz="2800" i="1">
                        <a:latin typeface="Cambria Math" panose="02040503050406030204" pitchFamily="18" charset="0"/>
                      </a:rPr>
                      <m:t>𝐹</m:t>
                    </m:r>
                  </m:oMath>
                </a14:m>
                <a:r>
                  <a:rPr lang="en-US" altLang="zh-CN" sz="2800" dirty="0">
                    <a:latin typeface="仿宋" panose="02010609060101010101" pitchFamily="49" charset="-122"/>
                    <a:ea typeface="仿宋" panose="02010609060101010101" pitchFamily="49" charset="-122"/>
                  </a:rPr>
                  <a:t>,</a:t>
                </a:r>
                <a:r>
                  <a:rPr lang="zh-CN" altLang="zh-CN" sz="2800" dirty="0"/>
                  <a:t>使得</a:t>
                </a:r>
                <a14:m>
                  <m:oMath xmlns:m="http://schemas.openxmlformats.org/officeDocument/2006/math">
                    <m:r>
                      <a:rPr lang="en-US" altLang="zh-CN" sz="2800" b="1" i="1" smtClean="0">
                        <a:latin typeface="Cambria Math" panose="02040503050406030204"/>
                        <a:ea typeface="Cambria Math" panose="02040503050406030204"/>
                      </a:rPr>
                      <m:t>∀</m:t>
                    </m:r>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b="1" i="1">
                        <a:latin typeface="Cambria Math" panose="02040503050406030204" pitchFamily="18" charset="0"/>
                      </a:rPr>
                      <m:t>𝒚</m:t>
                    </m:r>
                    <m:r>
                      <a:rPr lang="en-US" altLang="zh-CN" sz="2800">
                        <a:latin typeface="Cambria Math" panose="02040503050406030204" pitchFamily="18" charset="0"/>
                      </a:rPr>
                      <m:t>,</m:t>
                    </m:r>
                    <m:r>
                      <a:rPr lang="en-US" altLang="zh-CN" sz="2800" b="1" i="1">
                        <a:latin typeface="Cambria Math" panose="02040503050406030204" pitchFamily="18" charset="0"/>
                      </a:rPr>
                      <m:t>𝒛</m:t>
                    </m:r>
                    <m:r>
                      <a:rPr lang="en-US" altLang="zh-CN" sz="2800">
                        <a:latin typeface="Cambria Math" panose="02040503050406030204" pitchFamily="18" charset="0"/>
                      </a:rPr>
                      <m:t>∈</m:t>
                    </m:r>
                    <m:r>
                      <a:rPr lang="en-US" altLang="zh-CN" sz="2800" i="1">
                        <a:latin typeface="Cambria Math" panose="02040503050406030204" pitchFamily="18" charset="0"/>
                      </a:rPr>
                      <m:t>𝑉</m:t>
                    </m:r>
                  </m:oMath>
                </a14:m>
                <a:r>
                  <a:rPr lang="zh-CN" altLang="zh-CN" sz="2800" dirty="0"/>
                  <a:t>和</a:t>
                </a:r>
                <a14:m>
                  <m:oMath xmlns:m="http://schemas.openxmlformats.org/officeDocument/2006/math">
                    <m:r>
                      <a:rPr lang="en-US" altLang="zh-CN" sz="2800" i="1">
                        <a:latin typeface="Cambria Math" panose="02040503050406030204" pitchFamily="18" charset="0"/>
                      </a:rPr>
                      <m:t>𝑘</m:t>
                    </m:r>
                    <m:r>
                      <a:rPr lang="en-US" altLang="zh-CN" sz="2800">
                        <a:latin typeface="Cambria Math" panose="02040503050406030204" pitchFamily="18" charset="0"/>
                      </a:rPr>
                      <m:t>∈</m:t>
                    </m:r>
                    <m:r>
                      <a:rPr lang="en-US" altLang="zh-CN" sz="2800" i="1">
                        <a:latin typeface="Cambria Math" panose="02040503050406030204" pitchFamily="18" charset="0"/>
                      </a:rPr>
                      <m:t>𝐹</m:t>
                    </m:r>
                  </m:oMath>
                </a14:m>
                <a:r>
                  <a:rPr lang="zh-CN" altLang="zh-CN" sz="2800" dirty="0"/>
                  <a:t>满足</a:t>
                </a:r>
              </a:p>
              <a:p>
                <a:pPr>
                  <a:lnSpc>
                    <a:spcPct val="114000"/>
                  </a:lnSpc>
                  <a:spcBef>
                    <a:spcPts val="0"/>
                  </a:spcBef>
                </a:pPr>
                <a:r>
                  <a:rPr lang="zh-CN" altLang="zh-CN" sz="2600" dirty="0"/>
                  <a:t>（</a:t>
                </a:r>
                <a:r>
                  <a:rPr lang="en-US" altLang="zh-CN" sz="2600" dirty="0"/>
                  <a:t>1</a:t>
                </a:r>
                <a:r>
                  <a:rPr lang="zh-CN" altLang="zh-CN" sz="2600" dirty="0"/>
                  <a:t>）</a:t>
                </a:r>
                <a:r>
                  <a:rPr lang="zh-CN" altLang="zh-CN" sz="2600" b="1" dirty="0">
                    <a:solidFill>
                      <a:srgbClr val="0000FF"/>
                    </a:solidFill>
                  </a:rPr>
                  <a:t>共轭</a:t>
                </a:r>
                <a:r>
                  <a:rPr lang="zh-CN" altLang="zh-CN" sz="2600" b="1" dirty="0">
                    <a:solidFill>
                      <a:srgbClr val="FF0000"/>
                    </a:solidFill>
                  </a:rPr>
                  <a:t>对称性</a:t>
                </a:r>
                <a:r>
                  <a:rPr lang="en-US" altLang="zh-CN" sz="2600" dirty="0">
                    <a:latin typeface="仿宋" panose="02010609060101010101" pitchFamily="49" charset="-122"/>
                    <a:ea typeface="仿宋" panose="02010609060101010101" pitchFamily="49" charset="-122"/>
                  </a:rPr>
                  <a:t>:</a:t>
                </a:r>
                <a:r>
                  <a:rPr lang="en-US" altLang="zh-CN" sz="2600" dirty="0"/>
                  <a:t> </a:t>
                </a:r>
                <a14:m>
                  <m:oMath xmlns:m="http://schemas.openxmlformats.org/officeDocument/2006/math">
                    <m:d>
                      <m:dPr>
                        <m:ctrlPr>
                          <a:rPr lang="zh-CN" altLang="zh-CN" sz="2600" i="1">
                            <a:latin typeface="Cambria Math" panose="02040503050406030204" pitchFamily="18" charset="0"/>
                          </a:rPr>
                        </m:ctrlPr>
                      </m:dPr>
                      <m:e>
                        <m:r>
                          <a:rPr lang="en-US" altLang="zh-CN" sz="2600" b="1" i="1">
                            <a:latin typeface="Cambria Math" panose="02040503050406030204" pitchFamily="18" charset="0"/>
                          </a:rPr>
                          <m:t>𝒙</m:t>
                        </m:r>
                        <m:r>
                          <a:rPr lang="en-US" altLang="zh-CN" sz="2600">
                            <a:latin typeface="Cambria Math" panose="02040503050406030204" pitchFamily="18" charset="0"/>
                          </a:rPr>
                          <m:t>,</m:t>
                        </m:r>
                        <m:r>
                          <a:rPr lang="en-US" altLang="zh-CN" sz="2600" b="1" i="1">
                            <a:latin typeface="Cambria Math" panose="02040503050406030204" pitchFamily="18" charset="0"/>
                          </a:rPr>
                          <m:t>𝒚</m:t>
                        </m:r>
                      </m:e>
                    </m:d>
                    <m:r>
                      <a:rPr lang="en-US" altLang="zh-CN" sz="2600">
                        <a:latin typeface="Cambria Math" panose="02040503050406030204" pitchFamily="18" charset="0"/>
                      </a:rPr>
                      <m:t>=</m:t>
                    </m:r>
                    <m:bar>
                      <m:barPr>
                        <m:pos m:val="top"/>
                        <m:ctrlPr>
                          <a:rPr lang="zh-CN" altLang="zh-CN" sz="2600" i="1" smtClean="0">
                            <a:solidFill>
                              <a:srgbClr val="0000FF"/>
                            </a:solidFill>
                            <a:latin typeface="Cambria Math" panose="02040503050406030204" pitchFamily="18" charset="0"/>
                          </a:rPr>
                        </m:ctrlPr>
                      </m:barPr>
                      <m:e>
                        <m:d>
                          <m:dPr>
                            <m:ctrlPr>
                              <a:rPr lang="zh-CN" altLang="zh-CN" sz="2600" i="1">
                                <a:solidFill>
                                  <a:srgbClr val="0000FF"/>
                                </a:solidFill>
                                <a:latin typeface="Cambria Math" panose="02040503050406030204" pitchFamily="18" charset="0"/>
                              </a:rPr>
                            </m:ctrlPr>
                          </m:dPr>
                          <m:e>
                            <m:r>
                              <a:rPr lang="en-US" altLang="zh-CN" sz="2600" b="1" i="1">
                                <a:solidFill>
                                  <a:srgbClr val="0000FF"/>
                                </a:solidFill>
                                <a:latin typeface="Cambria Math" panose="02040503050406030204" pitchFamily="18" charset="0"/>
                              </a:rPr>
                              <m:t>𝒚</m:t>
                            </m:r>
                            <m:r>
                              <a:rPr lang="en-US" altLang="zh-CN" sz="2600">
                                <a:solidFill>
                                  <a:srgbClr val="0000FF"/>
                                </a:solidFill>
                                <a:latin typeface="Cambria Math" panose="02040503050406030204" pitchFamily="18" charset="0"/>
                              </a:rPr>
                              <m:t>,</m:t>
                            </m:r>
                            <m:r>
                              <a:rPr lang="en-US" altLang="zh-CN" sz="2600" b="1" i="1">
                                <a:solidFill>
                                  <a:srgbClr val="0000FF"/>
                                </a:solidFill>
                                <a:latin typeface="Cambria Math" panose="02040503050406030204" pitchFamily="18" charset="0"/>
                              </a:rPr>
                              <m:t>𝒙</m:t>
                            </m:r>
                          </m:e>
                        </m:d>
                      </m:e>
                    </m:bar>
                  </m:oMath>
                </a14:m>
                <a:r>
                  <a:rPr lang="en-US" altLang="zh-CN" sz="2600" dirty="0">
                    <a:latin typeface="仿宋" panose="02010609060101010101" pitchFamily="49" charset="-122"/>
                    <a:ea typeface="仿宋" panose="02010609060101010101" pitchFamily="49" charset="-122"/>
                  </a:rPr>
                  <a:t>;</a:t>
                </a:r>
                <a:r>
                  <a:rPr lang="en-US" altLang="zh-CN" sz="2600" dirty="0"/>
                  <a:t> </a:t>
                </a:r>
                <a:endParaRPr lang="zh-CN" altLang="zh-CN" sz="2600" dirty="0"/>
              </a:p>
              <a:p>
                <a:pPr>
                  <a:lnSpc>
                    <a:spcPct val="114000"/>
                  </a:lnSpc>
                  <a:spcBef>
                    <a:spcPts val="0"/>
                  </a:spcBef>
                </a:pPr>
                <a:r>
                  <a:rPr lang="zh-CN" altLang="zh-CN" sz="2600" dirty="0"/>
                  <a:t>（</a:t>
                </a:r>
                <a:r>
                  <a:rPr lang="en-US" altLang="zh-CN" sz="2600" dirty="0"/>
                  <a:t>2</a:t>
                </a:r>
                <a:r>
                  <a:rPr lang="zh-CN" altLang="zh-CN" sz="2600" dirty="0"/>
                  <a:t>）</a:t>
                </a:r>
                <a:r>
                  <a:rPr lang="zh-CN" altLang="zh-CN" sz="2600" b="1" dirty="0">
                    <a:solidFill>
                      <a:srgbClr val="FF0000"/>
                    </a:solidFill>
                  </a:rPr>
                  <a:t>可加性</a:t>
                </a:r>
                <a:r>
                  <a:rPr lang="en-US" altLang="zh-CN" sz="2600" dirty="0">
                    <a:latin typeface="仿宋" panose="02010609060101010101" pitchFamily="49" charset="-122"/>
                    <a:ea typeface="仿宋" panose="02010609060101010101" pitchFamily="49" charset="-122"/>
                  </a:rPr>
                  <a:t>:</a:t>
                </a:r>
                <a14:m>
                  <m:oMath xmlns:m="http://schemas.openxmlformats.org/officeDocument/2006/math">
                    <m:d>
                      <m:dPr>
                        <m:ctrlPr>
                          <a:rPr lang="zh-CN" altLang="zh-CN" sz="2600" i="1">
                            <a:latin typeface="Cambria Math" panose="02040503050406030204" pitchFamily="18" charset="0"/>
                          </a:rPr>
                        </m:ctrlPr>
                      </m:dPr>
                      <m:e>
                        <m:r>
                          <a:rPr lang="en-US" altLang="zh-CN" sz="2600" b="1" i="1">
                            <a:latin typeface="Cambria Math" panose="02040503050406030204" pitchFamily="18" charset="0"/>
                          </a:rPr>
                          <m:t>𝒙</m:t>
                        </m:r>
                        <m:r>
                          <a:rPr lang="en-US" altLang="zh-CN" sz="2600">
                            <a:latin typeface="Cambria Math" panose="02040503050406030204" pitchFamily="18" charset="0"/>
                          </a:rPr>
                          <m:t>+</m:t>
                        </m:r>
                        <m:r>
                          <a:rPr lang="en-US" altLang="zh-CN" sz="2600" b="1" i="1">
                            <a:latin typeface="Cambria Math" panose="02040503050406030204" pitchFamily="18" charset="0"/>
                          </a:rPr>
                          <m:t>𝒚</m:t>
                        </m:r>
                        <m:r>
                          <a:rPr lang="en-US" altLang="zh-CN" sz="2600">
                            <a:latin typeface="Cambria Math" panose="02040503050406030204" pitchFamily="18" charset="0"/>
                          </a:rPr>
                          <m:t>,</m:t>
                        </m:r>
                        <m:r>
                          <a:rPr lang="en-US" altLang="zh-CN" sz="2600" b="1" i="1">
                            <a:latin typeface="Cambria Math" panose="02040503050406030204" pitchFamily="18" charset="0"/>
                          </a:rPr>
                          <m:t>𝒛</m:t>
                        </m:r>
                      </m:e>
                    </m:d>
                    <m:r>
                      <a:rPr lang="en-US" altLang="zh-CN" sz="2600">
                        <a:latin typeface="Cambria Math" panose="02040503050406030204" pitchFamily="18" charset="0"/>
                      </a:rPr>
                      <m:t>=</m:t>
                    </m:r>
                    <m:d>
                      <m:dPr>
                        <m:ctrlPr>
                          <a:rPr lang="zh-CN" altLang="zh-CN" sz="2600" i="1">
                            <a:latin typeface="Cambria Math" panose="02040503050406030204" pitchFamily="18" charset="0"/>
                          </a:rPr>
                        </m:ctrlPr>
                      </m:dPr>
                      <m:e>
                        <m:r>
                          <a:rPr lang="en-US" altLang="zh-CN" sz="2600" b="1" i="1">
                            <a:latin typeface="Cambria Math" panose="02040503050406030204" pitchFamily="18" charset="0"/>
                          </a:rPr>
                          <m:t>𝒙</m:t>
                        </m:r>
                        <m:r>
                          <a:rPr lang="en-US" altLang="zh-CN" sz="2600">
                            <a:latin typeface="Cambria Math" panose="02040503050406030204" pitchFamily="18" charset="0"/>
                          </a:rPr>
                          <m:t>,</m:t>
                        </m:r>
                        <m:r>
                          <a:rPr lang="en-US" altLang="zh-CN" sz="2600" b="1" i="1">
                            <a:latin typeface="Cambria Math" panose="02040503050406030204" pitchFamily="18" charset="0"/>
                          </a:rPr>
                          <m:t>𝒛</m:t>
                        </m:r>
                      </m:e>
                    </m:d>
                    <m:r>
                      <a:rPr lang="en-US" altLang="zh-CN" sz="2600">
                        <a:latin typeface="Cambria Math" panose="02040503050406030204" pitchFamily="18" charset="0"/>
                      </a:rPr>
                      <m:t>+</m:t>
                    </m:r>
                    <m:d>
                      <m:dPr>
                        <m:ctrlPr>
                          <a:rPr lang="zh-CN" altLang="zh-CN" sz="2600" i="1">
                            <a:latin typeface="Cambria Math" panose="02040503050406030204" pitchFamily="18" charset="0"/>
                          </a:rPr>
                        </m:ctrlPr>
                      </m:dPr>
                      <m:e>
                        <m:r>
                          <a:rPr lang="en-US" altLang="zh-CN" sz="2600" b="1" i="1">
                            <a:latin typeface="Cambria Math" panose="02040503050406030204" pitchFamily="18" charset="0"/>
                          </a:rPr>
                          <m:t>𝒚</m:t>
                        </m:r>
                        <m:r>
                          <a:rPr lang="en-US" altLang="zh-CN" sz="2600">
                            <a:latin typeface="Cambria Math" panose="02040503050406030204" pitchFamily="18" charset="0"/>
                          </a:rPr>
                          <m:t>,</m:t>
                        </m:r>
                        <m:r>
                          <a:rPr lang="en-US" altLang="zh-CN" sz="2600" b="1" i="1">
                            <a:latin typeface="Cambria Math" panose="02040503050406030204" pitchFamily="18" charset="0"/>
                          </a:rPr>
                          <m:t>𝒛</m:t>
                        </m:r>
                      </m:e>
                    </m:d>
                  </m:oMath>
                </a14:m>
                <a:r>
                  <a:rPr lang="en-US" altLang="zh-CN" sz="2600" dirty="0">
                    <a:latin typeface="仿宋" panose="02010609060101010101" pitchFamily="49" charset="-122"/>
                    <a:ea typeface="仿宋" panose="02010609060101010101" pitchFamily="49" charset="-122"/>
                  </a:rPr>
                  <a:t>;</a:t>
                </a:r>
                <a:r>
                  <a:rPr lang="en-US" altLang="zh-CN" sz="2600" dirty="0"/>
                  <a:t> </a:t>
                </a:r>
                <a:endParaRPr lang="zh-CN" altLang="zh-CN" sz="2600" dirty="0"/>
              </a:p>
              <a:p>
                <a:pPr>
                  <a:lnSpc>
                    <a:spcPct val="114000"/>
                  </a:lnSpc>
                  <a:spcBef>
                    <a:spcPts val="0"/>
                  </a:spcBef>
                </a:pPr>
                <a:r>
                  <a:rPr lang="zh-CN" altLang="zh-CN" sz="2600" dirty="0"/>
                  <a:t>（</a:t>
                </a:r>
                <a:r>
                  <a:rPr lang="en-US" altLang="zh-CN" sz="2600" dirty="0"/>
                  <a:t>3</a:t>
                </a:r>
                <a:r>
                  <a:rPr lang="zh-CN" altLang="zh-CN" sz="2600" dirty="0"/>
                  <a:t>）</a:t>
                </a:r>
                <a:r>
                  <a:rPr lang="zh-CN" altLang="zh-CN" sz="2600" b="1" dirty="0">
                    <a:solidFill>
                      <a:srgbClr val="FF0000"/>
                    </a:solidFill>
                  </a:rPr>
                  <a:t>齐次性</a:t>
                </a:r>
                <a:r>
                  <a:rPr lang="en-US" altLang="zh-CN" sz="2600" dirty="0">
                    <a:latin typeface="仿宋" panose="02010609060101010101" pitchFamily="49" charset="-122"/>
                    <a:ea typeface="仿宋" panose="02010609060101010101" pitchFamily="49" charset="-122"/>
                  </a:rPr>
                  <a:t>:</a:t>
                </a:r>
                <a14:m>
                  <m:oMath xmlns:m="http://schemas.openxmlformats.org/officeDocument/2006/math">
                    <m:d>
                      <m:dPr>
                        <m:ctrlPr>
                          <a:rPr lang="zh-CN" altLang="zh-CN" sz="2600" i="1">
                            <a:latin typeface="Cambria Math" panose="02040503050406030204" pitchFamily="18" charset="0"/>
                            <a:ea typeface="仿宋" panose="02010609060101010101" pitchFamily="49" charset="-122"/>
                          </a:rPr>
                        </m:ctrlPr>
                      </m:dPr>
                      <m:e>
                        <m:r>
                          <a:rPr lang="en-US" altLang="zh-CN" sz="2600">
                            <a:latin typeface="Cambria Math" panose="02040503050406030204"/>
                            <a:ea typeface="仿宋" panose="02010609060101010101" pitchFamily="49" charset="-122"/>
                          </a:rPr>
                          <m:t>𝑘</m:t>
                        </m:r>
                        <m:r>
                          <a:rPr lang="en-US" altLang="zh-CN" sz="2600">
                            <a:latin typeface="Cambria Math" panose="02040503050406030204"/>
                            <a:ea typeface="仿宋" panose="02010609060101010101" pitchFamily="49" charset="-122"/>
                          </a:rPr>
                          <m:t>𝒙</m:t>
                        </m:r>
                        <m:r>
                          <a:rPr lang="en-US" altLang="zh-CN" sz="2600">
                            <a:latin typeface="Cambria Math" panose="02040503050406030204"/>
                            <a:ea typeface="仿宋" panose="02010609060101010101" pitchFamily="49" charset="-122"/>
                          </a:rPr>
                          <m:t>,</m:t>
                        </m:r>
                        <m:r>
                          <a:rPr lang="en-US" altLang="zh-CN" sz="2600">
                            <a:latin typeface="Cambria Math" panose="02040503050406030204"/>
                            <a:ea typeface="仿宋" panose="02010609060101010101" pitchFamily="49" charset="-122"/>
                          </a:rPr>
                          <m:t>𝒚</m:t>
                        </m:r>
                      </m:e>
                    </m:d>
                    <m:r>
                      <a:rPr lang="en-US" altLang="zh-CN" sz="2600">
                        <a:latin typeface="Cambria Math" panose="02040503050406030204"/>
                        <a:ea typeface="仿宋" panose="02010609060101010101" pitchFamily="49" charset="-122"/>
                      </a:rPr>
                      <m:t>=</m:t>
                    </m:r>
                    <m:r>
                      <a:rPr lang="en-US" altLang="zh-CN" sz="2600">
                        <a:latin typeface="Cambria Math" panose="02040503050406030204"/>
                        <a:ea typeface="仿宋" panose="02010609060101010101" pitchFamily="49" charset="-122"/>
                      </a:rPr>
                      <m:t>𝑘</m:t>
                    </m:r>
                    <m:r>
                      <a:rPr lang="en-US" altLang="zh-CN" sz="2600">
                        <a:latin typeface="Cambria Math" panose="02040503050406030204"/>
                        <a:ea typeface="仿宋" panose="02010609060101010101" pitchFamily="49" charset="-122"/>
                      </a:rPr>
                      <m:t>(</m:t>
                    </m:r>
                    <m:r>
                      <a:rPr lang="en-US" altLang="zh-CN" sz="2600">
                        <a:latin typeface="Cambria Math" panose="02040503050406030204"/>
                        <a:ea typeface="仿宋" panose="02010609060101010101" pitchFamily="49" charset="-122"/>
                      </a:rPr>
                      <m:t>𝒙</m:t>
                    </m:r>
                    <m:r>
                      <a:rPr lang="en-US" altLang="zh-CN" sz="2600">
                        <a:latin typeface="Cambria Math" panose="02040503050406030204"/>
                        <a:ea typeface="仿宋" panose="02010609060101010101" pitchFamily="49" charset="-122"/>
                      </a:rPr>
                      <m:t>,</m:t>
                    </m:r>
                    <m:r>
                      <a:rPr lang="en-US" altLang="zh-CN" sz="2600">
                        <a:latin typeface="Cambria Math" panose="02040503050406030204"/>
                        <a:ea typeface="仿宋" panose="02010609060101010101" pitchFamily="49" charset="-122"/>
                      </a:rPr>
                      <m:t>𝒚</m:t>
                    </m:r>
                    <m:r>
                      <a:rPr lang="en-US" altLang="zh-CN" sz="2600">
                        <a:latin typeface="Cambria Math" panose="02040503050406030204"/>
                        <a:ea typeface="仿宋" panose="02010609060101010101" pitchFamily="49" charset="-122"/>
                      </a:rPr>
                      <m:t>)</m:t>
                    </m:r>
                  </m:oMath>
                </a14:m>
                <a:r>
                  <a:rPr lang="en-US" altLang="zh-CN" sz="2600" dirty="0">
                    <a:latin typeface="仿宋" panose="02010609060101010101" pitchFamily="49" charset="-122"/>
                    <a:ea typeface="仿宋" panose="02010609060101010101" pitchFamily="49" charset="-122"/>
                  </a:rPr>
                  <a:t>; </a:t>
                </a:r>
                <a:endParaRPr lang="zh-CN" altLang="zh-CN" sz="2600" dirty="0">
                  <a:latin typeface="仿宋" panose="02010609060101010101" pitchFamily="49" charset="-122"/>
                  <a:ea typeface="仿宋" panose="02010609060101010101" pitchFamily="49" charset="-122"/>
                </a:endParaRPr>
              </a:p>
              <a:p>
                <a:pPr>
                  <a:lnSpc>
                    <a:spcPct val="114000"/>
                  </a:lnSpc>
                  <a:spcBef>
                    <a:spcPts val="0"/>
                  </a:spcBef>
                </a:pPr>
                <a:r>
                  <a:rPr lang="zh-CN" altLang="zh-CN" sz="2600" dirty="0"/>
                  <a:t>（</a:t>
                </a:r>
                <a:r>
                  <a:rPr lang="en-US" altLang="zh-CN" sz="2600" dirty="0"/>
                  <a:t>4</a:t>
                </a:r>
                <a:r>
                  <a:rPr lang="zh-CN" altLang="zh-CN" sz="2600" dirty="0"/>
                  <a:t>）</a:t>
                </a:r>
                <a:r>
                  <a:rPr lang="zh-CN" altLang="zh-CN" sz="2600" b="1" dirty="0">
                    <a:solidFill>
                      <a:srgbClr val="FF0000"/>
                    </a:solidFill>
                  </a:rPr>
                  <a:t>正定性</a:t>
                </a:r>
                <a:r>
                  <a:rPr lang="en-US" altLang="zh-CN" sz="2600" dirty="0">
                    <a:latin typeface="仿宋" panose="02010609060101010101" pitchFamily="49" charset="-122"/>
                    <a:ea typeface="仿宋" panose="02010609060101010101" pitchFamily="49" charset="-122"/>
                  </a:rPr>
                  <a:t>:</a:t>
                </a:r>
                <a14:m>
                  <m:oMath xmlns:m="http://schemas.openxmlformats.org/officeDocument/2006/math">
                    <m:r>
                      <a:rPr lang="en-US" altLang="zh-CN" sz="2600">
                        <a:latin typeface="Cambria Math" panose="02040503050406030204" pitchFamily="18" charset="0"/>
                      </a:rPr>
                      <m:t>(</m:t>
                    </m:r>
                    <m:r>
                      <a:rPr lang="en-US" altLang="zh-CN" sz="2600" b="1" i="1">
                        <a:latin typeface="Cambria Math" panose="02040503050406030204" pitchFamily="18" charset="0"/>
                      </a:rPr>
                      <m:t>𝒙</m:t>
                    </m:r>
                    <m:r>
                      <a:rPr lang="en-US" altLang="zh-CN" sz="2600">
                        <a:latin typeface="Cambria Math" panose="02040503050406030204" pitchFamily="18" charset="0"/>
                      </a:rPr>
                      <m:t>,</m:t>
                    </m:r>
                    <m:r>
                      <a:rPr lang="en-US" altLang="zh-CN" sz="2600" b="1" i="1">
                        <a:latin typeface="Cambria Math" panose="02040503050406030204" pitchFamily="18" charset="0"/>
                      </a:rPr>
                      <m:t>𝒙</m:t>
                    </m:r>
                    <m:r>
                      <a:rPr lang="en-US" altLang="zh-CN" sz="2600">
                        <a:latin typeface="Cambria Math" panose="02040503050406030204" pitchFamily="18" charset="0"/>
                      </a:rPr>
                      <m:t>)≥0</m:t>
                    </m:r>
                  </m:oMath>
                </a14:m>
                <a:r>
                  <a:rPr lang="en-US" altLang="zh-CN" sz="2600" dirty="0">
                    <a:latin typeface="仿宋" panose="02010609060101010101" pitchFamily="49" charset="-122"/>
                    <a:ea typeface="仿宋" panose="02010609060101010101" pitchFamily="49" charset="-122"/>
                  </a:rPr>
                  <a:t>,</a:t>
                </a:r>
                <a:r>
                  <a:rPr lang="zh-CN" altLang="zh-CN" sz="2600" dirty="0"/>
                  <a:t>当且</a:t>
                </a:r>
                <a:r>
                  <a:rPr lang="zh-CN" altLang="en-US" sz="2600" dirty="0"/>
                  <a:t>仅</a:t>
                </a:r>
                <a:r>
                  <a:rPr lang="zh-CN" altLang="zh-CN" sz="2600" dirty="0"/>
                  <a:t>当</a:t>
                </a:r>
                <a14:m>
                  <m:oMath xmlns:m="http://schemas.openxmlformats.org/officeDocument/2006/math">
                    <m:r>
                      <a:rPr lang="en-US" altLang="zh-CN" sz="2600" b="1" i="1">
                        <a:latin typeface="Cambria Math" panose="02040503050406030204" pitchFamily="18" charset="0"/>
                      </a:rPr>
                      <m:t>𝒙</m:t>
                    </m:r>
                    <m:r>
                      <a:rPr lang="en-US" altLang="zh-CN" sz="2600">
                        <a:latin typeface="Cambria Math" panose="02040503050406030204" pitchFamily="18" charset="0"/>
                      </a:rPr>
                      <m:t>=</m:t>
                    </m:r>
                    <m:r>
                      <a:rPr lang="en-US" altLang="zh-CN" sz="2600" b="1" i="1">
                        <a:latin typeface="Cambria Math" panose="02040503050406030204" pitchFamily="18" charset="0"/>
                      </a:rPr>
                      <m:t>𝜽</m:t>
                    </m:r>
                  </m:oMath>
                </a14:m>
                <a:r>
                  <a:rPr lang="zh-CN" altLang="zh-CN" sz="2600" dirty="0"/>
                  <a:t>时</a:t>
                </a:r>
                <a:r>
                  <a:rPr lang="zh-CN" altLang="en-US" sz="2600" dirty="0"/>
                  <a:t>等号成立</a:t>
                </a:r>
                <a:r>
                  <a:rPr lang="en-US" altLang="zh-CN" sz="2600" dirty="0">
                    <a:latin typeface="仿宋" panose="02010609060101010101" pitchFamily="49" charset="-122"/>
                    <a:ea typeface="仿宋" panose="02010609060101010101" pitchFamily="49" charset="-122"/>
                  </a:rPr>
                  <a:t>.</a:t>
                </a:r>
              </a:p>
              <a:p>
                <a:pPr>
                  <a:lnSpc>
                    <a:spcPct val="114000"/>
                  </a:lnSpc>
                  <a:spcBef>
                    <a:spcPts val="0"/>
                  </a:spcBef>
                </a:pPr>
                <a:r>
                  <a:rPr lang="zh-CN" altLang="zh-CN" sz="2800" dirty="0"/>
                  <a:t>此时</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pitchFamily="18" charset="0"/>
                      </a:rPr>
                      <m:t>𝑉</m:t>
                    </m:r>
                  </m:oMath>
                </a14:m>
                <a:r>
                  <a:rPr lang="zh-CN" altLang="zh-CN" sz="2800" dirty="0"/>
                  <a:t>称为一个</a:t>
                </a:r>
                <a:r>
                  <a:rPr lang="zh-CN" altLang="zh-CN" sz="2800" b="1" dirty="0">
                    <a:solidFill>
                      <a:srgbClr val="FF0000"/>
                    </a:solidFill>
                  </a:rPr>
                  <a:t>内积空间</a:t>
                </a:r>
                <a:r>
                  <a:rPr lang="en-US" altLang="zh-CN" sz="2800" dirty="0">
                    <a:latin typeface="仿宋" panose="02010609060101010101" pitchFamily="49" charset="-122"/>
                    <a:ea typeface="仿宋" panose="02010609060101010101" pitchFamily="49" charset="-122"/>
                  </a:rPr>
                  <a:t>,</a:t>
                </a:r>
                <a:r>
                  <a:rPr lang="zh-CN" altLang="zh-CN" sz="2800" dirty="0"/>
                  <a:t>数</a:t>
                </a:r>
                <a14:m>
                  <m:oMath xmlns:m="http://schemas.openxmlformats.org/officeDocument/2006/math">
                    <m:r>
                      <a:rPr lang="en-US" altLang="zh-CN" sz="2800">
                        <a:latin typeface="Cambria Math" panose="02040503050406030204" pitchFamily="18" charset="0"/>
                      </a:rPr>
                      <m:t>(</m:t>
                    </m:r>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b="1" i="1">
                        <a:latin typeface="Cambria Math" panose="02040503050406030204" pitchFamily="18" charset="0"/>
                      </a:rPr>
                      <m:t>𝒚</m:t>
                    </m:r>
                    <m:r>
                      <a:rPr lang="en-US" altLang="zh-CN" sz="2800">
                        <a:latin typeface="Cambria Math" panose="02040503050406030204" pitchFamily="18" charset="0"/>
                      </a:rPr>
                      <m:t>)</m:t>
                    </m:r>
                  </m:oMath>
                </a14:m>
                <a:r>
                  <a:rPr lang="zh-CN" altLang="zh-CN" sz="2800" dirty="0"/>
                  <a:t>称为</a:t>
                </a:r>
                <a14:m>
                  <m:oMath xmlns:m="http://schemas.openxmlformats.org/officeDocument/2006/math">
                    <m:r>
                      <a:rPr lang="en-US" altLang="zh-CN" sz="2800" b="1" i="1">
                        <a:latin typeface="Cambria Math" panose="02040503050406030204" pitchFamily="18" charset="0"/>
                      </a:rPr>
                      <m:t>𝒙</m:t>
                    </m:r>
                  </m:oMath>
                </a14:m>
                <a:r>
                  <a:rPr lang="zh-CN" altLang="zh-CN" sz="2800" dirty="0"/>
                  <a:t>与</a:t>
                </a:r>
                <a14:m>
                  <m:oMath xmlns:m="http://schemas.openxmlformats.org/officeDocument/2006/math">
                    <m:r>
                      <a:rPr lang="en-US" altLang="zh-CN" sz="2800" b="1" i="1">
                        <a:latin typeface="Cambria Math" panose="02040503050406030204" pitchFamily="18" charset="0"/>
                      </a:rPr>
                      <m:t>𝒚</m:t>
                    </m:r>
                  </m:oMath>
                </a14:m>
                <a:r>
                  <a:rPr lang="zh-CN" altLang="zh-CN" sz="2800" dirty="0"/>
                  <a:t>的</a:t>
                </a:r>
                <a:r>
                  <a:rPr lang="zh-CN" altLang="zh-CN" sz="2800" b="1" dirty="0">
                    <a:solidFill>
                      <a:srgbClr val="FF0000"/>
                    </a:solidFill>
                  </a:rPr>
                  <a:t>内积</a:t>
                </a:r>
                <a:r>
                  <a:rPr lang="en-US" altLang="zh-CN" sz="2800" dirty="0">
                    <a:latin typeface="仿宋" panose="02010609060101010101" pitchFamily="49" charset="-122"/>
                    <a:ea typeface="仿宋" panose="02010609060101010101" pitchFamily="49" charset="-122"/>
                  </a:rPr>
                  <a:t>.</a:t>
                </a:r>
                <a:endParaRPr kumimoji="0" lang="en-US" altLang="zh-CN" sz="2800" b="0" i="0" u="none" strike="noStrike" kern="1200" cap="none" spc="0" normalizeH="0" baseline="0" noProof="0" dirty="0">
                  <a:ln>
                    <a:noFill/>
                  </a:ln>
                  <a:solidFill>
                    <a:srgbClr val="0000FF"/>
                  </a:solidFill>
                  <a:effectLst/>
                  <a:uLnTx/>
                  <a:uFillTx/>
                  <a:latin typeface="仿宋" panose="02010609060101010101" pitchFamily="49" charset="-122"/>
                  <a:ea typeface="仿宋"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3"/>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14:m>
                  <m:oMathPara xmlns:m="http://schemas.openxmlformats.org/officeDocument/2006/math">
                    <m:oMathParaPr>
                      <m:jc m:val="centerGroup"/>
                    </m:oMathParaPr>
                    <m:oMath xmlns:m="http://schemas.openxmlformats.org/officeDocument/2006/math">
                      <m:d>
                        <m:dPr>
                          <m:ctrlPr>
                            <a:rPr lang="zh-CN" altLang="zh-CN" sz="2800" i="1" smtClean="0">
                              <a:latin typeface="Cambria Math" panose="02040503050406030204" pitchFamily="18" charset="0"/>
                            </a:rPr>
                          </m:ctrlPr>
                        </m:dPr>
                        <m:e>
                          <m:r>
                            <a:rPr lang="en-US" altLang="zh-CN" sz="2800" b="1" i="1">
                              <a:latin typeface="Cambria Math" panose="02040503050406030204"/>
                            </a:rPr>
                            <m:t>𝒙</m:t>
                          </m:r>
                          <m:r>
                            <a:rPr lang="en-US" altLang="zh-CN" sz="2800" i="1">
                              <a:latin typeface="Cambria Math" panose="02040503050406030204"/>
                            </a:rPr>
                            <m:t>,</m:t>
                          </m:r>
                          <m:r>
                            <a:rPr lang="en-US" altLang="zh-CN" sz="2800" b="1" i="1">
                              <a:latin typeface="Cambria Math" panose="02040503050406030204"/>
                            </a:rPr>
                            <m:t>𝒚</m:t>
                          </m:r>
                        </m:e>
                      </m:d>
                      <m:r>
                        <a:rPr lang="en-US" altLang="zh-CN" sz="2800" i="1">
                          <a:latin typeface="Cambria Math" panose="02040503050406030204"/>
                        </a:rPr>
                        <m:t>=</m:t>
                      </m:r>
                      <m:nary>
                        <m:naryPr>
                          <m:chr m:val="∑"/>
                          <m:ctrlPr>
                            <a:rPr lang="zh-CN" altLang="zh-CN" sz="2800" i="1">
                              <a:latin typeface="Cambria Math" panose="02040503050406030204" pitchFamily="18" charset="0"/>
                            </a:rPr>
                          </m:ctrlPr>
                        </m:naryPr>
                        <m:sub>
                          <m:r>
                            <a:rPr lang="en-US" altLang="zh-CN" sz="2800" i="1">
                              <a:latin typeface="Cambria Math" panose="02040503050406030204"/>
                            </a:rPr>
                            <m:t>𝑖</m:t>
                          </m:r>
                          <m:r>
                            <a:rPr lang="en-US" altLang="zh-CN" sz="2800" i="1">
                              <a:latin typeface="Cambria Math" panose="02040503050406030204"/>
                            </a:rPr>
                            <m:t>,</m:t>
                          </m:r>
                          <m:r>
                            <a:rPr lang="en-US" altLang="zh-CN" sz="2800" i="1">
                              <a:latin typeface="Cambria Math" panose="02040503050406030204"/>
                            </a:rPr>
                            <m:t>𝑗</m:t>
                          </m:r>
                          <m:r>
                            <a:rPr lang="en-US" altLang="zh-CN" sz="2800" i="1">
                              <a:latin typeface="Cambria Math" panose="02040503050406030204"/>
                            </a:rPr>
                            <m:t>=1</m:t>
                          </m:r>
                        </m:sub>
                        <m:sup>
                          <m:r>
                            <a:rPr lang="en-US" altLang="zh-CN" sz="2800" i="1">
                              <a:latin typeface="Cambria Math" panose="02040503050406030204"/>
                            </a:rPr>
                            <m:t>𝑛</m:t>
                          </m:r>
                        </m:sup>
                        <m:e>
                          <m:sSub>
                            <m:sSubPr>
                              <m:ctrlPr>
                                <a:rPr lang="zh-CN" altLang="zh-CN" sz="2800" i="1">
                                  <a:latin typeface="Cambria Math" panose="02040503050406030204" pitchFamily="18" charset="0"/>
                                </a:rPr>
                              </m:ctrlPr>
                            </m:sSubPr>
                            <m:e>
                              <m:r>
                                <a:rPr lang="en-US" altLang="zh-CN" sz="2800" i="1">
                                  <a:latin typeface="Cambria Math" panose="02040503050406030204"/>
                                </a:rPr>
                                <m:t>𝜉</m:t>
                              </m:r>
                            </m:e>
                            <m:sub>
                              <m:r>
                                <a:rPr lang="en-US" altLang="zh-CN" sz="2800" i="1">
                                  <a:latin typeface="Cambria Math" panose="02040503050406030204"/>
                                </a:rPr>
                                <m:t>𝑖</m:t>
                              </m:r>
                            </m:sub>
                          </m:sSub>
                          <m:sSub>
                            <m:sSubPr>
                              <m:ctrlPr>
                                <a:rPr lang="zh-CN" altLang="zh-CN" sz="2800" i="1">
                                  <a:latin typeface="Cambria Math" panose="02040503050406030204" pitchFamily="18" charset="0"/>
                                </a:rPr>
                              </m:ctrlPr>
                            </m:sSubPr>
                            <m:e>
                              <m:acc>
                                <m:accPr>
                                  <m:chr m:val="̅"/>
                                  <m:ctrlPr>
                                    <a:rPr lang="zh-CN" altLang="zh-CN" sz="2800" i="1">
                                      <a:latin typeface="Cambria Math" panose="02040503050406030204" pitchFamily="18" charset="0"/>
                                    </a:rPr>
                                  </m:ctrlPr>
                                </m:accPr>
                                <m:e>
                                  <m:r>
                                    <a:rPr lang="en-US" altLang="zh-CN" sz="2800" i="1">
                                      <a:latin typeface="Cambria Math" panose="02040503050406030204"/>
                                    </a:rPr>
                                    <m:t>𝜂</m:t>
                                  </m:r>
                                </m:e>
                              </m:acc>
                            </m:e>
                            <m:sub>
                              <m:r>
                                <a:rPr lang="en-US" altLang="zh-CN" sz="2800" i="1">
                                  <a:latin typeface="Cambria Math" panose="02040503050406030204"/>
                                </a:rPr>
                                <m:t>𝑗</m:t>
                              </m:r>
                            </m:sub>
                          </m:sSub>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a:rPr>
                                    <m:t>𝝐</m:t>
                                  </m:r>
                                </m:e>
                                <m:sub>
                                  <m:r>
                                    <a:rPr lang="en-US" altLang="zh-CN" sz="2800" b="0" i="1" smtClean="0">
                                      <a:latin typeface="Cambria Math" panose="02040503050406030204"/>
                                    </a:rPr>
                                    <m:t>𝑖</m:t>
                                  </m:r>
                                </m:sub>
                              </m:sSub>
                              <m:r>
                                <a:rPr lang="en-US" altLang="zh-CN" sz="2800" i="1">
                                  <a:latin typeface="Cambria Math" panose="02040503050406030204"/>
                                </a:rPr>
                                <m:t>,</m:t>
                              </m:r>
                              <m:sSub>
                                <m:sSubPr>
                                  <m:ctrlPr>
                                    <a:rPr lang="zh-CN" altLang="zh-CN" sz="2800" i="1">
                                      <a:latin typeface="Cambria Math" panose="02040503050406030204" pitchFamily="18" charset="0"/>
                                    </a:rPr>
                                  </m:ctrlPr>
                                </m:sSubPr>
                                <m:e>
                                  <m:r>
                                    <a:rPr lang="en-US" altLang="zh-CN" sz="2800" b="1" i="1">
                                      <a:latin typeface="Cambria Math" panose="02040503050406030204"/>
                                    </a:rPr>
                                    <m:t>𝝐</m:t>
                                  </m:r>
                                </m:e>
                                <m:sub>
                                  <m:r>
                                    <a:rPr lang="en-US" altLang="zh-CN" sz="2800" b="0" i="1" smtClean="0">
                                      <a:latin typeface="Cambria Math" panose="02040503050406030204"/>
                                    </a:rPr>
                                    <m:t>𝑗</m:t>
                                  </m:r>
                                </m:sub>
                              </m:sSub>
                            </m:e>
                          </m:d>
                        </m:e>
                      </m:nary>
                      <m:r>
                        <a:rPr lang="en-US" altLang="zh-CN" sz="2800" b="0" i="1" smtClean="0">
                          <a:latin typeface="Cambria Math" panose="02040503050406030204"/>
                        </a:rPr>
                        <m:t>                                             </m:t>
                      </m:r>
                    </m:oMath>
                  </m:oMathPara>
                </a14:m>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a:rPr>
                        <m:t>          =</m:t>
                      </m:r>
                      <m:sSup>
                        <m:sSupPr>
                          <m:ctrlPr>
                            <a:rPr lang="en-US" altLang="zh-CN" sz="2800" b="0" i="1" smtClean="0">
                              <a:latin typeface="Cambria Math" panose="02040503050406030204" pitchFamily="18" charset="0"/>
                            </a:rPr>
                          </m:ctrlPr>
                        </m:sSupPr>
                        <m:e>
                          <m:r>
                            <a:rPr lang="en-US" altLang="zh-CN" sz="2800" b="1" i="1">
                              <a:latin typeface="Cambria Math" panose="02040503050406030204"/>
                            </a:rPr>
                            <m:t>𝜼</m:t>
                          </m:r>
                        </m:e>
                        <m:sup>
                          <m:r>
                            <a:rPr lang="en-US" altLang="zh-CN" sz="2800" b="0" i="1" smtClean="0">
                              <a:latin typeface="Cambria Math" panose="02040503050406030204"/>
                            </a:rPr>
                            <m:t>𝐻</m:t>
                          </m:r>
                        </m:sup>
                      </m:sSup>
                      <m:d>
                        <m:dPr>
                          <m:begChr m:val="["/>
                          <m:endChr m:val="]"/>
                          <m:ctrlPr>
                            <a:rPr lang="zh-CN" altLang="zh-CN" sz="2800" i="1" smtClean="0">
                              <a:latin typeface="Cambria Math" panose="02040503050406030204" pitchFamily="18" charset="0"/>
                            </a:rPr>
                          </m:ctrlPr>
                        </m:dPr>
                        <m:e>
                          <m:m>
                            <m:mPr>
                              <m:mcs>
                                <m:mc>
                                  <m:mcPr>
                                    <m:count m:val="3"/>
                                    <m:mcJc m:val="center"/>
                                  </m:mcPr>
                                </m:mc>
                              </m:mcs>
                              <m:ctrlPr>
                                <a:rPr lang="zh-CN" altLang="zh-CN" sz="2800" i="1">
                                  <a:latin typeface="Cambria Math" panose="02040503050406030204" pitchFamily="18" charset="0"/>
                                </a:rPr>
                              </m:ctrlPr>
                            </m:mPr>
                            <m:mr>
                              <m:e>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1</m:t>
                                        </m:r>
                                      </m:sub>
                                    </m:sSub>
                                  </m:e>
                                </m:d>
                              </m:e>
                              <m:e>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b="0" i="1" smtClean="0">
                                            <a:latin typeface="Cambria Math" panose="02040503050406030204"/>
                                          </a:rPr>
                                          <m:t>2</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b="0" i="1" smtClean="0">
                                            <a:latin typeface="Cambria Math" panose="02040503050406030204"/>
                                          </a:rPr>
                                          <m:t>1</m:t>
                                        </m:r>
                                      </m:sub>
                                    </m:sSub>
                                  </m:e>
                                </m:d>
                              </m:e>
                              <m:e>
                                <m:m>
                                  <m:mPr>
                                    <m:mcs>
                                      <m:mc>
                                        <m:mcPr>
                                          <m:count m:val="2"/>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m:t>
                                      </m:r>
                                    </m:e>
                                    <m:e>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b="0" i="1" smtClean="0">
                                                  <a:latin typeface="Cambria Math" panose="02040503050406030204"/>
                                                </a:rPr>
                                                <m:t>𝑛</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b="0" i="1" smtClean="0">
                                                  <a:latin typeface="Cambria Math" panose="02040503050406030204"/>
                                                </a:rPr>
                                                <m:t>1</m:t>
                                              </m:r>
                                            </m:sub>
                                          </m:sSub>
                                        </m:e>
                                      </m:d>
                                    </m:e>
                                  </m:mr>
                                </m:m>
                              </m:e>
                            </m:mr>
                            <m:mr>
                              <m:e>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b="0" i="1" smtClean="0">
                                            <a:latin typeface="Cambria Math" panose="02040503050406030204"/>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b="0" i="1" smtClean="0">
                                            <a:latin typeface="Cambria Math" panose="02040503050406030204"/>
                                          </a:rPr>
                                          <m:t>2</m:t>
                                        </m:r>
                                      </m:sub>
                                    </m:sSub>
                                  </m:e>
                                </m:d>
                              </m:e>
                              <m:e>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2</m:t>
                                        </m:r>
                                      </m:sub>
                                    </m:sSub>
                                  </m:e>
                                </m:d>
                              </m:e>
                              <m:e>
                                <m:m>
                                  <m:mPr>
                                    <m:mcs>
                                      <m:mc>
                                        <m:mcPr>
                                          <m:count m:val="2"/>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m:t>
                                      </m:r>
                                    </m:e>
                                    <m:e>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b="0" i="1" smtClean="0">
                                                  <a:latin typeface="Cambria Math" panose="02040503050406030204"/>
                                                </a:rPr>
                                                <m:t>𝑛</m:t>
                                              </m:r>
                                              <m:r>
                                                <a:rPr lang="en-US" altLang="zh-CN" sz="2800" b="0" i="1" smtClean="0">
                                                  <a:latin typeface="Cambria Math" panose="02040503050406030204"/>
                                                </a:rPr>
                                                <m:t> </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b="0" i="1" smtClean="0">
                                                  <a:latin typeface="Cambria Math" panose="02040503050406030204"/>
                                                </a:rPr>
                                                <m:t>2</m:t>
                                              </m:r>
                                            </m:sub>
                                          </m:sSub>
                                        </m:e>
                                      </m:d>
                                    </m:e>
                                  </m:mr>
                                </m:m>
                              </m:e>
                            </m:mr>
                            <m:mr>
                              <m:e>
                                <m:m>
                                  <m:mPr>
                                    <m:mcs>
                                      <m:mc>
                                        <m:mcPr>
                                          <m:count m:val="1"/>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m:t>
                                      </m:r>
                                    </m:e>
                                  </m:mr>
                                  <m:mr>
                                    <m:e>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b="0" i="1" smtClean="0">
                                                  <a:latin typeface="Cambria Math" panose="02040503050406030204"/>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b="0" i="1" smtClean="0">
                                                  <a:latin typeface="Cambria Math" panose="02040503050406030204"/>
                                                </a:rPr>
                                                <m:t>𝑛</m:t>
                                              </m:r>
                                            </m:sub>
                                          </m:sSub>
                                        </m:e>
                                      </m:d>
                                    </m:e>
                                  </m:mr>
                                </m:m>
                              </m:e>
                              <m:e>
                                <m:m>
                                  <m:mPr>
                                    <m:mcs>
                                      <m:mc>
                                        <m:mcPr>
                                          <m:count m:val="1"/>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m:t>
                                      </m:r>
                                    </m:e>
                                  </m:mr>
                                  <m:mr>
                                    <m:e>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b="0" i="1" smtClean="0">
                                                  <a:latin typeface="Cambria Math" panose="02040503050406030204"/>
                                                </a:rPr>
                                                <m:t>2</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b="0" i="1" smtClean="0">
                                                  <a:latin typeface="Cambria Math" panose="02040503050406030204"/>
                                                </a:rPr>
                                                <m:t>𝑛</m:t>
                                              </m:r>
                                            </m:sub>
                                          </m:sSub>
                                        </m:e>
                                      </m:d>
                                    </m:e>
                                  </m:mr>
                                </m:m>
                              </m:e>
                              <m:e>
                                <m:m>
                                  <m:mPr>
                                    <m:mcs>
                                      <m:mc>
                                        <m:mcPr>
                                          <m:count m:val="2"/>
                                          <m:mcJc m:val="center"/>
                                        </m:mcPr>
                                      </m:mc>
                                    </m:mcs>
                                    <m:ctrlPr>
                                      <a:rPr lang="zh-CN" altLang="zh-CN" sz="2800" i="1">
                                        <a:latin typeface="Cambria Math" panose="02040503050406030204" pitchFamily="18" charset="0"/>
                                      </a:rPr>
                                    </m:ctrlPr>
                                  </m:mPr>
                                  <m:mr>
                                    <m:e>
                                      <m:m>
                                        <m:mPr>
                                          <m:mcs>
                                            <m:mc>
                                              <m:mcPr>
                                                <m:count m:val="1"/>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m:t>
                                            </m:r>
                                          </m:e>
                                        </m:mr>
                                        <m:mr>
                                          <m:e>
                                            <m:r>
                                              <a:rPr lang="en-US" altLang="zh-CN" sz="2800" i="1">
                                                <a:latin typeface="Cambria Math" panose="02040503050406030204" pitchFamily="18" charset="0"/>
                                              </a:rPr>
                                              <m:t>⋯</m:t>
                                            </m:r>
                                          </m:e>
                                        </m:mr>
                                      </m:m>
                                    </m:e>
                                    <m:e>
                                      <m:m>
                                        <m:mPr>
                                          <m:mcs>
                                            <m:mc>
                                              <m:mcPr>
                                                <m:count m:val="1"/>
                                                <m:mcJc m:val="center"/>
                                              </m:mcPr>
                                            </m:mc>
                                          </m:mcs>
                                          <m:ctrlPr>
                                            <a:rPr lang="zh-CN" altLang="zh-CN" sz="2800" i="1">
                                              <a:latin typeface="Cambria Math" panose="02040503050406030204" pitchFamily="18" charset="0"/>
                                            </a:rPr>
                                          </m:ctrlPr>
                                        </m:mPr>
                                        <m:mr>
                                          <m:e>
                                            <m:r>
                                              <a:rPr lang="en-US" altLang="zh-CN" sz="2800" i="1">
                                                <a:latin typeface="Cambria Math" panose="02040503050406030204" pitchFamily="18" charset="0"/>
                                              </a:rPr>
                                              <m:t>⋮</m:t>
                                            </m:r>
                                          </m:e>
                                        </m:mr>
                                        <m:mr>
                                          <m:e>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𝑛</m:t>
                                                    </m:r>
                                                  </m:sub>
                                                </m:sSub>
                                              </m:e>
                                            </m:d>
                                          </m:e>
                                        </m:mr>
                                      </m:m>
                                    </m:e>
                                  </m:mr>
                                </m:m>
                              </m:e>
                            </m:mr>
                          </m:m>
                        </m:e>
                      </m:d>
                      <m:r>
                        <a:rPr lang="en-US" altLang="zh-CN" sz="2800" b="1" i="1">
                          <a:latin typeface="Cambria Math" panose="02040503050406030204"/>
                        </a:rPr>
                        <m:t>𝝃</m:t>
                      </m:r>
                    </m:oMath>
                  </m:oMathPara>
                </a14:m>
                <a:endParaRPr lang="en-US" altLang="zh-CN" sz="2800" dirty="0"/>
              </a:p>
              <a:p>
                <a:pPr>
                  <a:lnSpc>
                    <a:spcPct val="120000"/>
                  </a:lnSpc>
                </a:pPr>
                <a:r>
                  <a:rPr lang="zh-CN" altLang="en-US" sz="2800" dirty="0"/>
                  <a:t>定义</a:t>
                </a:r>
                <a14:m>
                  <m:oMath xmlns:m="http://schemas.openxmlformats.org/officeDocument/2006/math">
                    <m:r>
                      <a:rPr lang="en-US" altLang="zh-CN" sz="2400" i="1" smtClean="0">
                        <a:latin typeface="Cambria Math" panose="02040503050406030204" pitchFamily="18" charset="0"/>
                      </a:rPr>
                      <m:t>𝐴</m:t>
                    </m:r>
                    <m:r>
                      <a:rPr lang="en-US" altLang="zh-CN" sz="2400" i="1" smtClean="0">
                        <a:latin typeface="Cambria Math" panose="02040503050406030204" pitchFamily="18" charset="0"/>
                      </a:rPr>
                      <m:t>=</m:t>
                    </m:r>
                    <m:sSub>
                      <m:sSubPr>
                        <m:ctrlPr>
                          <a:rPr lang="zh-CN" altLang="zh-CN" sz="2400" i="1">
                            <a:latin typeface="Cambria Math" panose="02040503050406030204" pitchFamily="18" charset="0"/>
                          </a:rPr>
                        </m:ctrlPr>
                      </m:sSubPr>
                      <m:e>
                        <m:d>
                          <m:dPr>
                            <m:ctrlPr>
                              <a:rPr lang="zh-CN" altLang="zh-CN" sz="2400" i="1">
                                <a:latin typeface="Cambria Math" panose="02040503050406030204" pitchFamily="18" charset="0"/>
                              </a:rPr>
                            </m:ctrlPr>
                          </m:dPr>
                          <m:e>
                            <m:d>
                              <m:dPr>
                                <m:ctrlPr>
                                  <a:rPr lang="zh-CN" altLang="zh-CN" sz="24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a:rPr>
                                      <m:t>𝝐</m:t>
                                    </m:r>
                                  </m:e>
                                  <m:sub>
                                    <m:r>
                                      <a:rPr lang="en-US" altLang="zh-CN" sz="2800" i="1">
                                        <a:latin typeface="Cambria Math" panose="02040503050406030204"/>
                                      </a:rPr>
                                      <m:t>𝑖</m:t>
                                    </m:r>
                                  </m:sub>
                                </m:sSub>
                                <m:r>
                                  <a:rPr lang="en-US" altLang="zh-CN" sz="2800" i="1">
                                    <a:latin typeface="Cambria Math" panose="02040503050406030204"/>
                                  </a:rPr>
                                  <m:t>,</m:t>
                                </m:r>
                                <m:sSub>
                                  <m:sSubPr>
                                    <m:ctrlPr>
                                      <a:rPr lang="zh-CN" altLang="zh-CN" sz="2800" i="1">
                                        <a:latin typeface="Cambria Math" panose="02040503050406030204" pitchFamily="18" charset="0"/>
                                      </a:rPr>
                                    </m:ctrlPr>
                                  </m:sSubPr>
                                  <m:e>
                                    <m:r>
                                      <a:rPr lang="en-US" altLang="zh-CN" sz="2800" b="1" i="1">
                                        <a:latin typeface="Cambria Math" panose="02040503050406030204"/>
                                      </a:rPr>
                                      <m:t>𝝐</m:t>
                                    </m:r>
                                  </m:e>
                                  <m:sub>
                                    <m:r>
                                      <a:rPr lang="en-US" altLang="zh-CN" sz="2800" i="1">
                                        <a:latin typeface="Cambria Math" panose="02040503050406030204"/>
                                      </a:rPr>
                                      <m:t>𝑗</m:t>
                                    </m:r>
                                  </m:sub>
                                </m:sSub>
                              </m:e>
                            </m:d>
                          </m:e>
                        </m:d>
                      </m:e>
                      <m:sub>
                        <m:r>
                          <a:rPr lang="en-US" altLang="zh-CN" sz="2400" i="1">
                            <a:latin typeface="Cambria Math" panose="02040503050406030204" pitchFamily="18" charset="0"/>
                          </a:rPr>
                          <m:t>𝑛</m:t>
                        </m:r>
                        <m:r>
                          <a:rPr lang="en-US" altLang="zh-CN" sz="2400" i="1">
                            <a:latin typeface="Cambria Math" panose="02040503050406030204" pitchFamily="18" charset="0"/>
                          </a:rPr>
                          <m:t>×</m:t>
                        </m:r>
                        <m:r>
                          <a:rPr lang="en-US" altLang="zh-CN" sz="2400" i="1">
                            <a:latin typeface="Cambria Math" panose="02040503050406030204" pitchFamily="18" charset="0"/>
                          </a:rPr>
                          <m:t>𝑛</m:t>
                        </m:r>
                      </m:sub>
                    </m:sSub>
                  </m:oMath>
                </a14:m>
                <a:r>
                  <a:rPr lang="en-US" altLang="zh-CN" sz="2800" dirty="0">
                    <a:latin typeface="仿宋" panose="02010609060101010101" pitchFamily="49" charset="-122"/>
                    <a:ea typeface="仿宋" panose="02010609060101010101" pitchFamily="49" charset="-122"/>
                  </a:rPr>
                  <a:t>,</a:t>
                </a:r>
                <a:r>
                  <a:rPr lang="zh-CN" altLang="en-US" sz="2800" dirty="0"/>
                  <a:t>则</a:t>
                </a:r>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d>
                        <m:dPr>
                          <m:ctrlPr>
                            <a:rPr lang="zh-CN" altLang="zh-CN" sz="2800" i="1" smtClean="0">
                              <a:solidFill>
                                <a:srgbClr val="0000FF"/>
                              </a:solidFill>
                              <a:latin typeface="Cambria Math" panose="02040503050406030204" pitchFamily="18" charset="0"/>
                            </a:rPr>
                          </m:ctrlPr>
                        </m:dPr>
                        <m:e>
                          <m:r>
                            <a:rPr lang="en-US" altLang="zh-CN" sz="2800" b="1" i="1">
                              <a:solidFill>
                                <a:srgbClr val="0000FF"/>
                              </a:solidFill>
                              <a:latin typeface="Cambria Math" panose="02040503050406030204"/>
                            </a:rPr>
                            <m:t>𝒙</m:t>
                          </m:r>
                          <m:r>
                            <a:rPr lang="en-US" altLang="zh-CN" sz="2800" i="1">
                              <a:solidFill>
                                <a:srgbClr val="0000FF"/>
                              </a:solidFill>
                              <a:latin typeface="Cambria Math" panose="02040503050406030204"/>
                            </a:rPr>
                            <m:t>,</m:t>
                          </m:r>
                          <m:r>
                            <a:rPr lang="en-US" altLang="zh-CN" sz="2800" b="1" i="1">
                              <a:solidFill>
                                <a:srgbClr val="0000FF"/>
                              </a:solidFill>
                              <a:latin typeface="Cambria Math" panose="02040503050406030204"/>
                            </a:rPr>
                            <m:t>𝒚</m:t>
                          </m:r>
                        </m:e>
                      </m:d>
                      <m:r>
                        <a:rPr lang="en-US" altLang="zh-CN" sz="2800" i="1">
                          <a:solidFill>
                            <a:srgbClr val="0000FF"/>
                          </a:solidFill>
                          <a:latin typeface="Cambria Math" panose="02040503050406030204"/>
                        </a:rPr>
                        <m:t>=</m:t>
                      </m:r>
                      <m:sSup>
                        <m:sSupPr>
                          <m:ctrlPr>
                            <a:rPr lang="en-US" altLang="zh-CN" sz="2800" i="1">
                              <a:solidFill>
                                <a:srgbClr val="0000FF"/>
                              </a:solidFill>
                              <a:latin typeface="Cambria Math" panose="02040503050406030204" pitchFamily="18" charset="0"/>
                            </a:rPr>
                          </m:ctrlPr>
                        </m:sSupPr>
                        <m:e>
                          <m:r>
                            <a:rPr lang="en-US" altLang="zh-CN" sz="2800" b="1" i="1">
                              <a:solidFill>
                                <a:srgbClr val="0000FF"/>
                              </a:solidFill>
                              <a:latin typeface="Cambria Math" panose="02040503050406030204"/>
                            </a:rPr>
                            <m:t>𝜼</m:t>
                          </m:r>
                        </m:e>
                        <m:sup>
                          <m:r>
                            <a:rPr lang="en-US" altLang="zh-CN" sz="2800" i="1">
                              <a:solidFill>
                                <a:srgbClr val="0000FF"/>
                              </a:solidFill>
                              <a:latin typeface="Cambria Math" panose="02040503050406030204"/>
                            </a:rPr>
                            <m:t>𝐻</m:t>
                          </m:r>
                        </m:sup>
                      </m:sSup>
                      <m:sSup>
                        <m:sSupPr>
                          <m:ctrlPr>
                            <a:rPr lang="zh-CN"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a:rPr>
                            <m:t>𝐴</m:t>
                          </m:r>
                        </m:e>
                        <m:sup>
                          <m:r>
                            <a:rPr lang="en-US" altLang="zh-CN" sz="2800" i="1">
                              <a:solidFill>
                                <a:srgbClr val="0000FF"/>
                              </a:solidFill>
                              <a:latin typeface="Cambria Math" panose="02040503050406030204"/>
                            </a:rPr>
                            <m:t>𝐻</m:t>
                          </m:r>
                        </m:sup>
                      </m:sSup>
                      <m:r>
                        <a:rPr lang="en-US" altLang="zh-CN" sz="2800" b="1" i="1">
                          <a:solidFill>
                            <a:srgbClr val="0000FF"/>
                          </a:solidFill>
                          <a:latin typeface="Cambria Math" panose="02040503050406030204"/>
                        </a:rPr>
                        <m:t>𝝃</m:t>
                      </m:r>
                    </m:oMath>
                  </m:oMathPara>
                </a14:m>
                <a:endParaRPr lang="en-US" altLang="zh-CN" sz="2800" dirty="0">
                  <a:solidFill>
                    <a:srgbClr val="0000FF"/>
                  </a:solidFill>
                </a:endParaRPr>
              </a:p>
              <a:p>
                <a:pPr>
                  <a:lnSpc>
                    <a:spcPct val="120000"/>
                  </a:lnSpc>
                </a:pPr>
                <a:endParaRPr lang="zh-CN" altLang="zh-CN" sz="2800" dirty="0"/>
              </a:p>
              <a:p>
                <a:pPr>
                  <a:lnSpc>
                    <a:spcPct val="120000"/>
                  </a:lnSpc>
                </a:pPr>
                <a:endParaRPr lang="en-US" altLang="zh-CN" sz="2800" dirty="0"/>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46318"/>
                </a:stretch>
              </a:blipFill>
            </p:spPr>
            <p:txBody>
              <a:bodyPr/>
              <a:lstStyle/>
              <a:p>
                <a:r>
                  <a:rPr lang="zh-CN" altLang="en-US">
                    <a:noFill/>
                  </a:rPr>
                  <a:t> </a:t>
                </a:r>
              </a:p>
            </p:txBody>
          </p:sp>
        </mc:Fallback>
      </mc:AlternateContent>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579563" y="1229293"/>
                <a:ext cx="8155003"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14:m>
                  <m:oMathPara xmlns:m="http://schemas.openxmlformats.org/officeDocument/2006/math">
                    <m:oMathParaPr>
                      <m:jc m:val="left"/>
                    </m:oMathParaPr>
                    <m:oMath xmlns:m="http://schemas.openxmlformats.org/officeDocument/2006/math">
                      <m:r>
                        <a:rPr lang="zh-CN" altLang="en-US" sz="2800" i="1" smtClean="0">
                          <a:latin typeface="Cambria Math" panose="02040503050406030204" pitchFamily="18" charset="0"/>
                        </a:rPr>
                        <m:t>同理</m:t>
                      </m:r>
                      <m:r>
                        <m:rPr>
                          <m:nor/>
                        </m:rPr>
                        <a:rPr lang="en-US" altLang="zh-CN" sz="2800" dirty="0">
                          <a:latin typeface="仿宋" panose="02010609060101010101" pitchFamily="49" charset="-122"/>
                          <a:ea typeface="仿宋" panose="02010609060101010101" pitchFamily="49" charset="-122"/>
                        </a:rPr>
                        <m:t>,</m:t>
                      </m:r>
                    </m:oMath>
                  </m:oMathPara>
                </a14:m>
                <a:endParaRPr lang="en-US" altLang="zh-CN" sz="2800" dirty="0">
                  <a:ea typeface="仿宋" panose="02010609060101010101" pitchFamily="49" charset="-122"/>
                </a:endParaRPr>
              </a:p>
              <a:p>
                <a:pPr>
                  <a:lnSpc>
                    <a:spcPct val="120000"/>
                  </a:lnSpc>
                </a:pPr>
                <a14:m>
                  <m:oMathPara xmlns:m="http://schemas.openxmlformats.org/officeDocument/2006/math">
                    <m:oMathParaPr>
                      <m:jc m:val="center"/>
                    </m:oMathParaPr>
                    <m:oMath xmlns:m="http://schemas.openxmlformats.org/officeDocument/2006/math">
                      <m:d>
                        <m:dPr>
                          <m:ctrlPr>
                            <a:rPr lang="zh-CN" altLang="zh-CN" sz="2800" i="1">
                              <a:solidFill>
                                <a:srgbClr val="0000FF"/>
                              </a:solidFill>
                              <a:latin typeface="Cambria Math" panose="02040503050406030204" pitchFamily="18" charset="0"/>
                            </a:rPr>
                          </m:ctrlPr>
                        </m:dPr>
                        <m:e>
                          <m:r>
                            <a:rPr lang="en-US" altLang="zh-CN" sz="2800" b="1" i="1">
                              <a:solidFill>
                                <a:srgbClr val="0000FF"/>
                              </a:solidFill>
                              <a:latin typeface="Cambria Math" panose="02040503050406030204"/>
                            </a:rPr>
                            <m:t>𝒚</m:t>
                          </m:r>
                          <m:r>
                            <a:rPr lang="en-US" altLang="zh-CN" sz="2800" i="1">
                              <a:solidFill>
                                <a:srgbClr val="0000FF"/>
                              </a:solidFill>
                              <a:latin typeface="Cambria Math" panose="02040503050406030204"/>
                            </a:rPr>
                            <m:t>,</m:t>
                          </m:r>
                          <m:r>
                            <a:rPr lang="en-US" altLang="zh-CN" sz="2800" b="1" i="1">
                              <a:solidFill>
                                <a:srgbClr val="0000FF"/>
                              </a:solidFill>
                              <a:latin typeface="Cambria Math" panose="02040503050406030204"/>
                            </a:rPr>
                            <m:t>𝒙</m:t>
                          </m:r>
                        </m:e>
                      </m:d>
                      <m:r>
                        <a:rPr lang="en-US" altLang="zh-CN" sz="2800" b="1" i="1">
                          <a:solidFill>
                            <a:srgbClr val="0000FF"/>
                          </a:solidFill>
                          <a:latin typeface="Cambria Math" panose="02040503050406030204" pitchFamily="18" charset="0"/>
                        </a:rPr>
                        <m:t>=</m:t>
                      </m:r>
                      <m:sSup>
                        <m:sSupPr>
                          <m:ctrlPr>
                            <a:rPr lang="en-US" altLang="zh-CN" sz="2800" i="1">
                              <a:solidFill>
                                <a:srgbClr val="0000FF"/>
                              </a:solidFill>
                              <a:latin typeface="Cambria Math" panose="02040503050406030204" pitchFamily="18" charset="0"/>
                            </a:rPr>
                          </m:ctrlPr>
                        </m:sSupPr>
                        <m:e>
                          <m:r>
                            <a:rPr lang="en-US" altLang="zh-CN" sz="2800" b="1" i="1">
                              <a:solidFill>
                                <a:srgbClr val="0000FF"/>
                              </a:solidFill>
                              <a:latin typeface="Cambria Math" panose="02040503050406030204"/>
                            </a:rPr>
                            <m:t>𝝃</m:t>
                          </m:r>
                        </m:e>
                        <m:sup>
                          <m:r>
                            <a:rPr lang="en-US" altLang="zh-CN" sz="2800" i="1">
                              <a:solidFill>
                                <a:srgbClr val="0000FF"/>
                              </a:solidFill>
                              <a:latin typeface="Cambria Math" panose="02040503050406030204"/>
                            </a:rPr>
                            <m:t>𝐻</m:t>
                          </m:r>
                        </m:sup>
                      </m:sSup>
                      <m:sSup>
                        <m:sSupPr>
                          <m:ctrlPr>
                            <a:rPr lang="zh-CN"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a:rPr>
                            <m:t>𝐴</m:t>
                          </m:r>
                        </m:e>
                        <m:sup>
                          <m:r>
                            <a:rPr lang="en-US" altLang="zh-CN" sz="2800" i="1">
                              <a:solidFill>
                                <a:srgbClr val="0000FF"/>
                              </a:solidFill>
                              <a:latin typeface="Cambria Math" panose="02040503050406030204"/>
                            </a:rPr>
                            <m:t>𝐻</m:t>
                          </m:r>
                        </m:sup>
                      </m:sSup>
                      <m:r>
                        <a:rPr lang="en-US" altLang="zh-CN" sz="2800" b="1" i="1">
                          <a:solidFill>
                            <a:srgbClr val="0000FF"/>
                          </a:solidFill>
                          <a:latin typeface="Cambria Math" panose="02040503050406030204"/>
                        </a:rPr>
                        <m:t>𝜼</m:t>
                      </m:r>
                    </m:oMath>
                  </m:oMathPara>
                </a14:m>
                <a:endParaRPr lang="en-US" altLang="zh-CN" sz="2800" dirty="0">
                  <a:solidFill>
                    <a:srgbClr val="0000FF"/>
                  </a:solidFill>
                </a:endParaRPr>
              </a:p>
              <a:p>
                <a:pPr>
                  <a:lnSpc>
                    <a:spcPct val="120000"/>
                  </a:lnSpc>
                </a:pPr>
                <a:r>
                  <a:rPr lang="zh-CN" altLang="en-US" sz="2800" dirty="0"/>
                  <a:t>又知</a:t>
                </a:r>
                <a14:m>
                  <m:oMath xmlns:m="http://schemas.openxmlformats.org/officeDocument/2006/math">
                    <m:d>
                      <m:dPr>
                        <m:ctrlPr>
                          <a:rPr lang="zh-CN" altLang="zh-CN" sz="2800" i="1" smtClean="0">
                            <a:solidFill>
                              <a:srgbClr val="0000FF"/>
                            </a:solidFill>
                            <a:latin typeface="Cambria Math" panose="02040503050406030204" pitchFamily="18" charset="0"/>
                          </a:rPr>
                        </m:ctrlPr>
                      </m:dPr>
                      <m:e>
                        <m:r>
                          <a:rPr lang="en-US" altLang="zh-CN" sz="2800" b="1" i="1">
                            <a:solidFill>
                              <a:srgbClr val="0000FF"/>
                            </a:solidFill>
                            <a:latin typeface="Cambria Math" panose="02040503050406030204"/>
                          </a:rPr>
                          <m:t>𝒙</m:t>
                        </m:r>
                        <m:r>
                          <a:rPr lang="en-US" altLang="zh-CN" sz="2800" i="1">
                            <a:solidFill>
                              <a:srgbClr val="0000FF"/>
                            </a:solidFill>
                            <a:latin typeface="Cambria Math" panose="02040503050406030204"/>
                          </a:rPr>
                          <m:t>,</m:t>
                        </m:r>
                        <m:r>
                          <a:rPr lang="en-US" altLang="zh-CN" sz="2800" b="1" i="1">
                            <a:solidFill>
                              <a:srgbClr val="0000FF"/>
                            </a:solidFill>
                            <a:latin typeface="Cambria Math" panose="02040503050406030204"/>
                          </a:rPr>
                          <m:t>𝒚</m:t>
                        </m:r>
                      </m:e>
                    </m:d>
                    <m:r>
                      <a:rPr lang="en-US" altLang="zh-CN" sz="2800" i="1">
                        <a:solidFill>
                          <a:srgbClr val="0000FF"/>
                        </a:solidFill>
                        <a:latin typeface="Cambria Math" panose="02040503050406030204"/>
                      </a:rPr>
                      <m:t>=</m:t>
                    </m:r>
                    <m:bar>
                      <m:barPr>
                        <m:pos m:val="top"/>
                        <m:ctrlPr>
                          <a:rPr lang="zh-CN" altLang="zh-CN" sz="2800" i="1">
                            <a:solidFill>
                              <a:srgbClr val="0000FF"/>
                            </a:solidFill>
                            <a:latin typeface="Cambria Math" panose="02040503050406030204" pitchFamily="18" charset="0"/>
                          </a:rPr>
                        </m:ctrlPr>
                      </m:barPr>
                      <m:e>
                        <m:d>
                          <m:dPr>
                            <m:ctrlPr>
                              <a:rPr lang="zh-CN" altLang="zh-CN" sz="2800" i="1">
                                <a:solidFill>
                                  <a:srgbClr val="0000FF"/>
                                </a:solidFill>
                                <a:latin typeface="Cambria Math" panose="02040503050406030204" pitchFamily="18" charset="0"/>
                              </a:rPr>
                            </m:ctrlPr>
                          </m:dPr>
                          <m:e>
                            <m:r>
                              <a:rPr lang="en-US" altLang="zh-CN" sz="2800" b="1" i="1">
                                <a:solidFill>
                                  <a:srgbClr val="0000FF"/>
                                </a:solidFill>
                                <a:latin typeface="Cambria Math" panose="02040503050406030204"/>
                              </a:rPr>
                              <m:t>𝒚</m:t>
                            </m:r>
                            <m:r>
                              <a:rPr lang="en-US" altLang="zh-CN" sz="2800" i="1">
                                <a:solidFill>
                                  <a:srgbClr val="0000FF"/>
                                </a:solidFill>
                                <a:latin typeface="Cambria Math" panose="02040503050406030204"/>
                              </a:rPr>
                              <m:t>,</m:t>
                            </m:r>
                            <m:r>
                              <a:rPr lang="en-US" altLang="zh-CN" sz="2800" b="1" i="1">
                                <a:solidFill>
                                  <a:srgbClr val="0000FF"/>
                                </a:solidFill>
                                <a:latin typeface="Cambria Math" panose="02040503050406030204"/>
                              </a:rPr>
                              <m:t>𝒙</m:t>
                            </m:r>
                          </m:e>
                        </m:d>
                      </m:e>
                    </m:bar>
                    <m:r>
                      <m:rPr>
                        <m:nor/>
                      </m:rPr>
                      <a:rPr lang="en-US" altLang="zh-CN" sz="2800" dirty="0">
                        <a:latin typeface="仿宋" panose="02010609060101010101" pitchFamily="49" charset="-122"/>
                        <a:ea typeface="仿宋" panose="02010609060101010101" pitchFamily="49" charset="-122"/>
                      </a:rPr>
                      <m:t>,</m:t>
                    </m:r>
                  </m:oMath>
                </a14:m>
                <a:r>
                  <a:rPr lang="zh-CN" altLang="en-US" sz="2800" dirty="0">
                    <a:latin typeface="Cambria Math" panose="02040503050406030204" pitchFamily="18" charset="0"/>
                  </a:rPr>
                  <a:t>故</a:t>
                </a:r>
                <a:endParaRPr lang="en-US" altLang="zh-CN" sz="2800" dirty="0">
                  <a:latin typeface="Cambria Math" panose="02040503050406030204" pitchFamily="18" charset="0"/>
                </a:endParaRPr>
              </a:p>
              <a:p>
                <a:pPr>
                  <a:lnSpc>
                    <a:spcPct val="120000"/>
                  </a:lnSpc>
                </a:pPr>
                <a14:m>
                  <m:oMathPara xmlns:m="http://schemas.openxmlformats.org/officeDocument/2006/math">
                    <m:oMathParaPr>
                      <m:jc m:val="center"/>
                    </m:oMathParaPr>
                    <m:oMath xmlns:m="http://schemas.openxmlformats.org/officeDocument/2006/math">
                      <m:sSup>
                        <m:sSupPr>
                          <m:ctrlPr>
                            <a:rPr lang="zh-CN" altLang="zh-CN" sz="2800" i="1" smtClean="0">
                              <a:solidFill>
                                <a:srgbClr val="0000FF"/>
                              </a:solidFill>
                              <a:latin typeface="Cambria Math" panose="02040503050406030204" pitchFamily="18" charset="0"/>
                            </a:rPr>
                          </m:ctrlPr>
                        </m:sSupPr>
                        <m:e>
                          <m:r>
                            <a:rPr lang="en-US" altLang="zh-CN" sz="2800" b="1" i="1">
                              <a:solidFill>
                                <a:srgbClr val="0000FF"/>
                              </a:solidFill>
                              <a:latin typeface="Cambria Math" panose="02040503050406030204"/>
                            </a:rPr>
                            <m:t>𝜼</m:t>
                          </m:r>
                        </m:e>
                        <m:sup>
                          <m:r>
                            <a:rPr lang="en-US" altLang="zh-CN" sz="2800" i="1">
                              <a:solidFill>
                                <a:srgbClr val="0000FF"/>
                              </a:solidFill>
                              <a:latin typeface="Cambria Math" panose="02040503050406030204"/>
                            </a:rPr>
                            <m:t>𝐻</m:t>
                          </m:r>
                        </m:sup>
                      </m:sSup>
                      <m:sSup>
                        <m:sSupPr>
                          <m:ctrlPr>
                            <a:rPr lang="zh-CN"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a:rPr>
                            <m:t>𝐴</m:t>
                          </m:r>
                        </m:e>
                        <m:sup>
                          <m:r>
                            <a:rPr lang="en-US" altLang="zh-CN" sz="2800" i="1">
                              <a:solidFill>
                                <a:srgbClr val="0000FF"/>
                              </a:solidFill>
                              <a:latin typeface="Cambria Math" panose="02040503050406030204"/>
                            </a:rPr>
                            <m:t>𝐻</m:t>
                          </m:r>
                        </m:sup>
                      </m:sSup>
                      <m:r>
                        <a:rPr lang="en-US" altLang="zh-CN" sz="2800" b="1" i="1">
                          <a:solidFill>
                            <a:srgbClr val="0000FF"/>
                          </a:solidFill>
                          <a:latin typeface="Cambria Math" panose="02040503050406030204"/>
                        </a:rPr>
                        <m:t>𝝃</m:t>
                      </m:r>
                      <m:r>
                        <a:rPr lang="en-US" altLang="zh-CN" sz="2800" b="1" i="1">
                          <a:solidFill>
                            <a:srgbClr val="0000FF"/>
                          </a:solidFill>
                          <a:latin typeface="Cambria Math" panose="02040503050406030204"/>
                        </a:rPr>
                        <m:t>=</m:t>
                      </m:r>
                      <m:bar>
                        <m:barPr>
                          <m:pos m:val="top"/>
                          <m:ctrlPr>
                            <a:rPr lang="zh-CN" altLang="zh-CN" sz="2800" i="1">
                              <a:solidFill>
                                <a:srgbClr val="0000FF"/>
                              </a:solidFill>
                              <a:latin typeface="Cambria Math" panose="02040503050406030204" pitchFamily="18" charset="0"/>
                            </a:rPr>
                          </m:ctrlPr>
                        </m:barPr>
                        <m:e>
                          <m:sSup>
                            <m:sSupPr>
                              <m:ctrlPr>
                                <a:rPr lang="en-US" altLang="zh-CN" sz="2800" i="1">
                                  <a:solidFill>
                                    <a:srgbClr val="0000FF"/>
                                  </a:solidFill>
                                  <a:latin typeface="Cambria Math" panose="02040503050406030204" pitchFamily="18" charset="0"/>
                                </a:rPr>
                              </m:ctrlPr>
                            </m:sSupPr>
                            <m:e>
                              <m:r>
                                <a:rPr lang="en-US" altLang="zh-CN" sz="2800" b="1" i="1">
                                  <a:solidFill>
                                    <a:srgbClr val="0000FF"/>
                                  </a:solidFill>
                                  <a:latin typeface="Cambria Math" panose="02040503050406030204"/>
                                </a:rPr>
                                <m:t>𝝃</m:t>
                              </m:r>
                            </m:e>
                            <m:sup>
                              <m:r>
                                <a:rPr lang="en-US" altLang="zh-CN" sz="2800" i="1">
                                  <a:solidFill>
                                    <a:srgbClr val="0000FF"/>
                                  </a:solidFill>
                                  <a:latin typeface="Cambria Math" panose="02040503050406030204" pitchFamily="18" charset="0"/>
                                </a:rPr>
                                <m:t>𝐻</m:t>
                              </m:r>
                            </m:sup>
                          </m:sSup>
                          <m:sSup>
                            <m:sSupPr>
                              <m:ctrlPr>
                                <a:rPr lang="zh-CN"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a:rPr>
                                <m:t>𝐴</m:t>
                              </m:r>
                            </m:e>
                            <m:sup>
                              <m:r>
                                <a:rPr lang="en-US" altLang="zh-CN" sz="2800" i="1">
                                  <a:solidFill>
                                    <a:srgbClr val="0000FF"/>
                                  </a:solidFill>
                                  <a:latin typeface="Cambria Math" panose="02040503050406030204"/>
                                </a:rPr>
                                <m:t>𝐻</m:t>
                              </m:r>
                            </m:sup>
                          </m:sSup>
                          <m:r>
                            <a:rPr lang="en-US" altLang="zh-CN" sz="2800" b="1" i="1">
                              <a:solidFill>
                                <a:srgbClr val="0000FF"/>
                              </a:solidFill>
                              <a:latin typeface="Cambria Math" panose="02040503050406030204"/>
                            </a:rPr>
                            <m:t>𝜼</m:t>
                          </m:r>
                        </m:e>
                      </m:bar>
                    </m:oMath>
                  </m:oMathPara>
                </a14:m>
                <a:endParaRPr lang="en-US" altLang="zh-CN" sz="2800" dirty="0">
                  <a:solidFill>
                    <a:srgbClr val="0000FF"/>
                  </a:solidFill>
                </a:endParaRPr>
              </a:p>
              <a:p>
                <a:pPr>
                  <a:lnSpc>
                    <a:spcPct val="120000"/>
                  </a:lnSpc>
                </a:pPr>
                <a:r>
                  <a:rPr lang="zh-CN" altLang="en-US" sz="2800" dirty="0"/>
                  <a:t>即</a:t>
                </a:r>
                <a:endParaRPr lang="en-US" altLang="zh-CN" sz="2800" dirty="0"/>
              </a:p>
              <a:p>
                <a:pPr>
                  <a:lnSpc>
                    <a:spcPct val="120000"/>
                  </a:lnSpc>
                </a:pPr>
                <a14:m>
                  <m:oMathPara xmlns:m="http://schemas.openxmlformats.org/officeDocument/2006/math">
                    <m:oMathParaPr>
                      <m:jc m:val="center"/>
                    </m:oMathParaPr>
                    <m:oMath xmlns:m="http://schemas.openxmlformats.org/officeDocument/2006/math">
                      <m:sSup>
                        <m:sSupPr>
                          <m:ctrlPr>
                            <a:rPr lang="zh-CN" altLang="zh-CN" sz="2800" i="1" smtClean="0">
                              <a:solidFill>
                                <a:srgbClr val="0000FF"/>
                              </a:solidFill>
                              <a:latin typeface="Cambria Math" panose="02040503050406030204" pitchFamily="18" charset="0"/>
                            </a:rPr>
                          </m:ctrlPr>
                        </m:sSupPr>
                        <m:e>
                          <m:r>
                            <a:rPr lang="en-US" altLang="zh-CN" sz="2800" b="1" i="1">
                              <a:solidFill>
                                <a:srgbClr val="0000FF"/>
                              </a:solidFill>
                              <a:latin typeface="Cambria Math" panose="02040503050406030204"/>
                            </a:rPr>
                            <m:t>𝜼</m:t>
                          </m:r>
                        </m:e>
                        <m:sup>
                          <m:r>
                            <a:rPr lang="en-US" altLang="zh-CN" sz="2800" i="1">
                              <a:solidFill>
                                <a:srgbClr val="0000FF"/>
                              </a:solidFill>
                              <a:latin typeface="Cambria Math" panose="02040503050406030204"/>
                            </a:rPr>
                            <m:t>𝐻</m:t>
                          </m:r>
                        </m:sup>
                      </m:sSup>
                      <m:sSup>
                        <m:sSupPr>
                          <m:ctrlPr>
                            <a:rPr lang="zh-CN"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a:rPr>
                            <m:t>𝐴</m:t>
                          </m:r>
                        </m:e>
                        <m:sup>
                          <m:r>
                            <a:rPr lang="en-US" altLang="zh-CN" sz="2800" i="1">
                              <a:solidFill>
                                <a:srgbClr val="0000FF"/>
                              </a:solidFill>
                              <a:latin typeface="Cambria Math" panose="02040503050406030204"/>
                            </a:rPr>
                            <m:t>𝐻</m:t>
                          </m:r>
                        </m:sup>
                      </m:sSup>
                      <m:r>
                        <a:rPr lang="en-US" altLang="zh-CN" sz="2800" b="1" i="1">
                          <a:solidFill>
                            <a:srgbClr val="0000FF"/>
                          </a:solidFill>
                          <a:latin typeface="Cambria Math" panose="02040503050406030204"/>
                        </a:rPr>
                        <m:t>𝝃</m:t>
                      </m:r>
                      <m:r>
                        <a:rPr lang="en-US" altLang="zh-CN" sz="2800" b="1" i="1">
                          <a:solidFill>
                            <a:srgbClr val="0000FF"/>
                          </a:solidFill>
                          <a:latin typeface="Cambria Math" panose="02040503050406030204"/>
                        </a:rPr>
                        <m:t>=</m:t>
                      </m:r>
                      <m:sSup>
                        <m:sSupPr>
                          <m:ctrlPr>
                            <a:rPr lang="zh-CN" altLang="zh-CN" sz="2800" i="1">
                              <a:solidFill>
                                <a:srgbClr val="0000FF"/>
                              </a:solidFill>
                              <a:latin typeface="Cambria Math" panose="02040503050406030204" pitchFamily="18" charset="0"/>
                            </a:rPr>
                          </m:ctrlPr>
                        </m:sSupPr>
                        <m:e>
                          <m:r>
                            <a:rPr lang="en-US" altLang="zh-CN" sz="2800" b="1" i="1">
                              <a:solidFill>
                                <a:srgbClr val="0000FF"/>
                              </a:solidFill>
                              <a:latin typeface="Cambria Math" panose="02040503050406030204"/>
                            </a:rPr>
                            <m:t>𝜼</m:t>
                          </m:r>
                        </m:e>
                        <m:sup>
                          <m:r>
                            <a:rPr lang="en-US" altLang="zh-CN" sz="2800" i="1">
                              <a:solidFill>
                                <a:srgbClr val="0000FF"/>
                              </a:solidFill>
                              <a:latin typeface="Cambria Math" panose="02040503050406030204"/>
                            </a:rPr>
                            <m:t>𝐻</m:t>
                          </m:r>
                        </m:sup>
                      </m:sSup>
                      <m:r>
                        <a:rPr lang="en-US" altLang="zh-CN" sz="2800" i="1">
                          <a:solidFill>
                            <a:srgbClr val="0000FF"/>
                          </a:solidFill>
                          <a:latin typeface="Cambria Math" panose="02040503050406030204"/>
                        </a:rPr>
                        <m:t>𝐴</m:t>
                      </m:r>
                      <m:r>
                        <a:rPr lang="en-US" altLang="zh-CN" sz="2800" b="1" i="1">
                          <a:solidFill>
                            <a:srgbClr val="0000FF"/>
                          </a:solidFill>
                          <a:latin typeface="Cambria Math" panose="02040503050406030204"/>
                        </a:rPr>
                        <m:t>𝝃</m:t>
                      </m:r>
                    </m:oMath>
                  </m:oMathPara>
                </a14:m>
                <a:endParaRPr lang="en-US" altLang="zh-CN" sz="2800" dirty="0">
                  <a:solidFill>
                    <a:srgbClr val="0000FF"/>
                  </a:solidFill>
                </a:endParaRPr>
              </a:p>
              <a:p>
                <a:pPr>
                  <a:lnSpc>
                    <a:spcPct val="120000"/>
                  </a:lnSpc>
                </a:pPr>
                <a:r>
                  <a:rPr lang="zh-CN" altLang="en-US" sz="2800" dirty="0">
                    <a:solidFill>
                      <a:schemeClr val="tx1"/>
                    </a:solidFill>
                  </a:rPr>
                  <a:t>考虑到</a:t>
                </a:r>
                <a14:m>
                  <m:oMath xmlns:m="http://schemas.openxmlformats.org/officeDocument/2006/math">
                    <m:r>
                      <a:rPr lang="en-US" altLang="zh-CN" sz="2800" b="1" i="1">
                        <a:solidFill>
                          <a:schemeClr val="tx1"/>
                        </a:solidFill>
                        <a:latin typeface="Cambria Math" panose="02040503050406030204"/>
                      </a:rPr>
                      <m:t>𝝃</m:t>
                    </m:r>
                  </m:oMath>
                </a14:m>
                <a:r>
                  <a:rPr lang="zh-CN" altLang="en-US" sz="2800" dirty="0">
                    <a:solidFill>
                      <a:schemeClr val="tx1"/>
                    </a:solidFill>
                  </a:rPr>
                  <a:t>和</a:t>
                </a:r>
                <a14:m>
                  <m:oMath xmlns:m="http://schemas.openxmlformats.org/officeDocument/2006/math">
                    <m:r>
                      <a:rPr lang="en-US" altLang="zh-CN" sz="2800" b="1" i="1">
                        <a:solidFill>
                          <a:schemeClr val="tx1"/>
                        </a:solidFill>
                        <a:latin typeface="Cambria Math" panose="02040503050406030204"/>
                      </a:rPr>
                      <m:t>𝜼</m:t>
                    </m:r>
                  </m:oMath>
                </a14:m>
                <a:r>
                  <a:rPr lang="zh-CN" altLang="en-US" sz="2800" dirty="0">
                    <a:solidFill>
                      <a:schemeClr val="tx1"/>
                    </a:solidFill>
                  </a:rPr>
                  <a:t>的任意性</a:t>
                </a:r>
                <a:r>
                  <a:rPr lang="en-US" altLang="zh-CN" sz="2800" dirty="0">
                    <a:solidFill>
                      <a:schemeClr val="tx1"/>
                    </a:solidFill>
                    <a:latin typeface="仿宋" panose="02010609060101010101" pitchFamily="49" charset="-122"/>
                    <a:ea typeface="仿宋" panose="02010609060101010101" pitchFamily="49" charset="-122"/>
                  </a:rPr>
                  <a:t>,</a:t>
                </a:r>
                <a14:m>
                  <m:oMath xmlns:m="http://schemas.openxmlformats.org/officeDocument/2006/math">
                    <m:r>
                      <a:rPr lang="en-US" altLang="zh-CN" sz="2800" i="1">
                        <a:solidFill>
                          <a:srgbClr val="0000FF"/>
                        </a:solidFill>
                        <a:latin typeface="Cambria Math" panose="02040503050406030204"/>
                      </a:rPr>
                      <m:t>𝐴</m:t>
                    </m:r>
                    <m:r>
                      <a:rPr lang="en-US" altLang="zh-CN" sz="2800" b="0" i="1" smtClean="0">
                        <a:solidFill>
                          <a:srgbClr val="0000FF"/>
                        </a:solidFill>
                        <a:latin typeface="Cambria Math" panose="02040503050406030204"/>
                      </a:rPr>
                      <m:t>=</m:t>
                    </m:r>
                    <m:sSup>
                      <m:sSupPr>
                        <m:ctrlPr>
                          <a:rPr lang="zh-CN"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a:rPr>
                          <m:t>𝐴</m:t>
                        </m:r>
                      </m:e>
                      <m:sup>
                        <m:r>
                          <a:rPr lang="en-US" altLang="zh-CN" sz="2800" i="1">
                            <a:solidFill>
                              <a:srgbClr val="0000FF"/>
                            </a:solidFill>
                            <a:latin typeface="Cambria Math" panose="02040503050406030204"/>
                          </a:rPr>
                          <m:t>𝐻</m:t>
                        </m:r>
                      </m:sup>
                    </m:sSup>
                  </m:oMath>
                </a14:m>
                <a:r>
                  <a:rPr lang="en-US" altLang="zh-CN" sz="2800" dirty="0">
                    <a:solidFill>
                      <a:srgbClr val="0000FF"/>
                    </a:solidFill>
                    <a:latin typeface="仿宋" panose="02010609060101010101" pitchFamily="49" charset="-122"/>
                    <a:ea typeface="仿宋" panose="02010609060101010101" pitchFamily="49" charset="-122"/>
                  </a:rPr>
                  <a:t>.</a:t>
                </a:r>
              </a:p>
              <a:p>
                <a:pPr>
                  <a:lnSpc>
                    <a:spcPct val="120000"/>
                  </a:lnSpc>
                </a:pPr>
                <a:r>
                  <a:rPr lang="zh-CN" altLang="en-US" sz="2800" dirty="0">
                    <a:latin typeface="Cambria Math" panose="02040503050406030204" pitchFamily="18" charset="0"/>
                  </a:rPr>
                  <a:t>因此</a:t>
                </a:r>
                <a:r>
                  <a:rPr lang="en-US" altLang="zh-CN" sz="2800" dirty="0">
                    <a:solidFill>
                      <a:schemeClr val="tx1"/>
                    </a:solidFill>
                    <a:latin typeface="仿宋" panose="02010609060101010101" pitchFamily="49" charset="-122"/>
                    <a:ea typeface="仿宋" panose="02010609060101010101" pitchFamily="49" charset="-122"/>
                  </a:rPr>
                  <a:t>,</a:t>
                </a:r>
                <a:r>
                  <a:rPr lang="en-US" altLang="zh-CN" sz="2800" dirty="0">
                    <a:solidFill>
                      <a:srgbClr val="0000FF"/>
                    </a:solidFill>
                  </a:rPr>
                  <a:t> </a:t>
                </a:r>
                <a14:m>
                  <m:oMath xmlns:m="http://schemas.openxmlformats.org/officeDocument/2006/math">
                    <m:r>
                      <a:rPr lang="en-US" altLang="zh-CN" sz="2800" i="1" smtClean="0">
                        <a:solidFill>
                          <a:srgbClr val="C00000"/>
                        </a:solidFill>
                        <a:latin typeface="Cambria Math" panose="02040503050406030204" pitchFamily="18" charset="0"/>
                      </a:rPr>
                      <m:t>𝐴</m:t>
                    </m:r>
                  </m:oMath>
                </a14:m>
                <a:r>
                  <a:rPr lang="zh-CN" altLang="en-US" sz="2800" dirty="0">
                    <a:solidFill>
                      <a:srgbClr val="C00000"/>
                    </a:solidFill>
                    <a:latin typeface="Cambria Math" panose="02040503050406030204" pitchFamily="18" charset="0"/>
                  </a:rPr>
                  <a:t>是</a:t>
                </a:r>
                <a:r>
                  <a:rPr lang="en-US" altLang="zh-CN" sz="2800" dirty="0">
                    <a:solidFill>
                      <a:srgbClr val="C00000"/>
                    </a:solidFill>
                    <a:latin typeface="Cambria Math" panose="02040503050406030204" pitchFamily="18" charset="0"/>
                  </a:rPr>
                  <a:t>Hermite</a:t>
                </a:r>
                <a:r>
                  <a:rPr lang="zh-CN" altLang="en-US" sz="2800" dirty="0">
                    <a:solidFill>
                      <a:srgbClr val="C00000"/>
                    </a:solidFill>
                    <a:latin typeface="Cambria Math" panose="02040503050406030204" pitchFamily="18" charset="0"/>
                  </a:rPr>
                  <a:t>矩阵</a:t>
                </a:r>
                <a:r>
                  <a:rPr lang="en-US" altLang="zh-CN" sz="2800" dirty="0">
                    <a:latin typeface="仿宋" panose="02010609060101010101" pitchFamily="49" charset="-122"/>
                    <a:ea typeface="仿宋" panose="02010609060101010101" pitchFamily="49" charset="-122"/>
                  </a:rPr>
                  <a:t>,</a:t>
                </a:r>
                <a:r>
                  <a:rPr lang="zh-CN" altLang="en-US" sz="2800" dirty="0">
                    <a:solidFill>
                      <a:srgbClr val="C00000"/>
                    </a:solidFill>
                    <a:latin typeface="Cambria Math" panose="02040503050406030204" pitchFamily="18" charset="0"/>
                  </a:rPr>
                  <a:t>且</a:t>
                </a:r>
                <a14:m>
                  <m:oMath xmlns:m="http://schemas.openxmlformats.org/officeDocument/2006/math">
                    <m:d>
                      <m:dPr>
                        <m:ctrlPr>
                          <a:rPr lang="zh-CN" altLang="zh-CN" sz="2800" i="1" smtClean="0">
                            <a:solidFill>
                              <a:srgbClr val="C00000"/>
                            </a:solidFill>
                            <a:latin typeface="Cambria Math" panose="02040503050406030204" pitchFamily="18" charset="0"/>
                          </a:rPr>
                        </m:ctrlPr>
                      </m:dPr>
                      <m:e>
                        <m:r>
                          <a:rPr lang="en-US" altLang="zh-CN" sz="2800" b="1" i="1">
                            <a:solidFill>
                              <a:srgbClr val="C00000"/>
                            </a:solidFill>
                            <a:latin typeface="Cambria Math" panose="02040503050406030204"/>
                          </a:rPr>
                          <m:t>𝒙</m:t>
                        </m:r>
                        <m:r>
                          <a:rPr lang="en-US" altLang="zh-CN" sz="2800" i="1">
                            <a:solidFill>
                              <a:srgbClr val="C00000"/>
                            </a:solidFill>
                            <a:latin typeface="Cambria Math" panose="02040503050406030204"/>
                          </a:rPr>
                          <m:t>,</m:t>
                        </m:r>
                        <m:r>
                          <a:rPr lang="en-US" altLang="zh-CN" sz="2800" b="1" i="1">
                            <a:solidFill>
                              <a:srgbClr val="C00000"/>
                            </a:solidFill>
                            <a:latin typeface="Cambria Math" panose="02040503050406030204"/>
                          </a:rPr>
                          <m:t>𝒚</m:t>
                        </m:r>
                      </m:e>
                    </m:d>
                    <m:r>
                      <a:rPr lang="en-US" altLang="zh-CN" sz="2800" i="1">
                        <a:solidFill>
                          <a:srgbClr val="C00000"/>
                        </a:solidFill>
                        <a:latin typeface="Cambria Math" panose="02040503050406030204"/>
                      </a:rPr>
                      <m:t>=</m:t>
                    </m:r>
                    <m:sSup>
                      <m:sSupPr>
                        <m:ctrlPr>
                          <a:rPr lang="en-US" altLang="zh-CN" sz="2800" i="1">
                            <a:solidFill>
                              <a:srgbClr val="C00000"/>
                            </a:solidFill>
                            <a:latin typeface="Cambria Math" panose="02040503050406030204" pitchFamily="18" charset="0"/>
                          </a:rPr>
                        </m:ctrlPr>
                      </m:sSupPr>
                      <m:e>
                        <m:r>
                          <a:rPr lang="en-US" altLang="zh-CN" sz="2800" b="1" i="1">
                            <a:solidFill>
                              <a:srgbClr val="C00000"/>
                            </a:solidFill>
                            <a:latin typeface="Cambria Math" panose="02040503050406030204"/>
                          </a:rPr>
                          <m:t>𝜼</m:t>
                        </m:r>
                      </m:e>
                      <m:sup>
                        <m:r>
                          <a:rPr lang="en-US" altLang="zh-CN" sz="2800" i="1">
                            <a:solidFill>
                              <a:srgbClr val="C00000"/>
                            </a:solidFill>
                            <a:latin typeface="Cambria Math" panose="02040503050406030204"/>
                          </a:rPr>
                          <m:t>𝐻</m:t>
                        </m:r>
                      </m:sup>
                    </m:sSup>
                    <m:sSup>
                      <m:sSupPr>
                        <m:ctrlPr>
                          <a:rPr lang="zh-CN" altLang="zh-CN" sz="2800" i="1">
                            <a:solidFill>
                              <a:srgbClr val="C00000"/>
                            </a:solidFill>
                            <a:latin typeface="Cambria Math" panose="02040503050406030204" pitchFamily="18" charset="0"/>
                          </a:rPr>
                        </m:ctrlPr>
                      </m:sSupPr>
                      <m:e>
                        <m:r>
                          <a:rPr lang="en-US" altLang="zh-CN" sz="2800" i="1">
                            <a:solidFill>
                              <a:srgbClr val="C00000"/>
                            </a:solidFill>
                            <a:latin typeface="Cambria Math" panose="02040503050406030204"/>
                          </a:rPr>
                          <m:t>𝐴</m:t>
                        </m:r>
                      </m:e>
                      <m:sup>
                        <m:r>
                          <a:rPr lang="en-US" altLang="zh-CN" sz="2800" i="1">
                            <a:solidFill>
                              <a:srgbClr val="C00000"/>
                            </a:solidFill>
                            <a:latin typeface="Cambria Math" panose="02040503050406030204"/>
                          </a:rPr>
                          <m:t>𝐻</m:t>
                        </m:r>
                      </m:sup>
                    </m:sSup>
                    <m:r>
                      <a:rPr lang="en-US" altLang="zh-CN" sz="2800" b="1" i="1">
                        <a:solidFill>
                          <a:srgbClr val="C00000"/>
                        </a:solidFill>
                        <a:latin typeface="Cambria Math" panose="02040503050406030204"/>
                      </a:rPr>
                      <m:t>𝝃</m:t>
                    </m:r>
                  </m:oMath>
                </a14:m>
                <a:r>
                  <a:rPr lang="en-US" altLang="zh-CN" sz="2800" dirty="0">
                    <a:solidFill>
                      <a:srgbClr val="C00000"/>
                    </a:solidFill>
                    <a:latin typeface="仿宋" panose="02010609060101010101" pitchFamily="49" charset="-122"/>
                    <a:ea typeface="仿宋" panose="02010609060101010101" pitchFamily="49" charset="-122"/>
                  </a:rPr>
                  <a:t>.</a:t>
                </a:r>
              </a:p>
              <a:p>
                <a:pPr>
                  <a:lnSpc>
                    <a:spcPct val="120000"/>
                  </a:lnSpc>
                </a:pPr>
                <a14:m>
                  <m:oMath xmlns:m="http://schemas.openxmlformats.org/officeDocument/2006/math">
                    <m:d>
                      <m:dPr>
                        <m:ctrlPr>
                          <a:rPr lang="zh-CN" altLang="zh-CN" sz="2800" i="1" smtClean="0">
                            <a:solidFill>
                              <a:srgbClr val="C00000"/>
                            </a:solidFill>
                            <a:latin typeface="Cambria Math" panose="02040503050406030204" pitchFamily="18" charset="0"/>
                          </a:rPr>
                        </m:ctrlPr>
                      </m:dPr>
                      <m:e>
                        <m:r>
                          <a:rPr lang="en-US" altLang="zh-CN" sz="2800" b="1" i="1">
                            <a:solidFill>
                              <a:srgbClr val="C00000"/>
                            </a:solidFill>
                            <a:latin typeface="Cambria Math" panose="02040503050406030204"/>
                          </a:rPr>
                          <m:t>𝒙</m:t>
                        </m:r>
                        <m:r>
                          <a:rPr lang="en-US" altLang="zh-CN" sz="2800" i="1">
                            <a:solidFill>
                              <a:srgbClr val="C00000"/>
                            </a:solidFill>
                            <a:latin typeface="Cambria Math" panose="02040503050406030204"/>
                          </a:rPr>
                          <m:t>,</m:t>
                        </m:r>
                        <m:r>
                          <a:rPr lang="en-US" altLang="zh-CN" sz="2800" b="1" i="1">
                            <a:solidFill>
                              <a:srgbClr val="C00000"/>
                            </a:solidFill>
                            <a:latin typeface="Cambria Math" panose="02040503050406030204"/>
                          </a:rPr>
                          <m:t>𝒚</m:t>
                        </m:r>
                      </m:e>
                    </m:d>
                    <m:r>
                      <a:rPr lang="en-US" altLang="zh-CN" sz="2800" i="1">
                        <a:solidFill>
                          <a:srgbClr val="C00000"/>
                        </a:solidFill>
                        <a:latin typeface="Cambria Math" panose="02040503050406030204"/>
                      </a:rPr>
                      <m:t>=</m:t>
                    </m:r>
                    <m:sSup>
                      <m:sSupPr>
                        <m:ctrlPr>
                          <a:rPr lang="en-US" altLang="zh-CN" sz="2800" i="1">
                            <a:solidFill>
                              <a:srgbClr val="C00000"/>
                            </a:solidFill>
                            <a:latin typeface="Cambria Math" panose="02040503050406030204" pitchFamily="18" charset="0"/>
                          </a:rPr>
                        </m:ctrlPr>
                      </m:sSupPr>
                      <m:e>
                        <m:r>
                          <a:rPr lang="en-US" altLang="zh-CN" sz="2800" b="1" i="1">
                            <a:solidFill>
                              <a:srgbClr val="C00000"/>
                            </a:solidFill>
                            <a:latin typeface="Cambria Math" panose="02040503050406030204"/>
                          </a:rPr>
                          <m:t>𝜼</m:t>
                        </m:r>
                      </m:e>
                      <m:sup>
                        <m:r>
                          <a:rPr lang="en-US" altLang="zh-CN" sz="2800" i="1">
                            <a:solidFill>
                              <a:srgbClr val="C00000"/>
                            </a:solidFill>
                            <a:latin typeface="Cambria Math" panose="02040503050406030204"/>
                          </a:rPr>
                          <m:t>𝐻</m:t>
                        </m:r>
                      </m:sup>
                    </m:sSup>
                    <m:r>
                      <a:rPr lang="en-US" altLang="zh-CN" sz="2800" b="1" i="1" smtClean="0">
                        <a:solidFill>
                          <a:srgbClr val="C00000"/>
                        </a:solidFill>
                        <a:latin typeface="Cambria Math" panose="02040503050406030204" pitchFamily="18" charset="0"/>
                      </a:rPr>
                      <m:t>𝑨</m:t>
                    </m:r>
                    <m:r>
                      <a:rPr lang="en-US" altLang="zh-CN" sz="2800" b="1" i="1">
                        <a:solidFill>
                          <a:srgbClr val="C00000"/>
                        </a:solidFill>
                        <a:latin typeface="Cambria Math" panose="02040503050406030204"/>
                      </a:rPr>
                      <m:t>𝝃</m:t>
                    </m:r>
                    <m:r>
                      <a:rPr lang="en-US" altLang="zh-CN" sz="2800" b="1" i="1" smtClean="0">
                        <a:solidFill>
                          <a:srgbClr val="C00000"/>
                        </a:solidFill>
                        <a:latin typeface="Cambria Math" panose="02040503050406030204" pitchFamily="18" charset="0"/>
                        <a:ea typeface="Cambria Math" panose="02040503050406030204" pitchFamily="18" charset="0"/>
                      </a:rPr>
                      <m:t>≥</m:t>
                    </m:r>
                    <m:r>
                      <a:rPr lang="en-US" altLang="zh-CN" sz="2800" b="1" i="1" smtClean="0">
                        <a:solidFill>
                          <a:srgbClr val="C00000"/>
                        </a:solidFill>
                        <a:latin typeface="Cambria Math" panose="02040503050406030204" pitchFamily="18" charset="0"/>
                        <a:ea typeface="Cambria Math" panose="02040503050406030204" pitchFamily="18" charset="0"/>
                      </a:rPr>
                      <m:t>𝟎</m:t>
                    </m:r>
                  </m:oMath>
                </a14:m>
                <a:r>
                  <a:rPr lang="en-US" altLang="zh-CN" sz="2800" dirty="0">
                    <a:solidFill>
                      <a:srgbClr val="C00000"/>
                    </a:solidFill>
                    <a:latin typeface="仿宋" panose="02010609060101010101" pitchFamily="49" charset="-122"/>
                    <a:ea typeface="仿宋" panose="02010609060101010101" pitchFamily="49" charset="-122"/>
                  </a:rPr>
                  <a:t>,</a:t>
                </a:r>
                <a:r>
                  <a:rPr lang="zh-CN" altLang="en-US" sz="2800" dirty="0">
                    <a:solidFill>
                      <a:srgbClr val="C00000"/>
                    </a:solidFill>
                    <a:latin typeface="Cambria Math" panose="02040503050406030204" pitchFamily="18" charset="0"/>
                  </a:rPr>
                  <a:t>当且仅当</a:t>
                </a:r>
                <a14:m>
                  <m:oMath xmlns:m="http://schemas.openxmlformats.org/officeDocument/2006/math">
                    <m:r>
                      <a:rPr lang="en-US" altLang="zh-CN" sz="2800" b="1" i="1">
                        <a:solidFill>
                          <a:srgbClr val="C00000"/>
                        </a:solidFill>
                        <a:latin typeface="Cambria Math" panose="02040503050406030204"/>
                      </a:rPr>
                      <m:t>𝝃</m:t>
                    </m:r>
                    <m:r>
                      <a:rPr lang="en-US" altLang="zh-CN" sz="2800" b="1" i="1" smtClean="0">
                        <a:solidFill>
                          <a:srgbClr val="C00000"/>
                        </a:solidFill>
                        <a:latin typeface="Cambria Math" panose="02040503050406030204" pitchFamily="18" charset="0"/>
                        <a:ea typeface="Cambria Math" panose="02040503050406030204" pitchFamily="18" charset="0"/>
                      </a:rPr>
                      <m:t>=</m:t>
                    </m:r>
                    <m:r>
                      <a:rPr lang="en-US" altLang="zh-CN" sz="2800" b="1" i="1">
                        <a:solidFill>
                          <a:srgbClr val="C00000"/>
                        </a:solidFill>
                        <a:latin typeface="Cambria Math" panose="02040503050406030204" pitchFamily="18" charset="0"/>
                        <a:ea typeface="Cambria Math" panose="02040503050406030204" pitchFamily="18" charset="0"/>
                      </a:rPr>
                      <m:t>𝟎</m:t>
                    </m:r>
                  </m:oMath>
                </a14:m>
                <a:r>
                  <a:rPr lang="zh-CN" altLang="en-US" sz="2800" dirty="0">
                    <a:solidFill>
                      <a:srgbClr val="C00000"/>
                    </a:solidFill>
                    <a:latin typeface="Cambria Math" panose="02040503050406030204" pitchFamily="18" charset="0"/>
                  </a:rPr>
                  <a:t>时取等号，正定</a:t>
                </a:r>
                <a:endParaRPr lang="en-US" altLang="zh-CN" sz="2800" dirty="0">
                  <a:solidFill>
                    <a:srgbClr val="C00000"/>
                  </a:solidFill>
                  <a:latin typeface="Cambria Math" panose="02040503050406030204" pitchFamily="18" charset="0"/>
                </a:endParaRPr>
              </a:p>
              <a:p>
                <a:pPr>
                  <a:lnSpc>
                    <a:spcPct val="120000"/>
                  </a:lnSpc>
                </a:pPr>
                <a:endParaRPr lang="en-US" altLang="zh-CN" sz="2800" dirty="0">
                  <a:solidFill>
                    <a:srgbClr val="C00000"/>
                  </a:solidFill>
                  <a:latin typeface="Cambria Math" panose="02040503050406030204" pitchFamily="18" charset="0"/>
                </a:endParaRPr>
              </a:p>
              <a:p>
                <a:pPr>
                  <a:lnSpc>
                    <a:spcPct val="120000"/>
                  </a:lnSpc>
                </a:pPr>
                <a:endParaRPr lang="zh-CN" altLang="zh-CN" sz="2800" dirty="0">
                  <a:solidFill>
                    <a:schemeClr val="tx1"/>
                  </a:solidFill>
                </a:endParaRPr>
              </a:p>
              <a:p>
                <a:pPr>
                  <a:lnSpc>
                    <a:spcPct val="120000"/>
                  </a:lnSpc>
                </a:pPr>
                <a:endParaRPr lang="en-US" altLang="zh-CN" sz="2800" dirty="0"/>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579563" y="1229293"/>
                <a:ext cx="8155003" cy="4935337"/>
              </a:xfrm>
              <a:prstGeom prst="rect">
                <a:avLst/>
              </a:prstGeom>
              <a:blipFill rotWithShape="1">
                <a:blip r:embed="rId2"/>
                <a:stretch>
                  <a:fillRect l="-5" t="-12" r="2" b="-67522"/>
                </a:stretch>
              </a:blipFill>
            </p:spPr>
            <p:txBody>
              <a:bodyPr/>
              <a:lstStyle/>
              <a:p>
                <a:r>
                  <a:rPr lang="zh-CN" altLang="en-US">
                    <a:noFill/>
                  </a:rPr>
                  <a:t> </a:t>
                </a:r>
              </a:p>
            </p:txBody>
          </p:sp>
        </mc:Fallback>
      </mc:AlternateContent>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0" y="1229293"/>
                <a:ext cx="7967261"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命题</a:t>
                </a:r>
                <a:r>
                  <a:rPr lang="en-US" altLang="zh-CN" sz="2800" b="1" dirty="0">
                    <a:solidFill>
                      <a:srgbClr val="0000FF"/>
                    </a:solidFill>
                  </a:rPr>
                  <a:t>1.4.1</a:t>
                </a:r>
                <a:r>
                  <a:rPr lang="zh-CN" altLang="zh-CN" sz="2800" dirty="0">
                    <a:solidFill>
                      <a:srgbClr val="0000FF"/>
                    </a:solidFill>
                  </a:rPr>
                  <a:t>（</a:t>
                </a:r>
                <a:r>
                  <a:rPr lang="zh-CN" altLang="zh-CN" sz="2800" b="1" dirty="0">
                    <a:solidFill>
                      <a:srgbClr val="0000FF"/>
                    </a:solidFill>
                  </a:rPr>
                  <a:t>度量矩阵的性质</a:t>
                </a:r>
                <a:r>
                  <a:rPr lang="zh-CN" altLang="zh-CN" sz="2800" dirty="0">
                    <a:solidFill>
                      <a:srgbClr val="0000FF"/>
                    </a:solidFill>
                  </a:rPr>
                  <a:t>）</a:t>
                </a:r>
                <a:r>
                  <a:rPr lang="zh-CN" altLang="zh-CN" sz="2800" dirty="0"/>
                  <a:t>设</a:t>
                </a:r>
                <a14:m>
                  <m:oMath xmlns:m="http://schemas.openxmlformats.org/officeDocument/2006/math">
                    <m:r>
                      <a:rPr lang="en-US" altLang="zh-CN" sz="2800" i="1">
                        <a:latin typeface="Cambria Math" panose="02040503050406030204" pitchFamily="18" charset="0"/>
                      </a:rPr>
                      <m:t>𝐺</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𝜺</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𝜺</m:t>
                        </m:r>
                      </m:e>
                      <m:sub>
                        <m:r>
                          <a:rPr lang="en-US" altLang="zh-CN" sz="2800" i="1">
                            <a:latin typeface="Cambria Math" panose="02040503050406030204" pitchFamily="18" charset="0"/>
                          </a:rPr>
                          <m:t>𝑛</m:t>
                        </m:r>
                      </m:sub>
                    </m:sSub>
                    <m:r>
                      <a:rPr lang="en-US" altLang="zh-CN" sz="2800">
                        <a:latin typeface="Cambria Math" panose="02040503050406030204" pitchFamily="18" charset="0"/>
                      </a:rPr>
                      <m:t>)</m:t>
                    </m:r>
                  </m:oMath>
                </a14:m>
                <a:r>
                  <a:rPr lang="zh-CN" altLang="zh-CN" sz="2800" dirty="0"/>
                  <a:t>和</a:t>
                </a:r>
                <a14:m>
                  <m:oMath xmlns:m="http://schemas.openxmlformats.org/officeDocument/2006/math">
                    <m:r>
                      <a:rPr lang="en-US" altLang="zh-CN" sz="2800" i="1">
                        <a:latin typeface="Cambria Math" panose="02040503050406030204" pitchFamily="18" charset="0"/>
                      </a:rPr>
                      <m:t>𝐺</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𝑛</m:t>
                        </m:r>
                      </m:sub>
                    </m:sSub>
                    <m:r>
                      <a:rPr lang="en-US" altLang="zh-CN" sz="2800">
                        <a:latin typeface="Cambria Math" panose="02040503050406030204" pitchFamily="18" charset="0"/>
                      </a:rPr>
                      <m:t>)</m:t>
                    </m:r>
                  </m:oMath>
                </a14:m>
                <a:r>
                  <a:rPr lang="zh-CN" altLang="zh-CN" sz="2800" dirty="0"/>
                  <a:t>均为内积空间</a:t>
                </a:r>
                <a14:m>
                  <m:oMath xmlns:m="http://schemas.openxmlformats.org/officeDocument/2006/math">
                    <m:r>
                      <a:rPr lang="en-US" altLang="zh-CN" sz="2800" i="1">
                        <a:latin typeface="Cambria Math" panose="02040503050406030204" pitchFamily="18" charset="0"/>
                      </a:rPr>
                      <m:t>𝑉</m:t>
                    </m:r>
                  </m:oMath>
                </a14:m>
                <a:r>
                  <a:rPr lang="zh-CN" altLang="zh-CN" sz="2800" dirty="0"/>
                  <a:t>的度量矩阵</a:t>
                </a:r>
                <a:r>
                  <a:rPr lang="en-US" altLang="zh-CN" sz="2800" dirty="0">
                    <a:latin typeface="仿宋" panose="02010609060101010101" pitchFamily="49" charset="-122"/>
                    <a:ea typeface="仿宋" panose="02010609060101010101" pitchFamily="49" charset="-122"/>
                  </a:rPr>
                  <a:t>,</a:t>
                </a:r>
                <a:r>
                  <a:rPr lang="zh-CN" altLang="zh-CN" sz="2800" dirty="0"/>
                  <a:t>则有</a:t>
                </a:r>
              </a:p>
              <a:p>
                <a:pPr>
                  <a:lnSpc>
                    <a:spcPct val="120000"/>
                  </a:lnSpc>
                </a:pPr>
                <a:r>
                  <a:rPr lang="en-US" altLang="zh-CN" sz="2800" b="1" dirty="0">
                    <a:latin typeface="仿宋" panose="02010609060101010101" pitchFamily="49" charset="-122"/>
                    <a:ea typeface="仿宋" panose="02010609060101010101" pitchFamily="49" charset="-122"/>
                  </a:rPr>
                  <a:t>(1)</a:t>
                </a:r>
                <a14:m>
                  <m:oMath xmlns:m="http://schemas.openxmlformats.org/officeDocument/2006/math">
                    <m:r>
                      <a:rPr lang="en-US" altLang="zh-CN" sz="2800" i="1">
                        <a:latin typeface="Cambria Math" panose="02040503050406030204" pitchFamily="18" charset="0"/>
                      </a:rPr>
                      <m:t>𝐺</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𝜺</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𝜺</m:t>
                        </m:r>
                      </m:e>
                      <m:sub>
                        <m:r>
                          <a:rPr lang="en-US" altLang="zh-CN" sz="2800" i="1">
                            <a:latin typeface="Cambria Math" panose="02040503050406030204" pitchFamily="18" charset="0"/>
                          </a:rPr>
                          <m:t>𝑛</m:t>
                        </m:r>
                      </m:sub>
                    </m:sSub>
                    <m:r>
                      <a:rPr lang="en-US" altLang="zh-CN" sz="2800">
                        <a:latin typeface="Cambria Math" panose="02040503050406030204" pitchFamily="18" charset="0"/>
                      </a:rPr>
                      <m:t>)</m:t>
                    </m:r>
                  </m:oMath>
                </a14:m>
                <a:r>
                  <a:rPr lang="zh-CN" altLang="zh-CN" sz="2800" dirty="0"/>
                  <a:t>和</a:t>
                </a:r>
                <a14:m>
                  <m:oMath xmlns:m="http://schemas.openxmlformats.org/officeDocument/2006/math">
                    <m:r>
                      <a:rPr lang="en-US" altLang="zh-CN" sz="2800" i="1">
                        <a:latin typeface="Cambria Math" panose="02040503050406030204" pitchFamily="18" charset="0"/>
                      </a:rPr>
                      <m:t>𝐺</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𝑛</m:t>
                        </m:r>
                      </m:sub>
                    </m:sSub>
                    <m:r>
                      <a:rPr lang="en-US" altLang="zh-CN" sz="2800">
                        <a:latin typeface="Cambria Math" panose="02040503050406030204" pitchFamily="18" charset="0"/>
                      </a:rPr>
                      <m:t>)</m:t>
                    </m:r>
                  </m:oMath>
                </a14:m>
                <a:r>
                  <a:rPr lang="zh-CN" altLang="zh-CN" sz="2800" dirty="0"/>
                  <a:t>是正定</a:t>
                </a:r>
                <a:r>
                  <a:rPr lang="en-US" altLang="zh-CN" sz="2800" dirty="0"/>
                  <a:t>Hermite</a:t>
                </a:r>
                <a:r>
                  <a:rPr lang="zh-CN" altLang="zh-CN" sz="2800" dirty="0"/>
                  <a:t>矩阵</a:t>
                </a:r>
                <a:r>
                  <a:rPr lang="en-US" altLang="zh-CN" sz="2800" dirty="0">
                    <a:latin typeface="仿宋" panose="02010609060101010101" pitchFamily="49" charset="-122"/>
                    <a:ea typeface="仿宋" panose="02010609060101010101" pitchFamily="49" charset="-122"/>
                  </a:rPr>
                  <a:t>;</a:t>
                </a:r>
                <a:r>
                  <a:rPr lang="en-US" altLang="zh-CN" sz="2800" dirty="0"/>
                  <a:t> </a:t>
                </a:r>
                <a:endParaRPr lang="zh-CN" altLang="zh-CN" sz="2800" dirty="0"/>
              </a:p>
              <a:p>
                <a:r>
                  <a:rPr lang="zh-CN" altLang="en-US" sz="2800" dirty="0">
                    <a:solidFill>
                      <a:srgbClr val="0000FF"/>
                    </a:solidFill>
                  </a:rPr>
                  <a:t>分析</a:t>
                </a:r>
                <a:r>
                  <a:rPr lang="en-US" altLang="zh-CN" sz="2800" dirty="0">
                    <a:solidFill>
                      <a:srgbClr val="0000FF"/>
                    </a:solidFill>
                    <a:latin typeface="仿宋" panose="02010609060101010101" pitchFamily="49" charset="-122"/>
                    <a:ea typeface="仿宋" panose="02010609060101010101" pitchFamily="49" charset="-122"/>
                  </a:rPr>
                  <a:t>:</a:t>
                </a:r>
                <a:r>
                  <a:rPr lang="zh-CN" altLang="zh-CN" sz="2800" dirty="0">
                    <a:solidFill>
                      <a:srgbClr val="0000FF"/>
                    </a:solidFill>
                  </a:rPr>
                  <a:t>由内积正定性知</a:t>
                </a:r>
                <a:r>
                  <a:rPr lang="en-US" altLang="zh-CN" sz="2800" dirty="0">
                    <a:solidFill>
                      <a:srgbClr val="0000FF"/>
                    </a:solidFill>
                    <a:latin typeface="仿宋" panose="02010609060101010101" pitchFamily="49" charset="-122"/>
                    <a:ea typeface="仿宋" panose="02010609060101010101" pitchFamily="49" charset="-122"/>
                  </a:rPr>
                  <a:t>,</a:t>
                </a:r>
              </a:p>
              <a:p>
                <a:pPr algn="ctr"/>
                <a:r>
                  <a:rPr lang="en-US" altLang="zh-CN" sz="2800" dirty="0">
                    <a:solidFill>
                      <a:srgbClr val="0000FF"/>
                    </a:solidFill>
                  </a:rPr>
                  <a:t> </a:t>
                </a:r>
                <a14:m>
                  <m:oMath xmlns:m="http://schemas.openxmlformats.org/officeDocument/2006/math">
                    <m:d>
                      <m:dPr>
                        <m:ctrlPr>
                          <a:rPr lang="zh-CN" altLang="zh-CN" sz="2800" i="1">
                            <a:solidFill>
                              <a:srgbClr val="0000FF"/>
                            </a:solidFill>
                            <a:latin typeface="Cambria Math" panose="02040503050406030204" pitchFamily="18" charset="0"/>
                          </a:rPr>
                        </m:ctrlPr>
                      </m:dPr>
                      <m:e>
                        <m:r>
                          <a:rPr lang="en-US" altLang="zh-CN" sz="2800" b="1" i="1">
                            <a:solidFill>
                              <a:srgbClr val="0000FF"/>
                            </a:solidFill>
                            <a:latin typeface="Cambria Math" panose="02040503050406030204"/>
                          </a:rPr>
                          <m:t>𝒙</m:t>
                        </m:r>
                        <m:r>
                          <a:rPr lang="en-US" altLang="zh-CN" sz="2800" i="1">
                            <a:solidFill>
                              <a:srgbClr val="0000FF"/>
                            </a:solidFill>
                            <a:latin typeface="Cambria Math" panose="02040503050406030204"/>
                          </a:rPr>
                          <m:t>,</m:t>
                        </m:r>
                        <m:r>
                          <a:rPr lang="en-US" altLang="zh-CN" sz="2800" b="1" i="1">
                            <a:solidFill>
                              <a:srgbClr val="0000FF"/>
                            </a:solidFill>
                            <a:latin typeface="Cambria Math" panose="02040503050406030204"/>
                          </a:rPr>
                          <m:t>𝒙</m:t>
                        </m:r>
                      </m:e>
                    </m:d>
                    <m:r>
                      <a:rPr lang="en-US" altLang="zh-CN" sz="2800">
                        <a:solidFill>
                          <a:srgbClr val="0000FF"/>
                        </a:solidFill>
                        <a:latin typeface="Cambria Math" panose="02040503050406030204"/>
                      </a:rPr>
                      <m:t>=</m:t>
                    </m:r>
                    <m:sSup>
                      <m:sSupPr>
                        <m:ctrlPr>
                          <a:rPr lang="zh-CN" altLang="zh-CN" sz="2800" i="1">
                            <a:solidFill>
                              <a:srgbClr val="0000FF"/>
                            </a:solidFill>
                            <a:latin typeface="Cambria Math" panose="02040503050406030204" pitchFamily="18" charset="0"/>
                          </a:rPr>
                        </m:ctrlPr>
                      </m:sSupPr>
                      <m:e>
                        <m:r>
                          <a:rPr lang="en-US" altLang="zh-CN" sz="2800" b="1" i="1">
                            <a:solidFill>
                              <a:srgbClr val="0000FF"/>
                            </a:solidFill>
                            <a:latin typeface="Cambria Math" panose="02040503050406030204"/>
                          </a:rPr>
                          <m:t>𝝃</m:t>
                        </m:r>
                      </m:e>
                      <m:sup>
                        <m:r>
                          <a:rPr lang="en-US" altLang="zh-CN" sz="2800" i="1">
                            <a:solidFill>
                              <a:srgbClr val="0000FF"/>
                            </a:solidFill>
                            <a:latin typeface="Cambria Math" panose="02040503050406030204"/>
                          </a:rPr>
                          <m:t>𝐻</m:t>
                        </m:r>
                      </m:sup>
                    </m:sSup>
                    <m:r>
                      <a:rPr lang="en-US" altLang="zh-CN" sz="2800" i="1">
                        <a:solidFill>
                          <a:srgbClr val="0000FF"/>
                        </a:solidFill>
                        <a:latin typeface="Cambria Math" panose="02040503050406030204"/>
                      </a:rPr>
                      <m:t>𝐴</m:t>
                    </m:r>
                    <m:r>
                      <a:rPr lang="en-US" altLang="zh-CN" sz="2800" b="1" i="1">
                        <a:solidFill>
                          <a:srgbClr val="0000FF"/>
                        </a:solidFill>
                        <a:latin typeface="Cambria Math" panose="02040503050406030204"/>
                      </a:rPr>
                      <m:t>𝝃</m:t>
                    </m:r>
                    <m:r>
                      <a:rPr lang="en-US" altLang="zh-CN" sz="2800">
                        <a:solidFill>
                          <a:srgbClr val="0000FF"/>
                        </a:solidFill>
                        <a:latin typeface="Cambria Math" panose="02040503050406030204"/>
                      </a:rPr>
                      <m:t>≥0</m:t>
                    </m:r>
                  </m:oMath>
                </a14:m>
                <a:endParaRPr lang="en-US" altLang="zh-CN" sz="2800" dirty="0">
                  <a:solidFill>
                    <a:srgbClr val="0000FF"/>
                  </a:solidFill>
                </a:endParaRPr>
              </a:p>
              <a:p>
                <a:r>
                  <a:rPr lang="zh-CN" altLang="zh-CN" sz="2800" dirty="0">
                    <a:solidFill>
                      <a:srgbClr val="0000FF"/>
                    </a:solidFill>
                  </a:rPr>
                  <a:t>当且仅当</a:t>
                </a:r>
                <a14:m>
                  <m:oMath xmlns:m="http://schemas.openxmlformats.org/officeDocument/2006/math">
                    <m:r>
                      <a:rPr lang="en-US" altLang="zh-CN" sz="2800" b="1" i="1">
                        <a:solidFill>
                          <a:srgbClr val="0000FF"/>
                        </a:solidFill>
                        <a:latin typeface="Cambria Math" panose="02040503050406030204"/>
                      </a:rPr>
                      <m:t>𝝃</m:t>
                    </m:r>
                    <m:r>
                      <a:rPr lang="en-US" altLang="zh-CN" sz="2800" i="1">
                        <a:solidFill>
                          <a:srgbClr val="0000FF"/>
                        </a:solidFill>
                        <a:latin typeface="Cambria Math" panose="02040503050406030204"/>
                      </a:rPr>
                      <m:t>=0</m:t>
                    </m:r>
                  </m:oMath>
                </a14:m>
                <a:r>
                  <a:rPr lang="zh-CN" altLang="zh-CN" sz="2800" dirty="0">
                    <a:solidFill>
                      <a:srgbClr val="0000FF"/>
                    </a:solidFill>
                  </a:rPr>
                  <a:t>时取等号</a:t>
                </a:r>
                <a:r>
                  <a:rPr lang="en-US" altLang="zh-CN" sz="2800" dirty="0">
                    <a:solidFill>
                      <a:srgbClr val="0000FF"/>
                    </a:solidFill>
                    <a:latin typeface="仿宋" panose="02010609060101010101" pitchFamily="49" charset="-122"/>
                    <a:ea typeface="仿宋" panose="02010609060101010101" pitchFamily="49" charset="-122"/>
                  </a:rPr>
                  <a:t>.</a:t>
                </a:r>
                <a:r>
                  <a:rPr lang="en-US" altLang="zh-CN" sz="2800" dirty="0">
                    <a:solidFill>
                      <a:srgbClr val="0000FF"/>
                    </a:solidFill>
                  </a:rPr>
                  <a:t> </a:t>
                </a:r>
              </a:p>
              <a:p>
                <a:r>
                  <a:rPr lang="zh-CN" altLang="zh-CN" sz="2800" dirty="0">
                    <a:solidFill>
                      <a:srgbClr val="0000FF"/>
                    </a:solidFill>
                  </a:rPr>
                  <a:t>因此</a:t>
                </a:r>
                <a:r>
                  <a:rPr lang="en-US" altLang="zh-CN" sz="2800" dirty="0">
                    <a:solidFill>
                      <a:srgbClr val="0000FF"/>
                    </a:solidFill>
                    <a:latin typeface="仿宋" panose="02010609060101010101" pitchFamily="49" charset="-122"/>
                    <a:ea typeface="仿宋" panose="02010609060101010101" pitchFamily="49" charset="-122"/>
                  </a:rPr>
                  <a:t>,</a:t>
                </a:r>
                <a14:m>
                  <m:oMath xmlns:m="http://schemas.openxmlformats.org/officeDocument/2006/math">
                    <m:r>
                      <a:rPr lang="en-US" altLang="zh-CN" sz="2800" i="1">
                        <a:solidFill>
                          <a:srgbClr val="0000FF"/>
                        </a:solidFill>
                        <a:latin typeface="Cambria Math" panose="02040503050406030204"/>
                      </a:rPr>
                      <m:t>𝐴</m:t>
                    </m:r>
                  </m:oMath>
                </a14:m>
                <a:r>
                  <a:rPr lang="zh-CN" altLang="zh-CN" sz="2800" dirty="0">
                    <a:solidFill>
                      <a:srgbClr val="0000FF"/>
                    </a:solidFill>
                  </a:rPr>
                  <a:t>是正定矩阵</a:t>
                </a:r>
                <a:r>
                  <a:rPr lang="en-US" altLang="zh-CN" sz="2800" dirty="0">
                    <a:solidFill>
                      <a:srgbClr val="0000FF"/>
                    </a:solidFill>
                    <a:latin typeface="仿宋" panose="02010609060101010101" pitchFamily="49" charset="-122"/>
                    <a:ea typeface="仿宋" panose="02010609060101010101" pitchFamily="49" charset="-122"/>
                  </a:rPr>
                  <a:t>.</a:t>
                </a:r>
                <a:r>
                  <a:rPr lang="en-US" altLang="zh-CN" sz="2800" dirty="0">
                    <a:solidFill>
                      <a:srgbClr val="0000FF"/>
                    </a:solidFill>
                  </a:rPr>
                  <a:t> </a:t>
                </a:r>
                <a:endParaRPr lang="zh-CN" altLang="zh-CN" sz="2800" dirty="0">
                  <a:solidFill>
                    <a:srgbClr val="0000FF"/>
                  </a:solidFill>
                </a:endParaRPr>
              </a:p>
              <a:p>
                <a:pPr fontAlgn="auto">
                  <a:lnSpc>
                    <a:spcPct val="120000"/>
                  </a:lnSpc>
                  <a:spcBef>
                    <a:spcPts val="1200"/>
                  </a:spcBef>
                  <a:spcAft>
                    <a:spcPts val="0"/>
                  </a:spcAft>
                </a:pPr>
                <a:endParaRPr lang="en-US" altLang="zh-CN" sz="2800" dirty="0">
                  <a:solidFill>
                    <a:srgbClr val="0000FF"/>
                  </a:solidFill>
                </a:endParaRPr>
              </a:p>
              <a:p>
                <a:pPr fontAlgn="auto">
                  <a:lnSpc>
                    <a:spcPct val="120000"/>
                  </a:lnSpc>
                  <a:spcBef>
                    <a:spcPts val="1200"/>
                  </a:spcBef>
                  <a:spcAft>
                    <a:spcPts val="0"/>
                  </a:spcAft>
                </a:pPr>
                <a:endParaRPr lang="en-US" altLang="zh-CN" sz="2800" dirty="0">
                  <a:solidFill>
                    <a:srgbClr val="0000FF"/>
                  </a:solidFill>
                </a:endParaRPr>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7967261" cy="4935337"/>
              </a:xfrm>
              <a:prstGeom prst="rect">
                <a:avLst/>
              </a:prstGeom>
              <a:blipFill rotWithShape="1">
                <a:blip r:embed="rId2"/>
                <a:stretch>
                  <a:fillRect l="-7" t="-12" r="6" b="-18359"/>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命题</a:t>
                </a:r>
                <a:r>
                  <a:rPr lang="en-US" altLang="zh-CN" sz="2800" b="1" dirty="0">
                    <a:solidFill>
                      <a:srgbClr val="0000FF"/>
                    </a:solidFill>
                  </a:rPr>
                  <a:t>1.4.1</a:t>
                </a:r>
                <a:r>
                  <a:rPr lang="zh-CN" altLang="zh-CN" sz="2800" dirty="0">
                    <a:solidFill>
                      <a:srgbClr val="0000FF"/>
                    </a:solidFill>
                  </a:rPr>
                  <a:t>（</a:t>
                </a:r>
                <a:r>
                  <a:rPr lang="zh-CN" altLang="zh-CN" sz="2800" b="1" dirty="0">
                    <a:solidFill>
                      <a:srgbClr val="0000FF"/>
                    </a:solidFill>
                  </a:rPr>
                  <a:t>度量矩阵的性质</a:t>
                </a:r>
                <a:r>
                  <a:rPr lang="zh-CN" altLang="zh-CN" sz="2800" dirty="0">
                    <a:solidFill>
                      <a:srgbClr val="0000FF"/>
                    </a:solidFill>
                  </a:rPr>
                  <a:t>）</a:t>
                </a:r>
                <a:r>
                  <a:rPr lang="zh-CN" altLang="zh-CN" sz="2800" dirty="0"/>
                  <a:t>设</a:t>
                </a:r>
                <a14:m>
                  <m:oMath xmlns:m="http://schemas.openxmlformats.org/officeDocument/2006/math">
                    <m:r>
                      <a:rPr lang="en-US" altLang="zh-CN" sz="2800" i="1">
                        <a:latin typeface="Cambria Math" panose="02040503050406030204" pitchFamily="18" charset="0"/>
                      </a:rPr>
                      <m:t>𝐺</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𝜺</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𝜺</m:t>
                        </m:r>
                      </m:e>
                      <m:sub>
                        <m:r>
                          <a:rPr lang="en-US" altLang="zh-CN" sz="2800" i="1">
                            <a:latin typeface="Cambria Math" panose="02040503050406030204" pitchFamily="18" charset="0"/>
                          </a:rPr>
                          <m:t>𝑛</m:t>
                        </m:r>
                      </m:sub>
                    </m:sSub>
                    <m:r>
                      <a:rPr lang="en-US" altLang="zh-CN" sz="2800">
                        <a:latin typeface="Cambria Math" panose="02040503050406030204" pitchFamily="18" charset="0"/>
                      </a:rPr>
                      <m:t>)</m:t>
                    </m:r>
                  </m:oMath>
                </a14:m>
                <a:r>
                  <a:rPr lang="zh-CN" altLang="zh-CN" sz="2800" dirty="0"/>
                  <a:t>和</a:t>
                </a:r>
                <a14:m>
                  <m:oMath xmlns:m="http://schemas.openxmlformats.org/officeDocument/2006/math">
                    <m:r>
                      <a:rPr lang="en-US" altLang="zh-CN" sz="2800" i="1">
                        <a:latin typeface="Cambria Math" panose="02040503050406030204" pitchFamily="18" charset="0"/>
                      </a:rPr>
                      <m:t>𝐺</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𝑛</m:t>
                        </m:r>
                      </m:sub>
                    </m:sSub>
                    <m:r>
                      <a:rPr lang="en-US" altLang="zh-CN" sz="2800">
                        <a:latin typeface="Cambria Math" panose="02040503050406030204" pitchFamily="18" charset="0"/>
                      </a:rPr>
                      <m:t>)</m:t>
                    </m:r>
                  </m:oMath>
                </a14:m>
                <a:r>
                  <a:rPr lang="zh-CN" altLang="zh-CN" sz="2800" dirty="0"/>
                  <a:t>均为内积空间</a:t>
                </a:r>
                <a14:m>
                  <m:oMath xmlns:m="http://schemas.openxmlformats.org/officeDocument/2006/math">
                    <m:r>
                      <a:rPr lang="en-US" altLang="zh-CN" sz="2800" i="1">
                        <a:latin typeface="Cambria Math" panose="02040503050406030204" pitchFamily="18" charset="0"/>
                      </a:rPr>
                      <m:t>𝑉</m:t>
                    </m:r>
                  </m:oMath>
                </a14:m>
                <a:r>
                  <a:rPr lang="zh-CN" altLang="zh-CN" sz="2800" dirty="0"/>
                  <a:t>的度量矩阵</a:t>
                </a:r>
                <a:r>
                  <a:rPr lang="en-US" altLang="zh-CN" sz="2800" dirty="0">
                    <a:latin typeface="仿宋" panose="02010609060101010101" pitchFamily="49" charset="-122"/>
                    <a:ea typeface="仿宋" panose="02010609060101010101" pitchFamily="49" charset="-122"/>
                  </a:rPr>
                  <a:t>,</a:t>
                </a:r>
                <a:r>
                  <a:rPr lang="zh-CN" altLang="zh-CN" sz="2800" dirty="0"/>
                  <a:t>则有</a:t>
                </a:r>
              </a:p>
              <a:p>
                <a:pPr>
                  <a:lnSpc>
                    <a:spcPct val="120000"/>
                  </a:lnSpc>
                </a:pPr>
                <a:r>
                  <a:rPr lang="en-US" altLang="zh-CN" sz="2800" b="1" dirty="0">
                    <a:latin typeface="仿宋" panose="02010609060101010101" pitchFamily="49" charset="-122"/>
                    <a:ea typeface="仿宋" panose="02010609060101010101" pitchFamily="49" charset="-122"/>
                  </a:rPr>
                  <a:t>(2)</a:t>
                </a:r>
                <a14:m>
                  <m:oMath xmlns:m="http://schemas.openxmlformats.org/officeDocument/2006/math">
                    <m:r>
                      <a:rPr lang="en-US" altLang="zh-CN" sz="2800" i="1">
                        <a:latin typeface="Cambria Math" panose="02040503050406030204" pitchFamily="18" charset="0"/>
                      </a:rPr>
                      <m:t>𝐺</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𝜺</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𝜺</m:t>
                        </m:r>
                      </m:e>
                      <m:sub>
                        <m:r>
                          <a:rPr lang="en-US" altLang="zh-CN" sz="2800" i="1">
                            <a:latin typeface="Cambria Math" panose="02040503050406030204" pitchFamily="18" charset="0"/>
                          </a:rPr>
                          <m:t>𝑛</m:t>
                        </m:r>
                      </m:sub>
                    </m:sSub>
                    <m:r>
                      <a:rPr lang="en-US" altLang="zh-CN" sz="2800">
                        <a:latin typeface="Cambria Math" panose="02040503050406030204" pitchFamily="18" charset="0"/>
                      </a:rPr>
                      <m:t>)</m:t>
                    </m:r>
                  </m:oMath>
                </a14:m>
                <a:r>
                  <a:rPr lang="zh-CN" altLang="zh-CN" sz="2800" dirty="0"/>
                  <a:t>和</a:t>
                </a:r>
                <a14:m>
                  <m:oMath xmlns:m="http://schemas.openxmlformats.org/officeDocument/2006/math">
                    <m:r>
                      <a:rPr lang="en-US" altLang="zh-CN" sz="2800" i="1">
                        <a:latin typeface="Cambria Math" panose="02040503050406030204" pitchFamily="18" charset="0"/>
                      </a:rPr>
                      <m:t>𝐺</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𝑛</m:t>
                        </m:r>
                      </m:sub>
                    </m:sSub>
                    <m:r>
                      <a:rPr lang="en-US" altLang="zh-CN" sz="2800">
                        <a:latin typeface="Cambria Math" panose="02040503050406030204" pitchFamily="18" charset="0"/>
                      </a:rPr>
                      <m:t>)</m:t>
                    </m:r>
                  </m:oMath>
                </a14:m>
                <a:r>
                  <a:rPr lang="zh-CN" altLang="zh-CN" sz="2800" b="1" dirty="0">
                    <a:solidFill>
                      <a:srgbClr val="FF0000"/>
                    </a:solidFill>
                  </a:rPr>
                  <a:t>合同</a:t>
                </a:r>
                <a:r>
                  <a:rPr lang="en-US" altLang="zh-CN" sz="2800" dirty="0">
                    <a:latin typeface="仿宋" panose="02010609060101010101" pitchFamily="49" charset="-122"/>
                    <a:ea typeface="仿宋" panose="02010609060101010101" pitchFamily="49" charset="-122"/>
                    <a:cs typeface="Times New Roman" panose="02020603050405020304" pitchFamily="18" charset="0"/>
                  </a:rPr>
                  <a:t>(</a:t>
                </a:r>
                <a:r>
                  <a:rPr lang="zh-CN" altLang="zh-CN" sz="2800" dirty="0"/>
                  <a:t>或</a:t>
                </a:r>
                <a:r>
                  <a:rPr lang="zh-CN" altLang="zh-CN" sz="2800" b="1" dirty="0">
                    <a:solidFill>
                      <a:srgbClr val="FF0000"/>
                    </a:solidFill>
                  </a:rPr>
                  <a:t>相合</a:t>
                </a:r>
                <a:r>
                  <a:rPr lang="en-US" altLang="zh-CN" sz="2800" dirty="0">
                    <a:latin typeface="仿宋" panose="02010609060101010101" pitchFamily="49" charset="-122"/>
                    <a:ea typeface="仿宋" panose="02010609060101010101" pitchFamily="49" charset="-122"/>
                    <a:cs typeface="Times New Roman" panose="02020603050405020304" pitchFamily="18" charset="0"/>
                  </a:rPr>
                  <a:t>)</a:t>
                </a:r>
                <a:r>
                  <a:rPr lang="en-US" altLang="zh-CN" sz="2800" dirty="0">
                    <a:latin typeface="仿宋" panose="02010609060101010101" pitchFamily="49" charset="-122"/>
                    <a:ea typeface="仿宋" panose="02010609060101010101" pitchFamily="49" charset="-122"/>
                  </a:rPr>
                  <a:t>,</a:t>
                </a:r>
                <a:r>
                  <a:rPr lang="zh-CN" altLang="zh-CN" sz="2800" dirty="0"/>
                  <a:t>即存在非奇异矩阵</a:t>
                </a:r>
                <a14:m>
                  <m:oMath xmlns:m="http://schemas.openxmlformats.org/officeDocument/2006/math">
                    <m:r>
                      <a:rPr lang="en-US" altLang="zh-CN" sz="2800" i="1">
                        <a:latin typeface="Cambria Math" panose="02040503050406030204" pitchFamily="18" charset="0"/>
                      </a:rPr>
                      <m:t>𝑃</m:t>
                    </m:r>
                  </m:oMath>
                </a14:m>
                <a:r>
                  <a:rPr lang="zh-CN" altLang="zh-CN" sz="2800" dirty="0"/>
                  <a:t>使得</a:t>
                </a:r>
              </a:p>
              <a:p>
                <a:pPr>
                  <a:lnSpc>
                    <a:spcPct val="120000"/>
                  </a:lnSpc>
                </a:pPr>
                <a14:m>
                  <m:oMathPara xmlns:m="http://schemas.openxmlformats.org/officeDocument/2006/math">
                    <m:oMathParaPr>
                      <m:jc m:val="centerGroup"/>
                    </m:oMathParaPr>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𝑃</m:t>
                          </m:r>
                        </m:e>
                        <m:sup>
                          <m:r>
                            <a:rPr lang="en-US" altLang="zh-CN" sz="2800" i="1">
                              <a:latin typeface="Cambria Math" panose="02040503050406030204" pitchFamily="18" charset="0"/>
                            </a:rPr>
                            <m:t>𝐻</m:t>
                          </m:r>
                        </m:sup>
                      </m:sSup>
                      <m:r>
                        <a:rPr lang="en-US" altLang="zh-CN" sz="2800" i="1">
                          <a:latin typeface="Cambria Math" panose="02040503050406030204" pitchFamily="18" charset="0"/>
                        </a:rPr>
                        <m:t>𝐺</m:t>
                      </m:r>
                      <m:r>
                        <a:rPr lang="en-US" altLang="zh-CN" sz="2800">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𝜺</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𝜺</m:t>
                          </m:r>
                        </m:e>
                        <m:sub>
                          <m:r>
                            <a:rPr lang="en-US" altLang="zh-CN" sz="2800" i="1">
                              <a:latin typeface="Cambria Math" panose="02040503050406030204" pitchFamily="18" charset="0"/>
                            </a:rPr>
                            <m:t>𝑛</m:t>
                          </m:r>
                        </m:sub>
                      </m:sSub>
                      <m:r>
                        <a:rPr lang="en-US" altLang="zh-CN" sz="2800">
                          <a:latin typeface="Cambria Math" panose="02040503050406030204" pitchFamily="18" charset="0"/>
                        </a:rPr>
                        <m:t>)</m:t>
                      </m:r>
                      <m:r>
                        <a:rPr lang="en-US" altLang="zh-CN" sz="2800" i="1">
                          <a:latin typeface="Cambria Math" panose="02040503050406030204" pitchFamily="18" charset="0"/>
                        </a:rPr>
                        <m:t>𝑃</m:t>
                      </m:r>
                      <m:r>
                        <a:rPr lang="en-US" altLang="zh-CN" sz="2800" i="1">
                          <a:latin typeface="Cambria Math" panose="02040503050406030204" pitchFamily="18" charset="0"/>
                        </a:rPr>
                        <m:t>=</m:t>
                      </m:r>
                      <m:r>
                        <a:rPr lang="en-US" altLang="zh-CN" sz="2800" i="1">
                          <a:latin typeface="Cambria Math" panose="02040503050406030204" pitchFamily="18" charset="0"/>
                        </a:rPr>
                        <m:t>𝐺</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𝑛</m:t>
                              </m:r>
                            </m:sub>
                          </m:sSub>
                        </m:e>
                      </m:d>
                    </m:oMath>
                  </m:oMathPara>
                </a14:m>
                <a:endParaRPr lang="zh-CN" altLang="zh-CN" sz="2800" dirty="0"/>
              </a:p>
              <a:p>
                <a:pPr>
                  <a:lnSpc>
                    <a:spcPct val="120000"/>
                  </a:lnSpc>
                </a:pPr>
                <a:r>
                  <a:rPr lang="zh-CN" altLang="zh-CN" sz="2800" dirty="0"/>
                  <a:t>式中</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pitchFamily="18" charset="0"/>
                      </a:rPr>
                      <m:t>𝑃</m:t>
                    </m:r>
                  </m:oMath>
                </a14:m>
                <a:r>
                  <a:rPr lang="zh-CN" altLang="zh-CN" sz="2800" dirty="0"/>
                  <a:t>是由基</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𝜺</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𝜺</m:t>
                        </m:r>
                      </m:e>
                      <m:sub>
                        <m:r>
                          <a:rPr lang="en-US" altLang="zh-CN" sz="2800" i="1">
                            <a:latin typeface="Cambria Math" panose="02040503050406030204" pitchFamily="18" charset="0"/>
                          </a:rPr>
                          <m:t>𝑛</m:t>
                        </m:r>
                      </m:sub>
                    </m:sSub>
                  </m:oMath>
                </a14:m>
                <a:r>
                  <a:rPr lang="zh-CN" altLang="zh-CN" sz="2800" dirty="0"/>
                  <a:t>到基</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𝑛</m:t>
                        </m:r>
                      </m:sub>
                    </m:sSub>
                  </m:oMath>
                </a14:m>
                <a:r>
                  <a:rPr lang="zh-CN" altLang="zh-CN" sz="2800" dirty="0"/>
                  <a:t>的过渡矩阵</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1.4.5</a:t>
                </a:r>
                <a:r>
                  <a:rPr lang="zh-CN" altLang="zh-CN" sz="2800" dirty="0">
                    <a:solidFill>
                      <a:srgbClr val="0000FF"/>
                    </a:solidFill>
                  </a:rPr>
                  <a:t>（</a:t>
                </a:r>
                <a:r>
                  <a:rPr lang="zh-CN" altLang="zh-CN" sz="2800" b="1" dirty="0">
                    <a:solidFill>
                      <a:srgbClr val="0000FF"/>
                    </a:solidFill>
                  </a:rPr>
                  <a:t>长度</a:t>
                </a:r>
                <a:r>
                  <a:rPr lang="zh-CN" altLang="zh-CN" sz="2800" dirty="0">
                    <a:solidFill>
                      <a:srgbClr val="0000FF"/>
                    </a:solidFill>
                  </a:rPr>
                  <a:t>）</a:t>
                </a:r>
                <a:r>
                  <a:rPr lang="zh-CN" altLang="zh-CN" sz="2800" dirty="0"/>
                  <a:t>设</a:t>
                </a:r>
                <a14:m>
                  <m:oMath xmlns:m="http://schemas.openxmlformats.org/officeDocument/2006/math">
                    <m:r>
                      <a:rPr lang="en-US" altLang="zh-CN" sz="2800" i="1">
                        <a:latin typeface="Cambria Math" panose="02040503050406030204" pitchFamily="18" charset="0"/>
                      </a:rPr>
                      <m:t>𝑉</m:t>
                    </m:r>
                  </m:oMath>
                </a14:m>
                <a:r>
                  <a:rPr lang="zh-CN" altLang="zh-CN" sz="2800" dirty="0"/>
                  <a:t>是内积空间</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b="1" i="1" smtClean="0">
                        <a:latin typeface="Cambria Math" panose="02040503050406030204" pitchFamily="18" charset="0"/>
                        <a:ea typeface="Cambria Math" panose="02040503050406030204" pitchFamily="18" charset="0"/>
                      </a:rPr>
                      <m:t>∀</m:t>
                    </m:r>
                    <m:r>
                      <a:rPr lang="en-US" altLang="zh-CN" sz="2800" b="1" i="1">
                        <a:latin typeface="Cambria Math" panose="02040503050406030204" pitchFamily="18" charset="0"/>
                      </a:rPr>
                      <m:t>𝒙</m:t>
                    </m:r>
                    <m:r>
                      <a:rPr lang="en-US" altLang="zh-CN" sz="2800" b="1" i="1">
                        <a:latin typeface="Cambria Math" panose="02040503050406030204" pitchFamily="18" charset="0"/>
                      </a:rPr>
                      <m:t>∈</m:t>
                    </m:r>
                    <m:r>
                      <a:rPr lang="en-US" altLang="zh-CN" sz="2800" i="1">
                        <a:latin typeface="Cambria Math" panose="02040503050406030204" pitchFamily="18" charset="0"/>
                      </a:rPr>
                      <m:t>𝑉</m:t>
                    </m:r>
                  </m:oMath>
                </a14:m>
                <a:r>
                  <a:rPr lang="en-US" altLang="zh-CN" sz="2800" dirty="0">
                    <a:latin typeface="仿宋" panose="02010609060101010101" pitchFamily="49" charset="-122"/>
                    <a:ea typeface="仿宋" panose="02010609060101010101" pitchFamily="49" charset="-122"/>
                  </a:rPr>
                  <a:t>,</a:t>
                </a:r>
                <a:r>
                  <a:rPr lang="zh-CN" altLang="en-US" sz="2800" dirty="0"/>
                  <a:t>实数</a:t>
                </a:r>
                <a:endParaRPr lang="en-US" altLang="zh-CN" sz="2800" dirty="0"/>
              </a:p>
              <a:p>
                <a:pPr>
                  <a:lnSpc>
                    <a:spcPct val="120000"/>
                  </a:lnSpc>
                  <a:spcBef>
                    <a:spcPts val="0"/>
                  </a:spcBef>
                </a:pPr>
                <a14:m>
                  <m:oMath xmlns:m="http://schemas.openxmlformats.org/officeDocument/2006/math">
                    <m:rad>
                      <m:radPr>
                        <m:degHide m:val="on"/>
                        <m:ctrlPr>
                          <a:rPr lang="zh-CN" altLang="zh-CN" sz="2800" i="1">
                            <a:latin typeface="Cambria Math" panose="02040503050406030204" pitchFamily="18" charset="0"/>
                          </a:rPr>
                        </m:ctrlPr>
                      </m:radPr>
                      <m:deg/>
                      <m:e>
                        <m:r>
                          <a:rPr lang="en-US" altLang="zh-CN" sz="2800" i="1">
                            <a:latin typeface="Cambria Math" panose="02040503050406030204" pitchFamily="18" charset="0"/>
                          </a:rPr>
                          <m:t>(</m:t>
                        </m:r>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𝒙</m:t>
                        </m:r>
                        <m:r>
                          <a:rPr lang="en-US" altLang="zh-CN" sz="2800" i="1">
                            <a:latin typeface="Cambria Math" panose="02040503050406030204" pitchFamily="18" charset="0"/>
                          </a:rPr>
                          <m:t>)</m:t>
                        </m:r>
                      </m:e>
                    </m:rad>
                  </m:oMath>
                </a14:m>
                <a:r>
                  <a:rPr lang="zh-CN" altLang="zh-CN" sz="2800" dirty="0"/>
                  <a:t>称为</a:t>
                </a:r>
                <a14:m>
                  <m:oMath xmlns:m="http://schemas.openxmlformats.org/officeDocument/2006/math">
                    <m:r>
                      <a:rPr lang="en-US" altLang="zh-CN" sz="2800" b="1" i="1">
                        <a:latin typeface="Cambria Math" panose="02040503050406030204" pitchFamily="18" charset="0"/>
                      </a:rPr>
                      <m:t>𝒙</m:t>
                    </m:r>
                  </m:oMath>
                </a14:m>
                <a:r>
                  <a:rPr lang="zh-CN" altLang="zh-CN" sz="2800" dirty="0"/>
                  <a:t>的</a:t>
                </a:r>
                <a:r>
                  <a:rPr lang="zh-CN" altLang="zh-CN" sz="2800" b="1" dirty="0">
                    <a:solidFill>
                      <a:srgbClr val="FF0000"/>
                    </a:solidFill>
                  </a:rPr>
                  <a:t>长度</a:t>
                </a:r>
                <a:r>
                  <a:rPr lang="en-US" altLang="zh-CN" sz="2800" dirty="0">
                    <a:solidFill>
                      <a:srgbClr val="FF0000"/>
                    </a:solidFill>
                    <a:latin typeface="Times New Roman" panose="02020603050405020304" pitchFamily="18" charset="0"/>
                    <a:cs typeface="Times New Roman" panose="02020603050405020304" pitchFamily="18" charset="0"/>
                  </a:rPr>
                  <a:t>(</a:t>
                </a:r>
                <a:r>
                  <a:rPr lang="zh-CN" altLang="zh-CN" sz="2800" b="1" dirty="0">
                    <a:solidFill>
                      <a:srgbClr val="FF0000"/>
                    </a:solidFill>
                  </a:rPr>
                  <a:t>模</a:t>
                </a:r>
                <a:r>
                  <a:rPr lang="en-US" altLang="zh-CN" sz="2800" dirty="0">
                    <a:solidFill>
                      <a:srgbClr val="FF0000"/>
                    </a:solidFill>
                    <a:latin typeface="Times New Roman" panose="02020603050405020304" pitchFamily="18" charset="0"/>
                    <a:cs typeface="Times New Roman" panose="02020603050405020304" pitchFamily="18" charset="0"/>
                  </a:rPr>
                  <a:t>)</a:t>
                </a:r>
                <a:r>
                  <a:rPr lang="en-US" altLang="zh-CN" sz="2800" dirty="0">
                    <a:latin typeface="仿宋" panose="02010609060101010101" pitchFamily="49" charset="-122"/>
                    <a:ea typeface="仿宋" panose="02010609060101010101" pitchFamily="49" charset="-122"/>
                  </a:rPr>
                  <a:t>,</a:t>
                </a:r>
                <a:r>
                  <a:rPr lang="zh-CN" altLang="zh-CN" sz="2800" dirty="0"/>
                  <a:t>记为</a:t>
                </a:r>
                <a14:m>
                  <m:oMath xmlns:m="http://schemas.openxmlformats.org/officeDocument/2006/math">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oMath>
                </a14:m>
                <a:r>
                  <a:rPr lang="en-US" altLang="zh-CN" sz="2800" dirty="0">
                    <a:latin typeface="仿宋" panose="02010609060101010101" pitchFamily="49" charset="-122"/>
                    <a:ea typeface="仿宋" panose="02010609060101010101" pitchFamily="49" charset="-122"/>
                  </a:rPr>
                  <a:t>.</a:t>
                </a:r>
                <a:r>
                  <a:rPr lang="zh-CN" altLang="zh-CN" sz="2800" dirty="0"/>
                  <a:t>长度为</a:t>
                </a:r>
                <a:r>
                  <a:rPr lang="en-US" altLang="zh-CN" sz="2800" dirty="0"/>
                  <a:t>1</a:t>
                </a:r>
                <a:r>
                  <a:rPr lang="zh-CN" altLang="zh-CN" sz="2800" dirty="0"/>
                  <a:t>的向量称为</a:t>
                </a:r>
                <a:r>
                  <a:rPr lang="zh-CN" altLang="zh-CN" sz="2800" b="1" dirty="0">
                    <a:solidFill>
                      <a:srgbClr val="FF0000"/>
                    </a:solidFill>
                  </a:rPr>
                  <a:t>单位向量</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r>
                  <a:rPr lang="zh-CN" altLang="zh-CN" sz="2800" b="1" dirty="0">
                    <a:solidFill>
                      <a:srgbClr val="0000FF"/>
                    </a:solidFill>
                  </a:rPr>
                  <a:t>注</a:t>
                </a:r>
                <a:r>
                  <a:rPr lang="en-US" altLang="zh-CN" sz="2800" b="1" dirty="0">
                    <a:solidFill>
                      <a:srgbClr val="0000FF"/>
                    </a:solidFill>
                  </a:rPr>
                  <a:t>6</a:t>
                </a:r>
                <a:r>
                  <a:rPr lang="en-US" altLang="zh-CN" sz="2800" dirty="0">
                    <a:solidFill>
                      <a:srgbClr val="0000FF"/>
                    </a:solidFill>
                    <a:latin typeface="仿宋" panose="02010609060101010101" pitchFamily="49" charset="-122"/>
                    <a:ea typeface="仿宋" panose="02010609060101010101" pitchFamily="49" charset="-122"/>
                  </a:rPr>
                  <a:t>:</a:t>
                </a:r>
                <a:r>
                  <a:rPr lang="zh-CN" altLang="en-US" sz="2800" dirty="0"/>
                  <a:t>实数的绝对值和复数的模值都是向量长度的特例</a:t>
                </a:r>
                <a:r>
                  <a:rPr lang="en-US" altLang="zh-CN" sz="2800" dirty="0">
                    <a:latin typeface="仿宋" panose="02010609060101010101" pitchFamily="49" charset="-122"/>
                    <a:ea typeface="仿宋" panose="02010609060101010101" pitchFamily="49" charset="-122"/>
                  </a:rPr>
                  <a:t>.</a:t>
                </a:r>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3"/>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命题</a:t>
                </a:r>
                <a:r>
                  <a:rPr lang="en-US" altLang="zh-CN" sz="2800" b="1" dirty="0">
                    <a:solidFill>
                      <a:srgbClr val="0000FF"/>
                    </a:solidFill>
                  </a:rPr>
                  <a:t>1.4.2</a:t>
                </a:r>
                <a:r>
                  <a:rPr lang="zh-CN" altLang="zh-CN" sz="2800" dirty="0">
                    <a:solidFill>
                      <a:srgbClr val="0000FF"/>
                    </a:solidFill>
                  </a:rPr>
                  <a:t>（</a:t>
                </a:r>
                <a:r>
                  <a:rPr lang="zh-CN" altLang="zh-CN" sz="2800" b="1" dirty="0">
                    <a:solidFill>
                      <a:srgbClr val="0000FF"/>
                    </a:solidFill>
                  </a:rPr>
                  <a:t>长度性质</a:t>
                </a:r>
                <a:r>
                  <a:rPr lang="zh-CN" altLang="zh-CN" sz="2800" dirty="0">
                    <a:solidFill>
                      <a:srgbClr val="0000FF"/>
                    </a:solidFill>
                  </a:rPr>
                  <a:t>）</a:t>
                </a:r>
                <a14:m>
                  <m:oMath xmlns:m="http://schemas.openxmlformats.org/officeDocument/2006/math">
                    <m:r>
                      <a:rPr lang="en-US" altLang="zh-CN" sz="2800" b="1">
                        <a:latin typeface="Cambria Math" panose="02040503050406030204" pitchFamily="18" charset="0"/>
                      </a:rPr>
                      <m:t>∀</m:t>
                    </m:r>
                    <m:r>
                      <a:rPr lang="en-US" altLang="zh-CN" sz="2800" b="1" i="1">
                        <a:latin typeface="Cambria Math" panose="02040503050406030204" pitchFamily="18" charset="0"/>
                      </a:rPr>
                      <m:t>𝒙</m:t>
                    </m:r>
                    <m:r>
                      <a:rPr lang="en-US" altLang="zh-CN" sz="2800" b="1" i="1">
                        <a:latin typeface="Cambria Math" panose="02040503050406030204" pitchFamily="18" charset="0"/>
                      </a:rPr>
                      <m:t>,</m:t>
                    </m:r>
                    <m:r>
                      <a:rPr lang="en-US" altLang="zh-CN" sz="2800" b="1" i="1">
                        <a:latin typeface="Cambria Math" panose="02040503050406030204" pitchFamily="18" charset="0"/>
                      </a:rPr>
                      <m:t>𝒚</m:t>
                    </m:r>
                    <m:r>
                      <a:rPr lang="en-US" altLang="zh-CN" sz="2800" i="1">
                        <a:latin typeface="Cambria Math" panose="02040503050406030204" pitchFamily="18" charset="0"/>
                      </a:rPr>
                      <m:t>∈</m:t>
                    </m:r>
                    <m:r>
                      <a:rPr lang="en-US" altLang="zh-CN" sz="2800" i="1">
                        <a:latin typeface="Cambria Math" panose="02040503050406030204" pitchFamily="18" charset="0"/>
                      </a:rPr>
                      <m:t>𝑉</m:t>
                    </m:r>
                  </m:oMath>
                </a14:m>
                <a:r>
                  <a:rPr lang="zh-CN" altLang="zh-CN" sz="2800" dirty="0"/>
                  <a:t>和</a:t>
                </a:r>
                <a14:m>
                  <m:oMath xmlns:m="http://schemas.openxmlformats.org/officeDocument/2006/math">
                    <m:r>
                      <a:rPr lang="en-US" altLang="zh-CN" sz="2800" i="1">
                        <a:latin typeface="Cambria Math" panose="02040503050406030204" pitchFamily="18" charset="0"/>
                      </a:rPr>
                      <m:t>𝑘</m:t>
                    </m:r>
                    <m:r>
                      <a:rPr lang="en-US" altLang="zh-CN" sz="2800" i="1">
                        <a:latin typeface="Cambria Math" panose="02040503050406030204" pitchFamily="18" charset="0"/>
                      </a:rPr>
                      <m:t>∈</m:t>
                    </m:r>
                    <m:r>
                      <a:rPr lang="en-US" altLang="zh-CN" sz="2800" i="1">
                        <a:latin typeface="Cambria Math" panose="02040503050406030204" pitchFamily="18" charset="0"/>
                      </a:rPr>
                      <m:t>𝐹</m:t>
                    </m:r>
                  </m:oMath>
                </a14:m>
                <a:r>
                  <a:rPr lang="en-US" altLang="zh-CN" sz="2800" dirty="0">
                    <a:latin typeface="仿宋" panose="02010609060101010101" pitchFamily="49" charset="-122"/>
                    <a:ea typeface="仿宋" panose="02010609060101010101" pitchFamily="49" charset="-122"/>
                  </a:rPr>
                  <a:t>,</a:t>
                </a:r>
                <a:r>
                  <a:rPr lang="zh-CN" altLang="zh-CN" sz="2800" dirty="0"/>
                  <a:t>有</a:t>
                </a:r>
              </a:p>
              <a:p>
                <a:pPr>
                  <a:lnSpc>
                    <a:spcPct val="120000"/>
                  </a:lnSpc>
                </a:pPr>
                <a:r>
                  <a:rPr lang="zh-CN" altLang="zh-CN" sz="2600" dirty="0"/>
                  <a:t>（</a:t>
                </a:r>
                <a:r>
                  <a:rPr lang="en-US" altLang="zh-CN" sz="2600" dirty="0"/>
                  <a:t>1</a:t>
                </a:r>
                <a:r>
                  <a:rPr lang="zh-CN" altLang="zh-CN" sz="2600" dirty="0"/>
                  <a:t>）</a:t>
                </a:r>
                <a:r>
                  <a:rPr lang="zh-CN" altLang="zh-CN" sz="2600" b="1" dirty="0">
                    <a:solidFill>
                      <a:srgbClr val="FF0000"/>
                    </a:solidFill>
                  </a:rPr>
                  <a:t>正定性</a:t>
                </a:r>
                <a:r>
                  <a:rPr lang="en-US" altLang="zh-CN" sz="2600" dirty="0">
                    <a:latin typeface="仿宋" panose="02010609060101010101" pitchFamily="49" charset="-122"/>
                    <a:ea typeface="仿宋" panose="02010609060101010101" pitchFamily="49" charset="-122"/>
                  </a:rPr>
                  <a:t>:</a:t>
                </a:r>
                <a:r>
                  <a:rPr lang="en-US" altLang="zh-CN" sz="2600" dirty="0"/>
                  <a:t> </a:t>
                </a:r>
                <a14:m>
                  <m:oMath xmlns:m="http://schemas.openxmlformats.org/officeDocument/2006/math">
                    <m:d>
                      <m:dPr>
                        <m:begChr m:val="‖"/>
                        <m:endChr m:val="‖"/>
                        <m:ctrlPr>
                          <a:rPr lang="zh-CN" altLang="zh-CN" sz="2600" i="1">
                            <a:latin typeface="Cambria Math" panose="02040503050406030204" pitchFamily="18" charset="0"/>
                          </a:rPr>
                        </m:ctrlPr>
                      </m:dPr>
                      <m:e>
                        <m:r>
                          <a:rPr lang="en-US" altLang="zh-CN" sz="2600" b="1" i="1">
                            <a:latin typeface="Cambria Math" panose="02040503050406030204" pitchFamily="18" charset="0"/>
                          </a:rPr>
                          <m:t>𝒙</m:t>
                        </m:r>
                      </m:e>
                    </m:d>
                    <m:r>
                      <a:rPr lang="en-US" altLang="zh-CN" sz="2600" b="1" i="1">
                        <a:latin typeface="Cambria Math" panose="02040503050406030204" pitchFamily="18" charset="0"/>
                      </a:rPr>
                      <m:t>≥</m:t>
                    </m:r>
                    <m:r>
                      <a:rPr lang="en-US" altLang="zh-CN" sz="2600" i="1">
                        <a:latin typeface="Cambria Math" panose="02040503050406030204" pitchFamily="18" charset="0"/>
                      </a:rPr>
                      <m:t>0</m:t>
                    </m:r>
                  </m:oMath>
                </a14:m>
                <a:r>
                  <a:rPr lang="zh-CN" altLang="zh-CN" sz="2600" dirty="0"/>
                  <a:t>当且仅当</a:t>
                </a:r>
                <a14:m>
                  <m:oMath xmlns:m="http://schemas.openxmlformats.org/officeDocument/2006/math">
                    <m:r>
                      <a:rPr lang="en-US" altLang="zh-CN" sz="2600" b="1" i="1">
                        <a:latin typeface="Cambria Math" panose="02040503050406030204" pitchFamily="18" charset="0"/>
                      </a:rPr>
                      <m:t>𝒙</m:t>
                    </m:r>
                    <m:r>
                      <a:rPr lang="en-US" altLang="zh-CN" sz="2600" i="1">
                        <a:latin typeface="Cambria Math" panose="02040503050406030204" pitchFamily="18" charset="0"/>
                      </a:rPr>
                      <m:t>=</m:t>
                    </m:r>
                    <m:r>
                      <a:rPr lang="en-US" altLang="zh-CN" sz="2600" b="1" i="1">
                        <a:latin typeface="Cambria Math" panose="02040503050406030204" pitchFamily="18" charset="0"/>
                      </a:rPr>
                      <m:t>𝟎</m:t>
                    </m:r>
                  </m:oMath>
                </a14:m>
                <a:r>
                  <a:rPr lang="zh-CN" altLang="zh-CN" sz="2600" dirty="0"/>
                  <a:t>时有</a:t>
                </a:r>
                <a14:m>
                  <m:oMath xmlns:m="http://schemas.openxmlformats.org/officeDocument/2006/math">
                    <m:d>
                      <m:dPr>
                        <m:begChr m:val="‖"/>
                        <m:endChr m:val="‖"/>
                        <m:ctrlPr>
                          <a:rPr lang="zh-CN" altLang="zh-CN" sz="2600" i="1">
                            <a:latin typeface="Cambria Math" panose="02040503050406030204" pitchFamily="18" charset="0"/>
                          </a:rPr>
                        </m:ctrlPr>
                      </m:dPr>
                      <m:e>
                        <m:r>
                          <a:rPr lang="en-US" altLang="zh-CN" sz="2600" b="1" i="1">
                            <a:latin typeface="Cambria Math" panose="02040503050406030204" pitchFamily="18" charset="0"/>
                          </a:rPr>
                          <m:t>𝒙</m:t>
                        </m:r>
                      </m:e>
                    </m:d>
                    <m:r>
                      <a:rPr lang="en-US" altLang="zh-CN" sz="2600" b="1" i="1">
                        <a:latin typeface="Cambria Math" panose="02040503050406030204" pitchFamily="18" charset="0"/>
                      </a:rPr>
                      <m:t>=</m:t>
                    </m:r>
                    <m:r>
                      <a:rPr lang="en-US" altLang="zh-CN" sz="2600" i="1">
                        <a:latin typeface="Cambria Math" panose="02040503050406030204" pitchFamily="18" charset="0"/>
                      </a:rPr>
                      <m:t>0</m:t>
                    </m:r>
                  </m:oMath>
                </a14:m>
                <a:r>
                  <a:rPr lang="en-US" altLang="zh-CN" sz="2600" dirty="0">
                    <a:latin typeface="仿宋" panose="02010609060101010101" pitchFamily="49" charset="-122"/>
                    <a:ea typeface="仿宋" panose="02010609060101010101" pitchFamily="49" charset="-122"/>
                  </a:rPr>
                  <a:t>; </a:t>
                </a:r>
                <a:endParaRPr lang="zh-CN" altLang="zh-CN" sz="2600" dirty="0">
                  <a:latin typeface="仿宋" panose="02010609060101010101" pitchFamily="49" charset="-122"/>
                  <a:ea typeface="仿宋" panose="02010609060101010101" pitchFamily="49" charset="-122"/>
                </a:endParaRPr>
              </a:p>
              <a:p>
                <a:pPr>
                  <a:lnSpc>
                    <a:spcPct val="120000"/>
                  </a:lnSpc>
                </a:pPr>
                <a:r>
                  <a:rPr lang="zh-CN" altLang="zh-CN" sz="2600" dirty="0"/>
                  <a:t>（</a:t>
                </a:r>
                <a:r>
                  <a:rPr lang="en-US" altLang="zh-CN" sz="2600" dirty="0"/>
                  <a:t>2</a:t>
                </a:r>
                <a:r>
                  <a:rPr lang="zh-CN" altLang="zh-CN" sz="2600" dirty="0"/>
                  <a:t>）</a:t>
                </a:r>
                <a:r>
                  <a:rPr lang="zh-CN" altLang="zh-CN" sz="2600" b="1" dirty="0">
                    <a:solidFill>
                      <a:srgbClr val="FF0000"/>
                    </a:solidFill>
                  </a:rPr>
                  <a:t>齐次性</a:t>
                </a:r>
                <a:r>
                  <a:rPr lang="en-US" altLang="zh-CN" sz="2600" dirty="0">
                    <a:latin typeface="仿宋" panose="02010609060101010101" pitchFamily="49" charset="-122"/>
                    <a:ea typeface="仿宋" panose="02010609060101010101" pitchFamily="49" charset="-122"/>
                  </a:rPr>
                  <a:t>:</a:t>
                </a:r>
                <a:r>
                  <a:rPr lang="en-US" altLang="zh-CN" sz="2600" dirty="0"/>
                  <a:t> </a:t>
                </a:r>
                <a14:m>
                  <m:oMath xmlns:m="http://schemas.openxmlformats.org/officeDocument/2006/math">
                    <m:d>
                      <m:dPr>
                        <m:begChr m:val="‖"/>
                        <m:endChr m:val="‖"/>
                        <m:ctrlPr>
                          <a:rPr lang="zh-CN" altLang="zh-CN" sz="2600" i="1">
                            <a:latin typeface="Cambria Math" panose="02040503050406030204" pitchFamily="18" charset="0"/>
                          </a:rPr>
                        </m:ctrlPr>
                      </m:dPr>
                      <m:e>
                        <m:r>
                          <a:rPr lang="en-US" altLang="zh-CN" sz="2600" i="1">
                            <a:latin typeface="Cambria Math" panose="02040503050406030204" pitchFamily="18" charset="0"/>
                          </a:rPr>
                          <m:t>𝑘</m:t>
                        </m:r>
                        <m:r>
                          <a:rPr lang="en-US" altLang="zh-CN" sz="2600" b="1" i="1">
                            <a:latin typeface="Cambria Math" panose="02040503050406030204" pitchFamily="18" charset="0"/>
                          </a:rPr>
                          <m:t>𝒙</m:t>
                        </m:r>
                      </m:e>
                    </m:d>
                    <m:r>
                      <a:rPr lang="en-US" altLang="zh-CN" sz="2600" b="1" i="1">
                        <a:latin typeface="Cambria Math" panose="02040503050406030204" pitchFamily="18" charset="0"/>
                      </a:rPr>
                      <m:t>=|</m:t>
                    </m:r>
                    <m:r>
                      <a:rPr lang="en-US" altLang="zh-CN" sz="2600" i="1">
                        <a:latin typeface="Cambria Math" panose="02040503050406030204" pitchFamily="18" charset="0"/>
                      </a:rPr>
                      <m:t>𝑘</m:t>
                    </m:r>
                    <m:r>
                      <a:rPr lang="en-US" altLang="zh-CN" sz="2600" b="1" i="1">
                        <a:latin typeface="Cambria Math" panose="02040503050406030204" pitchFamily="18" charset="0"/>
                      </a:rPr>
                      <m:t>|</m:t>
                    </m:r>
                    <m:d>
                      <m:dPr>
                        <m:begChr m:val="‖"/>
                        <m:endChr m:val="‖"/>
                        <m:ctrlPr>
                          <a:rPr lang="zh-CN" altLang="zh-CN" sz="2600" i="1">
                            <a:latin typeface="Cambria Math" panose="02040503050406030204" pitchFamily="18" charset="0"/>
                          </a:rPr>
                        </m:ctrlPr>
                      </m:dPr>
                      <m:e>
                        <m:r>
                          <a:rPr lang="en-US" altLang="zh-CN" sz="2600" b="1" i="1">
                            <a:latin typeface="Cambria Math" panose="02040503050406030204" pitchFamily="18" charset="0"/>
                          </a:rPr>
                          <m:t>𝒙</m:t>
                        </m:r>
                      </m:e>
                    </m:d>
                  </m:oMath>
                </a14:m>
                <a:r>
                  <a:rPr lang="en-US" altLang="zh-CN" sz="2600" dirty="0">
                    <a:latin typeface="仿宋" panose="02010609060101010101" pitchFamily="49" charset="-122"/>
                    <a:ea typeface="仿宋" panose="02010609060101010101" pitchFamily="49" charset="-122"/>
                  </a:rPr>
                  <a:t>;</a:t>
                </a:r>
                <a:r>
                  <a:rPr lang="en-US" altLang="zh-CN" sz="2600" dirty="0"/>
                  <a:t> </a:t>
                </a:r>
                <a:endParaRPr lang="zh-CN" altLang="zh-CN" sz="2600" dirty="0"/>
              </a:p>
              <a:p>
                <a:pPr>
                  <a:lnSpc>
                    <a:spcPct val="120000"/>
                  </a:lnSpc>
                </a:pPr>
                <a:r>
                  <a:rPr lang="zh-CN" altLang="zh-CN" sz="2600" dirty="0"/>
                  <a:t>（</a:t>
                </a:r>
                <a:r>
                  <a:rPr lang="en-US" altLang="zh-CN" sz="2600" dirty="0"/>
                  <a:t>3</a:t>
                </a:r>
                <a:r>
                  <a:rPr lang="zh-CN" altLang="zh-CN" sz="2600" dirty="0"/>
                  <a:t>）</a:t>
                </a:r>
                <a:r>
                  <a:rPr lang="zh-CN" altLang="zh-CN" sz="2600" b="1" dirty="0">
                    <a:solidFill>
                      <a:srgbClr val="FF0000"/>
                    </a:solidFill>
                  </a:rPr>
                  <a:t>平行四边形法则</a:t>
                </a:r>
                <a:r>
                  <a:rPr lang="en-US" altLang="zh-CN" sz="2600" dirty="0">
                    <a:latin typeface="仿宋" panose="02010609060101010101" pitchFamily="49" charset="-122"/>
                    <a:ea typeface="仿宋" panose="02010609060101010101" pitchFamily="49" charset="-122"/>
                  </a:rPr>
                  <a:t>:</a:t>
                </a:r>
                <a:r>
                  <a:rPr lang="en-US" altLang="zh-CN" sz="2600" dirty="0"/>
                  <a:t> </a:t>
                </a:r>
              </a:p>
              <a:p>
                <a:pPr algn="ctr">
                  <a:lnSpc>
                    <a:spcPct val="120000"/>
                  </a:lnSpc>
                </a:pPr>
                <a14:m>
                  <m:oMath xmlns:m="http://schemas.openxmlformats.org/officeDocument/2006/math">
                    <m:sSup>
                      <m:sSupPr>
                        <m:ctrlPr>
                          <a:rPr lang="zh-CN" altLang="zh-CN" sz="2600" i="1">
                            <a:latin typeface="Cambria Math" panose="02040503050406030204" pitchFamily="18" charset="0"/>
                          </a:rPr>
                        </m:ctrlPr>
                      </m:sSupPr>
                      <m:e>
                        <m:d>
                          <m:dPr>
                            <m:begChr m:val="‖"/>
                            <m:endChr m:val="‖"/>
                            <m:ctrlPr>
                              <a:rPr lang="zh-CN" altLang="zh-CN" sz="2600" i="1">
                                <a:latin typeface="Cambria Math" panose="02040503050406030204" pitchFamily="18" charset="0"/>
                              </a:rPr>
                            </m:ctrlPr>
                          </m:dPr>
                          <m:e>
                            <m:r>
                              <a:rPr lang="en-US" altLang="zh-CN" sz="2600" b="1" i="1">
                                <a:latin typeface="Cambria Math" panose="02040503050406030204" pitchFamily="18" charset="0"/>
                              </a:rPr>
                              <m:t>𝒙</m:t>
                            </m:r>
                            <m:r>
                              <a:rPr lang="en-US" altLang="zh-CN" sz="2600" i="1">
                                <a:latin typeface="Cambria Math" panose="02040503050406030204" pitchFamily="18" charset="0"/>
                              </a:rPr>
                              <m:t>+</m:t>
                            </m:r>
                            <m:r>
                              <a:rPr lang="en-US" altLang="zh-CN" sz="2600" b="1" i="1">
                                <a:latin typeface="Cambria Math" panose="02040503050406030204" pitchFamily="18" charset="0"/>
                              </a:rPr>
                              <m:t>𝒚</m:t>
                            </m:r>
                          </m:e>
                        </m:d>
                      </m:e>
                      <m:sup>
                        <m:r>
                          <a:rPr lang="en-US" altLang="zh-CN" sz="2600" i="1">
                            <a:latin typeface="Cambria Math" panose="02040503050406030204" pitchFamily="18" charset="0"/>
                          </a:rPr>
                          <m:t>2</m:t>
                        </m:r>
                      </m:sup>
                    </m:sSup>
                    <m:r>
                      <a:rPr lang="en-US" altLang="zh-CN" sz="2600" i="1">
                        <a:latin typeface="Cambria Math" panose="02040503050406030204" pitchFamily="18" charset="0"/>
                      </a:rPr>
                      <m:t>+</m:t>
                    </m:r>
                    <m:sSup>
                      <m:sSupPr>
                        <m:ctrlPr>
                          <a:rPr lang="zh-CN" altLang="zh-CN" sz="2600" i="1">
                            <a:latin typeface="Cambria Math" panose="02040503050406030204" pitchFamily="18" charset="0"/>
                          </a:rPr>
                        </m:ctrlPr>
                      </m:sSupPr>
                      <m:e>
                        <m:d>
                          <m:dPr>
                            <m:begChr m:val="‖"/>
                            <m:endChr m:val="‖"/>
                            <m:ctrlPr>
                              <a:rPr lang="zh-CN" altLang="zh-CN" sz="2600" i="1">
                                <a:latin typeface="Cambria Math" panose="02040503050406030204" pitchFamily="18" charset="0"/>
                              </a:rPr>
                            </m:ctrlPr>
                          </m:dPr>
                          <m:e>
                            <m:r>
                              <a:rPr lang="en-US" altLang="zh-CN" sz="2600" b="1" i="1">
                                <a:latin typeface="Cambria Math" panose="02040503050406030204" pitchFamily="18" charset="0"/>
                              </a:rPr>
                              <m:t>𝒙</m:t>
                            </m:r>
                            <m:r>
                              <a:rPr lang="en-US" altLang="zh-CN" sz="2600" i="1">
                                <a:latin typeface="Cambria Math" panose="02040503050406030204" pitchFamily="18" charset="0"/>
                              </a:rPr>
                              <m:t>−</m:t>
                            </m:r>
                            <m:r>
                              <a:rPr lang="en-US" altLang="zh-CN" sz="2600" b="1" i="1">
                                <a:latin typeface="Cambria Math" panose="02040503050406030204" pitchFamily="18" charset="0"/>
                              </a:rPr>
                              <m:t>𝒚</m:t>
                            </m:r>
                          </m:e>
                        </m:d>
                      </m:e>
                      <m:sup>
                        <m:r>
                          <a:rPr lang="en-US" altLang="zh-CN" sz="2600" i="1">
                            <a:latin typeface="Cambria Math" panose="02040503050406030204" pitchFamily="18" charset="0"/>
                          </a:rPr>
                          <m:t>2</m:t>
                        </m:r>
                      </m:sup>
                    </m:sSup>
                    <m:r>
                      <a:rPr lang="en-US" altLang="zh-CN" sz="2600" i="1">
                        <a:latin typeface="Cambria Math" panose="02040503050406030204" pitchFamily="18" charset="0"/>
                      </a:rPr>
                      <m:t>=2</m:t>
                    </m:r>
                    <m:sSup>
                      <m:sSupPr>
                        <m:ctrlPr>
                          <a:rPr lang="zh-CN" altLang="zh-CN" sz="2600" i="1">
                            <a:latin typeface="Cambria Math" panose="02040503050406030204" pitchFamily="18" charset="0"/>
                          </a:rPr>
                        </m:ctrlPr>
                      </m:sSupPr>
                      <m:e>
                        <m:r>
                          <a:rPr lang="en-US" altLang="zh-CN" sz="2600" i="1">
                            <a:latin typeface="Cambria Math" panose="02040503050406030204" pitchFamily="18" charset="0"/>
                          </a:rPr>
                          <m:t>(</m:t>
                        </m:r>
                        <m:d>
                          <m:dPr>
                            <m:begChr m:val="‖"/>
                            <m:endChr m:val="‖"/>
                            <m:ctrlPr>
                              <a:rPr lang="zh-CN" altLang="zh-CN" sz="2600" i="1">
                                <a:latin typeface="Cambria Math" panose="02040503050406030204" pitchFamily="18" charset="0"/>
                              </a:rPr>
                            </m:ctrlPr>
                          </m:dPr>
                          <m:e>
                            <m:r>
                              <a:rPr lang="en-US" altLang="zh-CN" sz="2600" b="1" i="1">
                                <a:latin typeface="Cambria Math" panose="02040503050406030204" pitchFamily="18" charset="0"/>
                              </a:rPr>
                              <m:t>𝒙</m:t>
                            </m:r>
                          </m:e>
                        </m:d>
                      </m:e>
                      <m:sup>
                        <m:r>
                          <a:rPr lang="en-US" altLang="zh-CN" sz="2600" i="1">
                            <a:latin typeface="Cambria Math" panose="02040503050406030204" pitchFamily="18" charset="0"/>
                          </a:rPr>
                          <m:t>2</m:t>
                        </m:r>
                      </m:sup>
                    </m:sSup>
                    <m:r>
                      <a:rPr lang="en-US" altLang="zh-CN" sz="2600" i="1">
                        <a:latin typeface="Cambria Math" panose="02040503050406030204" pitchFamily="18" charset="0"/>
                      </a:rPr>
                      <m:t>+</m:t>
                    </m:r>
                    <m:sSup>
                      <m:sSupPr>
                        <m:ctrlPr>
                          <a:rPr lang="zh-CN" altLang="zh-CN" sz="2600" i="1">
                            <a:latin typeface="Cambria Math" panose="02040503050406030204" pitchFamily="18" charset="0"/>
                          </a:rPr>
                        </m:ctrlPr>
                      </m:sSupPr>
                      <m:e>
                        <m:d>
                          <m:dPr>
                            <m:begChr m:val="‖"/>
                            <m:endChr m:val="‖"/>
                            <m:ctrlPr>
                              <a:rPr lang="zh-CN" altLang="zh-CN" sz="2600" i="1">
                                <a:latin typeface="Cambria Math" panose="02040503050406030204" pitchFamily="18" charset="0"/>
                              </a:rPr>
                            </m:ctrlPr>
                          </m:dPr>
                          <m:e>
                            <m:r>
                              <a:rPr lang="en-US" altLang="zh-CN" sz="2600" b="1" i="1">
                                <a:latin typeface="Cambria Math" panose="02040503050406030204" pitchFamily="18" charset="0"/>
                              </a:rPr>
                              <m:t>𝒚</m:t>
                            </m:r>
                          </m:e>
                        </m:d>
                      </m:e>
                      <m:sup>
                        <m:r>
                          <a:rPr lang="en-US" altLang="zh-CN" sz="2600" i="1">
                            <a:latin typeface="Cambria Math" panose="02040503050406030204" pitchFamily="18" charset="0"/>
                          </a:rPr>
                          <m:t>2</m:t>
                        </m:r>
                      </m:sup>
                    </m:sSup>
                    <m:r>
                      <a:rPr lang="en-US" altLang="zh-CN" sz="2600">
                        <a:latin typeface="Cambria Math" panose="02040503050406030204" pitchFamily="18" charset="0"/>
                      </a:rPr>
                      <m:t>)</m:t>
                    </m:r>
                  </m:oMath>
                </a14:m>
                <a:r>
                  <a:rPr lang="en-US" altLang="zh-CN" sz="2600" dirty="0">
                    <a:latin typeface="仿宋" panose="02010609060101010101" pitchFamily="49" charset="-122"/>
                    <a:ea typeface="仿宋" panose="02010609060101010101" pitchFamily="49" charset="-122"/>
                  </a:rPr>
                  <a:t>.</a:t>
                </a:r>
                <a:endParaRPr lang="zh-CN" altLang="zh-CN" sz="2600" dirty="0">
                  <a:latin typeface="仿宋" panose="02010609060101010101" pitchFamily="49" charset="-122"/>
                  <a:ea typeface="仿宋" panose="02010609060101010101" pitchFamily="49" charset="-122"/>
                </a:endParaRPr>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3"/>
                <a:stretch>
                  <a:fillRect l="-7" t="-12" r="7" b="1"/>
                </a:stretch>
              </a:blipFill>
            </p:spPr>
            <p:txBody>
              <a:bodyPr/>
              <a:lstStyle/>
              <a:p>
                <a:r>
                  <a:rPr lang="zh-CN" altLang="en-US">
                    <a:noFill/>
                  </a:rPr>
                  <a:t> </a:t>
                </a:r>
              </a:p>
            </p:txBody>
          </p:sp>
        </mc:Fallback>
      </mc:AlternateContent>
      <p:grpSp>
        <p:nvGrpSpPr>
          <p:cNvPr id="32" name="组合 31"/>
          <p:cNvGrpSpPr/>
          <p:nvPr/>
        </p:nvGrpSpPr>
        <p:grpSpPr>
          <a:xfrm>
            <a:off x="1853424" y="3797365"/>
            <a:ext cx="5307317" cy="2539850"/>
            <a:chOff x="1853424" y="3797365"/>
            <a:chExt cx="5307317" cy="2539850"/>
          </a:xfrm>
        </p:grpSpPr>
        <p:grpSp>
          <p:nvGrpSpPr>
            <p:cNvPr id="26" name="组合 25"/>
            <p:cNvGrpSpPr/>
            <p:nvPr/>
          </p:nvGrpSpPr>
          <p:grpSpPr>
            <a:xfrm>
              <a:off x="1853424" y="3797365"/>
              <a:ext cx="5307317" cy="2539850"/>
              <a:chOff x="1497573" y="3617696"/>
              <a:chExt cx="5629133" cy="2756589"/>
            </a:xfrm>
          </p:grpSpPr>
          <p:grpSp>
            <p:nvGrpSpPr>
              <p:cNvPr id="7" name="组合 6"/>
              <p:cNvGrpSpPr/>
              <p:nvPr/>
            </p:nvGrpSpPr>
            <p:grpSpPr>
              <a:xfrm>
                <a:off x="1497573" y="3617696"/>
                <a:ext cx="4505405" cy="2756589"/>
                <a:chOff x="2136507" y="3265528"/>
                <a:chExt cx="4505405" cy="2756589"/>
              </a:xfrm>
            </p:grpSpPr>
            <p:grpSp>
              <p:nvGrpSpPr>
                <p:cNvPr id="14" name="组合 13"/>
                <p:cNvGrpSpPr/>
                <p:nvPr/>
              </p:nvGrpSpPr>
              <p:grpSpPr>
                <a:xfrm>
                  <a:off x="2136507" y="3265528"/>
                  <a:ext cx="4505405" cy="2669748"/>
                  <a:chOff x="631173" y="3373743"/>
                  <a:chExt cx="4505405" cy="2669748"/>
                </a:xfrm>
              </p:grpSpPr>
              <mc:AlternateContent xmlns:mc="http://schemas.openxmlformats.org/markup-compatibility/2006" xmlns:a14="http://schemas.microsoft.com/office/drawing/2010/main">
                <mc:Choice Requires="a14">
                  <p:sp>
                    <p:nvSpPr>
                      <p:cNvPr id="16" name="TextBox 2"/>
                      <p:cNvSpPr txBox="1"/>
                      <p:nvPr/>
                    </p:nvSpPr>
                    <p:spPr>
                      <a:xfrm>
                        <a:off x="631173" y="5374980"/>
                        <a:ext cx="637775" cy="668511"/>
                      </a:xfrm>
                      <a:prstGeom prst="rect">
                        <a:avLst/>
                      </a:prstGeom>
                    </p:spPr>
                    <p:txBody>
                      <a:bodyPr vert="horz" wrap="none" lIns="91440" tIns="45720" rIns="91440" bIns="45720" rtlCol="0">
                        <a:normAutofit fontScale="70000" lnSpcReduction="2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solidFill>
                                    <a:srgbClr val="C00000"/>
                                  </a:solidFill>
                                  <a:latin typeface="Cambria Math" panose="02040503050406030204"/>
                                </a:rPr>
                                <m:t>𝑨</m:t>
                              </m:r>
                            </m:oMath>
                          </m:oMathPara>
                        </a14:m>
                        <a:endParaRPr lang="zh-CN" altLang="en-US" sz="3200" b="1" dirty="0">
                          <a:solidFill>
                            <a:srgbClr val="C00000"/>
                          </a:solidFill>
                        </a:endParaRPr>
                      </a:p>
                    </p:txBody>
                  </p:sp>
                </mc:Choice>
                <mc:Fallback xmlns="">
                  <p:sp>
                    <p:nvSpPr>
                      <p:cNvPr id="16" name="TextBox 2"/>
                      <p:cNvSpPr txBox="1">
                        <a:spLocks noRot="1" noChangeAspect="1" noMove="1" noResize="1" noEditPoints="1" noAdjustHandles="1" noChangeArrowheads="1" noChangeShapeType="1" noTextEdit="1"/>
                      </p:cNvSpPr>
                      <p:nvPr/>
                    </p:nvSpPr>
                    <p:spPr>
                      <a:xfrm>
                        <a:off x="631173" y="5374980"/>
                        <a:ext cx="637775" cy="668511"/>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TextBox 7"/>
                      <p:cNvSpPr txBox="1"/>
                      <p:nvPr/>
                    </p:nvSpPr>
                    <p:spPr>
                      <a:xfrm>
                        <a:off x="4498803" y="5298141"/>
                        <a:ext cx="637775" cy="668511"/>
                      </a:xfrm>
                      <a:prstGeom prst="rect">
                        <a:avLst/>
                      </a:prstGeom>
                    </p:spPr>
                    <p:txBody>
                      <a:bodyPr vert="horz" wrap="none" lIns="91440" tIns="45720" rIns="91440" bIns="45720" rtlCol="0">
                        <a:normAutofit fontScale="70000" lnSpcReduction="2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solidFill>
                                    <a:srgbClr val="00B050"/>
                                  </a:solidFill>
                                  <a:latin typeface="Cambria Math" panose="02040503050406030204"/>
                                </a:rPr>
                                <m:t>𝑩</m:t>
                              </m:r>
                            </m:oMath>
                          </m:oMathPara>
                        </a14:m>
                        <a:endParaRPr lang="zh-CN" altLang="en-US" sz="3200" b="1" dirty="0">
                          <a:solidFill>
                            <a:srgbClr val="00B050"/>
                          </a:solidFill>
                        </a:endParaRPr>
                      </a:p>
                    </p:txBody>
                  </p:sp>
                </mc:Choice>
                <mc:Fallback xmlns="">
                  <p:sp>
                    <p:nvSpPr>
                      <p:cNvPr id="17" name="TextBox 7"/>
                      <p:cNvSpPr txBox="1">
                        <a:spLocks noRot="1" noChangeAspect="1" noMove="1" noResize="1" noEditPoints="1" noAdjustHandles="1" noChangeArrowheads="1" noChangeShapeType="1" noTextEdit="1"/>
                      </p:cNvSpPr>
                      <p:nvPr/>
                    </p:nvSpPr>
                    <p:spPr>
                      <a:xfrm>
                        <a:off x="4498803" y="5298141"/>
                        <a:ext cx="637775" cy="668511"/>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TextBox 8"/>
                      <p:cNvSpPr txBox="1"/>
                      <p:nvPr/>
                    </p:nvSpPr>
                    <p:spPr>
                      <a:xfrm>
                        <a:off x="2544108" y="3373743"/>
                        <a:ext cx="637775" cy="668511"/>
                      </a:xfrm>
                      <a:prstGeom prst="rect">
                        <a:avLst/>
                      </a:prstGeom>
                    </p:spPr>
                    <p:txBody>
                      <a:bodyPr vert="horz" wrap="none" lIns="91440" tIns="45720" rIns="91440" bIns="45720" rtlCol="0">
                        <a:normAutofit fontScale="70000" lnSpcReduction="2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solidFill>
                                    <a:srgbClr val="00B0F0"/>
                                  </a:solidFill>
                                  <a:latin typeface="Cambria Math" panose="02040503050406030204"/>
                                </a:rPr>
                                <m:t>𝑪</m:t>
                              </m:r>
                            </m:oMath>
                          </m:oMathPara>
                        </a14:m>
                        <a:endParaRPr lang="zh-CN" altLang="en-US" sz="3200" b="1" dirty="0">
                          <a:solidFill>
                            <a:srgbClr val="00B0F0"/>
                          </a:solidFill>
                        </a:endParaRPr>
                      </a:p>
                    </p:txBody>
                  </p:sp>
                </mc:Choice>
                <mc:Fallback xmlns="">
                  <p:sp>
                    <p:nvSpPr>
                      <p:cNvPr id="18" name="TextBox 8"/>
                      <p:cNvSpPr txBox="1">
                        <a:spLocks noRot="1" noChangeAspect="1" noMove="1" noResize="1" noEditPoints="1" noAdjustHandles="1" noChangeArrowheads="1" noChangeShapeType="1" noTextEdit="1"/>
                      </p:cNvSpPr>
                      <p:nvPr/>
                    </p:nvSpPr>
                    <p:spPr>
                      <a:xfrm>
                        <a:off x="2544108" y="3373743"/>
                        <a:ext cx="637775" cy="668511"/>
                      </a:xfrm>
                      <a:prstGeom prst="rect">
                        <a:avLst/>
                      </a:prstGeom>
                      <a:blipFill rotWithShape="1">
                        <a:blip r:embed="rId6"/>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9" name="文本框 8"/>
                    <p:cNvSpPr txBox="1"/>
                    <p:nvPr/>
                  </p:nvSpPr>
                  <p:spPr>
                    <a:xfrm>
                      <a:off x="3844612" y="5437342"/>
                      <a:ext cx="976184"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solidFill>
                                  <a:srgbClr val="00B050"/>
                                </a:solidFill>
                                <a:latin typeface="Cambria Math" panose="02040503050406030204" pitchFamily="18" charset="0"/>
                              </a:rPr>
                              <m:t>𝒙</m:t>
                            </m:r>
                          </m:oMath>
                        </m:oMathPara>
                      </a14:m>
                      <a:endParaRPr lang="zh-CN" altLang="en-US" sz="2800" dirty="0">
                        <a:solidFill>
                          <a:srgbClr val="00B050"/>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3844612" y="5437342"/>
                      <a:ext cx="976184" cy="584775"/>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p:cNvSpPr txBox="1"/>
                    <p:nvPr/>
                  </p:nvSpPr>
                  <p:spPr>
                    <a:xfrm>
                      <a:off x="2797103" y="4279177"/>
                      <a:ext cx="764664"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rPr>
                              <m:t>𝒚</m:t>
                            </m:r>
                          </m:oMath>
                        </m:oMathPara>
                      </a14:m>
                      <a:endParaRPr lang="zh-CN" altLang="en-US" sz="2800" dirty="0">
                        <a:solidFill>
                          <a:srgbClr val="C00000"/>
                        </a:solidFill>
                      </a:endParaRPr>
                    </a:p>
                  </p:txBody>
                </p:sp>
              </mc:Choice>
              <mc:Fallback xmlns="">
                <p:sp>
                  <p:nvSpPr>
                    <p:cNvPr id="10" name="文本框 9"/>
                    <p:cNvSpPr txBox="1">
                      <a:spLocks noRot="1" noChangeAspect="1" noMove="1" noResize="1" noEditPoints="1" noAdjustHandles="1" noChangeArrowheads="1" noChangeShapeType="1" noTextEdit="1"/>
                    </p:cNvSpPr>
                    <p:nvPr/>
                  </p:nvSpPr>
                  <p:spPr>
                    <a:xfrm>
                      <a:off x="2797103" y="4279177"/>
                      <a:ext cx="764664" cy="584775"/>
                    </a:xfrm>
                    <a:prstGeom prst="rect">
                      <a:avLst/>
                    </a:prstGeom>
                    <a:blipFill rotWithShape="1">
                      <a:blip r:embed="rId8"/>
                    </a:blipFill>
                  </p:spPr>
                  <p:txBody>
                    <a:bodyPr/>
                    <a:lstStyle/>
                    <a:p>
                      <a:r>
                        <a:rPr lang="zh-CN" altLang="en-US">
                          <a:noFill/>
                        </a:rPr>
                        <a:t> </a:t>
                      </a:r>
                    </a:p>
                  </p:txBody>
                </p:sp>
              </mc:Fallback>
            </mc:AlternateContent>
            <p:cxnSp>
              <p:nvCxnSpPr>
                <p:cNvPr id="11" name="直接箭头连接符 10"/>
                <p:cNvCxnSpPr/>
                <p:nvPr/>
              </p:nvCxnSpPr>
              <p:spPr bwMode="auto">
                <a:xfrm flipH="1">
                  <a:off x="2714602" y="5524182"/>
                  <a:ext cx="3397310" cy="0"/>
                </a:xfrm>
                <a:prstGeom prst="straightConnector1">
                  <a:avLst/>
                </a:prstGeom>
                <a:solidFill>
                  <a:schemeClr val="accent1"/>
                </a:solidFill>
                <a:ln w="34925" cap="flat" cmpd="sng" algn="ctr">
                  <a:solidFill>
                    <a:srgbClr val="00B050"/>
                  </a:solidFill>
                  <a:prstDash val="solid"/>
                  <a:round/>
                  <a:headEnd type="triangle" w="lg" len="lg"/>
                  <a:tailEnd type="none" w="lg" len="lg"/>
                </a:ln>
                <a:effectLst/>
              </p:spPr>
            </p:cxnSp>
            <p:cxnSp>
              <p:nvCxnSpPr>
                <p:cNvPr id="12" name="直接箭头连接符 11"/>
                <p:cNvCxnSpPr/>
                <p:nvPr/>
              </p:nvCxnSpPr>
              <p:spPr bwMode="auto">
                <a:xfrm flipV="1">
                  <a:off x="2707886" y="3864431"/>
                  <a:ext cx="1702013" cy="1659751"/>
                </a:xfrm>
                <a:prstGeom prst="straightConnector1">
                  <a:avLst/>
                </a:prstGeom>
                <a:solidFill>
                  <a:schemeClr val="accent1"/>
                </a:solidFill>
                <a:ln w="34925" cap="flat" cmpd="sng" algn="ctr">
                  <a:solidFill>
                    <a:srgbClr val="C00000"/>
                  </a:solidFill>
                  <a:prstDash val="solid"/>
                  <a:round/>
                  <a:headEnd type="none" w="med" len="med"/>
                  <a:tailEnd type="triangle" w="lg" len="lg"/>
                </a:ln>
                <a:effectLst/>
              </p:spPr>
            </p:cxnSp>
          </p:grpSp>
          <p:cxnSp>
            <p:nvCxnSpPr>
              <p:cNvPr id="19" name="直接箭头连接符 18"/>
              <p:cNvCxnSpPr/>
              <p:nvPr/>
            </p:nvCxnSpPr>
            <p:spPr bwMode="auto">
              <a:xfrm flipH="1" flipV="1">
                <a:off x="3777681" y="4239586"/>
                <a:ext cx="1702013" cy="1659751"/>
              </a:xfrm>
              <a:prstGeom prst="straightConnector1">
                <a:avLst/>
              </a:prstGeom>
              <a:solidFill>
                <a:schemeClr val="accent1"/>
              </a:solidFill>
              <a:ln w="34925" cap="flat" cmpd="sng" algn="ctr">
                <a:solidFill>
                  <a:srgbClr val="00B0F0"/>
                </a:solidFill>
                <a:prstDash val="solid"/>
                <a:round/>
                <a:headEnd type="triangle" w="lg" len="lg"/>
                <a:tailEnd type="none" w="lg" len="lg"/>
              </a:ln>
              <a:effectLst/>
            </p:spPr>
          </p:cxnSp>
          <p:cxnSp>
            <p:nvCxnSpPr>
              <p:cNvPr id="20" name="直接箭头连接符 19"/>
              <p:cNvCxnSpPr/>
              <p:nvPr/>
            </p:nvCxnSpPr>
            <p:spPr bwMode="auto">
              <a:xfrm flipH="1">
                <a:off x="3729396" y="4239586"/>
                <a:ext cx="3397310" cy="0"/>
              </a:xfrm>
              <a:prstGeom prst="straightConnector1">
                <a:avLst/>
              </a:prstGeom>
              <a:solidFill>
                <a:schemeClr val="accent1"/>
              </a:solidFill>
              <a:ln w="34925" cap="flat" cmpd="sng" algn="ctr">
                <a:solidFill>
                  <a:srgbClr val="00B050"/>
                </a:solidFill>
                <a:prstDash val="sysDot"/>
                <a:round/>
                <a:headEnd type="none" w="med" len="med"/>
                <a:tailEnd type="none" w="lg" len="lg"/>
              </a:ln>
              <a:effectLst/>
            </p:spPr>
          </p:cxnSp>
          <p:cxnSp>
            <p:nvCxnSpPr>
              <p:cNvPr id="24" name="直接箭头连接符 23"/>
              <p:cNvCxnSpPr/>
              <p:nvPr/>
            </p:nvCxnSpPr>
            <p:spPr bwMode="auto">
              <a:xfrm flipV="1">
                <a:off x="5424417" y="4262574"/>
                <a:ext cx="1702289" cy="1613775"/>
              </a:xfrm>
              <a:prstGeom prst="straightConnector1">
                <a:avLst/>
              </a:prstGeom>
              <a:solidFill>
                <a:schemeClr val="accent1"/>
              </a:solidFill>
              <a:ln w="34925" cap="flat" cmpd="sng" algn="ctr">
                <a:solidFill>
                  <a:srgbClr val="C00000"/>
                </a:solidFill>
                <a:prstDash val="sysDot"/>
                <a:round/>
                <a:headEnd type="none" w="med" len="med"/>
                <a:tailEnd type="none" w="lg" len="lg"/>
              </a:ln>
              <a:effectLst/>
            </p:spPr>
          </p:cxnSp>
          <p:cxnSp>
            <p:nvCxnSpPr>
              <p:cNvPr id="25" name="直接箭头连接符 24"/>
              <p:cNvCxnSpPr/>
              <p:nvPr/>
            </p:nvCxnSpPr>
            <p:spPr bwMode="auto">
              <a:xfrm flipV="1">
                <a:off x="2075668" y="4271057"/>
                <a:ext cx="5023538" cy="1605292"/>
              </a:xfrm>
              <a:prstGeom prst="straightConnector1">
                <a:avLst/>
              </a:prstGeom>
              <a:solidFill>
                <a:schemeClr val="accent1"/>
              </a:solidFill>
              <a:ln w="34925" cap="flat" cmpd="sng" algn="ctr">
                <a:solidFill>
                  <a:srgbClr val="0000FF"/>
                </a:solidFill>
                <a:prstDash val="solid"/>
                <a:round/>
                <a:headEnd type="none" w="lg" len="lg"/>
                <a:tailEnd type="triangle" w="lg" len="lg"/>
              </a:ln>
              <a:effectLst/>
            </p:spPr>
          </p:cxnSp>
        </p:grpSp>
        <mc:AlternateContent xmlns:mc="http://schemas.openxmlformats.org/markup-compatibility/2006" xmlns:a14="http://schemas.microsoft.com/office/drawing/2010/main">
          <mc:Choice Requires="a14">
            <p:sp>
              <p:nvSpPr>
                <p:cNvPr id="30" name="文本框 29"/>
                <p:cNvSpPr txBox="1"/>
                <p:nvPr/>
              </p:nvSpPr>
              <p:spPr>
                <a:xfrm>
                  <a:off x="4314140" y="4385039"/>
                  <a:ext cx="102262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00B0F0"/>
                            </a:solidFill>
                            <a:latin typeface="Cambria Math" panose="02040503050406030204" pitchFamily="18" charset="0"/>
                          </a:rPr>
                          <m:t>𝒙</m:t>
                        </m:r>
                        <m:r>
                          <a:rPr lang="en-US" altLang="zh-CN" sz="2400" b="1" i="1" smtClean="0">
                            <a:solidFill>
                              <a:srgbClr val="00B0F0"/>
                            </a:solidFill>
                            <a:latin typeface="Cambria Math" panose="02040503050406030204" pitchFamily="18" charset="0"/>
                          </a:rPr>
                          <m:t>−</m:t>
                        </m:r>
                        <m:r>
                          <a:rPr lang="en-US" altLang="zh-CN" sz="2400" b="1" i="1" smtClean="0">
                            <a:solidFill>
                              <a:srgbClr val="00B0F0"/>
                            </a:solidFill>
                            <a:latin typeface="Cambria Math" panose="02040503050406030204" pitchFamily="18" charset="0"/>
                          </a:rPr>
                          <m:t>𝒚</m:t>
                        </m:r>
                      </m:oMath>
                    </m:oMathPara>
                  </a14:m>
                  <a:endParaRPr lang="zh-CN" altLang="en-US" sz="2800" dirty="0">
                    <a:solidFill>
                      <a:srgbClr val="00B0F0"/>
                    </a:solidFill>
                  </a:endParaRPr>
                </a:p>
              </p:txBody>
            </p:sp>
          </mc:Choice>
          <mc:Fallback xmlns="">
            <p:sp>
              <p:nvSpPr>
                <p:cNvPr id="30" name="文本框 29"/>
                <p:cNvSpPr txBox="1">
                  <a:spLocks noRot="1" noChangeAspect="1" noMove="1" noResize="1" noEditPoints="1" noAdjustHandles="1" noChangeArrowheads="1" noChangeShapeType="1" noTextEdit="1"/>
                </p:cNvSpPr>
                <p:nvPr/>
              </p:nvSpPr>
              <p:spPr>
                <a:xfrm>
                  <a:off x="4314140" y="4385039"/>
                  <a:ext cx="1022628" cy="461665"/>
                </a:xfrm>
                <a:prstGeom prst="rect">
                  <a:avLst/>
                </a:prstGeom>
                <a:blipFill rotWithShape="1">
                  <a:blip r:embed="rId9"/>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3707941" y="5281385"/>
                  <a:ext cx="114327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400" b="1" i="1" smtClean="0">
                            <a:solidFill>
                              <a:srgbClr val="0000FF"/>
                            </a:solidFill>
                            <a:latin typeface="Cambria Math" panose="02040503050406030204" pitchFamily="18" charset="0"/>
                          </a:rPr>
                          <m:t>𝒙</m:t>
                        </m:r>
                        <m:r>
                          <a:rPr lang="en-US" altLang="zh-CN" sz="2400" b="1" i="1" smtClean="0">
                            <a:solidFill>
                              <a:srgbClr val="0000FF"/>
                            </a:solidFill>
                            <a:latin typeface="Cambria Math" panose="02040503050406030204" pitchFamily="18" charset="0"/>
                          </a:rPr>
                          <m:t>+</m:t>
                        </m:r>
                        <m:r>
                          <a:rPr lang="en-US" altLang="zh-CN" sz="2400" b="1" i="1" smtClean="0">
                            <a:solidFill>
                              <a:srgbClr val="0000FF"/>
                            </a:solidFill>
                            <a:latin typeface="Cambria Math" panose="02040503050406030204" pitchFamily="18" charset="0"/>
                          </a:rPr>
                          <m:t>𝒚</m:t>
                        </m:r>
                      </m:oMath>
                    </m:oMathPara>
                  </a14:m>
                  <a:endParaRPr lang="zh-CN" altLang="en-US" sz="2400" dirty="0">
                    <a:solidFill>
                      <a:srgbClr val="0000FF"/>
                    </a:solidFill>
                  </a:endParaRPr>
                </a:p>
              </p:txBody>
            </p:sp>
          </mc:Choice>
          <mc:Fallback xmlns="">
            <p:sp>
              <p:nvSpPr>
                <p:cNvPr id="31" name="文本框 30"/>
                <p:cNvSpPr txBox="1">
                  <a:spLocks noRot="1" noChangeAspect="1" noMove="1" noResize="1" noEditPoints="1" noAdjustHandles="1" noChangeArrowheads="1" noChangeShapeType="1" noTextEdit="1"/>
                </p:cNvSpPr>
                <p:nvPr/>
              </p:nvSpPr>
              <p:spPr>
                <a:xfrm>
                  <a:off x="3707941" y="5281385"/>
                  <a:ext cx="1143271" cy="461665"/>
                </a:xfrm>
                <a:prstGeom prst="rect">
                  <a:avLst/>
                </a:prstGeom>
                <a:blipFill rotWithShape="1">
                  <a:blip r:embed="rId10"/>
                </a:blipFill>
              </p:spPr>
              <p:txBody>
                <a:bodyPr/>
                <a:lstStyle/>
                <a:p>
                  <a:r>
                    <a:rPr lang="zh-CN" altLang="en-US">
                      <a:noFill/>
                    </a:rPr>
                    <a:t> </a:t>
                  </a:r>
                </a:p>
              </p:txBody>
            </p:sp>
          </mc:Fallback>
        </mc:AlternateContent>
      </p:gr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命题</a:t>
                </a:r>
                <a:r>
                  <a:rPr lang="en-US" altLang="zh-CN" sz="2800" b="1" dirty="0">
                    <a:solidFill>
                      <a:srgbClr val="0000FF"/>
                    </a:solidFill>
                  </a:rPr>
                  <a:t>1.4.2</a:t>
                </a:r>
                <a:r>
                  <a:rPr lang="zh-CN" altLang="zh-CN" sz="2800" dirty="0">
                    <a:solidFill>
                      <a:srgbClr val="0000FF"/>
                    </a:solidFill>
                  </a:rPr>
                  <a:t>（</a:t>
                </a:r>
                <a:r>
                  <a:rPr lang="zh-CN" altLang="zh-CN" sz="2800" b="1" dirty="0">
                    <a:solidFill>
                      <a:srgbClr val="0000FF"/>
                    </a:solidFill>
                  </a:rPr>
                  <a:t>长度性质</a:t>
                </a:r>
                <a:r>
                  <a:rPr lang="zh-CN" altLang="zh-CN" sz="2800" dirty="0">
                    <a:solidFill>
                      <a:srgbClr val="0000FF"/>
                    </a:solidFill>
                  </a:rPr>
                  <a:t>）</a:t>
                </a:r>
                <a14:m>
                  <m:oMath xmlns:m="http://schemas.openxmlformats.org/officeDocument/2006/math">
                    <m:r>
                      <a:rPr lang="en-US" altLang="zh-CN" sz="2800" b="1">
                        <a:latin typeface="Cambria Math" panose="02040503050406030204" pitchFamily="18" charset="0"/>
                      </a:rPr>
                      <m:t>∀</m:t>
                    </m:r>
                    <m:r>
                      <a:rPr lang="en-US" altLang="zh-CN" sz="2800" b="1" i="1">
                        <a:latin typeface="Cambria Math" panose="02040503050406030204" pitchFamily="18" charset="0"/>
                      </a:rPr>
                      <m:t>𝒙</m:t>
                    </m:r>
                    <m:r>
                      <a:rPr lang="en-US" altLang="zh-CN" sz="2800" b="1" i="1">
                        <a:latin typeface="Cambria Math" panose="02040503050406030204" pitchFamily="18" charset="0"/>
                      </a:rPr>
                      <m:t>,</m:t>
                    </m:r>
                    <m:r>
                      <a:rPr lang="en-US" altLang="zh-CN" sz="2800" b="1" i="1">
                        <a:latin typeface="Cambria Math" panose="02040503050406030204" pitchFamily="18" charset="0"/>
                      </a:rPr>
                      <m:t>𝒚</m:t>
                    </m:r>
                    <m:r>
                      <a:rPr lang="en-US" altLang="zh-CN" sz="2800" i="1">
                        <a:latin typeface="Cambria Math" panose="02040503050406030204" pitchFamily="18" charset="0"/>
                      </a:rPr>
                      <m:t>∈</m:t>
                    </m:r>
                    <m:r>
                      <a:rPr lang="en-US" altLang="zh-CN" sz="2800" i="1">
                        <a:latin typeface="Cambria Math" panose="02040503050406030204" pitchFamily="18" charset="0"/>
                      </a:rPr>
                      <m:t>𝑉</m:t>
                    </m:r>
                  </m:oMath>
                </a14:m>
                <a:r>
                  <a:rPr lang="zh-CN" altLang="zh-CN" sz="2800" dirty="0"/>
                  <a:t>和</a:t>
                </a:r>
                <a14:m>
                  <m:oMath xmlns:m="http://schemas.openxmlformats.org/officeDocument/2006/math">
                    <m:r>
                      <a:rPr lang="en-US" altLang="zh-CN" sz="2800" i="1">
                        <a:latin typeface="Cambria Math" panose="02040503050406030204" pitchFamily="18" charset="0"/>
                      </a:rPr>
                      <m:t>𝑘</m:t>
                    </m:r>
                    <m:r>
                      <a:rPr lang="en-US" altLang="zh-CN" sz="2800" i="1">
                        <a:latin typeface="Cambria Math" panose="02040503050406030204" pitchFamily="18" charset="0"/>
                      </a:rPr>
                      <m:t>∈</m:t>
                    </m:r>
                    <m:r>
                      <a:rPr lang="en-US" altLang="zh-CN" sz="2800" i="1">
                        <a:latin typeface="Cambria Math" panose="02040503050406030204" pitchFamily="18" charset="0"/>
                      </a:rPr>
                      <m:t>𝐹</m:t>
                    </m:r>
                  </m:oMath>
                </a14:m>
                <a:r>
                  <a:rPr lang="en-US" altLang="zh-CN" sz="2800" dirty="0">
                    <a:latin typeface="仿宋" panose="02010609060101010101" pitchFamily="49" charset="-122"/>
                    <a:ea typeface="仿宋" panose="02010609060101010101" pitchFamily="49" charset="-122"/>
                  </a:rPr>
                  <a:t>,</a:t>
                </a:r>
                <a:r>
                  <a:rPr lang="zh-CN" altLang="zh-CN" sz="2800" dirty="0"/>
                  <a:t>有</a:t>
                </a:r>
              </a:p>
              <a:p>
                <a:pPr>
                  <a:lnSpc>
                    <a:spcPct val="120000"/>
                  </a:lnSpc>
                </a:pPr>
                <a:r>
                  <a:rPr lang="zh-CN" altLang="zh-CN" sz="2600" dirty="0"/>
                  <a:t>（</a:t>
                </a:r>
                <a:r>
                  <a:rPr lang="en-US" altLang="zh-CN" sz="2600" dirty="0"/>
                  <a:t>4</a:t>
                </a:r>
                <a:r>
                  <a:rPr lang="zh-CN" altLang="zh-CN" sz="2600" dirty="0"/>
                  <a:t>）</a:t>
                </a:r>
                <a:r>
                  <a:rPr lang="zh-CN" altLang="zh-CN" sz="2600" b="1" dirty="0">
                    <a:solidFill>
                      <a:srgbClr val="FF0000"/>
                    </a:solidFill>
                  </a:rPr>
                  <a:t>三角不等式</a:t>
                </a:r>
                <a:r>
                  <a:rPr lang="en-US" altLang="zh-CN" sz="2600" dirty="0">
                    <a:latin typeface="仿宋" panose="02010609060101010101" pitchFamily="49" charset="-122"/>
                    <a:ea typeface="仿宋" panose="02010609060101010101" pitchFamily="49" charset="-122"/>
                  </a:rPr>
                  <a:t>: </a:t>
                </a:r>
                <a14:m>
                  <m:oMath xmlns:m="http://schemas.openxmlformats.org/officeDocument/2006/math">
                    <m:d>
                      <m:dPr>
                        <m:begChr m:val="‖"/>
                        <m:endChr m:val="‖"/>
                        <m:ctrlPr>
                          <a:rPr lang="zh-CN" altLang="zh-CN" sz="2600" i="1">
                            <a:latin typeface="Cambria Math" panose="02040503050406030204" pitchFamily="18" charset="0"/>
                          </a:rPr>
                        </m:ctrlPr>
                      </m:dPr>
                      <m:e>
                        <m:r>
                          <a:rPr lang="en-US" altLang="zh-CN" sz="2600" b="1" i="1">
                            <a:latin typeface="Cambria Math" panose="02040503050406030204" pitchFamily="18" charset="0"/>
                          </a:rPr>
                          <m:t>𝒙</m:t>
                        </m:r>
                        <m:r>
                          <a:rPr lang="en-US" altLang="zh-CN" sz="2600" i="1">
                            <a:latin typeface="Cambria Math" panose="02040503050406030204" pitchFamily="18" charset="0"/>
                          </a:rPr>
                          <m:t>+</m:t>
                        </m:r>
                        <m:r>
                          <a:rPr lang="en-US" altLang="zh-CN" sz="2600" b="1" i="1">
                            <a:latin typeface="Cambria Math" panose="02040503050406030204" pitchFamily="18" charset="0"/>
                          </a:rPr>
                          <m:t>𝒚</m:t>
                        </m:r>
                      </m:e>
                    </m:d>
                    <m:r>
                      <a:rPr lang="en-US" altLang="zh-CN" sz="2600" i="1">
                        <a:latin typeface="Cambria Math" panose="02040503050406030204" pitchFamily="18" charset="0"/>
                      </a:rPr>
                      <m:t>≤</m:t>
                    </m:r>
                    <m:d>
                      <m:dPr>
                        <m:begChr m:val="‖"/>
                        <m:endChr m:val="‖"/>
                        <m:ctrlPr>
                          <a:rPr lang="zh-CN" altLang="zh-CN" sz="2600" i="1">
                            <a:latin typeface="Cambria Math" panose="02040503050406030204" pitchFamily="18" charset="0"/>
                          </a:rPr>
                        </m:ctrlPr>
                      </m:dPr>
                      <m:e>
                        <m:r>
                          <a:rPr lang="en-US" altLang="zh-CN" sz="2600" b="1" i="1">
                            <a:latin typeface="Cambria Math" panose="02040503050406030204" pitchFamily="18" charset="0"/>
                          </a:rPr>
                          <m:t>𝒙</m:t>
                        </m:r>
                      </m:e>
                    </m:d>
                    <m:r>
                      <a:rPr lang="en-US" altLang="zh-CN" sz="2600" b="1" i="1">
                        <a:latin typeface="Cambria Math" panose="02040503050406030204" pitchFamily="18" charset="0"/>
                      </a:rPr>
                      <m:t>+</m:t>
                    </m:r>
                    <m:d>
                      <m:dPr>
                        <m:begChr m:val="‖"/>
                        <m:endChr m:val="‖"/>
                        <m:ctrlPr>
                          <a:rPr lang="zh-CN" altLang="zh-CN" sz="2600" i="1">
                            <a:latin typeface="Cambria Math" panose="02040503050406030204" pitchFamily="18" charset="0"/>
                          </a:rPr>
                        </m:ctrlPr>
                      </m:dPr>
                      <m:e>
                        <m:r>
                          <a:rPr lang="en-US" altLang="zh-CN" sz="2600" b="1" i="1">
                            <a:latin typeface="Cambria Math" panose="02040503050406030204" pitchFamily="18" charset="0"/>
                          </a:rPr>
                          <m:t>𝒚</m:t>
                        </m:r>
                      </m:e>
                    </m:d>
                  </m:oMath>
                </a14:m>
                <a:r>
                  <a:rPr lang="en-US" altLang="zh-CN" sz="2600" dirty="0">
                    <a:latin typeface="仿宋" panose="02010609060101010101" pitchFamily="49" charset="-122"/>
                    <a:ea typeface="仿宋" panose="02010609060101010101" pitchFamily="49" charset="-122"/>
                  </a:rPr>
                  <a:t>;</a:t>
                </a:r>
                <a:r>
                  <a:rPr lang="en-US" altLang="zh-CN" sz="2600" dirty="0"/>
                  <a:t> </a:t>
                </a:r>
              </a:p>
              <a:p>
                <a:pPr>
                  <a:lnSpc>
                    <a:spcPct val="120000"/>
                  </a:lnSpc>
                </a:pPr>
                <a:endParaRPr lang="en-US" altLang="zh-CN" sz="2600" dirty="0"/>
              </a:p>
              <a:p>
                <a:pPr>
                  <a:lnSpc>
                    <a:spcPct val="120000"/>
                  </a:lnSpc>
                </a:pPr>
                <a:endParaRPr lang="en-US" altLang="zh-CN" sz="2600" dirty="0"/>
              </a:p>
              <a:p>
                <a:pPr>
                  <a:lnSpc>
                    <a:spcPct val="120000"/>
                  </a:lnSpc>
                </a:pPr>
                <a:endParaRPr lang="en-US" altLang="zh-CN" sz="2600" dirty="0"/>
              </a:p>
              <a:p>
                <a:pPr>
                  <a:lnSpc>
                    <a:spcPct val="120000"/>
                  </a:lnSpc>
                </a:pPr>
                <a:endParaRPr lang="en-US" altLang="zh-CN" sz="2600" dirty="0"/>
              </a:p>
              <a:p>
                <a:pPr>
                  <a:lnSpc>
                    <a:spcPct val="120000"/>
                  </a:lnSpc>
                </a:pPr>
                <a:endParaRPr lang="en-US" altLang="zh-CN" sz="2600" dirty="0"/>
              </a:p>
              <a:p>
                <a:pPr>
                  <a:lnSpc>
                    <a:spcPct val="120000"/>
                  </a:lnSpc>
                </a:pPr>
                <a14:m>
                  <m:oMathPara xmlns:m="http://schemas.openxmlformats.org/officeDocument/2006/math">
                    <m:oMathParaPr>
                      <m:jc m:val="centerGroup"/>
                    </m:oMathParaPr>
                    <m:oMath xmlns:m="http://schemas.openxmlformats.org/officeDocument/2006/math">
                      <m:r>
                        <m:rPr>
                          <m:sty m:val="p"/>
                        </m:rPr>
                        <a:rPr lang="en-US" altLang="zh-CN" sz="2400" b="0" i="0" smtClean="0">
                          <a:latin typeface="Cambria Math" panose="02040503050406030204"/>
                        </a:rPr>
                        <m:t>Re</m:t>
                      </m:r>
                      <m:d>
                        <m:dPr>
                          <m:ctrlPr>
                            <a:rPr lang="en-US" altLang="zh-CN" sz="2400" b="1" i="1" smtClean="0">
                              <a:latin typeface="Cambria Math" panose="02040503050406030204" pitchFamily="18" charset="0"/>
                            </a:rPr>
                          </m:ctrlPr>
                        </m:dPr>
                        <m:e>
                          <m:r>
                            <a:rPr lang="en-US" altLang="zh-CN" sz="2400" b="1" i="1">
                              <a:latin typeface="Cambria Math" panose="02040503050406030204" pitchFamily="18" charset="0"/>
                            </a:rPr>
                            <m:t>𝒙</m:t>
                          </m:r>
                          <m:r>
                            <a:rPr lang="en-US" altLang="zh-CN" sz="2400" i="1">
                              <a:latin typeface="Cambria Math" panose="02040503050406030204" pitchFamily="18" charset="0"/>
                            </a:rPr>
                            <m:t>,</m:t>
                          </m:r>
                          <m:r>
                            <a:rPr lang="en-US" altLang="zh-CN" sz="2400" b="1" i="1">
                              <a:latin typeface="Cambria Math" panose="02040503050406030204" pitchFamily="18" charset="0"/>
                            </a:rPr>
                            <m:t>𝒚</m:t>
                          </m:r>
                        </m:e>
                      </m:d>
                      <m:r>
                        <a:rPr lang="en-US" altLang="zh-CN" sz="2800" i="1">
                          <a:latin typeface="Cambria Math" panose="02040503050406030204"/>
                        </a:rPr>
                        <m:t>≤</m:t>
                      </m:r>
                      <m:d>
                        <m:dPr>
                          <m:begChr m:val="‖"/>
                          <m:endChr m:val="‖"/>
                          <m:ctrlPr>
                            <a:rPr lang="zh-CN" altLang="zh-CN" sz="2800" i="1">
                              <a:latin typeface="Cambria Math" panose="02040503050406030204" pitchFamily="18" charset="0"/>
                            </a:rPr>
                          </m:ctrlPr>
                        </m:dPr>
                        <m:e>
                          <m:r>
                            <a:rPr lang="en-US" altLang="zh-CN" sz="2800" b="1" i="1">
                              <a:latin typeface="Cambria Math" panose="02040503050406030204"/>
                            </a:rPr>
                            <m:t>𝒙</m:t>
                          </m:r>
                        </m:e>
                      </m:d>
                      <m:d>
                        <m:dPr>
                          <m:begChr m:val="‖"/>
                          <m:endChr m:val="‖"/>
                          <m:ctrlPr>
                            <a:rPr lang="zh-CN" altLang="zh-CN" sz="2800" i="1">
                              <a:latin typeface="Cambria Math" panose="02040503050406030204" pitchFamily="18" charset="0"/>
                            </a:rPr>
                          </m:ctrlPr>
                        </m:dPr>
                        <m:e>
                          <m:r>
                            <a:rPr lang="en-US" altLang="zh-CN" sz="2800" b="1" i="1">
                              <a:latin typeface="Cambria Math" panose="02040503050406030204"/>
                            </a:rPr>
                            <m:t>𝒚</m:t>
                          </m:r>
                        </m:e>
                      </m:d>
                    </m:oMath>
                  </m:oMathPara>
                </a14:m>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861"/>
                </a:stretch>
              </a:blipFill>
            </p:spPr>
            <p:txBody>
              <a:bodyPr/>
              <a:lstStyle/>
              <a:p>
                <a:r>
                  <a:rPr lang="zh-CN" altLang="en-US">
                    <a:noFill/>
                  </a:rPr>
                  <a:t> </a:t>
                </a:r>
              </a:p>
            </p:txBody>
          </p:sp>
        </mc:Fallback>
      </mc:AlternateContent>
      <p:cxnSp>
        <p:nvCxnSpPr>
          <p:cNvPr id="27" name="直接箭头连接符 26"/>
          <p:cNvCxnSpPr>
            <a:stCxn id="8" idx="4"/>
            <a:endCxn id="8" idx="0"/>
          </p:cNvCxnSpPr>
          <p:nvPr/>
        </p:nvCxnSpPr>
        <p:spPr bwMode="auto">
          <a:xfrm flipH="1" flipV="1">
            <a:off x="4666830" y="2913805"/>
            <a:ext cx="1702013" cy="1659751"/>
          </a:xfrm>
          <a:prstGeom prst="straightConnector1">
            <a:avLst/>
          </a:prstGeom>
          <a:solidFill>
            <a:schemeClr val="accent1"/>
          </a:solidFill>
          <a:ln w="34925" cap="flat" cmpd="sng" algn="ctr">
            <a:solidFill>
              <a:srgbClr val="00B0F0"/>
            </a:solidFill>
            <a:prstDash val="solid"/>
            <a:round/>
            <a:headEnd type="none" w="med" len="med"/>
            <a:tailEnd type="triangle" w="lg" len="lg"/>
          </a:ln>
          <a:effectLst/>
        </p:spPr>
      </p:cxnSp>
      <p:grpSp>
        <p:nvGrpSpPr>
          <p:cNvPr id="33" name="组合 32"/>
          <p:cNvGrpSpPr/>
          <p:nvPr/>
        </p:nvGrpSpPr>
        <p:grpSpPr>
          <a:xfrm>
            <a:off x="2393438" y="2478374"/>
            <a:ext cx="4505405" cy="2586432"/>
            <a:chOff x="2393438" y="2478374"/>
            <a:chExt cx="4505405" cy="2586432"/>
          </a:xfrm>
        </p:grpSpPr>
        <p:grpSp>
          <p:nvGrpSpPr>
            <p:cNvPr id="26" name="组合 25"/>
            <p:cNvGrpSpPr/>
            <p:nvPr/>
          </p:nvGrpSpPr>
          <p:grpSpPr>
            <a:xfrm>
              <a:off x="2393438" y="2478374"/>
              <a:ext cx="4505405" cy="2586432"/>
              <a:chOff x="2136507" y="3429000"/>
              <a:chExt cx="4505405" cy="2586432"/>
            </a:xfrm>
          </p:grpSpPr>
          <p:grpSp>
            <p:nvGrpSpPr>
              <p:cNvPr id="4" name="组合 3"/>
              <p:cNvGrpSpPr/>
              <p:nvPr/>
            </p:nvGrpSpPr>
            <p:grpSpPr>
              <a:xfrm>
                <a:off x="2136507" y="3429000"/>
                <a:ext cx="4505405" cy="2586432"/>
                <a:chOff x="631173" y="3537215"/>
                <a:chExt cx="4505405" cy="2586432"/>
              </a:xfrm>
            </p:grpSpPr>
            <mc:AlternateContent xmlns:mc="http://schemas.openxmlformats.org/markup-compatibility/2006" xmlns:a14="http://schemas.microsoft.com/office/drawing/2010/main">
              <mc:Choice Requires="a14">
                <p:sp>
                  <p:nvSpPr>
                    <p:cNvPr id="6" name="TextBox 12"/>
                    <p:cNvSpPr txBox="1"/>
                    <p:nvPr/>
                  </p:nvSpPr>
                  <p:spPr>
                    <a:xfrm>
                      <a:off x="2553463" y="5455136"/>
                      <a:ext cx="637775" cy="668511"/>
                    </a:xfrm>
                    <a:prstGeom prst="rect">
                      <a:avLst/>
                    </a:prstGeom>
                  </p:spPr>
                  <p:txBody>
                    <a:bodyPr vert="horz" wrap="non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a:fld id="{7A1CEC92-1F74-4BD1-93A2-28516C884D11}" type="mathplaceholder">
                              <a:rPr lang="zh-CN" altLang="en-US" sz="3200" b="1" i="1" smtClean="0">
                                <a:solidFill>
                                  <a:srgbClr val="00B050"/>
                                </a:solidFill>
                                <a:latin typeface="Cambria Math" panose="02040503050406030204" pitchFamily="18" charset="0"/>
                              </a:rPr>
                              <a:t>在此处键入公式。</a:t>
                            </a:fld>
                          </m:oMath>
                        </m:oMathPara>
                      </a14:m>
                      <a:endParaRPr lang="zh-CN" altLang="en-US" sz="3200" b="1" dirty="0">
                        <a:solidFill>
                          <a:srgbClr val="00B050"/>
                        </a:solidFill>
                      </a:endParaRPr>
                    </a:p>
                  </p:txBody>
                </p:sp>
              </mc:Choice>
              <mc:Fallback xmlns="">
                <p:sp>
                  <p:nvSpPr>
                    <p:cNvPr id="6" name="TextBox 12"/>
                    <p:cNvSpPr txBox="1">
                      <a:spLocks noRot="1" noChangeAspect="1" noMove="1" noResize="1" noEditPoints="1" noAdjustHandles="1" noChangeArrowheads="1" noChangeShapeType="1" noTextEdit="1"/>
                    </p:cNvSpPr>
                    <p:nvPr/>
                  </p:nvSpPr>
                  <p:spPr>
                    <a:xfrm>
                      <a:off x="2553463" y="5455136"/>
                      <a:ext cx="637775" cy="668511"/>
                    </a:xfrm>
                    <a:prstGeom prst="rect">
                      <a:avLst/>
                    </a:prstGeom>
                    <a:blipFill rotWithShape="1">
                      <a:blip r:embed="rId3"/>
                    </a:blipFill>
                  </p:spPr>
                  <p:txBody>
                    <a:bodyPr/>
                    <a:lstStyle/>
                    <a:p>
                      <a:r>
                        <a:rPr lang="zh-CN" altLang="en-US">
                          <a:noFill/>
                        </a:rPr>
                        <a:t> </a:t>
                      </a:r>
                    </a:p>
                  </p:txBody>
                </p:sp>
              </mc:Fallback>
            </mc:AlternateContent>
            <p:grpSp>
              <p:nvGrpSpPr>
                <p:cNvPr id="7" name="组合 6"/>
                <p:cNvGrpSpPr/>
                <p:nvPr/>
              </p:nvGrpSpPr>
              <p:grpSpPr>
                <a:xfrm>
                  <a:off x="631173" y="3537215"/>
                  <a:ext cx="4505405" cy="2506276"/>
                  <a:chOff x="631173" y="3537215"/>
                  <a:chExt cx="4505405" cy="2506276"/>
                </a:xfrm>
              </p:grpSpPr>
              <p:sp>
                <p:nvSpPr>
                  <p:cNvPr id="8" name="等腰三角形 7"/>
                  <p:cNvSpPr/>
                  <p:nvPr/>
                </p:nvSpPr>
                <p:spPr bwMode="auto">
                  <a:xfrm>
                    <a:off x="1202552" y="3972646"/>
                    <a:ext cx="3404026" cy="1659751"/>
                  </a:xfrm>
                  <a:prstGeom prst="triangle">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9" name="TextBox 2"/>
                      <p:cNvSpPr txBox="1"/>
                      <p:nvPr/>
                    </p:nvSpPr>
                    <p:spPr>
                      <a:xfrm>
                        <a:off x="631173" y="5374980"/>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solidFill>
                                    <a:srgbClr val="C00000"/>
                                  </a:solidFill>
                                  <a:latin typeface="Cambria Math" panose="02040503050406030204"/>
                                </a:rPr>
                                <m:t>𝑨</m:t>
                              </m:r>
                            </m:oMath>
                          </m:oMathPara>
                        </a14:m>
                        <a:endParaRPr lang="zh-CN" altLang="en-US" sz="3200" b="1" dirty="0">
                          <a:solidFill>
                            <a:srgbClr val="C00000"/>
                          </a:solidFill>
                        </a:endParaRPr>
                      </a:p>
                    </p:txBody>
                  </p:sp>
                </mc:Choice>
                <mc:Fallback xmlns="">
                  <p:sp>
                    <p:nvSpPr>
                      <p:cNvPr id="9" name="TextBox 2"/>
                      <p:cNvSpPr txBox="1">
                        <a:spLocks noRot="1" noChangeAspect="1" noMove="1" noResize="1" noEditPoints="1" noAdjustHandles="1" noChangeArrowheads="1" noChangeShapeType="1" noTextEdit="1"/>
                      </p:cNvSpPr>
                      <p:nvPr/>
                    </p:nvSpPr>
                    <p:spPr>
                      <a:xfrm>
                        <a:off x="631173" y="5374980"/>
                        <a:ext cx="637775" cy="668511"/>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7"/>
                      <p:cNvSpPr txBox="1"/>
                      <p:nvPr/>
                    </p:nvSpPr>
                    <p:spPr>
                      <a:xfrm>
                        <a:off x="4498803" y="5298141"/>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solidFill>
                                    <a:srgbClr val="00B050"/>
                                  </a:solidFill>
                                  <a:latin typeface="Cambria Math" panose="02040503050406030204"/>
                                </a:rPr>
                                <m:t>𝑩</m:t>
                              </m:r>
                            </m:oMath>
                          </m:oMathPara>
                        </a14:m>
                        <a:endParaRPr lang="zh-CN" altLang="en-US" sz="3200" b="1" dirty="0">
                          <a:solidFill>
                            <a:srgbClr val="00B050"/>
                          </a:solidFill>
                        </a:endParaRPr>
                      </a:p>
                    </p:txBody>
                  </p:sp>
                </mc:Choice>
                <mc:Fallback xmlns="">
                  <p:sp>
                    <p:nvSpPr>
                      <p:cNvPr id="10" name="TextBox 7"/>
                      <p:cNvSpPr txBox="1">
                        <a:spLocks noRot="1" noChangeAspect="1" noMove="1" noResize="1" noEditPoints="1" noAdjustHandles="1" noChangeArrowheads="1" noChangeShapeType="1" noTextEdit="1"/>
                      </p:cNvSpPr>
                      <p:nvPr/>
                    </p:nvSpPr>
                    <p:spPr>
                      <a:xfrm>
                        <a:off x="4498803" y="5298141"/>
                        <a:ext cx="637775" cy="668511"/>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TextBox 8"/>
                      <p:cNvSpPr txBox="1"/>
                      <p:nvPr/>
                    </p:nvSpPr>
                    <p:spPr>
                      <a:xfrm>
                        <a:off x="2996575" y="3537215"/>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solidFill>
                                    <a:srgbClr val="00B0F0"/>
                                  </a:solidFill>
                                  <a:latin typeface="Cambria Math" panose="02040503050406030204"/>
                                </a:rPr>
                                <m:t>𝑪</m:t>
                              </m:r>
                            </m:oMath>
                          </m:oMathPara>
                        </a14:m>
                        <a:endParaRPr lang="zh-CN" altLang="en-US" sz="3200" b="1" dirty="0">
                          <a:solidFill>
                            <a:srgbClr val="00B0F0"/>
                          </a:solidFill>
                        </a:endParaRPr>
                      </a:p>
                    </p:txBody>
                  </p:sp>
                </mc:Choice>
                <mc:Fallback xmlns="">
                  <p:sp>
                    <p:nvSpPr>
                      <p:cNvPr id="11" name="TextBox 8"/>
                      <p:cNvSpPr txBox="1">
                        <a:spLocks noRot="1" noChangeAspect="1" noMove="1" noResize="1" noEditPoints="1" noAdjustHandles="1" noChangeArrowheads="1" noChangeShapeType="1" noTextEdit="1"/>
                      </p:cNvSpPr>
                      <p:nvPr/>
                    </p:nvSpPr>
                    <p:spPr>
                      <a:xfrm>
                        <a:off x="2996575" y="3537215"/>
                        <a:ext cx="637775" cy="668511"/>
                      </a:xfrm>
                      <a:prstGeom prst="rect">
                        <a:avLst/>
                      </a:prstGeom>
                      <a:blipFill rotWithShape="1">
                        <a:blip r:embed="rId6"/>
                      </a:blipFill>
                    </p:spPr>
                    <p:txBody>
                      <a:bodyPr/>
                      <a:lstStyle/>
                      <a:p>
                        <a:r>
                          <a:rPr lang="zh-CN" altLang="en-US">
                            <a:noFill/>
                          </a:rPr>
                          <a:t> </a:t>
                        </a:r>
                      </a:p>
                    </p:txBody>
                  </p:sp>
                </mc:Fallback>
              </mc:AlternateContent>
            </p:grpSp>
          </p:grpSp>
          <mc:AlternateContent xmlns:mc="http://schemas.openxmlformats.org/markup-compatibility/2006" xmlns:a14="http://schemas.microsoft.com/office/drawing/2010/main">
            <mc:Choice Requires="a14">
              <p:sp>
                <p:nvSpPr>
                  <p:cNvPr id="16" name="文本框 15"/>
                  <p:cNvSpPr txBox="1"/>
                  <p:nvPr/>
                </p:nvSpPr>
                <p:spPr>
                  <a:xfrm>
                    <a:off x="3844612" y="5437342"/>
                    <a:ext cx="97618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solidFill>
                                <a:srgbClr val="00B050"/>
                              </a:solidFill>
                              <a:latin typeface="Cambria Math" panose="02040503050406030204" pitchFamily="18" charset="0"/>
                            </a:rPr>
                            <m:t>𝒙</m:t>
                          </m:r>
                        </m:oMath>
                      </m:oMathPara>
                    </a14:m>
                    <a:endParaRPr lang="zh-CN" altLang="en-US" sz="2800" dirty="0">
                      <a:solidFill>
                        <a:srgbClr val="00B050"/>
                      </a:solidFill>
                    </a:endParaRPr>
                  </a:p>
                </p:txBody>
              </p:sp>
            </mc:Choice>
            <mc:Fallback xmlns="">
              <p:sp>
                <p:nvSpPr>
                  <p:cNvPr id="16" name="文本框 15"/>
                  <p:cNvSpPr txBox="1">
                    <a:spLocks noRot="1" noChangeAspect="1" noMove="1" noResize="1" noEditPoints="1" noAdjustHandles="1" noChangeArrowheads="1" noChangeShapeType="1" noTextEdit="1"/>
                  </p:cNvSpPr>
                  <p:nvPr/>
                </p:nvSpPr>
                <p:spPr>
                  <a:xfrm>
                    <a:off x="3844612" y="5437342"/>
                    <a:ext cx="976184" cy="523220"/>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p:cNvSpPr txBox="1"/>
                  <p:nvPr/>
                </p:nvSpPr>
                <p:spPr>
                  <a:xfrm>
                    <a:off x="2774282" y="4171887"/>
                    <a:ext cx="976184"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solidFill>
                                <a:srgbClr val="C00000"/>
                              </a:solidFill>
                              <a:latin typeface="Cambria Math" panose="02040503050406030204" pitchFamily="18" charset="0"/>
                            </a:rPr>
                            <m:t>𝒚</m:t>
                          </m:r>
                        </m:oMath>
                      </m:oMathPara>
                    </a14:m>
                    <a:endParaRPr lang="zh-CN" altLang="en-US" sz="2800" dirty="0">
                      <a:solidFill>
                        <a:srgbClr val="C00000"/>
                      </a:solidFill>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2774282" y="4171887"/>
                    <a:ext cx="976184" cy="523220"/>
                  </a:xfrm>
                  <a:prstGeom prst="rect">
                    <a:avLst/>
                  </a:prstGeom>
                  <a:blipFill rotWithShape="1">
                    <a:blip r:embed="rId8"/>
                  </a:blipFill>
                </p:spPr>
                <p:txBody>
                  <a:bodyPr/>
                  <a:lstStyle/>
                  <a:p>
                    <a:r>
                      <a:rPr lang="zh-CN" altLang="en-US">
                        <a:noFill/>
                      </a:rPr>
                      <a:t> </a:t>
                    </a:r>
                  </a:p>
                </p:txBody>
              </p:sp>
            </mc:Fallback>
          </mc:AlternateContent>
          <p:cxnSp>
            <p:nvCxnSpPr>
              <p:cNvPr id="18" name="直接箭头连接符 17"/>
              <p:cNvCxnSpPr>
                <a:stCxn id="8" idx="4"/>
              </p:cNvCxnSpPr>
              <p:nvPr/>
            </p:nvCxnSpPr>
            <p:spPr bwMode="auto">
              <a:xfrm flipH="1">
                <a:off x="2714602" y="5524182"/>
                <a:ext cx="3397310" cy="0"/>
              </a:xfrm>
              <a:prstGeom prst="straightConnector1">
                <a:avLst/>
              </a:prstGeom>
              <a:solidFill>
                <a:schemeClr val="accent1"/>
              </a:solidFill>
              <a:ln w="34925" cap="flat" cmpd="sng" algn="ctr">
                <a:solidFill>
                  <a:srgbClr val="00B050"/>
                </a:solidFill>
                <a:prstDash val="solid"/>
                <a:round/>
                <a:headEnd type="triangle" w="med" len="med"/>
                <a:tailEnd type="triangle" w="lg" len="lg"/>
              </a:ln>
              <a:effectLst/>
            </p:spPr>
          </p:cxnSp>
          <p:cxnSp>
            <p:nvCxnSpPr>
              <p:cNvPr id="23" name="直接箭头连接符 22"/>
              <p:cNvCxnSpPr>
                <a:stCxn id="8" idx="2"/>
                <a:endCxn id="8" idx="0"/>
              </p:cNvCxnSpPr>
              <p:nvPr/>
            </p:nvCxnSpPr>
            <p:spPr bwMode="auto">
              <a:xfrm flipV="1">
                <a:off x="2707886" y="3864431"/>
                <a:ext cx="1702013" cy="1659751"/>
              </a:xfrm>
              <a:prstGeom prst="straightConnector1">
                <a:avLst/>
              </a:prstGeom>
              <a:solidFill>
                <a:schemeClr val="accent1"/>
              </a:solidFill>
              <a:ln w="34925" cap="flat" cmpd="sng" algn="ctr">
                <a:solidFill>
                  <a:srgbClr val="C00000"/>
                </a:solidFill>
                <a:prstDash val="solid"/>
                <a:round/>
                <a:headEnd type="none" w="med" len="med"/>
                <a:tailEnd type="triangle" w="lg" len="lg"/>
              </a:ln>
              <a:effectLst/>
            </p:spPr>
          </p:cxnSp>
        </p:grpSp>
        <mc:AlternateContent xmlns:mc="http://schemas.openxmlformats.org/markup-compatibility/2006" xmlns:a14="http://schemas.microsoft.com/office/drawing/2010/main">
          <mc:Choice Requires="a14">
            <p:sp>
              <p:nvSpPr>
                <p:cNvPr id="32" name="文本框 31"/>
                <p:cNvSpPr txBox="1"/>
                <p:nvPr/>
              </p:nvSpPr>
              <p:spPr>
                <a:xfrm>
                  <a:off x="5452041" y="3195010"/>
                  <a:ext cx="118180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2800" b="1" i="1" smtClean="0">
                            <a:solidFill>
                              <a:srgbClr val="00B0F0"/>
                            </a:solidFill>
                            <a:latin typeface="Cambria Math" panose="02040503050406030204" pitchFamily="18" charset="0"/>
                          </a:rPr>
                          <m:t>𝒙</m:t>
                        </m:r>
                        <m:r>
                          <a:rPr lang="en-US" altLang="zh-CN" sz="2800" b="1" i="1" smtClean="0">
                            <a:solidFill>
                              <a:srgbClr val="00B0F0"/>
                            </a:solidFill>
                            <a:latin typeface="Cambria Math" panose="02040503050406030204" pitchFamily="18" charset="0"/>
                          </a:rPr>
                          <m:t>+</m:t>
                        </m:r>
                        <m:r>
                          <a:rPr lang="en-US" altLang="zh-CN" sz="2800" b="1" i="1" smtClean="0">
                            <a:solidFill>
                              <a:srgbClr val="00B0F0"/>
                            </a:solidFill>
                            <a:latin typeface="Cambria Math" panose="02040503050406030204" pitchFamily="18" charset="0"/>
                          </a:rPr>
                          <m:t>𝒚</m:t>
                        </m:r>
                      </m:oMath>
                    </m:oMathPara>
                  </a14:m>
                  <a:endParaRPr lang="zh-CN" altLang="en-US" sz="2800" dirty="0">
                    <a:solidFill>
                      <a:srgbClr val="00B0F0"/>
                    </a:solidFill>
                  </a:endParaRPr>
                </a:p>
              </p:txBody>
            </p:sp>
          </mc:Choice>
          <mc:Fallback xmlns="">
            <p:sp>
              <p:nvSpPr>
                <p:cNvPr id="32" name="文本框 31"/>
                <p:cNvSpPr txBox="1">
                  <a:spLocks noRot="1" noChangeAspect="1" noMove="1" noResize="1" noEditPoints="1" noAdjustHandles="1" noChangeArrowheads="1" noChangeShapeType="1" noTextEdit="1"/>
                </p:cNvSpPr>
                <p:nvPr/>
              </p:nvSpPr>
              <p:spPr>
                <a:xfrm>
                  <a:off x="5452041" y="3195010"/>
                  <a:ext cx="1181802" cy="523220"/>
                </a:xfrm>
                <a:prstGeom prst="rect">
                  <a:avLst/>
                </a:prstGeom>
                <a:blipFill rotWithShape="1">
                  <a:blip r:embed="rId9"/>
                </a:blipFill>
              </p:spPr>
              <p:txBody>
                <a:bodyPr/>
                <a:lstStyle/>
                <a:p>
                  <a:r>
                    <a:rPr lang="zh-CN" altLang="en-US">
                      <a:noFill/>
                    </a:rPr>
                    <a:t> </a:t>
                  </a:r>
                </a:p>
              </p:txBody>
            </p:sp>
          </mc:Fallback>
        </mc:AlternateContent>
      </p:gr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0" y="1229293"/>
                <a:ext cx="7907069"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1.4.1</a:t>
                </a:r>
                <a:r>
                  <a:rPr lang="zh-CN" altLang="zh-CN" sz="2800" dirty="0">
                    <a:solidFill>
                      <a:srgbClr val="0000FF"/>
                    </a:solidFill>
                  </a:rPr>
                  <a:t>（</a:t>
                </a:r>
                <a:r>
                  <a:rPr lang="en-US" altLang="zh-CN" sz="2800" b="1" dirty="0">
                    <a:solidFill>
                      <a:srgbClr val="0000FF"/>
                    </a:solidFill>
                  </a:rPr>
                  <a:t>Cauchy—Schwarz</a:t>
                </a:r>
                <a:r>
                  <a:rPr lang="zh-CN" altLang="en-US" sz="2800" b="1" dirty="0">
                    <a:solidFill>
                      <a:srgbClr val="0000FF"/>
                    </a:solidFill>
                  </a:rPr>
                  <a:t>不等式</a:t>
                </a:r>
                <a:r>
                  <a:rPr lang="zh-CN" altLang="zh-CN" sz="2800" dirty="0">
                    <a:solidFill>
                      <a:srgbClr val="0000FF"/>
                    </a:solidFill>
                  </a:rPr>
                  <a:t>）</a:t>
                </a:r>
                <a:r>
                  <a:rPr lang="zh-CN" altLang="zh-CN" sz="2800" dirty="0"/>
                  <a:t>设</a:t>
                </a:r>
                <a14:m>
                  <m:oMath xmlns:m="http://schemas.openxmlformats.org/officeDocument/2006/math">
                    <m:r>
                      <a:rPr lang="en-US" altLang="zh-CN" sz="2800" i="1">
                        <a:latin typeface="Cambria Math" panose="02040503050406030204" pitchFamily="18" charset="0"/>
                      </a:rPr>
                      <m:t>𝑉</m:t>
                    </m:r>
                  </m:oMath>
                </a14:m>
                <a:r>
                  <a:rPr lang="zh-CN" altLang="zh-CN" sz="2800" dirty="0"/>
                  <a:t>是数域</a:t>
                </a:r>
                <a14:m>
                  <m:oMath xmlns:m="http://schemas.openxmlformats.org/officeDocument/2006/math">
                    <m:r>
                      <a:rPr lang="en-US" altLang="zh-CN" sz="2800" i="1">
                        <a:latin typeface="Cambria Math" panose="02040503050406030204" pitchFamily="18" charset="0"/>
                      </a:rPr>
                      <m:t>𝐹</m:t>
                    </m:r>
                  </m:oMath>
                </a14:m>
                <a:r>
                  <a:rPr lang="zh-CN" altLang="zh-CN" sz="2800" dirty="0"/>
                  <a:t>上的内积空间</a:t>
                </a:r>
                <a:r>
                  <a:rPr lang="en-US" altLang="zh-CN" sz="2800" dirty="0"/>
                  <a:t>, </a:t>
                </a:r>
                <a:r>
                  <a:rPr lang="zh-CN" altLang="zh-CN" sz="2800" dirty="0"/>
                  <a:t>对任意</a:t>
                </a:r>
                <a14:m>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 </m:t>
                    </m:r>
                    <m:r>
                      <a:rPr lang="en-US" altLang="zh-CN" sz="2800" b="1" i="1">
                        <a:latin typeface="Cambria Math" panose="02040503050406030204" pitchFamily="18" charset="0"/>
                      </a:rPr>
                      <m:t>𝒚</m:t>
                    </m:r>
                    <m:r>
                      <a:rPr lang="en-US" altLang="zh-CN" sz="2800" b="1" i="1">
                        <a:latin typeface="Cambria Math" panose="02040503050406030204" pitchFamily="18" charset="0"/>
                      </a:rPr>
                      <m:t>∈</m:t>
                    </m:r>
                    <m:r>
                      <a:rPr lang="en-US" altLang="zh-CN" sz="2800" i="1">
                        <a:latin typeface="Cambria Math" panose="02040503050406030204" pitchFamily="18" charset="0"/>
                      </a:rPr>
                      <m:t>𝑉</m:t>
                    </m:r>
                  </m:oMath>
                </a14:m>
                <a:r>
                  <a:rPr lang="en-US" altLang="zh-CN" sz="2800" dirty="0"/>
                  <a:t>,</a:t>
                </a:r>
                <a:endParaRPr lang="zh-CN" altLang="zh-CN" sz="2800" dirty="0"/>
              </a:p>
              <a:p>
                <a:pPr>
                  <a:lnSpc>
                    <a:spcPct val="120000"/>
                  </a:lnSpc>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m:t>
                      </m:r>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𝒚</m:t>
                      </m:r>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𝒚</m:t>
                          </m:r>
                        </m:e>
                      </m:d>
                    </m:oMath>
                  </m:oMathPara>
                </a14:m>
                <a:endParaRPr lang="zh-CN" altLang="zh-CN" sz="2800" dirty="0"/>
              </a:p>
              <a:p>
                <a:pPr>
                  <a:lnSpc>
                    <a:spcPct val="120000"/>
                  </a:lnSpc>
                </a:pPr>
                <a:r>
                  <a:rPr lang="zh-CN" altLang="zh-CN" sz="2800" dirty="0"/>
                  <a:t>其中</a:t>
                </a:r>
                <a:r>
                  <a:rPr lang="en-US" altLang="zh-CN" sz="2800" dirty="0"/>
                  <a:t>, </a:t>
                </a:r>
                <a14:m>
                  <m:oMath xmlns:m="http://schemas.openxmlformats.org/officeDocument/2006/math">
                    <m:d>
                      <m:dPr>
                        <m:begChr m:val="|"/>
                        <m:endChr m:val="|"/>
                        <m:ctrlPr>
                          <a:rPr lang="zh-CN" altLang="zh-CN" sz="2800" b="1" i="1">
                            <a:latin typeface="Cambria Math" panose="02040503050406030204" pitchFamily="18" charset="0"/>
                          </a:rPr>
                        </m:ctrlPr>
                      </m:dPr>
                      <m:e>
                        <m:r>
                          <a:rPr lang="en-US" altLang="zh-CN" sz="2800" b="1" i="1">
                            <a:latin typeface="Cambria Math" panose="02040503050406030204" pitchFamily="18" charset="0"/>
                          </a:rPr>
                          <m:t>(</m:t>
                        </m:r>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𝒚</m:t>
                        </m:r>
                        <m:r>
                          <a:rPr lang="en-US" altLang="zh-CN" sz="2800" b="1" i="1">
                            <a:latin typeface="Cambria Math" panose="02040503050406030204" pitchFamily="18" charset="0"/>
                          </a:rPr>
                          <m:t>)</m:t>
                        </m:r>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𝒚</m:t>
                        </m:r>
                      </m:e>
                    </m:d>
                  </m:oMath>
                </a14:m>
                <a:r>
                  <a:rPr lang="zh-CN" altLang="zh-CN" sz="2800" dirty="0"/>
                  <a:t>当且仅当</a:t>
                </a:r>
                <a14:m>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 </m:t>
                    </m:r>
                    <m:r>
                      <a:rPr lang="en-US" altLang="zh-CN" sz="2800" b="1" i="1">
                        <a:latin typeface="Cambria Math" panose="02040503050406030204" pitchFamily="18" charset="0"/>
                      </a:rPr>
                      <m:t>𝒚</m:t>
                    </m:r>
                  </m:oMath>
                </a14:m>
                <a:r>
                  <a:rPr lang="zh-CN" altLang="zh-CN" sz="2800" dirty="0"/>
                  <a:t>线性相关成立</a:t>
                </a:r>
                <a:r>
                  <a:rPr lang="en-US" altLang="zh-CN" sz="2800" dirty="0"/>
                  <a:t>.</a:t>
                </a:r>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7907069" cy="4935337"/>
              </a:xfrm>
              <a:prstGeom prst="rect">
                <a:avLst/>
              </a:prstGeom>
              <a:blipFill rotWithShape="1">
                <a:blip r:embed="rId3"/>
                <a:stretch>
                  <a:fillRect l="-7" t="-12" r="8" b="1"/>
                </a:stretch>
              </a:blipFill>
            </p:spPr>
            <p:txBody>
              <a:bodyPr/>
              <a:lstStyle/>
              <a:p>
                <a:r>
                  <a:rPr lang="zh-CN" altLang="en-US">
                    <a:noFill/>
                  </a:rPr>
                  <a:t> </a:t>
                </a:r>
              </a:p>
            </p:txBody>
          </p:sp>
        </mc:Fallback>
      </mc:AlternateContent>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0" y="1229293"/>
                <a:ext cx="8000999"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1.4.1</a:t>
                </a:r>
                <a:r>
                  <a:rPr lang="zh-CN" altLang="zh-CN" sz="2800" dirty="0">
                    <a:solidFill>
                      <a:srgbClr val="0000FF"/>
                    </a:solidFill>
                  </a:rPr>
                  <a:t>（</a:t>
                </a:r>
                <a:r>
                  <a:rPr lang="en-US" altLang="zh-CN" sz="2800" b="1" dirty="0">
                    <a:solidFill>
                      <a:srgbClr val="0000FF"/>
                    </a:solidFill>
                  </a:rPr>
                  <a:t> Cauchy—Schwarz</a:t>
                </a:r>
                <a:r>
                  <a:rPr lang="zh-CN" altLang="en-US" sz="2800" b="1" dirty="0">
                    <a:solidFill>
                      <a:srgbClr val="0000FF"/>
                    </a:solidFill>
                  </a:rPr>
                  <a:t>不等式</a:t>
                </a:r>
                <a:r>
                  <a:rPr lang="zh-CN" altLang="zh-CN" sz="2800" dirty="0">
                    <a:solidFill>
                      <a:srgbClr val="0000FF"/>
                    </a:solidFill>
                  </a:rPr>
                  <a:t>）</a:t>
                </a:r>
                <a:r>
                  <a:rPr lang="zh-CN" altLang="zh-CN" sz="2800" dirty="0"/>
                  <a:t>设</a:t>
                </a:r>
                <a14:m>
                  <m:oMath xmlns:m="http://schemas.openxmlformats.org/officeDocument/2006/math">
                    <m:r>
                      <a:rPr lang="en-US" altLang="zh-CN" sz="2800" i="1">
                        <a:latin typeface="Cambria Math" panose="02040503050406030204" pitchFamily="18" charset="0"/>
                      </a:rPr>
                      <m:t>𝑉</m:t>
                    </m:r>
                  </m:oMath>
                </a14:m>
                <a:r>
                  <a:rPr lang="zh-CN" altLang="zh-CN" sz="2800" dirty="0"/>
                  <a:t>是数域</a:t>
                </a:r>
                <a14:m>
                  <m:oMath xmlns:m="http://schemas.openxmlformats.org/officeDocument/2006/math">
                    <m:r>
                      <a:rPr lang="en-US" altLang="zh-CN" sz="2800">
                        <a:latin typeface="Cambria Math" panose="02040503050406030204" pitchFamily="18" charset="0"/>
                      </a:rPr>
                      <m:t>𝐹</m:t>
                    </m:r>
                  </m:oMath>
                </a14:m>
                <a:r>
                  <a:rPr lang="zh-CN" altLang="zh-CN" sz="2800" dirty="0"/>
                  <a:t>上的内积空间</a:t>
                </a:r>
                <a:r>
                  <a:rPr lang="en-US" altLang="zh-CN" sz="2800" dirty="0"/>
                  <a:t>, </a:t>
                </a:r>
                <a:r>
                  <a:rPr lang="zh-CN" altLang="zh-CN" sz="2800" dirty="0"/>
                  <a:t>对任意</a:t>
                </a:r>
                <a14:m>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 </m:t>
                    </m:r>
                    <m:r>
                      <a:rPr lang="en-US" altLang="zh-CN" sz="2800" b="1" i="1">
                        <a:latin typeface="Cambria Math" panose="02040503050406030204" pitchFamily="18" charset="0"/>
                      </a:rPr>
                      <m:t>𝒚</m:t>
                    </m:r>
                    <m:r>
                      <a:rPr lang="en-US" altLang="zh-CN" sz="2800" b="1" i="1">
                        <a:latin typeface="Cambria Math" panose="02040503050406030204" pitchFamily="18" charset="0"/>
                      </a:rPr>
                      <m:t>∈</m:t>
                    </m:r>
                    <m:r>
                      <a:rPr lang="en-US" altLang="zh-CN" sz="2800" i="1">
                        <a:latin typeface="Cambria Math" panose="02040503050406030204" pitchFamily="18" charset="0"/>
                      </a:rPr>
                      <m:t>𝑉</m:t>
                    </m:r>
                  </m:oMath>
                </a14:m>
                <a:r>
                  <a:rPr lang="en-US" altLang="zh-CN" sz="2800" dirty="0"/>
                  <a:t>,</a:t>
                </a:r>
                <a:endParaRPr lang="zh-CN" altLang="zh-CN" sz="2800" dirty="0"/>
              </a:p>
              <a:p>
                <a:pPr>
                  <a:lnSpc>
                    <a:spcPct val="120000"/>
                  </a:lnSpc>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m:t>
                      </m:r>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𝒚</m:t>
                      </m:r>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𝒚</m:t>
                          </m:r>
                        </m:e>
                      </m:d>
                    </m:oMath>
                  </m:oMathPara>
                </a14:m>
                <a:endParaRPr lang="zh-CN" altLang="zh-CN" sz="2800" dirty="0"/>
              </a:p>
              <a:p>
                <a:pPr>
                  <a:lnSpc>
                    <a:spcPct val="120000"/>
                  </a:lnSpc>
                </a:pPr>
                <a:r>
                  <a:rPr lang="zh-CN" altLang="zh-CN" sz="2800" dirty="0"/>
                  <a:t>其中</a:t>
                </a:r>
                <a:r>
                  <a:rPr lang="en-US" altLang="zh-CN" sz="2800" dirty="0"/>
                  <a:t>, </a:t>
                </a:r>
                <a14:m>
                  <m:oMath xmlns:m="http://schemas.openxmlformats.org/officeDocument/2006/math">
                    <m:d>
                      <m:dPr>
                        <m:begChr m:val="|"/>
                        <m:endChr m:val="|"/>
                        <m:ctrlPr>
                          <a:rPr lang="zh-CN" altLang="zh-CN" sz="2800" b="1" i="1">
                            <a:latin typeface="Cambria Math" panose="02040503050406030204" pitchFamily="18" charset="0"/>
                          </a:rPr>
                        </m:ctrlPr>
                      </m:dPr>
                      <m:e>
                        <m:r>
                          <a:rPr lang="en-US" altLang="zh-CN" sz="2800" b="1" i="1">
                            <a:latin typeface="Cambria Math" panose="02040503050406030204" pitchFamily="18" charset="0"/>
                          </a:rPr>
                          <m:t>(</m:t>
                        </m:r>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𝒚</m:t>
                        </m:r>
                        <m:r>
                          <a:rPr lang="en-US" altLang="zh-CN" sz="2800" b="1" i="1">
                            <a:latin typeface="Cambria Math" panose="02040503050406030204" pitchFamily="18" charset="0"/>
                          </a:rPr>
                          <m:t>)</m:t>
                        </m:r>
                      </m:e>
                    </m:d>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𝒚</m:t>
                        </m:r>
                      </m:e>
                    </m:d>
                  </m:oMath>
                </a14:m>
                <a:r>
                  <a:rPr lang="zh-CN" altLang="zh-CN" sz="2800" dirty="0"/>
                  <a:t>当且仅当</a:t>
                </a:r>
                <a14:m>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 </m:t>
                    </m:r>
                    <m:r>
                      <a:rPr lang="en-US" altLang="zh-CN" sz="2800" b="1" i="1">
                        <a:latin typeface="Cambria Math" panose="02040503050406030204" pitchFamily="18" charset="0"/>
                      </a:rPr>
                      <m:t>𝒚</m:t>
                    </m:r>
                  </m:oMath>
                </a14:m>
                <a:r>
                  <a:rPr lang="zh-CN" altLang="zh-CN" sz="2800" dirty="0"/>
                  <a:t>线性相关成立</a:t>
                </a:r>
                <a:r>
                  <a:rPr lang="en-US" altLang="zh-CN" sz="2800" dirty="0"/>
                  <a:t>.</a:t>
                </a:r>
              </a:p>
              <a:p>
                <a:pPr>
                  <a:lnSpc>
                    <a:spcPct val="100000"/>
                  </a:lnSpc>
                </a:pPr>
                <a:r>
                  <a:rPr lang="zh-CN" altLang="en-US" sz="2800" dirty="0"/>
                  <a:t>证明</a:t>
                </a:r>
                <a14:m>
                  <m:oMath xmlns:m="http://schemas.openxmlformats.org/officeDocument/2006/math">
                    <m:r>
                      <a:rPr lang="zh-CN" altLang="en-US" sz="2800" i="1">
                        <a:latin typeface="Cambria Math" panose="02040503050406030204" pitchFamily="18" charset="0"/>
                      </a:rPr>
                      <m:t>：</m:t>
                    </m:r>
                    <m:r>
                      <a:rPr lang="zh-CN" altLang="en-US" sz="2800" i="1">
                        <a:latin typeface="Cambria Math" panose="02040503050406030204" pitchFamily="18" charset="0"/>
                      </a:rPr>
                      <m:t>∀</m:t>
                    </m:r>
                    <m:r>
                      <a:rPr lang="en-US" altLang="zh-CN" sz="2800" i="1" smtClean="0">
                        <a:solidFill>
                          <a:srgbClr val="FF0000"/>
                        </a:solidFill>
                        <a:latin typeface="Cambria Math" panose="02040503050406030204" pitchFamily="18" charset="0"/>
                      </a:rPr>
                      <m:t>𝑎</m:t>
                    </m:r>
                    <m:r>
                      <a:rPr lang="en-US" altLang="zh-CN" sz="2800" i="1">
                        <a:solidFill>
                          <a:srgbClr val="FF0000"/>
                        </a:solidFill>
                        <a:latin typeface="Cambria Math" panose="02040503050406030204" pitchFamily="18" charset="0"/>
                        <a:ea typeface="Cambria Math" panose="02040503050406030204" pitchFamily="18" charset="0"/>
                      </a:rPr>
                      <m:t>∈</m:t>
                    </m:r>
                    <m:r>
                      <a:rPr lang="en-US" altLang="zh-CN" sz="2800" i="1">
                        <a:solidFill>
                          <a:srgbClr val="FF0000"/>
                        </a:solidFill>
                        <a:latin typeface="Cambria Math" panose="02040503050406030204"/>
                        <a:ea typeface="Cambria Math" panose="02040503050406030204"/>
                      </a:rPr>
                      <m:t>ℝ</m:t>
                    </m:r>
                  </m:oMath>
                </a14:m>
                <a:r>
                  <a:rPr lang="en-US" altLang="zh-CN" sz="2800" dirty="0">
                    <a:latin typeface="黑体" panose="02010609060101010101" pitchFamily="49" charset="-122"/>
                  </a:rPr>
                  <a:t>(</a:t>
                </a:r>
                <a:r>
                  <a:rPr lang="zh-CN" altLang="en-US" sz="2800" dirty="0">
                    <a:latin typeface="黑体" panose="02010609060101010101" pitchFamily="49" charset="-122"/>
                  </a:rPr>
                  <a:t>更一般的情况呢</a:t>
                </a:r>
                <a:r>
                  <a:rPr lang="en-US" altLang="zh-CN" sz="2800" dirty="0">
                    <a:latin typeface="黑体" panose="02010609060101010101" pitchFamily="49" charset="-122"/>
                  </a:rPr>
                  <a:t>),</a:t>
                </a:r>
                <a:r>
                  <a:rPr lang="zh-CN" altLang="en-US" sz="2800" dirty="0">
                    <a:latin typeface="黑体" panose="02010609060101010101" pitchFamily="49" charset="-122"/>
                  </a:rPr>
                  <a:t>有</a:t>
                </a:r>
                <a:endParaRPr lang="en-US" altLang="zh-CN" sz="2800" dirty="0">
                  <a:latin typeface="黑体" panose="02010609060101010101" pitchFamily="49" charset="-122"/>
                </a:endParaRPr>
              </a:p>
              <a:p>
                <a:pPr>
                  <a:lnSpc>
                    <a:spcPct val="100000"/>
                  </a:lnSpc>
                </a:pPr>
                <a14:m>
                  <m:oMathPara xmlns:m="http://schemas.openxmlformats.org/officeDocument/2006/math">
                    <m:oMathParaPr>
                      <m:jc m:val="centerGroup"/>
                    </m:oMathParaPr>
                    <m:oMath xmlns:m="http://schemas.openxmlformats.org/officeDocument/2006/math">
                      <m:r>
                        <a:rPr lang="en-US" altLang="zh-CN" sz="2800" i="1" dirty="0">
                          <a:latin typeface="Cambria Math" panose="02040503050406030204" pitchFamily="18" charset="0"/>
                        </a:rPr>
                        <m:t>𝑓</m:t>
                      </m:r>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𝑎</m:t>
                          </m:r>
                        </m:e>
                      </m:d>
                      <m:r>
                        <a:rPr lang="en-US" altLang="zh-CN" sz="2800" i="1" dirty="0">
                          <a:latin typeface="Cambria Math" panose="02040503050406030204" pitchFamily="18" charset="0"/>
                        </a:rPr>
                        <m:t>=</m:t>
                      </m:r>
                      <m:r>
                        <a:rPr lang="en-US" altLang="zh-CN" sz="2800" i="1">
                          <a:latin typeface="Cambria Math" panose="02040503050406030204" pitchFamily="18" charset="0"/>
                        </a:rPr>
                        <m:t>(</m:t>
                      </m:r>
                      <m:r>
                        <a:rPr lang="en-US" altLang="zh-CN" sz="2800" i="1">
                          <a:latin typeface="Cambria Math" panose="02040503050406030204" pitchFamily="18" charset="0"/>
                        </a:rPr>
                        <m:t>𝑎</m:t>
                      </m:r>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𝒚</m:t>
                      </m:r>
                      <m:r>
                        <a:rPr lang="en-US" altLang="zh-CN" sz="2800" i="1">
                          <a:latin typeface="Cambria Math" panose="02040503050406030204" pitchFamily="18" charset="0"/>
                        </a:rPr>
                        <m:t>,</m:t>
                      </m:r>
                      <m:r>
                        <a:rPr lang="en-US" altLang="zh-CN" sz="2800" i="1">
                          <a:latin typeface="Cambria Math" panose="02040503050406030204" pitchFamily="18" charset="0"/>
                        </a:rPr>
                        <m:t>𝑎</m:t>
                      </m:r>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𝒚</m:t>
                      </m:r>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≥0</m:t>
                      </m:r>
                    </m:oMath>
                  </m:oMathPara>
                </a14:m>
                <a:endParaRPr lang="en-US" altLang="zh-CN" sz="2800" dirty="0">
                  <a:latin typeface="黑体" panose="02010609060101010101" pitchFamily="49" charset="-122"/>
                </a:endParaRPr>
              </a:p>
              <a:p>
                <a:pPr>
                  <a:lnSpc>
                    <a:spcPct val="100000"/>
                  </a:lnSpc>
                </a:pPr>
                <a:r>
                  <a:rPr lang="en-US" altLang="zh-CN" sz="2800" dirty="0">
                    <a:latin typeface="Cambria Math" panose="02040503050406030204" pitchFamily="18" charset="0"/>
                    <a:ea typeface="Cambria Math" panose="02040503050406030204" pitchFamily="18" charset="0"/>
                  </a:rPr>
                  <a:t>⇒</a:t>
                </a:r>
                <a:endParaRPr lang="en-US" altLang="zh-CN" sz="2800" dirty="0">
                  <a:latin typeface="黑体" panose="02010609060101010101" pitchFamily="49" charset="-122"/>
                </a:endParaRPr>
              </a:p>
              <a:p>
                <a:pPr>
                  <a:lnSpc>
                    <a:spcPct val="100000"/>
                  </a:lnSpc>
                </a:pPr>
                <a14:m>
                  <m:oMathPara xmlns:m="http://schemas.openxmlformats.org/officeDocument/2006/math">
                    <m:oMathParaPr>
                      <m:jc m:val="centerGroup"/>
                    </m:oMathParaPr>
                    <m:oMath xmlns:m="http://schemas.openxmlformats.org/officeDocument/2006/math">
                      <m:sSup>
                        <m:sSupPr>
                          <m:ctrlPr>
                            <a:rPr lang="en-US" altLang="zh-CN" sz="2800" b="1" i="1">
                              <a:latin typeface="Cambria Math" panose="02040503050406030204" pitchFamily="18" charset="0"/>
                            </a:rPr>
                          </m:ctrlPr>
                        </m:sSupPr>
                        <m:e>
                          <m:d>
                            <m:dPr>
                              <m:begChr m:val="‖"/>
                              <m:endChr m:val="‖"/>
                              <m:ctrlPr>
                                <a:rPr lang="en-US" altLang="zh-CN" sz="2800" i="1">
                                  <a:latin typeface="Cambria Math" panose="02040503050406030204" pitchFamily="18" charset="0"/>
                                </a:rPr>
                              </m:ctrlPr>
                            </m:dPr>
                            <m:e>
                              <m:r>
                                <a:rPr lang="en-US" altLang="zh-CN" sz="2800" b="1" i="1">
                                  <a:latin typeface="Cambria Math" panose="02040503050406030204" pitchFamily="18" charset="0"/>
                                </a:rPr>
                                <m:t>𝒙</m:t>
                              </m:r>
                            </m:e>
                          </m:d>
                        </m:e>
                        <m:sup>
                          <m:r>
                            <a:rPr lang="en-US" altLang="zh-CN" sz="2800" b="1" i="1">
                              <a:latin typeface="Cambria Math" panose="02040503050406030204" pitchFamily="18" charset="0"/>
                            </a:rPr>
                            <m:t>𝟐</m:t>
                          </m:r>
                        </m:sup>
                      </m:sSup>
                      <m:sSup>
                        <m:sSupPr>
                          <m:ctrlPr>
                            <a:rPr lang="en-US"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pitchFamily="18" charset="0"/>
                            </a:rPr>
                            <m:t>𝑎</m:t>
                          </m:r>
                        </m:e>
                        <m:sup>
                          <m:r>
                            <a:rPr lang="en-US" altLang="zh-CN" sz="2800" i="1">
                              <a:solidFill>
                                <a:srgbClr val="0000FF"/>
                              </a:solidFill>
                              <a:latin typeface="Cambria Math" panose="02040503050406030204" pitchFamily="18" charset="0"/>
                            </a:rPr>
                            <m:t>2</m:t>
                          </m:r>
                        </m:sup>
                      </m:sSup>
                      <m:r>
                        <a:rPr lang="en-US" altLang="zh-CN" sz="2800" b="1" i="1">
                          <a:latin typeface="Cambria Math" panose="02040503050406030204" pitchFamily="18" charset="0"/>
                        </a:rPr>
                        <m:t>+</m:t>
                      </m:r>
                      <m:r>
                        <a:rPr lang="en-US" altLang="zh-CN" sz="2800" i="1">
                          <a:latin typeface="Cambria Math" panose="02040503050406030204" pitchFamily="18" charset="0"/>
                        </a:rPr>
                        <m:t>2</m:t>
                      </m:r>
                      <m:r>
                        <a:rPr lang="en-US" altLang="zh-CN" sz="2800" i="1">
                          <a:solidFill>
                            <a:srgbClr val="0000FF"/>
                          </a:solidFill>
                          <a:latin typeface="Cambria Math" panose="02040503050406030204" pitchFamily="18" charset="0"/>
                        </a:rPr>
                        <m:t>𝑎</m:t>
                      </m:r>
                      <m:d>
                        <m:dPr>
                          <m:ctrlPr>
                            <a:rPr lang="en-US" altLang="zh-CN" sz="2800" i="1">
                              <a:latin typeface="Cambria Math" panose="02040503050406030204" pitchFamily="18" charset="0"/>
                            </a:rPr>
                          </m:ctrlPr>
                        </m:dPr>
                        <m:e>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𝒚</m:t>
                          </m:r>
                        </m:e>
                      </m:d>
                      <m:r>
                        <a:rPr lang="en-US" altLang="zh-CN" sz="2800" b="1" i="1">
                          <a:latin typeface="Cambria Math" panose="02040503050406030204" pitchFamily="18" charset="0"/>
                        </a:rPr>
                        <m:t>+</m:t>
                      </m:r>
                      <m:sSup>
                        <m:sSupPr>
                          <m:ctrlPr>
                            <a:rPr lang="en-US" altLang="zh-CN" sz="2800" b="1" i="1">
                              <a:latin typeface="Cambria Math" panose="02040503050406030204" pitchFamily="18" charset="0"/>
                            </a:rPr>
                          </m:ctrlPr>
                        </m:sSupPr>
                        <m:e>
                          <m:d>
                            <m:dPr>
                              <m:begChr m:val="‖"/>
                              <m:endChr m:val="‖"/>
                              <m:ctrlPr>
                                <a:rPr lang="en-US" altLang="zh-CN" sz="2800" i="1">
                                  <a:latin typeface="Cambria Math" panose="02040503050406030204" pitchFamily="18" charset="0"/>
                                </a:rPr>
                              </m:ctrlPr>
                            </m:dPr>
                            <m:e>
                              <m:r>
                                <a:rPr lang="en-US" altLang="zh-CN" sz="2800" b="1" i="1">
                                  <a:latin typeface="Cambria Math" panose="02040503050406030204" pitchFamily="18" charset="0"/>
                                </a:rPr>
                                <m:t>𝒚</m:t>
                              </m:r>
                            </m:e>
                          </m:d>
                        </m:e>
                        <m:sup>
                          <m:r>
                            <a:rPr lang="en-US" altLang="zh-CN" sz="2800" b="1" i="1">
                              <a:latin typeface="Cambria Math" panose="02040503050406030204" pitchFamily="18" charset="0"/>
                            </a:rPr>
                            <m:t>𝟐</m:t>
                          </m:r>
                        </m:sup>
                      </m:sSup>
                      <m:r>
                        <a:rPr lang="en-US" altLang="zh-CN" sz="2800" i="1">
                          <a:latin typeface="Cambria Math" panose="02040503050406030204" pitchFamily="18" charset="0"/>
                          <a:ea typeface="Cambria Math" panose="02040503050406030204" pitchFamily="18" charset="0"/>
                        </a:rPr>
                        <m:t>≥0</m:t>
                      </m:r>
                    </m:oMath>
                  </m:oMathPara>
                </a14:m>
                <a:endParaRPr lang="en-US" altLang="zh-CN" sz="2800" dirty="0">
                  <a:latin typeface="黑体" panose="02010609060101010101" pitchFamily="49" charset="-122"/>
                </a:endParaRPr>
              </a:p>
              <a:p>
                <a:pPr>
                  <a:lnSpc>
                    <a:spcPct val="100000"/>
                  </a:lnSpc>
                </a:pPr>
                <a:r>
                  <a:rPr lang="en-US" altLang="zh-CN" sz="2800" dirty="0">
                    <a:latin typeface="Cambria Math" panose="02040503050406030204" pitchFamily="18" charset="0"/>
                    <a:ea typeface="Cambria Math" panose="02040503050406030204" pitchFamily="18" charset="0"/>
                  </a:rPr>
                  <a:t>⇒</a:t>
                </a:r>
                <a:endParaRPr lang="en-US" altLang="zh-CN" sz="2800" dirty="0">
                  <a:latin typeface="黑体" panose="02010609060101010101" pitchFamily="49" charset="-122"/>
                </a:endParaRPr>
              </a:p>
              <a:p>
                <a:pPr>
                  <a:lnSpc>
                    <a:spcPct val="100000"/>
                  </a:lnSpc>
                </a:pPr>
                <a14:m>
                  <m:oMathPara xmlns:m="http://schemas.openxmlformats.org/officeDocument/2006/math">
                    <m:oMathParaPr>
                      <m:jc m:val="left"/>
                    </m:oMathParaPr>
                    <m:oMath xmlns:m="http://schemas.openxmlformats.org/officeDocument/2006/math">
                      <m:r>
                        <a:rPr lang="en-US" altLang="zh-CN" sz="2800" i="1">
                          <a:latin typeface="Cambria Math" panose="02040503050406030204" pitchFamily="18" charset="0"/>
                          <a:ea typeface="Cambria Math" panose="02040503050406030204" pitchFamily="18" charset="0"/>
                        </a:rPr>
                        <m:t>∆=</m:t>
                      </m:r>
                      <m:sSup>
                        <m:sSupPr>
                          <m:ctrlPr>
                            <a:rPr lang="en-US" altLang="zh-CN" sz="2800" i="1">
                              <a:latin typeface="Cambria Math" panose="02040503050406030204" pitchFamily="18" charset="0"/>
                              <a:ea typeface="Cambria Math" panose="02040503050406030204" pitchFamily="18" charset="0"/>
                            </a:rPr>
                          </m:ctrlPr>
                        </m:sSupPr>
                        <m:e>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rPr>
                            <m:t>2</m:t>
                          </m:r>
                          <m:d>
                            <m:dPr>
                              <m:ctrlPr>
                                <a:rPr lang="en-US" altLang="zh-CN" sz="2800" i="1">
                                  <a:latin typeface="Cambria Math" panose="02040503050406030204" pitchFamily="18" charset="0"/>
                                </a:rPr>
                              </m:ctrlPr>
                            </m:dPr>
                            <m:e>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𝒚</m:t>
                              </m:r>
                            </m:e>
                          </m:d>
                          <m:r>
                            <a:rPr lang="en-US" altLang="zh-CN" sz="2800" i="1">
                              <a:latin typeface="Cambria Math" panose="02040503050406030204" pitchFamily="18" charset="0"/>
                              <a:ea typeface="Cambria Math" panose="02040503050406030204" pitchFamily="18" charset="0"/>
                            </a:rPr>
                            <m:t>)</m:t>
                          </m:r>
                        </m:e>
                        <m:sup>
                          <m:r>
                            <a:rPr lang="en-US" altLang="zh-CN" sz="2800" i="1">
                              <a:latin typeface="Cambria Math" panose="02040503050406030204" pitchFamily="18" charset="0"/>
                              <a:ea typeface="Cambria Math" panose="02040503050406030204" pitchFamily="18" charset="0"/>
                            </a:rPr>
                            <m:t>2</m:t>
                          </m:r>
                        </m:sup>
                      </m:sSup>
                      <m:r>
                        <a:rPr lang="en-US" altLang="zh-CN" sz="2800" i="1">
                          <a:latin typeface="Cambria Math" panose="02040503050406030204" pitchFamily="18" charset="0"/>
                          <a:ea typeface="Cambria Math" panose="02040503050406030204" pitchFamily="18" charset="0"/>
                        </a:rPr>
                        <m:t>−4</m:t>
                      </m:r>
                      <m:sSup>
                        <m:sSupPr>
                          <m:ctrlPr>
                            <a:rPr lang="en-US" altLang="zh-CN" sz="2800" b="1" i="1">
                              <a:latin typeface="Cambria Math" panose="02040503050406030204" pitchFamily="18" charset="0"/>
                            </a:rPr>
                          </m:ctrlPr>
                        </m:sSupPr>
                        <m:e>
                          <m:d>
                            <m:dPr>
                              <m:begChr m:val="‖"/>
                              <m:endChr m:val="‖"/>
                              <m:ctrlPr>
                                <a:rPr lang="en-US" altLang="zh-CN" sz="2800" i="1">
                                  <a:latin typeface="Cambria Math" panose="02040503050406030204" pitchFamily="18" charset="0"/>
                                </a:rPr>
                              </m:ctrlPr>
                            </m:dPr>
                            <m:e>
                              <m:r>
                                <a:rPr lang="en-US" altLang="zh-CN" sz="2800" b="1" i="1">
                                  <a:latin typeface="Cambria Math" panose="02040503050406030204" pitchFamily="18" charset="0"/>
                                </a:rPr>
                                <m:t>𝒙</m:t>
                              </m:r>
                            </m:e>
                          </m:d>
                        </m:e>
                        <m:sup>
                          <m:r>
                            <a:rPr lang="en-US" altLang="zh-CN" sz="2800" b="1" i="1">
                              <a:latin typeface="Cambria Math" panose="02040503050406030204" pitchFamily="18" charset="0"/>
                            </a:rPr>
                            <m:t>𝟐</m:t>
                          </m:r>
                        </m:sup>
                      </m:sSup>
                      <m:sSup>
                        <m:sSupPr>
                          <m:ctrlPr>
                            <a:rPr lang="en-US" altLang="zh-CN" sz="2800" b="1" i="1">
                              <a:latin typeface="Cambria Math" panose="02040503050406030204" pitchFamily="18" charset="0"/>
                            </a:rPr>
                          </m:ctrlPr>
                        </m:sSupPr>
                        <m:e>
                          <m:d>
                            <m:dPr>
                              <m:begChr m:val="‖"/>
                              <m:endChr m:val="‖"/>
                              <m:ctrlPr>
                                <a:rPr lang="en-US" altLang="zh-CN" sz="2800" i="1">
                                  <a:latin typeface="Cambria Math" panose="02040503050406030204" pitchFamily="18" charset="0"/>
                                </a:rPr>
                              </m:ctrlPr>
                            </m:dPr>
                            <m:e>
                              <m:r>
                                <a:rPr lang="en-US" altLang="zh-CN" sz="2800" b="1" i="1">
                                  <a:latin typeface="Cambria Math" panose="02040503050406030204" pitchFamily="18" charset="0"/>
                                </a:rPr>
                                <m:t>𝒚</m:t>
                              </m:r>
                            </m:e>
                          </m:d>
                        </m:e>
                        <m:sup>
                          <m:r>
                            <a:rPr lang="en-US" altLang="zh-CN" sz="2800" b="1" i="1">
                              <a:latin typeface="Cambria Math" panose="02040503050406030204" pitchFamily="18" charset="0"/>
                            </a:rPr>
                            <m:t>𝟐</m:t>
                          </m:r>
                        </m:sup>
                      </m:sSup>
                      <m:r>
                        <a:rPr lang="en-US" altLang="zh-CN" sz="2800" b="1" i="1">
                          <a:latin typeface="Cambria Math" panose="02040503050406030204" pitchFamily="18" charset="0"/>
                          <a:ea typeface="Cambria Math" panose="02040503050406030204" pitchFamily="18" charset="0"/>
                        </a:rPr>
                        <m:t>≤</m:t>
                      </m:r>
                      <m:r>
                        <a:rPr lang="en-US" altLang="zh-CN" sz="2800" b="1" i="1">
                          <a:latin typeface="Cambria Math" panose="02040503050406030204" pitchFamily="18" charset="0"/>
                          <a:ea typeface="Cambria Math" panose="02040503050406030204" pitchFamily="18" charset="0"/>
                        </a:rPr>
                        <m:t>𝟎</m:t>
                      </m:r>
                    </m:oMath>
                  </m:oMathPara>
                </a14:m>
                <a:endParaRPr lang="en-US" altLang="zh-CN" sz="2800" dirty="0">
                  <a:latin typeface="黑体" panose="02010609060101010101" pitchFamily="49" charset="-122"/>
                </a:endParaRPr>
              </a:p>
              <a:p>
                <a:pPr>
                  <a:lnSpc>
                    <a:spcPct val="120000"/>
                  </a:lnSpc>
                </a:pPr>
                <a:endParaRPr lang="zh-CN" altLang="zh-CN" sz="2800" dirty="0"/>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8000999" cy="4935337"/>
              </a:xfrm>
              <a:prstGeom prst="rect">
                <a:avLst/>
              </a:prstGeom>
              <a:blipFill rotWithShape="1">
                <a:blip r:embed="rId2"/>
                <a:stretch>
                  <a:fillRect l="-7" t="-12" r="7" b="-37891"/>
                </a:stretch>
              </a:blipFill>
            </p:spPr>
            <p:txBody>
              <a:bodyPr/>
              <a:lstStyle/>
              <a:p>
                <a:r>
                  <a:rPr lang="zh-CN" altLang="en-US">
                    <a:noFill/>
                  </a:rPr>
                  <a:t> </a:t>
                </a:r>
              </a:p>
            </p:txBody>
          </p:sp>
        </mc:Fallback>
      </mc:AlternateContent>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551705" y="1229293"/>
                <a:ext cx="8234787"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en-US" sz="2800" dirty="0">
                    <a:latin typeface="黑体" panose="02010609060101010101" pitchFamily="49" charset="-122"/>
                  </a:rPr>
                  <a:t>若</a:t>
                </a:r>
                <a14:m>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𝒚</m:t>
                    </m:r>
                  </m:oMath>
                </a14:m>
                <a:r>
                  <a:rPr lang="zh-CN" altLang="en-US" sz="2800" dirty="0">
                    <a:latin typeface="黑体" panose="02010609060101010101" pitchFamily="49" charset="-122"/>
                  </a:rPr>
                  <a:t>线性相关</a:t>
                </a:r>
                <a:r>
                  <a:rPr lang="en-US" altLang="zh-CN" sz="2800" dirty="0">
                    <a:latin typeface="黑体" panose="02010609060101010101" pitchFamily="49" charset="-122"/>
                  </a:rPr>
                  <a:t>,</a:t>
                </a:r>
                <a:r>
                  <a:rPr lang="zh-CN" altLang="en-US" sz="2800" dirty="0">
                    <a:latin typeface="黑体" panose="02010609060101010101" pitchFamily="49" charset="-122"/>
                  </a:rPr>
                  <a:t>则存在实数</a:t>
                </a:r>
                <a14:m>
                  <m:oMath xmlns:m="http://schemas.openxmlformats.org/officeDocument/2006/math">
                    <m:r>
                      <a:rPr lang="en-US" altLang="zh-CN" sz="2800" i="1">
                        <a:latin typeface="Cambria Math" panose="02040503050406030204" pitchFamily="18" charset="0"/>
                      </a:rPr>
                      <m:t>𝑘</m:t>
                    </m:r>
                  </m:oMath>
                </a14:m>
                <a:r>
                  <a:rPr lang="zh-CN" altLang="en-US" sz="2800" dirty="0">
                    <a:latin typeface="黑体" panose="02010609060101010101" pitchFamily="49" charset="-122"/>
                  </a:rPr>
                  <a:t>使得</a:t>
                </a:r>
                <a14:m>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i="1">
                        <a:latin typeface="Cambria Math" panose="02040503050406030204" pitchFamily="18" charset="0"/>
                      </a:rPr>
                      <m:t>𝑘</m:t>
                    </m:r>
                    <m:r>
                      <a:rPr lang="en-US" altLang="zh-CN" sz="2800" b="1" i="1">
                        <a:latin typeface="Cambria Math" panose="02040503050406030204" pitchFamily="18" charset="0"/>
                      </a:rPr>
                      <m:t>𝒚</m:t>
                    </m:r>
                  </m:oMath>
                </a14:m>
                <a:r>
                  <a:rPr lang="en-US" altLang="zh-CN" sz="2800" dirty="0">
                    <a:latin typeface="黑体" panose="02010609060101010101" pitchFamily="49" charset="-122"/>
                  </a:rPr>
                  <a:t>.</a:t>
                </a:r>
                <a:r>
                  <a:rPr lang="zh-CN" altLang="en-US" sz="2800" dirty="0">
                    <a:latin typeface="黑体" panose="02010609060101010101" pitchFamily="49" charset="-122"/>
                  </a:rPr>
                  <a:t>反之</a:t>
                </a:r>
                <a:r>
                  <a:rPr lang="en-US" altLang="zh-CN" sz="2800" dirty="0">
                    <a:latin typeface="黑体" panose="02010609060101010101" pitchFamily="49" charset="-122"/>
                  </a:rPr>
                  <a:t>,</a:t>
                </a:r>
                <a:r>
                  <a:rPr lang="zh-CN" altLang="en-US" sz="2800" dirty="0">
                    <a:latin typeface="黑体" panose="02010609060101010101" pitchFamily="49" charset="-122"/>
                  </a:rPr>
                  <a:t>若</a:t>
                </a:r>
                <a14:m>
                  <m:oMath xmlns:m="http://schemas.openxmlformats.org/officeDocument/2006/math">
                    <m:d>
                      <m:dPr>
                        <m:begChr m:val="|"/>
                        <m:endChr m:val="|"/>
                        <m:ctrlPr>
                          <a:rPr lang="en-US" altLang="zh-CN" sz="2800" b="1" i="1">
                            <a:latin typeface="Cambria Math" panose="02040503050406030204" pitchFamily="18" charset="0"/>
                          </a:rPr>
                        </m:ctrlPr>
                      </m:dPr>
                      <m:e>
                        <m:r>
                          <a:rPr lang="en-US" altLang="zh-CN" sz="2800" b="1" i="1">
                            <a:latin typeface="Cambria Math" panose="02040503050406030204" pitchFamily="18" charset="0"/>
                          </a:rPr>
                          <m:t>(</m:t>
                        </m:r>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𝒚</m:t>
                        </m:r>
                        <m:r>
                          <a:rPr lang="en-US" altLang="zh-CN" sz="2800" b="1" i="1">
                            <a:latin typeface="Cambria Math" panose="02040503050406030204" pitchFamily="18" charset="0"/>
                          </a:rPr>
                          <m:t>)</m:t>
                        </m:r>
                      </m:e>
                    </m:d>
                    <m:r>
                      <a:rPr lang="en-US" altLang="zh-CN" sz="2800" i="1">
                        <a:latin typeface="Cambria Math" panose="02040503050406030204" pitchFamily="18" charset="0"/>
                        <a:ea typeface="Cambria Math" panose="02040503050406030204" pitchFamily="18" charset="0"/>
                      </a:rPr>
                      <m:t>=</m:t>
                    </m:r>
                    <m:d>
                      <m:dPr>
                        <m:begChr m:val="‖"/>
                        <m:endChr m:val="‖"/>
                        <m:ctrlPr>
                          <a:rPr lang="en-US" altLang="zh-CN" sz="2800" i="1">
                            <a:latin typeface="Cambria Math" panose="02040503050406030204" pitchFamily="18" charset="0"/>
                          </a:rPr>
                        </m:ctrlPr>
                      </m:dPr>
                      <m:e>
                        <m:r>
                          <a:rPr lang="en-US" altLang="zh-CN" sz="2800" b="1" i="1">
                            <a:latin typeface="Cambria Math" panose="02040503050406030204" pitchFamily="18" charset="0"/>
                          </a:rPr>
                          <m:t>𝒙</m:t>
                        </m:r>
                      </m:e>
                    </m:d>
                    <m:d>
                      <m:dPr>
                        <m:begChr m:val="‖"/>
                        <m:endChr m:val="‖"/>
                        <m:ctrlPr>
                          <a:rPr lang="en-US" altLang="zh-CN" sz="2800" i="1">
                            <a:latin typeface="Cambria Math" panose="02040503050406030204" pitchFamily="18" charset="0"/>
                          </a:rPr>
                        </m:ctrlPr>
                      </m:dPr>
                      <m:e>
                        <m:r>
                          <a:rPr lang="en-US" altLang="zh-CN" sz="2800" b="1" i="1">
                            <a:latin typeface="Cambria Math" panose="02040503050406030204" pitchFamily="18" charset="0"/>
                          </a:rPr>
                          <m:t>𝒚</m:t>
                        </m:r>
                      </m:e>
                    </m:d>
                  </m:oMath>
                </a14:m>
                <a:r>
                  <a:rPr lang="zh-CN" altLang="en-US" sz="2800" dirty="0">
                    <a:latin typeface="黑体" panose="02010609060101010101" pitchFamily="49" charset="-122"/>
                  </a:rPr>
                  <a:t>，分别考虑</a:t>
                </a:r>
                <a14:m>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zh-CN" altLang="en-US" sz="2800" i="1">
                        <a:latin typeface="Cambria Math" panose="02040503050406030204" pitchFamily="18" charset="0"/>
                      </a:rPr>
                      <m:t>𝜃</m:t>
                    </m:r>
                  </m:oMath>
                </a14:m>
                <a:r>
                  <a:rPr lang="zh-CN" altLang="en-US" sz="2800" dirty="0">
                    <a:latin typeface="黑体" panose="02010609060101010101" pitchFamily="49" charset="-122"/>
                  </a:rPr>
                  <a:t>和</a:t>
                </a:r>
                <a14:m>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rPr>
                      <m:t>𝜃</m:t>
                    </m:r>
                  </m:oMath>
                </a14:m>
                <a:r>
                  <a:rPr lang="zh-CN" altLang="en-US" sz="2800" dirty="0">
                    <a:latin typeface="黑体" panose="02010609060101010101" pitchFamily="49" charset="-122"/>
                  </a:rPr>
                  <a:t>两种情况</a:t>
                </a:r>
                <a:r>
                  <a:rPr lang="en-US" altLang="zh-CN" sz="2800" dirty="0">
                    <a:latin typeface="黑体" panose="02010609060101010101" pitchFamily="49" charset="-122"/>
                  </a:rPr>
                  <a:t>.</a:t>
                </a:r>
              </a:p>
              <a:p>
                <a:pPr>
                  <a:lnSpc>
                    <a:spcPct val="100000"/>
                  </a:lnSpc>
                </a:pPr>
                <a:r>
                  <a:rPr lang="zh-CN" altLang="en-US" sz="2800" dirty="0">
                    <a:latin typeface="黑体" panose="02010609060101010101" pitchFamily="49" charset="-122"/>
                  </a:rPr>
                  <a:t>若</a:t>
                </a:r>
                <a14:m>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rPr>
                      <m:t>𝜃</m:t>
                    </m:r>
                  </m:oMath>
                </a14:m>
                <a:r>
                  <a:rPr lang="zh-CN" altLang="en-US" sz="2800" dirty="0">
                    <a:latin typeface="黑体" panose="02010609060101010101" pitchFamily="49" charset="-122"/>
                  </a:rPr>
                  <a:t>，则</a:t>
                </a:r>
                <a14:m>
                  <m:oMath xmlns:m="http://schemas.openxmlformats.org/officeDocument/2006/math">
                    <m:r>
                      <a:rPr lang="en-US" altLang="zh-CN" sz="2800" i="1" dirty="0">
                        <a:latin typeface="Cambria Math" panose="02040503050406030204" pitchFamily="18" charset="0"/>
                      </a:rPr>
                      <m:t>𝑓</m:t>
                    </m:r>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𝑎</m:t>
                        </m:r>
                      </m:e>
                    </m:d>
                    <m:r>
                      <a:rPr lang="en-US" altLang="zh-CN" sz="2800" i="1" dirty="0">
                        <a:latin typeface="Cambria Math" panose="02040503050406030204" pitchFamily="18" charset="0"/>
                      </a:rPr>
                      <m:t>=</m:t>
                    </m:r>
                    <m:r>
                      <a:rPr lang="en-US" altLang="zh-CN" sz="2800" i="1">
                        <a:latin typeface="Cambria Math" panose="02040503050406030204" pitchFamily="18" charset="0"/>
                      </a:rPr>
                      <m:t>(</m:t>
                    </m:r>
                    <m:r>
                      <a:rPr lang="en-US" altLang="zh-CN" sz="2800" i="1">
                        <a:latin typeface="Cambria Math" panose="02040503050406030204" pitchFamily="18" charset="0"/>
                      </a:rPr>
                      <m:t>𝑎</m:t>
                    </m:r>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𝒚</m:t>
                    </m:r>
                    <m:r>
                      <a:rPr lang="en-US" altLang="zh-CN" sz="2800" i="1">
                        <a:latin typeface="Cambria Math" panose="02040503050406030204" pitchFamily="18" charset="0"/>
                      </a:rPr>
                      <m:t>,</m:t>
                    </m:r>
                    <m:r>
                      <a:rPr lang="en-US" altLang="zh-CN" sz="2800" i="1">
                        <a:latin typeface="Cambria Math" panose="02040503050406030204" pitchFamily="18" charset="0"/>
                      </a:rPr>
                      <m:t>𝑎</m:t>
                    </m:r>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𝒚</m:t>
                    </m:r>
                    <m:r>
                      <a:rPr lang="en-US" altLang="zh-CN" sz="2800" i="1">
                        <a:latin typeface="Cambria Math" panose="02040503050406030204" pitchFamily="18" charset="0"/>
                      </a:rPr>
                      <m:t>)=</m:t>
                    </m:r>
                  </m:oMath>
                </a14:m>
                <a:r>
                  <a:rPr lang="en-US" altLang="zh-CN" sz="2800" dirty="0">
                    <a:latin typeface="黑体" panose="02010609060101010101" pitchFamily="49" charset="-122"/>
                  </a:rPr>
                  <a:t>0</a:t>
                </a:r>
                <a:r>
                  <a:rPr lang="zh-CN" altLang="en-US" sz="2800" dirty="0">
                    <a:latin typeface="黑体" panose="02010609060101010101" pitchFamily="49" charset="-122"/>
                  </a:rPr>
                  <a:t>存在一个实数解</a:t>
                </a:r>
                <a:endParaRPr lang="en-US" altLang="zh-CN" sz="2800" i="1" dirty="0">
                  <a:latin typeface="Cambria Math" panose="02040503050406030204" pitchFamily="18" charset="0"/>
                </a:endParaRPr>
              </a:p>
              <a:p>
                <a:pPr algn="ctr">
                  <a:lnSpc>
                    <a:spcPct val="100000"/>
                  </a:lnSpc>
                </a:pPr>
                <a14:m>
                  <m:oMath xmlns:m="http://schemas.openxmlformats.org/officeDocument/2006/math">
                    <m:r>
                      <a:rPr lang="en-US" altLang="zh-CN" sz="2800" i="1">
                        <a:latin typeface="Cambria Math" panose="02040503050406030204" pitchFamily="18" charset="0"/>
                      </a:rPr>
                      <m:t>   </m:t>
                    </m:r>
                    <m:r>
                      <a:rPr lang="en-US" altLang="zh-CN" sz="2800" i="1">
                        <a:latin typeface="Cambria Math" panose="02040503050406030204" pitchFamily="18" charset="0"/>
                      </a:rPr>
                      <m:t>𝑎</m:t>
                    </m:r>
                    <m:r>
                      <a:rPr lang="en-US" altLang="zh-CN" sz="2800" i="1">
                        <a:latin typeface="Cambria Math" panose="02040503050406030204"/>
                      </a:rPr>
                      <m:t>=−</m:t>
                    </m:r>
                    <m:f>
                      <m:fPr>
                        <m:ctrlPr>
                          <a:rPr lang="en-US" altLang="zh-CN" sz="2800" i="1">
                            <a:latin typeface="Cambria Math" panose="02040503050406030204" pitchFamily="18" charset="0"/>
                          </a:rPr>
                        </m:ctrlPr>
                      </m:fPr>
                      <m:num>
                        <m:r>
                          <a:rPr lang="en-US" altLang="zh-CN" sz="2800" i="1">
                            <a:latin typeface="Cambria Math" panose="02040503050406030204"/>
                          </a:rPr>
                          <m:t>(</m:t>
                        </m:r>
                        <m:r>
                          <a:rPr lang="en-US" altLang="zh-CN" sz="2800" b="1" i="1">
                            <a:latin typeface="Cambria Math" panose="02040503050406030204"/>
                          </a:rPr>
                          <m:t>𝒙</m:t>
                        </m:r>
                        <m:r>
                          <a:rPr lang="en-US" altLang="zh-CN" sz="2800" i="1">
                            <a:latin typeface="Cambria Math" panose="02040503050406030204"/>
                          </a:rPr>
                          <m:t>,</m:t>
                        </m:r>
                        <m:r>
                          <a:rPr lang="en-US" altLang="zh-CN" sz="2800" b="1" i="1">
                            <a:latin typeface="Cambria Math" panose="02040503050406030204"/>
                          </a:rPr>
                          <m:t>𝒚</m:t>
                        </m:r>
                        <m:r>
                          <a:rPr lang="en-US" altLang="zh-CN" sz="2800" i="1">
                            <a:latin typeface="Cambria Math" panose="02040503050406030204"/>
                          </a:rPr>
                          <m:t>)</m:t>
                        </m:r>
                      </m:num>
                      <m:den>
                        <m:sSup>
                          <m:sSupPr>
                            <m:ctrlPr>
                              <a:rPr lang="en-US" altLang="zh-CN" sz="2800" i="1">
                                <a:latin typeface="Cambria Math" panose="02040503050406030204" pitchFamily="18" charset="0"/>
                              </a:rPr>
                            </m:ctrlPr>
                          </m:sSupPr>
                          <m:e>
                            <m:r>
                              <a:rPr lang="en-US" altLang="zh-CN" sz="2800" i="1">
                                <a:latin typeface="Cambria Math" panose="02040503050406030204"/>
                              </a:rPr>
                              <m:t>|</m:t>
                            </m:r>
                            <m:d>
                              <m:dPr>
                                <m:begChr m:val="|"/>
                                <m:endChr m:val="|"/>
                                <m:ctrlPr>
                                  <a:rPr lang="en-US" altLang="zh-CN" sz="2800" i="1">
                                    <a:latin typeface="Cambria Math" panose="02040503050406030204" pitchFamily="18" charset="0"/>
                                  </a:rPr>
                                </m:ctrlPr>
                              </m:dPr>
                              <m:e>
                                <m:r>
                                  <a:rPr lang="en-US" altLang="zh-CN" sz="2800" b="1" i="1">
                                    <a:latin typeface="Cambria Math" panose="02040503050406030204"/>
                                  </a:rPr>
                                  <m:t>𝒙</m:t>
                                </m:r>
                              </m:e>
                            </m:d>
                            <m:r>
                              <a:rPr lang="en-US" altLang="zh-CN" sz="2800" i="1">
                                <a:latin typeface="Cambria Math" panose="02040503050406030204"/>
                              </a:rPr>
                              <m:t>|</m:t>
                            </m:r>
                          </m:e>
                          <m:sup>
                            <m:r>
                              <a:rPr lang="en-US" altLang="zh-CN" sz="2800" i="1">
                                <a:latin typeface="Cambria Math" panose="02040503050406030204"/>
                              </a:rPr>
                              <m:t>2</m:t>
                            </m:r>
                          </m:sup>
                        </m:sSup>
                      </m:den>
                    </m:f>
                  </m:oMath>
                </a14:m>
                <a:r>
                  <a:rPr lang="zh-CN" altLang="en-US" sz="2800" dirty="0">
                    <a:latin typeface="黑体" panose="02010609060101010101" pitchFamily="49" charset="-122"/>
                  </a:rPr>
                  <a:t>，</a:t>
                </a:r>
                <a14:m>
                  <m:oMath xmlns:m="http://schemas.openxmlformats.org/officeDocument/2006/math">
                    <m:r>
                      <a:rPr lang="en-US" altLang="zh-CN" sz="2800" i="1" dirty="0">
                        <a:latin typeface="Cambria Math" panose="02040503050406030204" pitchFamily="18" charset="0"/>
                      </a:rPr>
                      <m:t>𝑦</m:t>
                    </m:r>
                    <m:r>
                      <a:rPr lang="en-US" altLang="zh-CN" sz="2800" i="1" dirty="0">
                        <a:latin typeface="Cambria Math" panose="02040503050406030204" pitchFamily="18" charset="0"/>
                      </a:rPr>
                      <m:t>=−</m:t>
                    </m:r>
                    <m:r>
                      <a:rPr lang="en-US" altLang="zh-CN" sz="2800" i="1" dirty="0">
                        <a:latin typeface="Cambria Math" panose="02040503050406030204" pitchFamily="18" charset="0"/>
                      </a:rPr>
                      <m:t>𝑎𝑥</m:t>
                    </m:r>
                  </m:oMath>
                </a14:m>
                <a:endParaRPr lang="en-US" altLang="zh-CN" sz="2800" dirty="0">
                  <a:latin typeface="黑体" panose="02010609060101010101" pitchFamily="49" charset="-122"/>
                </a:endParaRPr>
              </a:p>
              <a:p>
                <a:pPr>
                  <a:lnSpc>
                    <a:spcPct val="100000"/>
                  </a:lnSpc>
                </a:pPr>
                <a:r>
                  <a:rPr lang="zh-CN" altLang="en-US" sz="2800" dirty="0">
                    <a:latin typeface="黑体" panose="02010609060101010101" pitchFamily="49" charset="-122"/>
                  </a:rPr>
                  <a:t>对于一般的数域</a:t>
                </a:r>
                <a14:m>
                  <m:oMath xmlns:m="http://schemas.openxmlformats.org/officeDocument/2006/math">
                    <m:r>
                      <a:rPr lang="en-US" altLang="zh-CN" sz="2800" i="1">
                        <a:latin typeface="Cambria Math" panose="02040503050406030204" pitchFamily="18" charset="0"/>
                      </a:rPr>
                      <m:t>𝐹</m:t>
                    </m:r>
                  </m:oMath>
                </a14:m>
                <a:r>
                  <a:rPr lang="en-US" altLang="zh-CN" sz="2800" dirty="0">
                    <a:latin typeface="黑体" panose="02010609060101010101" pitchFamily="49" charset="-122"/>
                  </a:rPr>
                  <a:t>.</a:t>
                </a:r>
                <a:r>
                  <a:rPr lang="zh-CN" altLang="en-US" sz="2800" dirty="0">
                    <a:latin typeface="黑体" panose="02010609060101010101" pitchFamily="49" charset="-122"/>
                  </a:rPr>
                  <a:t>分别考虑</a:t>
                </a:r>
                <a14:m>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zh-CN" altLang="en-US" sz="2800" i="1">
                        <a:latin typeface="Cambria Math" panose="02040503050406030204" pitchFamily="18" charset="0"/>
                      </a:rPr>
                      <m:t>𝜃</m:t>
                    </m:r>
                  </m:oMath>
                </a14:m>
                <a:r>
                  <a:rPr lang="zh-CN" altLang="en-US" sz="2800" dirty="0">
                    <a:latin typeface="黑体" panose="02010609060101010101" pitchFamily="49" charset="-122"/>
                  </a:rPr>
                  <a:t>和</a:t>
                </a:r>
                <a14:m>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rPr>
                      <m:t>𝜃</m:t>
                    </m:r>
                  </m:oMath>
                </a14:m>
                <a:r>
                  <a:rPr lang="zh-CN" altLang="en-US" sz="2800" dirty="0">
                    <a:latin typeface="黑体" panose="02010609060101010101" pitchFamily="49" charset="-122"/>
                  </a:rPr>
                  <a:t>两种情况</a:t>
                </a:r>
                <a:r>
                  <a:rPr lang="en-US" altLang="zh-CN" sz="2800" dirty="0">
                    <a:latin typeface="黑体" panose="02010609060101010101" pitchFamily="49" charset="-122"/>
                  </a:rPr>
                  <a:t>.</a:t>
                </a:r>
              </a:p>
              <a:p>
                <a:pPr>
                  <a:lnSpc>
                    <a:spcPct val="100000"/>
                  </a:lnSpc>
                </a:pPr>
                <a:r>
                  <a:rPr lang="zh-CN" altLang="en-US" sz="2800" dirty="0">
                    <a:latin typeface="黑体" panose="02010609060101010101" pitchFamily="49" charset="-122"/>
                  </a:rPr>
                  <a:t>若</a:t>
                </a:r>
                <a14:m>
                  <m:oMath xmlns:m="http://schemas.openxmlformats.org/officeDocument/2006/math">
                    <m:r>
                      <a:rPr lang="en-US" altLang="zh-CN" sz="2800" b="1" i="1">
                        <a:latin typeface="Cambria Math" panose="02040503050406030204" pitchFamily="18" charset="0"/>
                      </a:rPr>
                      <m:t>𝒙</m:t>
                    </m:r>
                    <m:r>
                      <a:rPr lang="en-US" altLang="zh-CN" sz="2800" i="1">
                        <a:latin typeface="Cambria Math" panose="02040503050406030204" pitchFamily="18" charset="0"/>
                        <a:ea typeface="Cambria Math" panose="02040503050406030204" pitchFamily="18" charset="0"/>
                      </a:rPr>
                      <m:t>≠</m:t>
                    </m:r>
                    <m:r>
                      <a:rPr lang="zh-CN" altLang="en-US" sz="2800" i="1">
                        <a:latin typeface="Cambria Math" panose="02040503050406030204" pitchFamily="18" charset="0"/>
                      </a:rPr>
                      <m:t>𝜃</m:t>
                    </m:r>
                  </m:oMath>
                </a14:m>
                <a:r>
                  <a:rPr lang="zh-CN" altLang="en-US" sz="2800" dirty="0">
                    <a:latin typeface="黑体" panose="02010609060101010101" pitchFamily="49" charset="-122"/>
                  </a:rPr>
                  <a:t>，对于任意的</a:t>
                </a:r>
                <a14:m>
                  <m:oMath xmlns:m="http://schemas.openxmlformats.org/officeDocument/2006/math">
                    <m:r>
                      <a:rPr lang="en-US" altLang="zh-CN" sz="2800" i="1">
                        <a:latin typeface="Cambria Math" panose="02040503050406030204" pitchFamily="18" charset="0"/>
                      </a:rPr>
                      <m:t>𝑎</m:t>
                    </m:r>
                    <m:r>
                      <a:rPr lang="en-US" altLang="zh-CN" sz="2800" i="1">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𝐹</m:t>
                    </m:r>
                  </m:oMath>
                </a14:m>
                <a:r>
                  <a:rPr lang="en-US" altLang="zh-CN" sz="2800" dirty="0">
                    <a:latin typeface="黑体" panose="02010609060101010101" pitchFamily="49" charset="-122"/>
                  </a:rPr>
                  <a:t>,</a:t>
                </a:r>
                <a14:m>
                  <m:oMath xmlns:m="http://schemas.openxmlformats.org/officeDocument/2006/math">
                    <m:r>
                      <a:rPr lang="en-US" altLang="zh-CN" sz="2800" dirty="0">
                        <a:latin typeface="Cambria Math" panose="02040503050406030204" pitchFamily="18" charset="0"/>
                      </a:rPr>
                      <m:t> </m:t>
                    </m:r>
                    <m:r>
                      <a:rPr lang="en-US" altLang="zh-CN" sz="2800" i="1" dirty="0">
                        <a:latin typeface="Cambria Math" panose="02040503050406030204" pitchFamily="18" charset="0"/>
                      </a:rPr>
                      <m:t>𝑓</m:t>
                    </m:r>
                    <m:d>
                      <m:dPr>
                        <m:ctrlPr>
                          <a:rPr lang="en-US" altLang="zh-CN" sz="2800" i="1" dirty="0">
                            <a:latin typeface="Cambria Math" panose="02040503050406030204" pitchFamily="18" charset="0"/>
                          </a:rPr>
                        </m:ctrlPr>
                      </m:dPr>
                      <m:e>
                        <m:r>
                          <a:rPr lang="en-US" altLang="zh-CN" sz="2800" i="1" dirty="0">
                            <a:latin typeface="Cambria Math" panose="02040503050406030204" pitchFamily="18" charset="0"/>
                          </a:rPr>
                          <m:t>𝑎</m:t>
                        </m:r>
                      </m:e>
                    </m:d>
                    <m:r>
                      <a:rPr lang="en-US" altLang="zh-CN" sz="2800" i="1" dirty="0">
                        <a:latin typeface="Cambria Math" panose="02040503050406030204" pitchFamily="18" charset="0"/>
                      </a:rPr>
                      <m:t>=</m:t>
                    </m:r>
                    <m:r>
                      <a:rPr lang="en-US" altLang="zh-CN" sz="2800" i="1">
                        <a:latin typeface="Cambria Math" panose="02040503050406030204" pitchFamily="18" charset="0"/>
                      </a:rPr>
                      <m:t>(</m:t>
                    </m:r>
                    <m:r>
                      <a:rPr lang="en-US" altLang="zh-CN" sz="2800" i="1">
                        <a:latin typeface="Cambria Math" panose="02040503050406030204" pitchFamily="18" charset="0"/>
                      </a:rPr>
                      <m:t>𝑎</m:t>
                    </m:r>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𝒚</m:t>
                    </m:r>
                    <m:r>
                      <a:rPr lang="en-US" altLang="zh-CN" sz="2800" i="1">
                        <a:latin typeface="Cambria Math" panose="02040503050406030204" pitchFamily="18" charset="0"/>
                      </a:rPr>
                      <m:t>,</m:t>
                    </m:r>
                    <m:r>
                      <a:rPr lang="en-US" altLang="zh-CN" sz="2800" i="1">
                        <a:latin typeface="Cambria Math" panose="02040503050406030204" pitchFamily="18" charset="0"/>
                      </a:rPr>
                      <m:t>𝑎</m:t>
                    </m:r>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𝒚</m:t>
                    </m:r>
                    <m:r>
                      <a:rPr lang="en-US" altLang="zh-CN" sz="2800" i="1">
                        <a:latin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m:t>
                    </m:r>
                  </m:oMath>
                </a14:m>
                <a:r>
                  <a:rPr lang="en-US" altLang="zh-CN" sz="2800" dirty="0">
                    <a:latin typeface="黑体" panose="02010609060101010101" pitchFamily="49" charset="-122"/>
                  </a:rPr>
                  <a:t>0</a:t>
                </a:r>
                <a:r>
                  <a:rPr lang="zh-CN" altLang="en-US" sz="2800" dirty="0">
                    <a:latin typeface="黑体" panose="02010609060101010101" pitchFamily="49" charset="-122"/>
                  </a:rPr>
                  <a:t>恒成立</a:t>
                </a:r>
                <a:r>
                  <a:rPr lang="en-US" altLang="zh-CN" sz="2800" dirty="0">
                    <a:latin typeface="黑体" panose="02010609060101010101" pitchFamily="49" charset="-122"/>
                  </a:rPr>
                  <a:t>.</a:t>
                </a:r>
                <a:r>
                  <a:rPr lang="zh-CN" altLang="en-US" sz="2800" dirty="0">
                    <a:latin typeface="黑体" panose="02010609060101010101" pitchFamily="49" charset="-122"/>
                  </a:rPr>
                  <a:t>取</a:t>
                </a:r>
                <a:endParaRPr lang="en-US" altLang="zh-CN" sz="2800" i="1" dirty="0">
                  <a:latin typeface="Cambria Math" panose="02040503050406030204" pitchFamily="18" charset="0"/>
                </a:endParaRPr>
              </a:p>
              <a:p>
                <a:pPr>
                  <a:lnSpc>
                    <a:spcPct val="100000"/>
                  </a:lnSpc>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   </m:t>
                      </m:r>
                      <m:r>
                        <a:rPr lang="en-US" altLang="zh-CN" sz="2800" i="1">
                          <a:latin typeface="Cambria Math" panose="02040503050406030204" pitchFamily="18" charset="0"/>
                        </a:rPr>
                        <m:t>𝑎</m:t>
                      </m:r>
                      <m:r>
                        <a:rPr lang="en-US" altLang="zh-CN" sz="2800" i="1">
                          <a:latin typeface="Cambria Math" panose="02040503050406030204"/>
                        </a:rPr>
                        <m:t>=−</m:t>
                      </m:r>
                      <m:f>
                        <m:fPr>
                          <m:ctrlPr>
                            <a:rPr lang="en-US" altLang="zh-CN" sz="2800" i="1">
                              <a:latin typeface="Cambria Math" panose="02040503050406030204" pitchFamily="18" charset="0"/>
                            </a:rPr>
                          </m:ctrlPr>
                        </m:fPr>
                        <m:num>
                          <m:acc>
                            <m:accPr>
                              <m:chr m:val="̅"/>
                              <m:ctrlPr>
                                <a:rPr lang="en-US" altLang="zh-CN" sz="2800" i="1">
                                  <a:latin typeface="Cambria Math" panose="02040503050406030204" pitchFamily="18" charset="0"/>
                                </a:rPr>
                              </m:ctrlPr>
                            </m:accPr>
                            <m:e>
                              <m:r>
                                <a:rPr lang="en-US" altLang="zh-CN" sz="2800" i="1">
                                  <a:latin typeface="Cambria Math" panose="02040503050406030204"/>
                                </a:rPr>
                                <m:t>(</m:t>
                              </m:r>
                              <m:r>
                                <a:rPr lang="en-US" altLang="zh-CN" sz="2800" b="1" i="1">
                                  <a:latin typeface="Cambria Math" panose="02040503050406030204"/>
                                </a:rPr>
                                <m:t>𝒙</m:t>
                              </m:r>
                              <m:r>
                                <a:rPr lang="en-US" altLang="zh-CN" sz="2800" i="1">
                                  <a:latin typeface="Cambria Math" panose="02040503050406030204"/>
                                </a:rPr>
                                <m:t>,</m:t>
                              </m:r>
                              <m:r>
                                <a:rPr lang="en-US" altLang="zh-CN" sz="2800" b="1" i="1">
                                  <a:latin typeface="Cambria Math" panose="02040503050406030204"/>
                                </a:rPr>
                                <m:t>𝒚</m:t>
                              </m:r>
                              <m:r>
                                <a:rPr lang="en-US" altLang="zh-CN" sz="2800" i="1">
                                  <a:latin typeface="Cambria Math" panose="02040503050406030204"/>
                                </a:rPr>
                                <m:t>)</m:t>
                              </m:r>
                            </m:e>
                          </m:acc>
                        </m:num>
                        <m:den>
                          <m:sSup>
                            <m:sSupPr>
                              <m:ctrlPr>
                                <a:rPr lang="en-US" altLang="zh-CN" sz="2800" i="1">
                                  <a:latin typeface="Cambria Math" panose="02040503050406030204" pitchFamily="18" charset="0"/>
                                </a:rPr>
                              </m:ctrlPr>
                            </m:sSupPr>
                            <m:e>
                              <m:r>
                                <a:rPr lang="en-US" altLang="zh-CN" sz="2800" i="1">
                                  <a:latin typeface="Cambria Math" panose="02040503050406030204"/>
                                </a:rPr>
                                <m:t>|</m:t>
                              </m:r>
                              <m:d>
                                <m:dPr>
                                  <m:begChr m:val="|"/>
                                  <m:endChr m:val="|"/>
                                  <m:ctrlPr>
                                    <a:rPr lang="en-US" altLang="zh-CN" sz="2800" i="1">
                                      <a:latin typeface="Cambria Math" panose="02040503050406030204" pitchFamily="18" charset="0"/>
                                    </a:rPr>
                                  </m:ctrlPr>
                                </m:dPr>
                                <m:e>
                                  <m:r>
                                    <a:rPr lang="en-US" altLang="zh-CN" sz="2800" b="1" i="1">
                                      <a:latin typeface="Cambria Math" panose="02040503050406030204"/>
                                    </a:rPr>
                                    <m:t>𝒙</m:t>
                                  </m:r>
                                </m:e>
                              </m:d>
                              <m:r>
                                <a:rPr lang="en-US" altLang="zh-CN" sz="2800" i="1">
                                  <a:latin typeface="Cambria Math" panose="02040503050406030204"/>
                                </a:rPr>
                                <m:t>|</m:t>
                              </m:r>
                            </m:e>
                            <m:sup>
                              <m:r>
                                <a:rPr lang="en-US" altLang="zh-CN" sz="2800" i="1">
                                  <a:latin typeface="Cambria Math" panose="02040503050406030204"/>
                                </a:rPr>
                                <m:t>2</m:t>
                              </m:r>
                            </m:sup>
                          </m:sSup>
                        </m:den>
                      </m:f>
                    </m:oMath>
                  </m:oMathPara>
                </a14:m>
                <a:endParaRPr lang="zh-CN" altLang="zh-CN" sz="2800" dirty="0"/>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551705" y="1229293"/>
                <a:ext cx="8234787" cy="4935337"/>
              </a:xfrm>
              <a:prstGeom prst="rect">
                <a:avLst/>
              </a:prstGeom>
              <a:blipFill rotWithShape="1">
                <a:blip r:embed="rId2"/>
                <a:stretch>
                  <a:fillRect l="-6" t="-12" r="-386" b="-28743"/>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2">
                                            <p:txEl>
                                              <p:pRg st="1" end="1"/>
                                            </p:txEl>
                                          </p:spTgt>
                                        </p:tgtEl>
                                        <p:attrNameLst>
                                          <p:attrName>style.visibility</p:attrName>
                                        </p:attrNameLst>
                                      </p:cBhvr>
                                      <p:to>
                                        <p:strVal val="visible"/>
                                      </p:to>
                                    </p:set>
                                    <p:animEffect transition="in" filter="fade">
                                      <p:cBhvr>
                                        <p:cTn id="7" dur="1000"/>
                                        <p:tgtEl>
                                          <p:spTgt spid="22">
                                            <p:txEl>
                                              <p:pRg st="1" end="1"/>
                                            </p:txEl>
                                          </p:spTgt>
                                        </p:tgtEl>
                                      </p:cBhvr>
                                    </p:animEffect>
                                    <p:anim calcmode="lin" valueType="num">
                                      <p:cBhvr>
                                        <p:cTn id="8" dur="1000" fill="hold"/>
                                        <p:tgtEl>
                                          <p:spTgt spid="2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2">
                                            <p:txEl>
                                              <p:pRg st="2" end="2"/>
                                            </p:txEl>
                                          </p:spTgt>
                                        </p:tgtEl>
                                        <p:attrNameLst>
                                          <p:attrName>style.visibility</p:attrName>
                                        </p:attrNameLst>
                                      </p:cBhvr>
                                      <p:to>
                                        <p:strVal val="visible"/>
                                      </p:to>
                                    </p:set>
                                    <p:animEffect transition="in" filter="fade">
                                      <p:cBhvr>
                                        <p:cTn id="12" dur="1000"/>
                                        <p:tgtEl>
                                          <p:spTgt spid="22">
                                            <p:txEl>
                                              <p:pRg st="2" end="2"/>
                                            </p:txEl>
                                          </p:spTgt>
                                        </p:tgtEl>
                                      </p:cBhvr>
                                    </p:animEffect>
                                    <p:anim calcmode="lin" valueType="num">
                                      <p:cBhvr>
                                        <p:cTn id="13" dur="1000" fill="hold"/>
                                        <p:tgtEl>
                                          <p:spTgt spid="22">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22">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2">
                                            <p:txEl>
                                              <p:pRg st="5" end="5"/>
                                            </p:txEl>
                                          </p:spTgt>
                                        </p:tgtEl>
                                        <p:attrNameLst>
                                          <p:attrName>style.visibility</p:attrName>
                                        </p:attrNameLst>
                                      </p:cBhvr>
                                      <p:to>
                                        <p:strVal val="visible"/>
                                      </p:to>
                                    </p:set>
                                    <p:animEffect transition="in" filter="fade">
                                      <p:cBhvr>
                                        <p:cTn id="17" dur="1000"/>
                                        <p:tgtEl>
                                          <p:spTgt spid="22">
                                            <p:txEl>
                                              <p:pRg st="5" end="5"/>
                                            </p:txEl>
                                          </p:spTgt>
                                        </p:tgtEl>
                                      </p:cBhvr>
                                    </p:animEffect>
                                    <p:anim calcmode="lin" valueType="num">
                                      <p:cBhvr>
                                        <p:cTn id="18" dur="1000" fill="hold"/>
                                        <p:tgtEl>
                                          <p:spTgt spid="22">
                                            <p:txEl>
                                              <p:pRg st="5" end="5"/>
                                            </p:txEl>
                                          </p:spTgt>
                                        </p:tgtEl>
                                        <p:attrNameLst>
                                          <p:attrName>ppt_x</p:attrName>
                                        </p:attrNameLst>
                                      </p:cBhvr>
                                      <p:tavLst>
                                        <p:tav tm="0">
                                          <p:val>
                                            <p:strVal val="#ppt_x"/>
                                          </p:val>
                                        </p:tav>
                                        <p:tav tm="100000">
                                          <p:val>
                                            <p:strVal val="#ppt_x"/>
                                          </p:val>
                                        </p:tav>
                                      </p:tavLst>
                                    </p:anim>
                                    <p:anim calcmode="lin" valueType="num">
                                      <p:cBhvr>
                                        <p:cTn id="19" dur="1000" fill="hold"/>
                                        <p:tgtEl>
                                          <p:spTgt spid="22">
                                            <p:txEl>
                                              <p:pRg st="5" end="5"/>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2">
                                            <p:txEl>
                                              <p:pRg st="3" end="3"/>
                                            </p:txEl>
                                          </p:spTgt>
                                        </p:tgtEl>
                                        <p:attrNameLst>
                                          <p:attrName>style.visibility</p:attrName>
                                        </p:attrNameLst>
                                      </p:cBhvr>
                                      <p:to>
                                        <p:strVal val="visible"/>
                                      </p:to>
                                    </p:set>
                                    <p:animEffect transition="in" filter="fade">
                                      <p:cBhvr>
                                        <p:cTn id="22" dur="1000"/>
                                        <p:tgtEl>
                                          <p:spTgt spid="22">
                                            <p:txEl>
                                              <p:pRg st="3" end="3"/>
                                            </p:txEl>
                                          </p:spTgt>
                                        </p:tgtEl>
                                      </p:cBhvr>
                                    </p:animEffect>
                                    <p:anim calcmode="lin" valueType="num">
                                      <p:cBhvr>
                                        <p:cTn id="23" dur="1000" fill="hold"/>
                                        <p:tgtEl>
                                          <p:spTgt spid="22">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22">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xEl>
                                              <p:pRg st="4" end="4"/>
                                            </p:txEl>
                                          </p:spTgt>
                                        </p:tgtEl>
                                        <p:attrNameLst>
                                          <p:attrName>style.visibility</p:attrName>
                                        </p:attrNameLst>
                                      </p:cBhvr>
                                      <p:to>
                                        <p:strVal val="visible"/>
                                      </p:to>
                                    </p:set>
                                    <p:animEffect transition="in" filter="fade">
                                      <p:cBhvr>
                                        <p:cTn id="27" dur="1000"/>
                                        <p:tgtEl>
                                          <p:spTgt spid="22">
                                            <p:txEl>
                                              <p:pRg st="4" end="4"/>
                                            </p:txEl>
                                          </p:spTgt>
                                        </p:tgtEl>
                                      </p:cBhvr>
                                    </p:animEffect>
                                    <p:anim calcmode="lin" valueType="num">
                                      <p:cBhvr>
                                        <p:cTn id="28" dur="1000" fill="hold"/>
                                        <p:tgtEl>
                                          <p:spTgt spid="22">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2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4000"/>
                  </a:lnSpc>
                  <a:spcBef>
                    <a:spcPts val="0"/>
                  </a:spcBef>
                </a:pPr>
                <a:r>
                  <a:rPr lang="zh-CN" altLang="zh-CN" sz="2800" b="1" dirty="0">
                    <a:solidFill>
                      <a:srgbClr val="0000FF"/>
                    </a:solidFill>
                  </a:rPr>
                  <a:t>定义</a:t>
                </a:r>
                <a:r>
                  <a:rPr lang="en-US" altLang="zh-CN" sz="2800" b="1" dirty="0">
                    <a:solidFill>
                      <a:srgbClr val="0000FF"/>
                    </a:solidFill>
                  </a:rPr>
                  <a:t>1.4.1</a:t>
                </a:r>
                <a:r>
                  <a:rPr lang="zh-CN" altLang="zh-CN" sz="2800" dirty="0">
                    <a:solidFill>
                      <a:srgbClr val="0000FF"/>
                    </a:solidFill>
                  </a:rPr>
                  <a:t>（</a:t>
                </a:r>
                <a:r>
                  <a:rPr lang="zh-CN" altLang="zh-CN" sz="2800" b="1" dirty="0">
                    <a:solidFill>
                      <a:srgbClr val="0000FF"/>
                    </a:solidFill>
                  </a:rPr>
                  <a:t>内积空间</a:t>
                </a:r>
                <a:r>
                  <a:rPr lang="zh-CN" altLang="zh-CN" sz="2800" dirty="0">
                    <a:solidFill>
                      <a:srgbClr val="0000FF"/>
                    </a:solidFill>
                  </a:rPr>
                  <a:t>）</a:t>
                </a:r>
                <a:r>
                  <a:rPr lang="zh-CN" altLang="zh-CN" sz="2800" dirty="0"/>
                  <a:t>设</a:t>
                </a:r>
                <a14:m>
                  <m:oMath xmlns:m="http://schemas.openxmlformats.org/officeDocument/2006/math">
                    <m:r>
                      <a:rPr lang="en-US" altLang="zh-CN" sz="2800" i="1">
                        <a:latin typeface="Cambria Math" panose="02040503050406030204" pitchFamily="18" charset="0"/>
                      </a:rPr>
                      <m:t>𝐹</m:t>
                    </m:r>
                    <m:r>
                      <a:rPr lang="en-US" altLang="zh-CN" sz="2800" b="0" i="1" smtClean="0">
                        <a:latin typeface="Cambria Math" panose="02040503050406030204"/>
                      </a:rPr>
                      <m:t>=</m:t>
                    </m:r>
                    <m:r>
                      <a:rPr lang="en-US" altLang="zh-CN" sz="2800" b="0" i="1" smtClean="0">
                        <a:latin typeface="Cambria Math" panose="02040503050406030204"/>
                        <a:ea typeface="Cambria Math" panose="02040503050406030204"/>
                      </a:rPr>
                      <m:t>ℝ</m:t>
                    </m:r>
                  </m:oMath>
                </a14:m>
                <a:r>
                  <a:rPr lang="zh-CN" altLang="en-US" sz="2800" dirty="0"/>
                  <a:t>或</a:t>
                </a:r>
                <a14:m>
                  <m:oMath xmlns:m="http://schemas.openxmlformats.org/officeDocument/2006/math">
                    <m:r>
                      <a:rPr lang="en-US" altLang="zh-CN" sz="2800" i="1">
                        <a:latin typeface="Cambria Math" panose="02040503050406030204"/>
                        <a:ea typeface="Cambria Math" panose="02040503050406030204"/>
                      </a:rPr>
                      <m:t>ℂ</m:t>
                    </m:r>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pitchFamily="18" charset="0"/>
                      </a:rPr>
                      <m:t>𝑉</m:t>
                    </m:r>
                  </m:oMath>
                </a14:m>
                <a:r>
                  <a:rPr lang="zh-CN" altLang="zh-CN" sz="2800" dirty="0"/>
                  <a:t>是</a:t>
                </a:r>
                <a14:m>
                  <m:oMath xmlns:m="http://schemas.openxmlformats.org/officeDocument/2006/math">
                    <m:r>
                      <a:rPr lang="en-US" altLang="zh-CN" sz="2800" i="1">
                        <a:latin typeface="Cambria Math" panose="02040503050406030204" pitchFamily="18" charset="0"/>
                      </a:rPr>
                      <m:t>𝐹</m:t>
                    </m:r>
                  </m:oMath>
                </a14:m>
                <a:r>
                  <a:rPr lang="zh-CN" altLang="zh-CN" sz="2800" dirty="0"/>
                  <a:t>上的线性空间</a:t>
                </a:r>
                <a:r>
                  <a:rPr lang="en-US" altLang="zh-CN" sz="2800" dirty="0">
                    <a:latin typeface="仿宋" panose="02010609060101010101" pitchFamily="49" charset="-122"/>
                    <a:ea typeface="仿宋" panose="02010609060101010101" pitchFamily="49" charset="-122"/>
                  </a:rPr>
                  <a:t>,</a:t>
                </a:r>
                <a:r>
                  <a:rPr lang="zh-CN" altLang="zh-CN" sz="2800" dirty="0"/>
                  <a:t>若对</a:t>
                </a:r>
                <a14:m>
                  <m:oMath xmlns:m="http://schemas.openxmlformats.org/officeDocument/2006/math">
                    <m:r>
                      <a:rPr lang="en-US" altLang="zh-CN" sz="2800" i="1">
                        <a:latin typeface="Cambria Math" panose="02040503050406030204" pitchFamily="18" charset="0"/>
                      </a:rPr>
                      <m:t>𝑉</m:t>
                    </m:r>
                  </m:oMath>
                </a14:m>
                <a:r>
                  <a:rPr lang="zh-CN" altLang="zh-CN" sz="2800" dirty="0"/>
                  <a:t>中任意两向量</a:t>
                </a:r>
                <a14:m>
                  <m:oMath xmlns:m="http://schemas.openxmlformats.org/officeDocument/2006/math">
                    <m:r>
                      <a:rPr lang="en-US" altLang="zh-CN" sz="2800" b="1" i="1">
                        <a:latin typeface="Cambria Math" panose="02040503050406030204" pitchFamily="18" charset="0"/>
                      </a:rPr>
                      <m:t>𝜶</m:t>
                    </m:r>
                  </m:oMath>
                </a14:m>
                <a:r>
                  <a:rPr lang="zh-CN" altLang="zh-CN" sz="2800" dirty="0"/>
                  <a:t>和</a:t>
                </a:r>
                <a14:m>
                  <m:oMath xmlns:m="http://schemas.openxmlformats.org/officeDocument/2006/math">
                    <m:r>
                      <a:rPr lang="en-US" altLang="zh-CN" sz="2800" b="1" i="1">
                        <a:latin typeface="Cambria Math" panose="02040503050406030204" pitchFamily="18" charset="0"/>
                      </a:rPr>
                      <m:t>𝜷</m:t>
                    </m:r>
                  </m:oMath>
                </a14:m>
                <a:r>
                  <a:rPr lang="en-US" altLang="zh-CN" sz="2800" dirty="0">
                    <a:latin typeface="仿宋" panose="02010609060101010101" pitchFamily="49" charset="-122"/>
                    <a:ea typeface="仿宋" panose="02010609060101010101" pitchFamily="49" charset="-122"/>
                  </a:rPr>
                  <a:t>,</a:t>
                </a:r>
                <a:r>
                  <a:rPr lang="zh-CN" altLang="zh-CN" sz="2800" dirty="0"/>
                  <a:t>定义了一个数</a:t>
                </a:r>
                <a14:m>
                  <m:oMath xmlns:m="http://schemas.openxmlformats.org/officeDocument/2006/math">
                    <m:r>
                      <a:rPr lang="en-US" altLang="zh-CN" sz="2800">
                        <a:latin typeface="Cambria Math" panose="02040503050406030204" pitchFamily="18" charset="0"/>
                      </a:rPr>
                      <m:t>(</m:t>
                    </m:r>
                    <m:r>
                      <a:rPr lang="en-US" altLang="zh-CN" sz="2800" b="1" i="1">
                        <a:latin typeface="Cambria Math" panose="02040503050406030204" pitchFamily="18" charset="0"/>
                      </a:rPr>
                      <m:t>𝜶</m:t>
                    </m:r>
                    <m:r>
                      <a:rPr lang="en-US" altLang="zh-CN" sz="2800">
                        <a:latin typeface="Cambria Math" panose="02040503050406030204" pitchFamily="18" charset="0"/>
                      </a:rPr>
                      <m:t>,</m:t>
                    </m:r>
                    <m:r>
                      <a:rPr lang="en-US" altLang="zh-CN" sz="2800" b="1" i="1">
                        <a:latin typeface="Cambria Math" panose="02040503050406030204" pitchFamily="18" charset="0"/>
                      </a:rPr>
                      <m:t>𝜷</m:t>
                    </m:r>
                    <m:r>
                      <a:rPr lang="en-US" altLang="zh-CN" sz="2800">
                        <a:latin typeface="Cambria Math" panose="02040503050406030204" pitchFamily="18" charset="0"/>
                      </a:rPr>
                      <m:t>)∈</m:t>
                    </m:r>
                    <m:r>
                      <a:rPr lang="en-US" altLang="zh-CN" sz="2800" i="1">
                        <a:latin typeface="Cambria Math" panose="02040503050406030204" pitchFamily="18" charset="0"/>
                      </a:rPr>
                      <m:t>𝐹</m:t>
                    </m:r>
                  </m:oMath>
                </a14:m>
                <a:r>
                  <a:rPr lang="en-US" altLang="zh-CN" sz="2800" dirty="0">
                    <a:latin typeface="仿宋" panose="02010609060101010101" pitchFamily="49" charset="-122"/>
                    <a:ea typeface="仿宋" panose="02010609060101010101" pitchFamily="49" charset="-122"/>
                  </a:rPr>
                  <a:t>,</a:t>
                </a:r>
                <a:r>
                  <a:rPr lang="zh-CN" altLang="zh-CN" sz="2800" dirty="0"/>
                  <a:t>使得</a:t>
                </a:r>
                <a14:m>
                  <m:oMath xmlns:m="http://schemas.openxmlformats.org/officeDocument/2006/math">
                    <m:r>
                      <a:rPr lang="en-US" altLang="zh-CN" sz="2800" b="1" i="1" smtClean="0">
                        <a:latin typeface="Cambria Math" panose="02040503050406030204"/>
                        <a:ea typeface="Cambria Math" panose="02040503050406030204"/>
                      </a:rPr>
                      <m:t>∀</m:t>
                    </m:r>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b="1" i="1">
                        <a:latin typeface="Cambria Math" panose="02040503050406030204" pitchFamily="18" charset="0"/>
                      </a:rPr>
                      <m:t>𝒚</m:t>
                    </m:r>
                    <m:r>
                      <a:rPr lang="en-US" altLang="zh-CN" sz="2800">
                        <a:latin typeface="Cambria Math" panose="02040503050406030204" pitchFamily="18" charset="0"/>
                      </a:rPr>
                      <m:t>,</m:t>
                    </m:r>
                    <m:r>
                      <a:rPr lang="en-US" altLang="zh-CN" sz="2800" b="1" i="1">
                        <a:latin typeface="Cambria Math" panose="02040503050406030204" pitchFamily="18" charset="0"/>
                      </a:rPr>
                      <m:t>𝒛</m:t>
                    </m:r>
                    <m:r>
                      <a:rPr lang="en-US" altLang="zh-CN" sz="2800">
                        <a:latin typeface="Cambria Math" panose="02040503050406030204" pitchFamily="18" charset="0"/>
                      </a:rPr>
                      <m:t>∈</m:t>
                    </m:r>
                    <m:r>
                      <a:rPr lang="en-US" altLang="zh-CN" sz="2800" i="1">
                        <a:latin typeface="Cambria Math" panose="02040503050406030204" pitchFamily="18" charset="0"/>
                      </a:rPr>
                      <m:t>𝑉</m:t>
                    </m:r>
                  </m:oMath>
                </a14:m>
                <a:r>
                  <a:rPr lang="zh-CN" altLang="zh-CN" sz="2800" dirty="0"/>
                  <a:t>和</a:t>
                </a:r>
                <a14:m>
                  <m:oMath xmlns:m="http://schemas.openxmlformats.org/officeDocument/2006/math">
                    <m:r>
                      <a:rPr lang="en-US" altLang="zh-CN" sz="2800" i="1">
                        <a:latin typeface="Cambria Math" panose="02040503050406030204" pitchFamily="18" charset="0"/>
                      </a:rPr>
                      <m:t>𝑘</m:t>
                    </m:r>
                    <m:r>
                      <a:rPr lang="en-US" altLang="zh-CN" sz="2800">
                        <a:latin typeface="Cambria Math" panose="02040503050406030204" pitchFamily="18" charset="0"/>
                      </a:rPr>
                      <m:t>∈</m:t>
                    </m:r>
                    <m:r>
                      <a:rPr lang="en-US" altLang="zh-CN" sz="2800" i="1">
                        <a:latin typeface="Cambria Math" panose="02040503050406030204" pitchFamily="18" charset="0"/>
                      </a:rPr>
                      <m:t>𝐹</m:t>
                    </m:r>
                  </m:oMath>
                </a14:m>
                <a:r>
                  <a:rPr lang="zh-CN" altLang="zh-CN" sz="2800" dirty="0"/>
                  <a:t>满足</a:t>
                </a:r>
              </a:p>
              <a:p>
                <a:pPr>
                  <a:lnSpc>
                    <a:spcPct val="114000"/>
                  </a:lnSpc>
                  <a:spcBef>
                    <a:spcPts val="0"/>
                  </a:spcBef>
                </a:pPr>
                <a:r>
                  <a:rPr lang="zh-CN" altLang="zh-CN" sz="2600" dirty="0"/>
                  <a:t>（</a:t>
                </a:r>
                <a:r>
                  <a:rPr lang="en-US" altLang="zh-CN" sz="2600" dirty="0"/>
                  <a:t>1</a:t>
                </a:r>
                <a:r>
                  <a:rPr lang="zh-CN" altLang="zh-CN" sz="2600" dirty="0"/>
                  <a:t>）</a:t>
                </a:r>
                <a:r>
                  <a:rPr lang="zh-CN" altLang="zh-CN" sz="2600" b="1" dirty="0">
                    <a:solidFill>
                      <a:srgbClr val="0000FF"/>
                    </a:solidFill>
                  </a:rPr>
                  <a:t>共轭</a:t>
                </a:r>
                <a:r>
                  <a:rPr lang="zh-CN" altLang="zh-CN" sz="2600" b="1" dirty="0">
                    <a:solidFill>
                      <a:srgbClr val="FF0000"/>
                    </a:solidFill>
                  </a:rPr>
                  <a:t>对称性</a:t>
                </a:r>
                <a:r>
                  <a:rPr lang="en-US" altLang="zh-CN" sz="2600" dirty="0">
                    <a:latin typeface="仿宋" panose="02010609060101010101" pitchFamily="49" charset="-122"/>
                    <a:ea typeface="仿宋" panose="02010609060101010101" pitchFamily="49" charset="-122"/>
                  </a:rPr>
                  <a:t>:</a:t>
                </a:r>
                <a:r>
                  <a:rPr lang="en-US" altLang="zh-CN" sz="2600" dirty="0"/>
                  <a:t> </a:t>
                </a:r>
                <a14:m>
                  <m:oMath xmlns:m="http://schemas.openxmlformats.org/officeDocument/2006/math">
                    <m:d>
                      <m:dPr>
                        <m:ctrlPr>
                          <a:rPr lang="zh-CN" altLang="zh-CN" sz="2600" i="1">
                            <a:latin typeface="Cambria Math" panose="02040503050406030204" pitchFamily="18" charset="0"/>
                          </a:rPr>
                        </m:ctrlPr>
                      </m:dPr>
                      <m:e>
                        <m:r>
                          <a:rPr lang="en-US" altLang="zh-CN" sz="2600" b="1" i="1">
                            <a:latin typeface="Cambria Math" panose="02040503050406030204" pitchFamily="18" charset="0"/>
                          </a:rPr>
                          <m:t>𝒙</m:t>
                        </m:r>
                        <m:r>
                          <a:rPr lang="en-US" altLang="zh-CN" sz="2600">
                            <a:latin typeface="Cambria Math" panose="02040503050406030204" pitchFamily="18" charset="0"/>
                          </a:rPr>
                          <m:t>,</m:t>
                        </m:r>
                        <m:r>
                          <a:rPr lang="en-US" altLang="zh-CN" sz="2600" b="1" i="1">
                            <a:latin typeface="Cambria Math" panose="02040503050406030204" pitchFamily="18" charset="0"/>
                          </a:rPr>
                          <m:t>𝒚</m:t>
                        </m:r>
                      </m:e>
                    </m:d>
                    <m:r>
                      <a:rPr lang="en-US" altLang="zh-CN" sz="2600">
                        <a:latin typeface="Cambria Math" panose="02040503050406030204" pitchFamily="18" charset="0"/>
                      </a:rPr>
                      <m:t>=</m:t>
                    </m:r>
                    <m:bar>
                      <m:barPr>
                        <m:pos m:val="top"/>
                        <m:ctrlPr>
                          <a:rPr lang="zh-CN" altLang="zh-CN" sz="2600" i="1" smtClean="0">
                            <a:solidFill>
                              <a:srgbClr val="0000FF"/>
                            </a:solidFill>
                            <a:latin typeface="Cambria Math" panose="02040503050406030204" pitchFamily="18" charset="0"/>
                          </a:rPr>
                        </m:ctrlPr>
                      </m:barPr>
                      <m:e>
                        <m:d>
                          <m:dPr>
                            <m:ctrlPr>
                              <a:rPr lang="zh-CN" altLang="zh-CN" sz="2600" i="1">
                                <a:solidFill>
                                  <a:srgbClr val="0000FF"/>
                                </a:solidFill>
                                <a:latin typeface="Cambria Math" panose="02040503050406030204" pitchFamily="18" charset="0"/>
                              </a:rPr>
                            </m:ctrlPr>
                          </m:dPr>
                          <m:e>
                            <m:r>
                              <a:rPr lang="en-US" altLang="zh-CN" sz="2600" b="1" i="1">
                                <a:solidFill>
                                  <a:srgbClr val="0000FF"/>
                                </a:solidFill>
                                <a:latin typeface="Cambria Math" panose="02040503050406030204" pitchFamily="18" charset="0"/>
                              </a:rPr>
                              <m:t>𝒚</m:t>
                            </m:r>
                            <m:r>
                              <a:rPr lang="en-US" altLang="zh-CN" sz="2600">
                                <a:solidFill>
                                  <a:srgbClr val="0000FF"/>
                                </a:solidFill>
                                <a:latin typeface="Cambria Math" panose="02040503050406030204" pitchFamily="18" charset="0"/>
                              </a:rPr>
                              <m:t>,</m:t>
                            </m:r>
                            <m:r>
                              <a:rPr lang="en-US" altLang="zh-CN" sz="2600" b="1" i="1">
                                <a:solidFill>
                                  <a:srgbClr val="0000FF"/>
                                </a:solidFill>
                                <a:latin typeface="Cambria Math" panose="02040503050406030204" pitchFamily="18" charset="0"/>
                              </a:rPr>
                              <m:t>𝒙</m:t>
                            </m:r>
                          </m:e>
                        </m:d>
                      </m:e>
                    </m:bar>
                  </m:oMath>
                </a14:m>
                <a:r>
                  <a:rPr lang="en-US" altLang="zh-CN" sz="2600" dirty="0">
                    <a:latin typeface="仿宋" panose="02010609060101010101" pitchFamily="49" charset="-122"/>
                    <a:ea typeface="仿宋" panose="02010609060101010101" pitchFamily="49" charset="-122"/>
                  </a:rPr>
                  <a:t>;</a:t>
                </a:r>
                <a:r>
                  <a:rPr lang="en-US" altLang="zh-CN" sz="2600" dirty="0"/>
                  <a:t> </a:t>
                </a:r>
                <a:endParaRPr lang="zh-CN" altLang="zh-CN" sz="2600" dirty="0"/>
              </a:p>
              <a:p>
                <a:pPr>
                  <a:lnSpc>
                    <a:spcPct val="114000"/>
                  </a:lnSpc>
                  <a:spcBef>
                    <a:spcPts val="0"/>
                  </a:spcBef>
                </a:pPr>
                <a:r>
                  <a:rPr lang="zh-CN" altLang="zh-CN" sz="2600" dirty="0"/>
                  <a:t>（</a:t>
                </a:r>
                <a:r>
                  <a:rPr lang="en-US" altLang="zh-CN" sz="2600" dirty="0"/>
                  <a:t>2</a:t>
                </a:r>
                <a:r>
                  <a:rPr lang="zh-CN" altLang="zh-CN" sz="2600" dirty="0"/>
                  <a:t>）</a:t>
                </a:r>
                <a:r>
                  <a:rPr lang="zh-CN" altLang="zh-CN" sz="2600" b="1" dirty="0">
                    <a:solidFill>
                      <a:srgbClr val="FF0000"/>
                    </a:solidFill>
                  </a:rPr>
                  <a:t>可加性</a:t>
                </a:r>
                <a:r>
                  <a:rPr lang="en-US" altLang="zh-CN" sz="2600" dirty="0">
                    <a:latin typeface="仿宋" panose="02010609060101010101" pitchFamily="49" charset="-122"/>
                    <a:ea typeface="仿宋" panose="02010609060101010101" pitchFamily="49" charset="-122"/>
                  </a:rPr>
                  <a:t>:</a:t>
                </a:r>
                <a14:m>
                  <m:oMath xmlns:m="http://schemas.openxmlformats.org/officeDocument/2006/math">
                    <m:d>
                      <m:dPr>
                        <m:ctrlPr>
                          <a:rPr lang="zh-CN" altLang="zh-CN" sz="2600" i="1">
                            <a:latin typeface="Cambria Math" panose="02040503050406030204" pitchFamily="18" charset="0"/>
                          </a:rPr>
                        </m:ctrlPr>
                      </m:dPr>
                      <m:e>
                        <m:r>
                          <a:rPr lang="en-US" altLang="zh-CN" sz="2600" b="1" i="1">
                            <a:latin typeface="Cambria Math" panose="02040503050406030204" pitchFamily="18" charset="0"/>
                          </a:rPr>
                          <m:t>𝒙</m:t>
                        </m:r>
                        <m:r>
                          <a:rPr lang="en-US" altLang="zh-CN" sz="2600">
                            <a:latin typeface="Cambria Math" panose="02040503050406030204" pitchFamily="18" charset="0"/>
                          </a:rPr>
                          <m:t>+</m:t>
                        </m:r>
                        <m:r>
                          <a:rPr lang="en-US" altLang="zh-CN" sz="2600" b="1" i="1">
                            <a:latin typeface="Cambria Math" panose="02040503050406030204" pitchFamily="18" charset="0"/>
                          </a:rPr>
                          <m:t>𝒚</m:t>
                        </m:r>
                        <m:r>
                          <a:rPr lang="en-US" altLang="zh-CN" sz="2600">
                            <a:latin typeface="Cambria Math" panose="02040503050406030204" pitchFamily="18" charset="0"/>
                          </a:rPr>
                          <m:t>,</m:t>
                        </m:r>
                        <m:r>
                          <a:rPr lang="en-US" altLang="zh-CN" sz="2600" b="1" i="1">
                            <a:latin typeface="Cambria Math" panose="02040503050406030204" pitchFamily="18" charset="0"/>
                          </a:rPr>
                          <m:t>𝒛</m:t>
                        </m:r>
                      </m:e>
                    </m:d>
                    <m:r>
                      <a:rPr lang="en-US" altLang="zh-CN" sz="2600">
                        <a:latin typeface="Cambria Math" panose="02040503050406030204" pitchFamily="18" charset="0"/>
                      </a:rPr>
                      <m:t>=</m:t>
                    </m:r>
                    <m:d>
                      <m:dPr>
                        <m:ctrlPr>
                          <a:rPr lang="zh-CN" altLang="zh-CN" sz="2600" i="1">
                            <a:latin typeface="Cambria Math" panose="02040503050406030204" pitchFamily="18" charset="0"/>
                          </a:rPr>
                        </m:ctrlPr>
                      </m:dPr>
                      <m:e>
                        <m:r>
                          <a:rPr lang="en-US" altLang="zh-CN" sz="2600" b="1" i="1">
                            <a:latin typeface="Cambria Math" panose="02040503050406030204" pitchFamily="18" charset="0"/>
                          </a:rPr>
                          <m:t>𝒙</m:t>
                        </m:r>
                        <m:r>
                          <a:rPr lang="en-US" altLang="zh-CN" sz="2600">
                            <a:latin typeface="Cambria Math" panose="02040503050406030204" pitchFamily="18" charset="0"/>
                          </a:rPr>
                          <m:t>,</m:t>
                        </m:r>
                        <m:r>
                          <a:rPr lang="en-US" altLang="zh-CN" sz="2600" b="1" i="1">
                            <a:latin typeface="Cambria Math" panose="02040503050406030204" pitchFamily="18" charset="0"/>
                          </a:rPr>
                          <m:t>𝒛</m:t>
                        </m:r>
                      </m:e>
                    </m:d>
                    <m:r>
                      <a:rPr lang="en-US" altLang="zh-CN" sz="2600">
                        <a:latin typeface="Cambria Math" panose="02040503050406030204" pitchFamily="18" charset="0"/>
                      </a:rPr>
                      <m:t>+</m:t>
                    </m:r>
                    <m:d>
                      <m:dPr>
                        <m:ctrlPr>
                          <a:rPr lang="zh-CN" altLang="zh-CN" sz="2600" i="1">
                            <a:latin typeface="Cambria Math" panose="02040503050406030204" pitchFamily="18" charset="0"/>
                          </a:rPr>
                        </m:ctrlPr>
                      </m:dPr>
                      <m:e>
                        <m:r>
                          <a:rPr lang="en-US" altLang="zh-CN" sz="2600" b="1" i="1">
                            <a:latin typeface="Cambria Math" panose="02040503050406030204" pitchFamily="18" charset="0"/>
                          </a:rPr>
                          <m:t>𝒚</m:t>
                        </m:r>
                        <m:r>
                          <a:rPr lang="en-US" altLang="zh-CN" sz="2600">
                            <a:latin typeface="Cambria Math" panose="02040503050406030204" pitchFamily="18" charset="0"/>
                          </a:rPr>
                          <m:t>,</m:t>
                        </m:r>
                        <m:r>
                          <a:rPr lang="en-US" altLang="zh-CN" sz="2600" b="1" i="1">
                            <a:latin typeface="Cambria Math" panose="02040503050406030204" pitchFamily="18" charset="0"/>
                          </a:rPr>
                          <m:t>𝒛</m:t>
                        </m:r>
                      </m:e>
                    </m:d>
                  </m:oMath>
                </a14:m>
                <a:r>
                  <a:rPr lang="en-US" altLang="zh-CN" sz="2600" dirty="0">
                    <a:latin typeface="仿宋" panose="02010609060101010101" pitchFamily="49" charset="-122"/>
                    <a:ea typeface="仿宋" panose="02010609060101010101" pitchFamily="49" charset="-122"/>
                  </a:rPr>
                  <a:t>;</a:t>
                </a:r>
                <a:r>
                  <a:rPr lang="en-US" altLang="zh-CN" sz="2600" dirty="0"/>
                  <a:t> </a:t>
                </a:r>
                <a:endParaRPr lang="zh-CN" altLang="zh-CN" sz="2600" dirty="0"/>
              </a:p>
              <a:p>
                <a:pPr>
                  <a:lnSpc>
                    <a:spcPct val="114000"/>
                  </a:lnSpc>
                  <a:spcBef>
                    <a:spcPts val="0"/>
                  </a:spcBef>
                </a:pPr>
                <a:r>
                  <a:rPr lang="zh-CN" altLang="zh-CN" sz="2600" dirty="0"/>
                  <a:t>（</a:t>
                </a:r>
                <a:r>
                  <a:rPr lang="en-US" altLang="zh-CN" sz="2600" dirty="0"/>
                  <a:t>3</a:t>
                </a:r>
                <a:r>
                  <a:rPr lang="zh-CN" altLang="zh-CN" sz="2600" dirty="0"/>
                  <a:t>）</a:t>
                </a:r>
                <a:r>
                  <a:rPr lang="zh-CN" altLang="zh-CN" sz="2600" b="1" dirty="0">
                    <a:solidFill>
                      <a:srgbClr val="FF0000"/>
                    </a:solidFill>
                  </a:rPr>
                  <a:t>齐次性</a:t>
                </a:r>
                <a:r>
                  <a:rPr lang="en-US" altLang="zh-CN" sz="2600" dirty="0">
                    <a:latin typeface="仿宋" panose="02010609060101010101" pitchFamily="49" charset="-122"/>
                    <a:ea typeface="仿宋" panose="02010609060101010101" pitchFamily="49" charset="-122"/>
                  </a:rPr>
                  <a:t>:</a:t>
                </a:r>
                <a14:m>
                  <m:oMath xmlns:m="http://schemas.openxmlformats.org/officeDocument/2006/math">
                    <m:d>
                      <m:dPr>
                        <m:ctrlPr>
                          <a:rPr lang="zh-CN" altLang="zh-CN" sz="2600" i="1">
                            <a:latin typeface="Cambria Math" panose="02040503050406030204" pitchFamily="18" charset="0"/>
                            <a:ea typeface="仿宋" panose="02010609060101010101" pitchFamily="49" charset="-122"/>
                          </a:rPr>
                        </m:ctrlPr>
                      </m:dPr>
                      <m:e>
                        <m:r>
                          <a:rPr lang="en-US" altLang="zh-CN" sz="2600">
                            <a:latin typeface="Cambria Math" panose="02040503050406030204"/>
                            <a:ea typeface="仿宋" panose="02010609060101010101" pitchFamily="49" charset="-122"/>
                          </a:rPr>
                          <m:t>𝑘</m:t>
                        </m:r>
                        <m:r>
                          <a:rPr lang="en-US" altLang="zh-CN" sz="2600">
                            <a:latin typeface="Cambria Math" panose="02040503050406030204"/>
                            <a:ea typeface="仿宋" panose="02010609060101010101" pitchFamily="49" charset="-122"/>
                          </a:rPr>
                          <m:t>𝒙</m:t>
                        </m:r>
                        <m:r>
                          <a:rPr lang="en-US" altLang="zh-CN" sz="2600">
                            <a:latin typeface="Cambria Math" panose="02040503050406030204"/>
                            <a:ea typeface="仿宋" panose="02010609060101010101" pitchFamily="49" charset="-122"/>
                          </a:rPr>
                          <m:t>,</m:t>
                        </m:r>
                        <m:r>
                          <a:rPr lang="en-US" altLang="zh-CN" sz="2600">
                            <a:latin typeface="Cambria Math" panose="02040503050406030204"/>
                            <a:ea typeface="仿宋" panose="02010609060101010101" pitchFamily="49" charset="-122"/>
                          </a:rPr>
                          <m:t>𝒚</m:t>
                        </m:r>
                      </m:e>
                    </m:d>
                    <m:r>
                      <a:rPr lang="en-US" altLang="zh-CN" sz="2600">
                        <a:latin typeface="Cambria Math" panose="02040503050406030204"/>
                        <a:ea typeface="仿宋" panose="02010609060101010101" pitchFamily="49" charset="-122"/>
                      </a:rPr>
                      <m:t>=</m:t>
                    </m:r>
                    <m:r>
                      <a:rPr lang="en-US" altLang="zh-CN" sz="2600">
                        <a:latin typeface="Cambria Math" panose="02040503050406030204"/>
                        <a:ea typeface="仿宋" panose="02010609060101010101" pitchFamily="49" charset="-122"/>
                      </a:rPr>
                      <m:t>𝑘</m:t>
                    </m:r>
                    <m:r>
                      <a:rPr lang="en-US" altLang="zh-CN" sz="2600">
                        <a:latin typeface="Cambria Math" panose="02040503050406030204"/>
                        <a:ea typeface="仿宋" panose="02010609060101010101" pitchFamily="49" charset="-122"/>
                      </a:rPr>
                      <m:t>(</m:t>
                    </m:r>
                    <m:r>
                      <a:rPr lang="en-US" altLang="zh-CN" sz="2600">
                        <a:latin typeface="Cambria Math" panose="02040503050406030204"/>
                        <a:ea typeface="仿宋" panose="02010609060101010101" pitchFamily="49" charset="-122"/>
                      </a:rPr>
                      <m:t>𝒙</m:t>
                    </m:r>
                    <m:r>
                      <a:rPr lang="en-US" altLang="zh-CN" sz="2600">
                        <a:latin typeface="Cambria Math" panose="02040503050406030204"/>
                        <a:ea typeface="仿宋" panose="02010609060101010101" pitchFamily="49" charset="-122"/>
                      </a:rPr>
                      <m:t>,</m:t>
                    </m:r>
                    <m:r>
                      <a:rPr lang="en-US" altLang="zh-CN" sz="2600">
                        <a:latin typeface="Cambria Math" panose="02040503050406030204"/>
                        <a:ea typeface="仿宋" panose="02010609060101010101" pitchFamily="49" charset="-122"/>
                      </a:rPr>
                      <m:t>𝒚</m:t>
                    </m:r>
                    <m:r>
                      <a:rPr lang="en-US" altLang="zh-CN" sz="2600">
                        <a:latin typeface="Cambria Math" panose="02040503050406030204"/>
                        <a:ea typeface="仿宋" panose="02010609060101010101" pitchFamily="49" charset="-122"/>
                      </a:rPr>
                      <m:t>)</m:t>
                    </m:r>
                  </m:oMath>
                </a14:m>
                <a:r>
                  <a:rPr lang="en-US" altLang="zh-CN" sz="2600" dirty="0">
                    <a:latin typeface="仿宋" panose="02010609060101010101" pitchFamily="49" charset="-122"/>
                    <a:ea typeface="仿宋" panose="02010609060101010101" pitchFamily="49" charset="-122"/>
                  </a:rPr>
                  <a:t>; </a:t>
                </a:r>
                <a:endParaRPr lang="zh-CN" altLang="zh-CN" sz="2600" dirty="0">
                  <a:latin typeface="仿宋" panose="02010609060101010101" pitchFamily="49" charset="-122"/>
                  <a:ea typeface="仿宋" panose="02010609060101010101" pitchFamily="49" charset="-122"/>
                </a:endParaRPr>
              </a:p>
              <a:p>
                <a:pPr>
                  <a:lnSpc>
                    <a:spcPct val="114000"/>
                  </a:lnSpc>
                  <a:spcBef>
                    <a:spcPts val="0"/>
                  </a:spcBef>
                </a:pPr>
                <a:r>
                  <a:rPr lang="zh-CN" altLang="zh-CN" sz="2600" dirty="0"/>
                  <a:t>（</a:t>
                </a:r>
                <a:r>
                  <a:rPr lang="en-US" altLang="zh-CN" sz="2600" dirty="0"/>
                  <a:t>4</a:t>
                </a:r>
                <a:r>
                  <a:rPr lang="zh-CN" altLang="zh-CN" sz="2600" dirty="0"/>
                  <a:t>）</a:t>
                </a:r>
                <a:r>
                  <a:rPr lang="zh-CN" altLang="zh-CN" sz="2600" b="1" dirty="0">
                    <a:solidFill>
                      <a:srgbClr val="FF0000"/>
                    </a:solidFill>
                  </a:rPr>
                  <a:t>正定性</a:t>
                </a:r>
                <a:r>
                  <a:rPr lang="en-US" altLang="zh-CN" sz="2600" dirty="0">
                    <a:latin typeface="仿宋" panose="02010609060101010101" pitchFamily="49" charset="-122"/>
                    <a:ea typeface="仿宋" panose="02010609060101010101" pitchFamily="49" charset="-122"/>
                  </a:rPr>
                  <a:t>:</a:t>
                </a:r>
                <a14:m>
                  <m:oMath xmlns:m="http://schemas.openxmlformats.org/officeDocument/2006/math">
                    <m:r>
                      <a:rPr lang="en-US" altLang="zh-CN" sz="2600">
                        <a:latin typeface="Cambria Math" panose="02040503050406030204" pitchFamily="18" charset="0"/>
                      </a:rPr>
                      <m:t>(</m:t>
                    </m:r>
                    <m:r>
                      <a:rPr lang="en-US" altLang="zh-CN" sz="2600" b="1" i="1">
                        <a:latin typeface="Cambria Math" panose="02040503050406030204" pitchFamily="18" charset="0"/>
                      </a:rPr>
                      <m:t>𝒙</m:t>
                    </m:r>
                    <m:r>
                      <a:rPr lang="en-US" altLang="zh-CN" sz="2600">
                        <a:latin typeface="Cambria Math" panose="02040503050406030204" pitchFamily="18" charset="0"/>
                      </a:rPr>
                      <m:t>,</m:t>
                    </m:r>
                    <m:r>
                      <a:rPr lang="en-US" altLang="zh-CN" sz="2600" b="1" i="1">
                        <a:latin typeface="Cambria Math" panose="02040503050406030204" pitchFamily="18" charset="0"/>
                      </a:rPr>
                      <m:t>𝒙</m:t>
                    </m:r>
                    <m:r>
                      <a:rPr lang="en-US" altLang="zh-CN" sz="2600">
                        <a:latin typeface="Cambria Math" panose="02040503050406030204" pitchFamily="18" charset="0"/>
                      </a:rPr>
                      <m:t>)≥0</m:t>
                    </m:r>
                  </m:oMath>
                </a14:m>
                <a:r>
                  <a:rPr lang="en-US" altLang="zh-CN" sz="2600" dirty="0">
                    <a:latin typeface="仿宋" panose="02010609060101010101" pitchFamily="49" charset="-122"/>
                    <a:ea typeface="仿宋" panose="02010609060101010101" pitchFamily="49" charset="-122"/>
                  </a:rPr>
                  <a:t>,</a:t>
                </a:r>
                <a:r>
                  <a:rPr lang="zh-CN" altLang="zh-CN" sz="2600" dirty="0"/>
                  <a:t>当且</a:t>
                </a:r>
                <a:r>
                  <a:rPr lang="zh-CN" altLang="en-US" sz="2600" dirty="0"/>
                  <a:t>仅</a:t>
                </a:r>
                <a:r>
                  <a:rPr lang="zh-CN" altLang="zh-CN" sz="2600" dirty="0"/>
                  <a:t>当</a:t>
                </a:r>
                <a14:m>
                  <m:oMath xmlns:m="http://schemas.openxmlformats.org/officeDocument/2006/math">
                    <m:r>
                      <a:rPr lang="en-US" altLang="zh-CN" sz="2600" b="1" i="1">
                        <a:latin typeface="Cambria Math" panose="02040503050406030204" pitchFamily="18" charset="0"/>
                      </a:rPr>
                      <m:t>𝒙</m:t>
                    </m:r>
                    <m:r>
                      <a:rPr lang="en-US" altLang="zh-CN" sz="2600">
                        <a:latin typeface="Cambria Math" panose="02040503050406030204" pitchFamily="18" charset="0"/>
                      </a:rPr>
                      <m:t>=</m:t>
                    </m:r>
                    <m:r>
                      <a:rPr lang="en-US" altLang="zh-CN" sz="2600" b="1" i="1">
                        <a:latin typeface="Cambria Math" panose="02040503050406030204" pitchFamily="18" charset="0"/>
                      </a:rPr>
                      <m:t>𝜽</m:t>
                    </m:r>
                  </m:oMath>
                </a14:m>
                <a:r>
                  <a:rPr lang="zh-CN" altLang="zh-CN" sz="2600" dirty="0"/>
                  <a:t>时</a:t>
                </a:r>
                <a:r>
                  <a:rPr lang="zh-CN" altLang="en-US" sz="2600" dirty="0"/>
                  <a:t>等号成立</a:t>
                </a:r>
                <a:r>
                  <a:rPr lang="en-US" altLang="zh-CN" sz="2600" dirty="0">
                    <a:latin typeface="仿宋" panose="02010609060101010101" pitchFamily="49" charset="-122"/>
                    <a:ea typeface="仿宋" panose="02010609060101010101" pitchFamily="49" charset="-122"/>
                  </a:rPr>
                  <a:t>.</a:t>
                </a:r>
              </a:p>
              <a:p>
                <a:pPr>
                  <a:lnSpc>
                    <a:spcPct val="114000"/>
                  </a:lnSpc>
                  <a:spcBef>
                    <a:spcPts val="0"/>
                  </a:spcBef>
                </a:pPr>
                <a:r>
                  <a:rPr lang="zh-CN" altLang="zh-CN" sz="2800" dirty="0"/>
                  <a:t>此时</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i="1">
                        <a:latin typeface="Cambria Math" panose="02040503050406030204" pitchFamily="18" charset="0"/>
                      </a:rPr>
                      <m:t>𝑉</m:t>
                    </m:r>
                  </m:oMath>
                </a14:m>
                <a:r>
                  <a:rPr lang="zh-CN" altLang="zh-CN" sz="2800" dirty="0"/>
                  <a:t>称为一个</a:t>
                </a:r>
                <a:r>
                  <a:rPr lang="zh-CN" altLang="zh-CN" sz="2800" b="1" dirty="0">
                    <a:solidFill>
                      <a:srgbClr val="FF0000"/>
                    </a:solidFill>
                  </a:rPr>
                  <a:t>内积空间</a:t>
                </a:r>
                <a:r>
                  <a:rPr lang="en-US" altLang="zh-CN" sz="2800" dirty="0">
                    <a:latin typeface="仿宋" panose="02010609060101010101" pitchFamily="49" charset="-122"/>
                    <a:ea typeface="仿宋" panose="02010609060101010101" pitchFamily="49" charset="-122"/>
                  </a:rPr>
                  <a:t>,</a:t>
                </a:r>
                <a:r>
                  <a:rPr lang="zh-CN" altLang="zh-CN" sz="2800" dirty="0"/>
                  <a:t>数</a:t>
                </a:r>
                <a14:m>
                  <m:oMath xmlns:m="http://schemas.openxmlformats.org/officeDocument/2006/math">
                    <m:r>
                      <a:rPr lang="en-US" altLang="zh-CN" sz="2800">
                        <a:latin typeface="Cambria Math" panose="02040503050406030204" pitchFamily="18" charset="0"/>
                      </a:rPr>
                      <m:t>(</m:t>
                    </m:r>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b="1" i="1">
                        <a:latin typeface="Cambria Math" panose="02040503050406030204" pitchFamily="18" charset="0"/>
                      </a:rPr>
                      <m:t>𝒚</m:t>
                    </m:r>
                    <m:r>
                      <a:rPr lang="en-US" altLang="zh-CN" sz="2800">
                        <a:latin typeface="Cambria Math" panose="02040503050406030204" pitchFamily="18" charset="0"/>
                      </a:rPr>
                      <m:t>)</m:t>
                    </m:r>
                  </m:oMath>
                </a14:m>
                <a:r>
                  <a:rPr lang="zh-CN" altLang="zh-CN" sz="2800" dirty="0"/>
                  <a:t>称为</a:t>
                </a:r>
                <a14:m>
                  <m:oMath xmlns:m="http://schemas.openxmlformats.org/officeDocument/2006/math">
                    <m:r>
                      <a:rPr lang="en-US" altLang="zh-CN" sz="2800" b="1" i="1">
                        <a:latin typeface="Cambria Math" panose="02040503050406030204" pitchFamily="18" charset="0"/>
                      </a:rPr>
                      <m:t>𝒙</m:t>
                    </m:r>
                  </m:oMath>
                </a14:m>
                <a:r>
                  <a:rPr lang="zh-CN" altLang="zh-CN" sz="2800" dirty="0"/>
                  <a:t>与</a:t>
                </a:r>
                <a14:m>
                  <m:oMath xmlns:m="http://schemas.openxmlformats.org/officeDocument/2006/math">
                    <m:r>
                      <a:rPr lang="en-US" altLang="zh-CN" sz="2800" b="1" i="1">
                        <a:latin typeface="Cambria Math" panose="02040503050406030204" pitchFamily="18" charset="0"/>
                      </a:rPr>
                      <m:t>𝒚</m:t>
                    </m:r>
                  </m:oMath>
                </a14:m>
                <a:r>
                  <a:rPr lang="zh-CN" altLang="zh-CN" sz="2800" dirty="0"/>
                  <a:t>的</a:t>
                </a:r>
                <a:r>
                  <a:rPr lang="zh-CN" altLang="zh-CN" sz="2800" b="1" dirty="0">
                    <a:solidFill>
                      <a:srgbClr val="FF0000"/>
                    </a:solidFill>
                  </a:rPr>
                  <a:t>内积</a:t>
                </a:r>
                <a:r>
                  <a:rPr lang="en-US" altLang="zh-CN" sz="2800" dirty="0">
                    <a:latin typeface="仿宋" panose="02010609060101010101" pitchFamily="49" charset="-122"/>
                    <a:ea typeface="仿宋" panose="02010609060101010101" pitchFamily="49" charset="-122"/>
                  </a:rPr>
                  <a:t>.</a:t>
                </a:r>
                <a:r>
                  <a:rPr lang="zh-CN" altLang="zh-CN" sz="2800" dirty="0"/>
                  <a:t>有限维的实内积空间称为</a:t>
                </a:r>
                <a:r>
                  <a:rPr lang="zh-CN" altLang="zh-CN" sz="2800" b="1" dirty="0">
                    <a:solidFill>
                      <a:srgbClr val="FF0000"/>
                    </a:solidFill>
                  </a:rPr>
                  <a:t>欧几里得空间</a:t>
                </a:r>
                <a:r>
                  <a:rPr lang="en-US" altLang="zh-CN" sz="2800" dirty="0">
                    <a:latin typeface="仿宋" panose="02010609060101010101" pitchFamily="49" charset="-122"/>
                    <a:ea typeface="仿宋" panose="02010609060101010101" pitchFamily="49" charset="-122"/>
                  </a:rPr>
                  <a:t>.</a:t>
                </a:r>
                <a:r>
                  <a:rPr lang="zh-CN" altLang="zh-CN" sz="2800" dirty="0"/>
                  <a:t>有限维的复内积空间称为</a:t>
                </a:r>
                <a:r>
                  <a:rPr lang="zh-CN" altLang="zh-CN" sz="2800" b="1" dirty="0">
                    <a:solidFill>
                      <a:srgbClr val="FF0000"/>
                    </a:solidFill>
                  </a:rPr>
                  <a:t>酉空间</a:t>
                </a:r>
                <a:r>
                  <a:rPr lang="en-US" altLang="zh-CN" sz="2800" dirty="0">
                    <a:latin typeface="仿宋" panose="02010609060101010101" pitchFamily="49" charset="-122"/>
                    <a:ea typeface="仿宋" panose="02010609060101010101" pitchFamily="49" charset="-122"/>
                  </a:rPr>
                  <a:t>.</a:t>
                </a:r>
                <a:endParaRPr kumimoji="0" lang="en-US" altLang="zh-CN" sz="2800" b="0" i="0" u="none" strike="noStrike" kern="1200" cap="none" spc="0" normalizeH="0" baseline="0" noProof="0" dirty="0">
                  <a:ln>
                    <a:noFill/>
                  </a:ln>
                  <a:solidFill>
                    <a:srgbClr val="0000FF"/>
                  </a:solidFill>
                  <a:effectLst/>
                  <a:uLnTx/>
                  <a:uFillTx/>
                  <a:latin typeface="仿宋" panose="02010609060101010101" pitchFamily="49" charset="-122"/>
                  <a:ea typeface="仿宋"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3"/>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b="1" dirty="0">
                    <a:solidFill>
                      <a:srgbClr val="0000FF"/>
                    </a:solidFill>
                  </a:rPr>
                  <a:t>注</a:t>
                </a:r>
                <a:r>
                  <a:rPr lang="en-US" altLang="zh-CN" sz="2800" b="1" dirty="0">
                    <a:solidFill>
                      <a:srgbClr val="0000FF"/>
                    </a:solidFill>
                  </a:rPr>
                  <a:t>6</a:t>
                </a:r>
                <a:r>
                  <a:rPr lang="en-US" altLang="zh-CN" sz="2800" dirty="0">
                    <a:solidFill>
                      <a:srgbClr val="0000FF"/>
                    </a:solidFill>
                  </a:rPr>
                  <a:t>: </a:t>
                </a:r>
                <a:r>
                  <a:rPr lang="zh-CN" altLang="zh-CN" sz="2800" dirty="0"/>
                  <a:t>定义不同内积可得到不同的</a:t>
                </a:r>
                <a:r>
                  <a:rPr lang="en-US" altLang="zh-CN" sz="2800" dirty="0"/>
                  <a:t>Cauchy</a:t>
                </a:r>
                <a:r>
                  <a:rPr lang="zh-CN" altLang="zh-CN" sz="2800" dirty="0"/>
                  <a:t>不等式</a:t>
                </a:r>
                <a:r>
                  <a:rPr lang="en-US" altLang="zh-CN" sz="2800" dirty="0"/>
                  <a:t>.</a:t>
                </a:r>
                <a:endParaRPr lang="zh-CN" altLang="zh-CN" sz="2800" dirty="0"/>
              </a:p>
              <a:p>
                <a:r>
                  <a:rPr lang="zh-CN" altLang="zh-CN" sz="2800" dirty="0"/>
                  <a:t>（</a:t>
                </a:r>
                <a:r>
                  <a:rPr lang="en-US" altLang="zh-CN" sz="2800" dirty="0"/>
                  <a:t>1</a:t>
                </a:r>
                <a:r>
                  <a:rPr lang="zh-CN" altLang="zh-CN" sz="2800" dirty="0"/>
                  <a:t>）对</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𝑛</m:t>
                        </m:r>
                      </m:sup>
                    </m:sSup>
                  </m:oMath>
                </a14:m>
                <a:r>
                  <a:rPr lang="zh-CN" altLang="zh-CN" sz="2800" dirty="0"/>
                  <a:t>中任两向量</a:t>
                </a:r>
                <a14:m>
                  <m:oMath xmlns:m="http://schemas.openxmlformats.org/officeDocument/2006/math">
                    <m:r>
                      <a:rPr lang="en-US" altLang="zh-CN" sz="2800" b="1" i="1">
                        <a:latin typeface="Cambria Math" panose="02040503050406030204" pitchFamily="18" charset="0"/>
                      </a:rPr>
                      <m:t>𝒙</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𝑛</m:t>
                                </m:r>
                              </m:sub>
                            </m:sSub>
                          </m:e>
                        </m:d>
                      </m:e>
                      <m:sup>
                        <m:r>
                          <a:rPr lang="en-US" altLang="zh-CN" sz="2800" i="1">
                            <a:latin typeface="Cambria Math" panose="02040503050406030204" pitchFamily="18" charset="0"/>
                          </a:rPr>
                          <m:t>𝑇</m:t>
                        </m:r>
                      </m:sup>
                    </m:sSup>
                  </m:oMath>
                </a14:m>
                <a:r>
                  <a:rPr lang="zh-CN" altLang="zh-CN" sz="2800" dirty="0"/>
                  <a:t>和</a:t>
                </a:r>
                <a14:m>
                  <m:oMath xmlns:m="http://schemas.openxmlformats.org/officeDocument/2006/math">
                    <m:r>
                      <a:rPr lang="en-US" altLang="zh-CN" sz="2800" b="1" i="1">
                        <a:latin typeface="Cambria Math" panose="02040503050406030204" pitchFamily="18" charset="0"/>
                      </a:rPr>
                      <m:t>𝒚</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𝑛</m:t>
                                </m:r>
                              </m:sub>
                            </m:sSub>
                          </m:e>
                        </m:d>
                      </m:e>
                      <m:sup>
                        <m:r>
                          <a:rPr lang="en-US" altLang="zh-CN" sz="2800" i="1">
                            <a:latin typeface="Cambria Math" panose="02040503050406030204" pitchFamily="18" charset="0"/>
                          </a:rPr>
                          <m:t>𝑇</m:t>
                        </m:r>
                      </m:sup>
                    </m:sSup>
                  </m:oMath>
                </a14:m>
                <a:r>
                  <a:rPr lang="en-US" altLang="zh-CN" sz="2800" dirty="0"/>
                  <a:t>, </a:t>
                </a:r>
                <a:r>
                  <a:rPr lang="zh-CN" altLang="zh-CN" sz="2800" dirty="0"/>
                  <a:t>有</a:t>
                </a:r>
              </a:p>
              <a:p>
                <a:pPr/>
                <a14:m>
                  <m:oMathPara xmlns:m="http://schemas.openxmlformats.org/officeDocument/2006/math">
                    <m:oMathParaPr>
                      <m:jc m:val="centerGroup"/>
                    </m:oMathParaPr>
                    <m:oMath xmlns:m="http://schemas.openxmlformats.org/officeDocument/2006/math">
                      <m:d>
                        <m:dPr>
                          <m:begChr m:val="|"/>
                          <m:endChr m:val="|"/>
                          <m:ctrlPr>
                            <a:rPr lang="zh-CN" altLang="zh-CN" sz="2400" i="1" smtClean="0">
                              <a:solidFill>
                                <a:srgbClr val="0000FF"/>
                              </a:solidFill>
                              <a:latin typeface="Cambria Math" panose="02040503050406030204" pitchFamily="18" charset="0"/>
                            </a:rPr>
                          </m:ctrlPr>
                        </m:dPr>
                        <m:e>
                          <m:nary>
                            <m:naryPr>
                              <m:chr m:val="∑"/>
                              <m:ctrlPr>
                                <a:rPr lang="zh-CN" altLang="zh-CN" sz="2400" i="1">
                                  <a:solidFill>
                                    <a:srgbClr val="0000FF"/>
                                  </a:solidFill>
                                  <a:latin typeface="Cambria Math" panose="02040503050406030204" pitchFamily="18" charset="0"/>
                                </a:rPr>
                              </m:ctrlPr>
                            </m:naryPr>
                            <m:sub>
                              <m:r>
                                <a:rPr lang="en-US" altLang="zh-CN" sz="2400" i="1">
                                  <a:solidFill>
                                    <a:srgbClr val="0000FF"/>
                                  </a:solidFill>
                                  <a:latin typeface="Cambria Math" panose="02040503050406030204" pitchFamily="18" charset="0"/>
                                </a:rPr>
                                <m:t>𝑖</m:t>
                              </m:r>
                              <m:r>
                                <a:rPr lang="en-US" altLang="zh-CN" sz="2400" i="1">
                                  <a:solidFill>
                                    <a:srgbClr val="0000FF"/>
                                  </a:solidFill>
                                  <a:latin typeface="Cambria Math" panose="02040503050406030204" pitchFamily="18" charset="0"/>
                                </a:rPr>
                                <m:t>=1</m:t>
                              </m:r>
                            </m:sub>
                            <m:sup>
                              <m:r>
                                <a:rPr lang="en-US" altLang="zh-CN" sz="2400" i="1">
                                  <a:solidFill>
                                    <a:srgbClr val="0000FF"/>
                                  </a:solidFill>
                                  <a:latin typeface="Cambria Math" panose="02040503050406030204" pitchFamily="18" charset="0"/>
                                </a:rPr>
                                <m:t>𝑛</m:t>
                              </m:r>
                            </m:sup>
                            <m:e>
                              <m:sSub>
                                <m:sSubPr>
                                  <m:ctrlPr>
                                    <a:rPr lang="zh-CN" altLang="zh-CN" sz="2400" i="1">
                                      <a:solidFill>
                                        <a:srgbClr val="0000FF"/>
                                      </a:solidFill>
                                      <a:latin typeface="Cambria Math" panose="02040503050406030204" pitchFamily="18" charset="0"/>
                                    </a:rPr>
                                  </m:ctrlPr>
                                </m:sSubPr>
                                <m:e>
                                  <m:r>
                                    <a:rPr lang="en-US" altLang="zh-CN" sz="2400" i="1">
                                      <a:solidFill>
                                        <a:srgbClr val="0000FF"/>
                                      </a:solidFill>
                                      <a:latin typeface="Cambria Math" panose="02040503050406030204" pitchFamily="18" charset="0"/>
                                    </a:rPr>
                                    <m:t>𝑥</m:t>
                                  </m:r>
                                </m:e>
                                <m:sub>
                                  <m:r>
                                    <a:rPr lang="en-US" altLang="zh-CN" sz="2400" i="1">
                                      <a:solidFill>
                                        <a:srgbClr val="0000FF"/>
                                      </a:solidFill>
                                      <a:latin typeface="Cambria Math" panose="02040503050406030204" pitchFamily="18" charset="0"/>
                                    </a:rPr>
                                    <m:t>𝑖</m:t>
                                  </m:r>
                                </m:sub>
                              </m:sSub>
                              <m:sSub>
                                <m:sSubPr>
                                  <m:ctrlPr>
                                    <a:rPr lang="zh-CN" altLang="zh-CN" sz="2400" i="1">
                                      <a:solidFill>
                                        <a:srgbClr val="0000FF"/>
                                      </a:solidFill>
                                      <a:latin typeface="Cambria Math" panose="02040503050406030204" pitchFamily="18" charset="0"/>
                                    </a:rPr>
                                  </m:ctrlPr>
                                </m:sSubPr>
                                <m:e>
                                  <m:r>
                                    <a:rPr lang="en-US" altLang="zh-CN" sz="2400" i="1">
                                      <a:solidFill>
                                        <a:srgbClr val="0000FF"/>
                                      </a:solidFill>
                                      <a:latin typeface="Cambria Math" panose="02040503050406030204" pitchFamily="18" charset="0"/>
                                    </a:rPr>
                                    <m:t>𝑦</m:t>
                                  </m:r>
                                </m:e>
                                <m:sub>
                                  <m:r>
                                    <a:rPr lang="en-US" altLang="zh-CN" sz="2400" i="1">
                                      <a:solidFill>
                                        <a:srgbClr val="0000FF"/>
                                      </a:solidFill>
                                      <a:latin typeface="Cambria Math" panose="02040503050406030204" pitchFamily="18" charset="0"/>
                                    </a:rPr>
                                    <m:t>𝑖</m:t>
                                  </m:r>
                                </m:sub>
                              </m:sSub>
                            </m:e>
                          </m:nary>
                        </m:e>
                      </m:d>
                      <m:r>
                        <a:rPr lang="en-US" altLang="zh-CN" sz="2400" i="1">
                          <a:solidFill>
                            <a:srgbClr val="0000FF"/>
                          </a:solidFill>
                          <a:latin typeface="Cambria Math" panose="02040503050406030204" pitchFamily="18" charset="0"/>
                        </a:rPr>
                        <m:t>≤</m:t>
                      </m:r>
                      <m:rad>
                        <m:radPr>
                          <m:degHide m:val="on"/>
                          <m:ctrlPr>
                            <a:rPr lang="zh-CN" altLang="zh-CN" sz="2400" i="1">
                              <a:solidFill>
                                <a:srgbClr val="0000FF"/>
                              </a:solidFill>
                              <a:latin typeface="Cambria Math" panose="02040503050406030204" pitchFamily="18" charset="0"/>
                            </a:rPr>
                          </m:ctrlPr>
                        </m:radPr>
                        <m:deg/>
                        <m:e>
                          <m:nary>
                            <m:naryPr>
                              <m:chr m:val="∑"/>
                              <m:ctrlPr>
                                <a:rPr lang="zh-CN" altLang="zh-CN" sz="2400" i="1">
                                  <a:solidFill>
                                    <a:srgbClr val="0000FF"/>
                                  </a:solidFill>
                                  <a:latin typeface="Cambria Math" panose="02040503050406030204" pitchFamily="18" charset="0"/>
                                </a:rPr>
                              </m:ctrlPr>
                            </m:naryPr>
                            <m:sub>
                              <m:r>
                                <a:rPr lang="en-US" altLang="zh-CN" sz="2400" i="1">
                                  <a:solidFill>
                                    <a:srgbClr val="0000FF"/>
                                  </a:solidFill>
                                  <a:latin typeface="Cambria Math" panose="02040503050406030204" pitchFamily="18" charset="0"/>
                                </a:rPr>
                                <m:t>𝑖</m:t>
                              </m:r>
                              <m:r>
                                <a:rPr lang="en-US" altLang="zh-CN" sz="2400" i="1">
                                  <a:solidFill>
                                    <a:srgbClr val="0000FF"/>
                                  </a:solidFill>
                                  <a:latin typeface="Cambria Math" panose="02040503050406030204" pitchFamily="18" charset="0"/>
                                </a:rPr>
                                <m:t>=1</m:t>
                              </m:r>
                            </m:sub>
                            <m:sup>
                              <m:r>
                                <a:rPr lang="en-US" altLang="zh-CN" sz="2400" i="1">
                                  <a:solidFill>
                                    <a:srgbClr val="0000FF"/>
                                  </a:solidFill>
                                  <a:latin typeface="Cambria Math" panose="02040503050406030204" pitchFamily="18" charset="0"/>
                                </a:rPr>
                                <m:t>𝑛</m:t>
                              </m:r>
                            </m:sup>
                            <m:e>
                              <m:sSup>
                                <m:sSupPr>
                                  <m:ctrlPr>
                                    <a:rPr lang="zh-CN" altLang="zh-CN" sz="2400" i="1">
                                      <a:solidFill>
                                        <a:srgbClr val="0000FF"/>
                                      </a:solidFill>
                                      <a:latin typeface="Cambria Math" panose="02040503050406030204" pitchFamily="18" charset="0"/>
                                    </a:rPr>
                                  </m:ctrlPr>
                                </m:sSupPr>
                                <m:e>
                                  <m:sSub>
                                    <m:sSubPr>
                                      <m:ctrlPr>
                                        <a:rPr lang="zh-CN" altLang="zh-CN" sz="2400" i="1">
                                          <a:solidFill>
                                            <a:srgbClr val="0000FF"/>
                                          </a:solidFill>
                                          <a:latin typeface="Cambria Math" panose="02040503050406030204" pitchFamily="18" charset="0"/>
                                        </a:rPr>
                                      </m:ctrlPr>
                                    </m:sSubPr>
                                    <m:e>
                                      <m:r>
                                        <a:rPr lang="en-US" altLang="zh-CN" sz="2400" i="1">
                                          <a:solidFill>
                                            <a:srgbClr val="0000FF"/>
                                          </a:solidFill>
                                          <a:latin typeface="Cambria Math" panose="02040503050406030204" pitchFamily="18" charset="0"/>
                                        </a:rPr>
                                        <m:t>𝑥</m:t>
                                      </m:r>
                                    </m:e>
                                    <m:sub>
                                      <m:r>
                                        <a:rPr lang="en-US" altLang="zh-CN" sz="2400" i="1">
                                          <a:solidFill>
                                            <a:srgbClr val="0000FF"/>
                                          </a:solidFill>
                                          <a:latin typeface="Cambria Math" panose="02040503050406030204" pitchFamily="18" charset="0"/>
                                        </a:rPr>
                                        <m:t>𝑖</m:t>
                                      </m:r>
                                    </m:sub>
                                  </m:sSub>
                                </m:e>
                                <m:sup>
                                  <m:r>
                                    <a:rPr lang="en-US" altLang="zh-CN" sz="2400" i="1">
                                      <a:solidFill>
                                        <a:srgbClr val="0000FF"/>
                                      </a:solidFill>
                                      <a:latin typeface="Cambria Math" panose="02040503050406030204" pitchFamily="18" charset="0"/>
                                    </a:rPr>
                                    <m:t>2</m:t>
                                  </m:r>
                                </m:sup>
                              </m:sSup>
                            </m:e>
                          </m:nary>
                        </m:e>
                      </m:rad>
                      <m:rad>
                        <m:radPr>
                          <m:degHide m:val="on"/>
                          <m:ctrlPr>
                            <a:rPr lang="zh-CN" altLang="zh-CN" sz="2400" i="1">
                              <a:solidFill>
                                <a:srgbClr val="0000FF"/>
                              </a:solidFill>
                              <a:latin typeface="Cambria Math" panose="02040503050406030204" pitchFamily="18" charset="0"/>
                            </a:rPr>
                          </m:ctrlPr>
                        </m:radPr>
                        <m:deg/>
                        <m:e>
                          <m:nary>
                            <m:naryPr>
                              <m:chr m:val="∑"/>
                              <m:ctrlPr>
                                <a:rPr lang="zh-CN" altLang="zh-CN" sz="2400" i="1">
                                  <a:solidFill>
                                    <a:srgbClr val="0000FF"/>
                                  </a:solidFill>
                                  <a:latin typeface="Cambria Math" panose="02040503050406030204" pitchFamily="18" charset="0"/>
                                </a:rPr>
                              </m:ctrlPr>
                            </m:naryPr>
                            <m:sub>
                              <m:r>
                                <a:rPr lang="en-US" altLang="zh-CN" sz="2400" i="1">
                                  <a:solidFill>
                                    <a:srgbClr val="0000FF"/>
                                  </a:solidFill>
                                  <a:latin typeface="Cambria Math" panose="02040503050406030204" pitchFamily="18" charset="0"/>
                                </a:rPr>
                                <m:t>𝑖</m:t>
                              </m:r>
                              <m:r>
                                <a:rPr lang="en-US" altLang="zh-CN" sz="2400" i="1">
                                  <a:solidFill>
                                    <a:srgbClr val="0000FF"/>
                                  </a:solidFill>
                                  <a:latin typeface="Cambria Math" panose="02040503050406030204" pitchFamily="18" charset="0"/>
                                </a:rPr>
                                <m:t>=1</m:t>
                              </m:r>
                            </m:sub>
                            <m:sup>
                              <m:r>
                                <a:rPr lang="en-US" altLang="zh-CN" sz="2400" i="1">
                                  <a:solidFill>
                                    <a:srgbClr val="0000FF"/>
                                  </a:solidFill>
                                  <a:latin typeface="Cambria Math" panose="02040503050406030204" pitchFamily="18" charset="0"/>
                                </a:rPr>
                                <m:t>𝑛</m:t>
                              </m:r>
                            </m:sup>
                            <m:e>
                              <m:sSup>
                                <m:sSupPr>
                                  <m:ctrlPr>
                                    <a:rPr lang="zh-CN" altLang="zh-CN" sz="2400" i="1">
                                      <a:solidFill>
                                        <a:srgbClr val="0000FF"/>
                                      </a:solidFill>
                                      <a:latin typeface="Cambria Math" panose="02040503050406030204" pitchFamily="18" charset="0"/>
                                    </a:rPr>
                                  </m:ctrlPr>
                                </m:sSupPr>
                                <m:e>
                                  <m:sSub>
                                    <m:sSubPr>
                                      <m:ctrlPr>
                                        <a:rPr lang="zh-CN" altLang="zh-CN" sz="2400" i="1">
                                          <a:solidFill>
                                            <a:srgbClr val="0000FF"/>
                                          </a:solidFill>
                                          <a:latin typeface="Cambria Math" panose="02040503050406030204" pitchFamily="18" charset="0"/>
                                        </a:rPr>
                                      </m:ctrlPr>
                                    </m:sSubPr>
                                    <m:e>
                                      <m:r>
                                        <a:rPr lang="en-US" altLang="zh-CN" sz="2400" i="1">
                                          <a:solidFill>
                                            <a:srgbClr val="0000FF"/>
                                          </a:solidFill>
                                          <a:latin typeface="Cambria Math" panose="02040503050406030204" pitchFamily="18" charset="0"/>
                                        </a:rPr>
                                        <m:t>𝑦</m:t>
                                      </m:r>
                                    </m:e>
                                    <m:sub>
                                      <m:r>
                                        <a:rPr lang="en-US" altLang="zh-CN" sz="2400" i="1">
                                          <a:solidFill>
                                            <a:srgbClr val="0000FF"/>
                                          </a:solidFill>
                                          <a:latin typeface="Cambria Math" panose="02040503050406030204" pitchFamily="18" charset="0"/>
                                        </a:rPr>
                                        <m:t>𝑖</m:t>
                                      </m:r>
                                    </m:sub>
                                  </m:sSub>
                                </m:e>
                                <m:sup>
                                  <m:r>
                                    <a:rPr lang="en-US" altLang="zh-CN" sz="2400" i="1">
                                      <a:solidFill>
                                        <a:srgbClr val="0000FF"/>
                                      </a:solidFill>
                                      <a:latin typeface="Cambria Math" panose="02040503050406030204" pitchFamily="18" charset="0"/>
                                    </a:rPr>
                                    <m:t>2</m:t>
                                  </m:r>
                                </m:sup>
                              </m:sSup>
                            </m:e>
                          </m:nary>
                        </m:e>
                      </m:rad>
                    </m:oMath>
                  </m:oMathPara>
                </a14:m>
                <a:endParaRPr lang="zh-CN" altLang="zh-CN" sz="2800" dirty="0"/>
              </a:p>
              <a:p>
                <a:r>
                  <a:rPr lang="zh-CN" altLang="zh-CN" sz="2800" dirty="0"/>
                  <a:t>（</a:t>
                </a:r>
                <a:r>
                  <a:rPr lang="en-US" altLang="zh-CN" sz="2800" dirty="0"/>
                  <a:t>2</a:t>
                </a:r>
                <a:r>
                  <a:rPr lang="zh-CN" altLang="zh-CN" sz="2800" dirty="0"/>
                  <a:t>）对</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𝐶</m:t>
                        </m:r>
                      </m:e>
                      <m:sub>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𝑎</m:t>
                            </m:r>
                            <m:r>
                              <a:rPr lang="en-US" altLang="zh-CN" sz="2800" i="1">
                                <a:latin typeface="Cambria Math" panose="02040503050406030204" pitchFamily="18" charset="0"/>
                              </a:rPr>
                              <m:t>,</m:t>
                            </m:r>
                            <m:r>
                              <a:rPr lang="en-US" altLang="zh-CN" sz="2800" i="1">
                                <a:latin typeface="Cambria Math" panose="02040503050406030204" pitchFamily="18" charset="0"/>
                              </a:rPr>
                              <m:t>𝑏</m:t>
                            </m:r>
                          </m:e>
                        </m:d>
                      </m:sub>
                    </m:sSub>
                  </m:oMath>
                </a14:m>
                <a:r>
                  <a:rPr lang="zh-CN" altLang="zh-CN" sz="2800" dirty="0"/>
                  <a:t>中任两函数</a:t>
                </a:r>
                <a14:m>
                  <m:oMath xmlns:m="http://schemas.openxmlformats.org/officeDocument/2006/math">
                    <m:r>
                      <a:rPr lang="en-US" altLang="zh-CN" sz="2800" i="1">
                        <a:latin typeface="Cambria Math" panose="02040503050406030204" pitchFamily="18" charset="0"/>
                      </a:rPr>
                      <m:t>𝑓</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𝑥</m:t>
                        </m:r>
                      </m:e>
                    </m:d>
                  </m:oMath>
                </a14:m>
                <a:r>
                  <a:rPr lang="zh-CN" altLang="zh-CN" sz="2800" dirty="0"/>
                  <a:t>和</a:t>
                </a:r>
                <a14:m>
                  <m:oMath xmlns:m="http://schemas.openxmlformats.org/officeDocument/2006/math">
                    <m:r>
                      <a:rPr lang="en-US" altLang="zh-CN" sz="2800" i="1">
                        <a:latin typeface="Cambria Math" panose="02040503050406030204" pitchFamily="18" charset="0"/>
                      </a:rPr>
                      <m:t>𝑔</m:t>
                    </m:r>
                    <m:d>
                      <m:dPr>
                        <m:ctrlPr>
                          <a:rPr lang="zh-CN" altLang="zh-CN" sz="2800" i="1">
                            <a:latin typeface="Cambria Math" panose="02040503050406030204" pitchFamily="18" charset="0"/>
                          </a:rPr>
                        </m:ctrlPr>
                      </m:dPr>
                      <m:e>
                        <m:r>
                          <a:rPr lang="en-US" altLang="zh-CN" sz="2800" i="1">
                            <a:latin typeface="Cambria Math" panose="02040503050406030204" pitchFamily="18" charset="0"/>
                          </a:rPr>
                          <m:t>𝑥</m:t>
                        </m:r>
                      </m:e>
                    </m:d>
                  </m:oMath>
                </a14:m>
                <a:r>
                  <a:rPr lang="en-US" altLang="zh-CN" sz="2800" dirty="0"/>
                  <a:t>, </a:t>
                </a:r>
                <a:r>
                  <a:rPr lang="zh-CN" altLang="zh-CN" sz="2800" dirty="0"/>
                  <a:t>有</a:t>
                </a:r>
              </a:p>
              <a:p>
                <a:pPr/>
                <a14:m>
                  <m:oMathPara xmlns:m="http://schemas.openxmlformats.org/officeDocument/2006/math">
                    <m:oMathParaPr>
                      <m:jc m:val="centerGroup"/>
                    </m:oMathParaPr>
                    <m:oMath xmlns:m="http://schemas.openxmlformats.org/officeDocument/2006/math">
                      <m:d>
                        <m:dPr>
                          <m:begChr m:val="|"/>
                          <m:endChr m:val="|"/>
                          <m:ctrlPr>
                            <a:rPr lang="zh-CN" altLang="zh-CN" sz="2400" i="1" smtClean="0">
                              <a:solidFill>
                                <a:srgbClr val="0000FF"/>
                              </a:solidFill>
                              <a:latin typeface="Cambria Math" panose="02040503050406030204" pitchFamily="18" charset="0"/>
                            </a:rPr>
                          </m:ctrlPr>
                        </m:dPr>
                        <m:e>
                          <m:nary>
                            <m:naryPr>
                              <m:ctrlPr>
                                <a:rPr lang="zh-CN" altLang="zh-CN" sz="2400" i="1">
                                  <a:solidFill>
                                    <a:srgbClr val="0000FF"/>
                                  </a:solidFill>
                                  <a:latin typeface="Cambria Math" panose="02040503050406030204" pitchFamily="18" charset="0"/>
                                </a:rPr>
                              </m:ctrlPr>
                            </m:naryPr>
                            <m:sub>
                              <m:r>
                                <a:rPr lang="en-US" altLang="zh-CN" sz="2400" i="1">
                                  <a:solidFill>
                                    <a:srgbClr val="0000FF"/>
                                  </a:solidFill>
                                  <a:latin typeface="Cambria Math" panose="02040503050406030204" pitchFamily="18" charset="0"/>
                                </a:rPr>
                                <m:t>𝑎</m:t>
                              </m:r>
                            </m:sub>
                            <m:sup>
                              <m:r>
                                <a:rPr lang="en-US" altLang="zh-CN" sz="2400" i="1">
                                  <a:solidFill>
                                    <a:srgbClr val="0000FF"/>
                                  </a:solidFill>
                                  <a:latin typeface="Cambria Math" panose="02040503050406030204" pitchFamily="18" charset="0"/>
                                </a:rPr>
                                <m:t>𝑏</m:t>
                              </m:r>
                            </m:sup>
                            <m:e>
                              <m:r>
                                <a:rPr lang="en-US" altLang="zh-CN" sz="2400" i="1">
                                  <a:solidFill>
                                    <a:srgbClr val="0000FF"/>
                                  </a:solidFill>
                                  <a:latin typeface="Cambria Math" panose="02040503050406030204" pitchFamily="18" charset="0"/>
                                </a:rPr>
                                <m:t>𝑓</m:t>
                              </m:r>
                              <m:d>
                                <m:dPr>
                                  <m:ctrlPr>
                                    <a:rPr lang="zh-CN" altLang="zh-CN" sz="2400" i="1">
                                      <a:solidFill>
                                        <a:srgbClr val="0000FF"/>
                                      </a:solidFill>
                                      <a:latin typeface="Cambria Math" panose="02040503050406030204" pitchFamily="18" charset="0"/>
                                    </a:rPr>
                                  </m:ctrlPr>
                                </m:dPr>
                                <m:e>
                                  <m:r>
                                    <a:rPr lang="en-US" altLang="zh-CN" sz="2400" i="1">
                                      <a:solidFill>
                                        <a:srgbClr val="0000FF"/>
                                      </a:solidFill>
                                      <a:latin typeface="Cambria Math" panose="02040503050406030204" pitchFamily="18" charset="0"/>
                                    </a:rPr>
                                    <m:t>𝑥</m:t>
                                  </m:r>
                                </m:e>
                              </m:d>
                              <m:r>
                                <a:rPr lang="en-US" altLang="zh-CN" sz="2400" i="1">
                                  <a:solidFill>
                                    <a:srgbClr val="0000FF"/>
                                  </a:solidFill>
                                  <a:latin typeface="Cambria Math" panose="02040503050406030204" pitchFamily="18" charset="0"/>
                                </a:rPr>
                                <m:t>𝑔</m:t>
                              </m:r>
                              <m:d>
                                <m:dPr>
                                  <m:ctrlPr>
                                    <a:rPr lang="zh-CN" altLang="zh-CN" sz="2400" i="1">
                                      <a:solidFill>
                                        <a:srgbClr val="0000FF"/>
                                      </a:solidFill>
                                      <a:latin typeface="Cambria Math" panose="02040503050406030204" pitchFamily="18" charset="0"/>
                                    </a:rPr>
                                  </m:ctrlPr>
                                </m:dPr>
                                <m:e>
                                  <m:r>
                                    <a:rPr lang="en-US" altLang="zh-CN" sz="2400" i="1">
                                      <a:solidFill>
                                        <a:srgbClr val="0000FF"/>
                                      </a:solidFill>
                                      <a:latin typeface="Cambria Math" panose="02040503050406030204" pitchFamily="18" charset="0"/>
                                    </a:rPr>
                                    <m:t>𝑥</m:t>
                                  </m:r>
                                </m:e>
                              </m:d>
                              <m:r>
                                <a:rPr lang="en-US" altLang="zh-CN" sz="2400" i="1">
                                  <a:solidFill>
                                    <a:srgbClr val="0000FF"/>
                                  </a:solidFill>
                                  <a:latin typeface="Cambria Math" panose="02040503050406030204" pitchFamily="18" charset="0"/>
                                </a:rPr>
                                <m:t>𝑑𝑥</m:t>
                              </m:r>
                            </m:e>
                          </m:nary>
                        </m:e>
                      </m:d>
                      <m:r>
                        <a:rPr lang="en-US" altLang="zh-CN" sz="2400" i="1">
                          <a:solidFill>
                            <a:srgbClr val="0000FF"/>
                          </a:solidFill>
                          <a:latin typeface="Cambria Math" panose="02040503050406030204" pitchFamily="18" charset="0"/>
                        </a:rPr>
                        <m:t>≤</m:t>
                      </m:r>
                      <m:rad>
                        <m:radPr>
                          <m:degHide m:val="on"/>
                          <m:ctrlPr>
                            <a:rPr lang="zh-CN" altLang="zh-CN" sz="2400" i="1">
                              <a:solidFill>
                                <a:srgbClr val="0000FF"/>
                              </a:solidFill>
                              <a:latin typeface="Cambria Math" panose="02040503050406030204" pitchFamily="18" charset="0"/>
                            </a:rPr>
                          </m:ctrlPr>
                        </m:radPr>
                        <m:deg/>
                        <m:e>
                          <m:nary>
                            <m:naryPr>
                              <m:ctrlPr>
                                <a:rPr lang="zh-CN" altLang="zh-CN" sz="2400" i="1">
                                  <a:solidFill>
                                    <a:srgbClr val="0000FF"/>
                                  </a:solidFill>
                                  <a:latin typeface="Cambria Math" panose="02040503050406030204" pitchFamily="18" charset="0"/>
                                </a:rPr>
                              </m:ctrlPr>
                            </m:naryPr>
                            <m:sub>
                              <m:r>
                                <a:rPr lang="en-US" altLang="zh-CN" sz="2400" i="1">
                                  <a:solidFill>
                                    <a:srgbClr val="0000FF"/>
                                  </a:solidFill>
                                  <a:latin typeface="Cambria Math" panose="02040503050406030204" pitchFamily="18" charset="0"/>
                                </a:rPr>
                                <m:t>𝑎</m:t>
                              </m:r>
                            </m:sub>
                            <m:sup>
                              <m:r>
                                <a:rPr lang="en-US" altLang="zh-CN" sz="2400" i="1">
                                  <a:solidFill>
                                    <a:srgbClr val="0000FF"/>
                                  </a:solidFill>
                                  <a:latin typeface="Cambria Math" panose="02040503050406030204" pitchFamily="18" charset="0"/>
                                </a:rPr>
                                <m:t>𝑏</m:t>
                              </m:r>
                            </m:sup>
                            <m:e>
                              <m:sSup>
                                <m:sSupPr>
                                  <m:ctrlPr>
                                    <a:rPr lang="zh-CN" altLang="zh-CN" sz="2400" i="1">
                                      <a:solidFill>
                                        <a:srgbClr val="0000FF"/>
                                      </a:solidFill>
                                      <a:latin typeface="Cambria Math" panose="02040503050406030204" pitchFamily="18" charset="0"/>
                                    </a:rPr>
                                  </m:ctrlPr>
                                </m:sSupPr>
                                <m:e>
                                  <m:r>
                                    <a:rPr lang="en-US" altLang="zh-CN" sz="2400" i="1">
                                      <a:solidFill>
                                        <a:srgbClr val="0000FF"/>
                                      </a:solidFill>
                                      <a:latin typeface="Cambria Math" panose="02040503050406030204" pitchFamily="18" charset="0"/>
                                    </a:rPr>
                                    <m:t>𝑓</m:t>
                                  </m:r>
                                </m:e>
                                <m:sup>
                                  <m:r>
                                    <a:rPr lang="en-US" altLang="zh-CN" sz="2400" i="1">
                                      <a:solidFill>
                                        <a:srgbClr val="0000FF"/>
                                      </a:solidFill>
                                      <a:latin typeface="Cambria Math" panose="02040503050406030204" pitchFamily="18" charset="0"/>
                                    </a:rPr>
                                    <m:t>2</m:t>
                                  </m:r>
                                </m:sup>
                              </m:sSup>
                              <m:d>
                                <m:dPr>
                                  <m:ctrlPr>
                                    <a:rPr lang="zh-CN" altLang="zh-CN" sz="2400" i="1">
                                      <a:solidFill>
                                        <a:srgbClr val="0000FF"/>
                                      </a:solidFill>
                                      <a:latin typeface="Cambria Math" panose="02040503050406030204" pitchFamily="18" charset="0"/>
                                    </a:rPr>
                                  </m:ctrlPr>
                                </m:dPr>
                                <m:e>
                                  <m:r>
                                    <a:rPr lang="en-US" altLang="zh-CN" sz="2400" i="1">
                                      <a:solidFill>
                                        <a:srgbClr val="0000FF"/>
                                      </a:solidFill>
                                      <a:latin typeface="Cambria Math" panose="02040503050406030204" pitchFamily="18" charset="0"/>
                                    </a:rPr>
                                    <m:t>𝑥</m:t>
                                  </m:r>
                                </m:e>
                              </m:d>
                              <m:r>
                                <a:rPr lang="en-US" altLang="zh-CN" sz="2400" i="1">
                                  <a:solidFill>
                                    <a:srgbClr val="0000FF"/>
                                  </a:solidFill>
                                  <a:latin typeface="Cambria Math" panose="02040503050406030204" pitchFamily="18" charset="0"/>
                                </a:rPr>
                                <m:t>𝑑𝑥</m:t>
                              </m:r>
                            </m:e>
                          </m:nary>
                        </m:e>
                      </m:rad>
                      <m:rad>
                        <m:radPr>
                          <m:degHide m:val="on"/>
                          <m:ctrlPr>
                            <a:rPr lang="zh-CN" altLang="zh-CN" sz="2400" i="1">
                              <a:solidFill>
                                <a:srgbClr val="0000FF"/>
                              </a:solidFill>
                              <a:latin typeface="Cambria Math" panose="02040503050406030204" pitchFamily="18" charset="0"/>
                            </a:rPr>
                          </m:ctrlPr>
                        </m:radPr>
                        <m:deg/>
                        <m:e>
                          <m:nary>
                            <m:naryPr>
                              <m:ctrlPr>
                                <a:rPr lang="zh-CN" altLang="zh-CN" sz="2400" i="1">
                                  <a:solidFill>
                                    <a:srgbClr val="0000FF"/>
                                  </a:solidFill>
                                  <a:latin typeface="Cambria Math" panose="02040503050406030204" pitchFamily="18" charset="0"/>
                                </a:rPr>
                              </m:ctrlPr>
                            </m:naryPr>
                            <m:sub>
                              <m:r>
                                <a:rPr lang="en-US" altLang="zh-CN" sz="2400" i="1">
                                  <a:solidFill>
                                    <a:srgbClr val="0000FF"/>
                                  </a:solidFill>
                                  <a:latin typeface="Cambria Math" panose="02040503050406030204" pitchFamily="18" charset="0"/>
                                </a:rPr>
                                <m:t>𝑎</m:t>
                              </m:r>
                            </m:sub>
                            <m:sup>
                              <m:r>
                                <a:rPr lang="en-US" altLang="zh-CN" sz="2400" i="1">
                                  <a:solidFill>
                                    <a:srgbClr val="0000FF"/>
                                  </a:solidFill>
                                  <a:latin typeface="Cambria Math" panose="02040503050406030204" pitchFamily="18" charset="0"/>
                                </a:rPr>
                                <m:t>𝑏</m:t>
                              </m:r>
                            </m:sup>
                            <m:e>
                              <m:sSup>
                                <m:sSupPr>
                                  <m:ctrlPr>
                                    <a:rPr lang="zh-CN" altLang="zh-CN" sz="2400" i="1">
                                      <a:solidFill>
                                        <a:srgbClr val="0000FF"/>
                                      </a:solidFill>
                                      <a:latin typeface="Cambria Math" panose="02040503050406030204" pitchFamily="18" charset="0"/>
                                    </a:rPr>
                                  </m:ctrlPr>
                                </m:sSupPr>
                                <m:e>
                                  <m:r>
                                    <a:rPr lang="en-US" altLang="zh-CN" sz="2400" i="1">
                                      <a:solidFill>
                                        <a:srgbClr val="0000FF"/>
                                      </a:solidFill>
                                      <a:latin typeface="Cambria Math" panose="02040503050406030204" pitchFamily="18" charset="0"/>
                                    </a:rPr>
                                    <m:t>𝑔</m:t>
                                  </m:r>
                                </m:e>
                                <m:sup>
                                  <m:r>
                                    <a:rPr lang="en-US" altLang="zh-CN" sz="2400" i="1">
                                      <a:solidFill>
                                        <a:srgbClr val="0000FF"/>
                                      </a:solidFill>
                                      <a:latin typeface="Cambria Math" panose="02040503050406030204" pitchFamily="18" charset="0"/>
                                    </a:rPr>
                                    <m:t>2</m:t>
                                  </m:r>
                                </m:sup>
                              </m:sSup>
                              <m:d>
                                <m:dPr>
                                  <m:ctrlPr>
                                    <a:rPr lang="zh-CN" altLang="zh-CN" sz="2400" i="1">
                                      <a:solidFill>
                                        <a:srgbClr val="0000FF"/>
                                      </a:solidFill>
                                      <a:latin typeface="Cambria Math" panose="02040503050406030204" pitchFamily="18" charset="0"/>
                                    </a:rPr>
                                  </m:ctrlPr>
                                </m:dPr>
                                <m:e>
                                  <m:r>
                                    <a:rPr lang="en-US" altLang="zh-CN" sz="2400" i="1">
                                      <a:solidFill>
                                        <a:srgbClr val="0000FF"/>
                                      </a:solidFill>
                                      <a:latin typeface="Cambria Math" panose="02040503050406030204" pitchFamily="18" charset="0"/>
                                    </a:rPr>
                                    <m:t>𝑥</m:t>
                                  </m:r>
                                </m:e>
                              </m:d>
                              <m:r>
                                <a:rPr lang="en-US" altLang="zh-CN" sz="2400" i="1">
                                  <a:solidFill>
                                    <a:srgbClr val="0000FF"/>
                                  </a:solidFill>
                                  <a:latin typeface="Cambria Math" panose="02040503050406030204" pitchFamily="18" charset="0"/>
                                </a:rPr>
                                <m:t>𝑑𝑥</m:t>
                              </m:r>
                            </m:e>
                          </m:nary>
                        </m:e>
                      </m:rad>
                    </m:oMath>
                  </m:oMathPara>
                </a14:m>
                <a:endParaRPr lang="zh-CN" altLang="zh-CN" sz="2800" dirty="0"/>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23506"/>
                </a:stretch>
              </a:blipFill>
            </p:spPr>
            <p:txBody>
              <a:bodyPr/>
              <a:lstStyle/>
              <a:p>
                <a:r>
                  <a:rPr lang="zh-CN" altLang="en-US">
                    <a:noFill/>
                  </a:rPr>
                  <a:t> </a:t>
                </a:r>
              </a:p>
            </p:txBody>
          </p:sp>
        </mc:Fallback>
      </mc:AlternateContent>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zh-CN" altLang="zh-CN" sz="2800" dirty="0"/>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AlternateContent xmlns:mc="http://schemas.openxmlformats.org/markup-compatibility/2006" xmlns:a14="http://schemas.microsoft.com/office/drawing/2010/main">
        <mc:Choice Requires="a14">
          <p:sp>
            <p:nvSpPr>
              <p:cNvPr id="6" name="矩形 5"/>
              <p:cNvSpPr/>
              <p:nvPr/>
            </p:nvSpPr>
            <p:spPr>
              <a:xfrm>
                <a:off x="4257364" y="2069006"/>
                <a:ext cx="4176464" cy="1204176"/>
              </a:xfrm>
              <a:prstGeom prst="rect">
                <a:avLst/>
              </a:prstGeom>
            </p:spPr>
            <p:txBody>
              <a:bodyPr wrap="square">
                <a:spAutoFit/>
              </a:bodyPr>
              <a:lstStyle/>
              <a:p>
                <a:pPr>
                  <a:lnSpc>
                    <a:spcPct val="120000"/>
                  </a:lnSpc>
                </a:pPr>
                <a14:m>
                  <m:oMathPara xmlns:m="http://schemas.openxmlformats.org/officeDocument/2006/math">
                    <m:oMathParaPr>
                      <m:jc m:val="centerGroup"/>
                    </m:oMathParaPr>
                    <m:oMath xmlns:m="http://schemas.openxmlformats.org/officeDocument/2006/math">
                      <m:r>
                        <m:rPr>
                          <m:sty m:val="p"/>
                        </m:rPr>
                        <a:rPr lang="en-US" altLang="zh-CN" sz="3000" b="0" i="0" smtClean="0">
                          <a:solidFill>
                            <a:srgbClr val="C00000"/>
                          </a:solidFill>
                          <a:latin typeface="Cambria Math" panose="02040503050406030204" pitchFamily="18" charset="0"/>
                        </a:rPr>
                        <m:t>cos</m:t>
                      </m:r>
                      <m:r>
                        <a:rPr lang="zh-CN" altLang="en-US" sz="3000" b="0" i="1" smtClean="0">
                          <a:solidFill>
                            <a:srgbClr val="C00000"/>
                          </a:solidFill>
                          <a:latin typeface="Cambria Math" panose="02040503050406030204"/>
                        </a:rPr>
                        <m:t>𝛼</m:t>
                      </m:r>
                      <m:r>
                        <a:rPr lang="en-US" altLang="zh-CN" sz="3000" b="0" i="1" smtClean="0">
                          <a:solidFill>
                            <a:srgbClr val="C00000"/>
                          </a:solidFill>
                          <a:latin typeface="Cambria Math" panose="02040503050406030204"/>
                        </a:rPr>
                        <m:t>=</m:t>
                      </m:r>
                      <m:f>
                        <m:fPr>
                          <m:ctrlPr>
                            <a:rPr lang="en-US" altLang="zh-CN" sz="3000" b="0" i="1" smtClean="0">
                              <a:solidFill>
                                <a:srgbClr val="C00000"/>
                              </a:solidFill>
                              <a:latin typeface="Cambria Math" panose="02040503050406030204" pitchFamily="18" charset="0"/>
                            </a:rPr>
                          </m:ctrlPr>
                        </m:fPr>
                        <m:num>
                          <m:sSup>
                            <m:sSupPr>
                              <m:ctrlPr>
                                <a:rPr lang="en-US" altLang="zh-CN" sz="3000" b="0" i="1" smtClean="0">
                                  <a:solidFill>
                                    <a:srgbClr val="C00000"/>
                                  </a:solidFill>
                                  <a:latin typeface="Cambria Math" panose="02040503050406030204" pitchFamily="18" charset="0"/>
                                </a:rPr>
                              </m:ctrlPr>
                            </m:sSupPr>
                            <m:e>
                              <m:r>
                                <a:rPr lang="en-US" altLang="zh-CN" sz="3000" b="0" i="1" smtClean="0">
                                  <a:solidFill>
                                    <a:srgbClr val="C00000"/>
                                  </a:solidFill>
                                  <a:latin typeface="Cambria Math" panose="02040503050406030204"/>
                                </a:rPr>
                                <m:t>𝑏</m:t>
                              </m:r>
                            </m:e>
                            <m:sup>
                              <m:r>
                                <a:rPr lang="en-US" altLang="zh-CN" sz="3000" b="0" i="1" smtClean="0">
                                  <a:solidFill>
                                    <a:srgbClr val="C00000"/>
                                  </a:solidFill>
                                  <a:latin typeface="Cambria Math" panose="02040503050406030204"/>
                                </a:rPr>
                                <m:t>2</m:t>
                              </m:r>
                            </m:sup>
                          </m:sSup>
                          <m:r>
                            <a:rPr lang="en-US" altLang="zh-CN" sz="3000" b="0" i="1" smtClean="0">
                              <a:solidFill>
                                <a:srgbClr val="C00000"/>
                              </a:solidFill>
                              <a:latin typeface="Cambria Math" panose="02040503050406030204"/>
                            </a:rPr>
                            <m:t>+</m:t>
                          </m:r>
                          <m:sSup>
                            <m:sSupPr>
                              <m:ctrlPr>
                                <a:rPr lang="en-US" altLang="zh-CN" sz="3000" b="0" i="1" smtClean="0">
                                  <a:solidFill>
                                    <a:srgbClr val="00B050"/>
                                  </a:solidFill>
                                  <a:latin typeface="Cambria Math" panose="02040503050406030204" pitchFamily="18" charset="0"/>
                                </a:rPr>
                              </m:ctrlPr>
                            </m:sSupPr>
                            <m:e>
                              <m:r>
                                <a:rPr lang="en-US" altLang="zh-CN" sz="3000" b="0" i="1" smtClean="0">
                                  <a:solidFill>
                                    <a:srgbClr val="00B050"/>
                                  </a:solidFill>
                                  <a:latin typeface="Cambria Math" panose="02040503050406030204"/>
                                </a:rPr>
                                <m:t>𝑐</m:t>
                              </m:r>
                            </m:e>
                            <m:sup>
                              <m:r>
                                <a:rPr lang="en-US" altLang="zh-CN" sz="3000" b="0" i="1">
                                  <a:solidFill>
                                    <a:srgbClr val="00B050"/>
                                  </a:solidFill>
                                  <a:latin typeface="Cambria Math" panose="02040503050406030204"/>
                                </a:rPr>
                                <m:t>2</m:t>
                              </m:r>
                            </m:sup>
                          </m:sSup>
                          <m:r>
                            <a:rPr lang="en-US" altLang="zh-CN" sz="3000" b="0" i="1" smtClean="0">
                              <a:solidFill>
                                <a:srgbClr val="C00000"/>
                              </a:solidFill>
                              <a:latin typeface="Cambria Math" panose="02040503050406030204"/>
                            </a:rPr>
                            <m:t>−</m:t>
                          </m:r>
                          <m:sSup>
                            <m:sSupPr>
                              <m:ctrlPr>
                                <a:rPr lang="en-US" altLang="zh-CN" sz="3000" b="0" i="1" smtClean="0">
                                  <a:solidFill>
                                    <a:srgbClr val="0000FF"/>
                                  </a:solidFill>
                                  <a:latin typeface="Cambria Math" panose="02040503050406030204" pitchFamily="18" charset="0"/>
                                </a:rPr>
                              </m:ctrlPr>
                            </m:sSupPr>
                            <m:e>
                              <m:r>
                                <a:rPr lang="en-US" altLang="zh-CN" sz="3000" b="0" i="1" smtClean="0">
                                  <a:solidFill>
                                    <a:srgbClr val="0000FF"/>
                                  </a:solidFill>
                                  <a:latin typeface="Cambria Math" panose="02040503050406030204"/>
                                </a:rPr>
                                <m:t>𝑎</m:t>
                              </m:r>
                            </m:e>
                            <m:sup>
                              <m:r>
                                <a:rPr lang="en-US" altLang="zh-CN" sz="3000" b="0" i="1">
                                  <a:solidFill>
                                    <a:srgbClr val="0000FF"/>
                                  </a:solidFill>
                                  <a:latin typeface="Cambria Math" panose="02040503050406030204"/>
                                </a:rPr>
                                <m:t>2</m:t>
                              </m:r>
                            </m:sup>
                          </m:sSup>
                        </m:num>
                        <m:den>
                          <m:r>
                            <a:rPr lang="en-US" altLang="zh-CN" sz="3000" b="0" i="1" smtClean="0">
                              <a:solidFill>
                                <a:srgbClr val="C00000"/>
                              </a:solidFill>
                              <a:latin typeface="Cambria Math" panose="02040503050406030204"/>
                            </a:rPr>
                            <m:t>2</m:t>
                          </m:r>
                          <m:r>
                            <a:rPr lang="en-US" altLang="zh-CN" sz="3000" b="0" i="1" smtClean="0">
                              <a:solidFill>
                                <a:srgbClr val="C00000"/>
                              </a:solidFill>
                              <a:latin typeface="Cambria Math" panose="02040503050406030204"/>
                            </a:rPr>
                            <m:t>𝑏𝑐</m:t>
                          </m:r>
                        </m:den>
                      </m:f>
                    </m:oMath>
                  </m:oMathPara>
                </a14:m>
                <a:endParaRPr lang="zh-CN" altLang="en-US" sz="3000" b="0" dirty="0">
                  <a:solidFill>
                    <a:srgbClr val="C00000"/>
                  </a:solidFill>
                  <a:latin typeface="黑体" panose="02010609060101010101" pitchFamily="49" charset="-122"/>
                </a:endParaRPr>
              </a:p>
            </p:txBody>
          </p:sp>
        </mc:Choice>
        <mc:Fallback xmlns="">
          <p:sp>
            <p:nvSpPr>
              <p:cNvPr id="6" name="矩形 5"/>
              <p:cNvSpPr>
                <a:spLocks noRot="1" noChangeAspect="1" noMove="1" noResize="1" noEditPoints="1" noAdjustHandles="1" noChangeArrowheads="1" noChangeShapeType="1" noTextEdit="1"/>
              </p:cNvSpPr>
              <p:nvPr/>
            </p:nvSpPr>
            <p:spPr>
              <a:xfrm>
                <a:off x="4257364" y="2069006"/>
                <a:ext cx="4176464" cy="1204176"/>
              </a:xfrm>
              <a:prstGeom prst="rect">
                <a:avLst/>
              </a:prstGeom>
              <a:blipFill rotWithShape="1">
                <a:blip r:embed="rId2"/>
                <a:stretch>
                  <a:fillRect l="-8" t="-15" r="9" b="33"/>
                </a:stretch>
              </a:blipFill>
            </p:spPr>
            <p:txBody>
              <a:bodyPr/>
              <a:lstStyle/>
              <a:p>
                <a:r>
                  <a:rPr lang="zh-CN" altLang="en-US">
                    <a:noFill/>
                  </a:rPr>
                  <a:t> </a:t>
                </a:r>
              </a:p>
            </p:txBody>
          </p:sp>
        </mc:Fallback>
      </mc:AlternateContent>
      <p:grpSp>
        <p:nvGrpSpPr>
          <p:cNvPr id="15" name="组合 14"/>
          <p:cNvGrpSpPr/>
          <p:nvPr/>
        </p:nvGrpSpPr>
        <p:grpSpPr>
          <a:xfrm>
            <a:off x="493059" y="1493261"/>
            <a:ext cx="4505405" cy="2586432"/>
            <a:chOff x="631173" y="3537215"/>
            <a:chExt cx="4505405" cy="2586432"/>
          </a:xfrm>
        </p:grpSpPr>
        <mc:AlternateContent xmlns:mc="http://schemas.openxmlformats.org/markup-compatibility/2006" xmlns:a14="http://schemas.microsoft.com/office/drawing/2010/main">
          <mc:Choice Requires="a14">
            <p:sp>
              <p:nvSpPr>
                <p:cNvPr id="13" name="TextBox 12"/>
                <p:cNvSpPr txBox="1"/>
                <p:nvPr/>
              </p:nvSpPr>
              <p:spPr>
                <a:xfrm>
                  <a:off x="2553463" y="5455136"/>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solidFill>
                              <a:srgbClr val="00B050"/>
                            </a:solidFill>
                            <a:latin typeface="Cambria Math" panose="02040503050406030204"/>
                          </a:rPr>
                          <m:t>𝒄</m:t>
                        </m:r>
                      </m:oMath>
                    </m:oMathPara>
                  </a14:m>
                  <a:endParaRPr lang="zh-CN" altLang="en-US" sz="3200" b="1" dirty="0">
                    <a:solidFill>
                      <a:srgbClr val="00B05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553463" y="5455136"/>
                  <a:ext cx="637775" cy="668511"/>
                </a:xfrm>
                <a:prstGeom prst="rect">
                  <a:avLst/>
                </a:prstGeom>
                <a:blipFill rotWithShape="1">
                  <a:blip r:embed="rId3"/>
                </a:blipFill>
              </p:spPr>
              <p:txBody>
                <a:bodyPr/>
                <a:lstStyle/>
                <a:p>
                  <a:r>
                    <a:rPr lang="zh-CN" altLang="en-US">
                      <a:noFill/>
                    </a:rPr>
                    <a:t> </a:t>
                  </a:r>
                </a:p>
              </p:txBody>
            </p:sp>
          </mc:Fallback>
        </mc:AlternateContent>
        <p:grpSp>
          <p:nvGrpSpPr>
            <p:cNvPr id="10" name="组合 9"/>
            <p:cNvGrpSpPr/>
            <p:nvPr/>
          </p:nvGrpSpPr>
          <p:grpSpPr>
            <a:xfrm>
              <a:off x="631173" y="3537215"/>
              <a:ext cx="4505405" cy="2506276"/>
              <a:chOff x="631173" y="3537215"/>
              <a:chExt cx="4505405" cy="2506276"/>
            </a:xfrm>
          </p:grpSpPr>
          <p:sp>
            <p:nvSpPr>
              <p:cNvPr id="2" name="等腰三角形 1"/>
              <p:cNvSpPr/>
              <p:nvPr/>
            </p:nvSpPr>
            <p:spPr bwMode="auto">
              <a:xfrm>
                <a:off x="1202552" y="3972646"/>
                <a:ext cx="3404026" cy="1659751"/>
              </a:xfrm>
              <a:prstGeom prst="triangle">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631173" y="5374980"/>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a:rPr>
                            <m:t>𝑨</m:t>
                          </m:r>
                        </m:oMath>
                      </m:oMathPara>
                    </a14:m>
                    <a:endParaRPr lang="zh-CN" altLang="en-US" sz="32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631173" y="5374980"/>
                    <a:ext cx="637775" cy="668511"/>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498803" y="5298141"/>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a:rPr>
                            <m:t>𝑩</m:t>
                          </m:r>
                        </m:oMath>
                      </m:oMathPara>
                    </a14:m>
                    <a:endParaRPr lang="zh-CN" altLang="en-US" sz="32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4498803" y="5298141"/>
                    <a:ext cx="637775" cy="668511"/>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996575" y="3537215"/>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a:rPr>
                            <m:t>𝑪</m:t>
                          </m:r>
                        </m:oMath>
                      </m:oMathPara>
                    </a14:m>
                    <a:endParaRPr lang="zh-CN" altLang="en-US" sz="32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2996575" y="3537215"/>
                    <a:ext cx="637775" cy="668511"/>
                  </a:xfrm>
                  <a:prstGeom prst="rect">
                    <a:avLst/>
                  </a:prstGeom>
                  <a:blipFill rotWithShape="1">
                    <a:blip r:embed="rId6"/>
                  </a:blipFill>
                </p:spPr>
                <p:txBody>
                  <a:bodyPr/>
                  <a:lstStyle/>
                  <a:p>
                    <a:r>
                      <a:rPr lang="zh-CN" altLang="en-US">
                        <a:noFill/>
                      </a:rPr>
                      <a:t> </a:t>
                    </a:r>
                  </a:p>
                </p:txBody>
              </p:sp>
            </mc:Fallback>
          </mc:AlternateContent>
          <p:sp>
            <p:nvSpPr>
              <p:cNvPr id="7" name="弧形 6"/>
              <p:cNvSpPr/>
              <p:nvPr/>
            </p:nvSpPr>
            <p:spPr bwMode="auto">
              <a:xfrm>
                <a:off x="1268947" y="5440295"/>
                <a:ext cx="274003" cy="330413"/>
              </a:xfrm>
              <a:prstGeom prst="arc">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 name="TextBox 10"/>
                  <p:cNvSpPr txBox="1"/>
                  <p:nvPr/>
                </p:nvSpPr>
                <p:spPr>
                  <a:xfrm>
                    <a:off x="1405948" y="5196967"/>
                    <a:ext cx="522713" cy="486655"/>
                  </a:xfrm>
                  <a:prstGeom prst="rect">
                    <a:avLst/>
                  </a:prstGeom>
                </p:spPr>
                <p:txBody>
                  <a:bodyPr vert="horz" wrap="none" lIns="91440" tIns="45720" rIns="91440" bIns="45720" rtlCol="0">
                    <a:normAutofit fontScale="55000" lnSpcReduction="20000"/>
                  </a:bodyPr>
                  <a:lstStyle/>
                  <a:p>
                    <a:pPr>
                      <a:lnSpc>
                        <a:spcPct val="140000"/>
                      </a:lnSpc>
                    </a:pPr>
                    <a14:m>
                      <m:oMathPara xmlns:m="http://schemas.openxmlformats.org/officeDocument/2006/math">
                        <m:oMathParaPr>
                          <m:jc m:val="centerGroup"/>
                        </m:oMathParaPr>
                        <m:oMath xmlns:m="http://schemas.openxmlformats.org/officeDocument/2006/math">
                          <m:r>
                            <a:rPr lang="zh-CN" altLang="en-US" sz="3200" b="1" i="1" smtClean="0">
                              <a:solidFill>
                                <a:srgbClr val="C00000"/>
                              </a:solidFill>
                              <a:latin typeface="Cambria Math" panose="02040503050406030204"/>
                            </a:rPr>
                            <m:t>𝜶</m:t>
                          </m:r>
                        </m:oMath>
                      </m:oMathPara>
                    </a14:m>
                    <a:endParaRPr lang="zh-CN" altLang="en-US" sz="3200" b="1" dirty="0">
                      <a:solidFill>
                        <a:srgbClr val="C0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405948" y="5196967"/>
                    <a:ext cx="522713" cy="486655"/>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672770" y="4324828"/>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solidFill>
                                <a:srgbClr val="0000FF"/>
                              </a:solidFill>
                              <a:latin typeface="Cambria Math" panose="02040503050406030204"/>
                            </a:rPr>
                            <m:t>𝒂</m:t>
                          </m:r>
                        </m:oMath>
                      </m:oMathPara>
                    </a14:m>
                    <a:endParaRPr lang="zh-CN" altLang="en-US" sz="3200" b="1" dirty="0">
                      <a:solidFill>
                        <a:srgbClr val="0000FF"/>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672770" y="4324828"/>
                    <a:ext cx="637775" cy="668511"/>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609773" y="4271040"/>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solidFill>
                                <a:srgbClr val="C00000"/>
                              </a:solidFill>
                              <a:latin typeface="Cambria Math" panose="02040503050406030204"/>
                            </a:rPr>
                            <m:t>𝒃</m:t>
                          </m:r>
                        </m:oMath>
                      </m:oMathPara>
                    </a14:m>
                    <a:endParaRPr lang="zh-CN" altLang="en-US" sz="3200" b="1" dirty="0">
                      <a:solidFill>
                        <a:srgbClr val="C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609773" y="4271040"/>
                    <a:ext cx="637775" cy="668511"/>
                  </a:xfrm>
                  <a:prstGeom prst="rect">
                    <a:avLst/>
                  </a:prstGeom>
                  <a:blipFill rotWithShape="1">
                    <a:blip r:embed="rId9"/>
                  </a:blipFill>
                </p:spPr>
                <p:txBody>
                  <a:bodyPr/>
                  <a:lstStyle/>
                  <a:p>
                    <a:r>
                      <a:rPr lang="zh-CN" altLang="en-US">
                        <a:noFill/>
                      </a:rPr>
                      <a:t> </a:t>
                    </a:r>
                  </a:p>
                </p:txBody>
              </p:sp>
            </mc:Fallback>
          </mc:AlternateContent>
        </p:grpSp>
      </p:gr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zh-CN" altLang="zh-CN" sz="2800" dirty="0"/>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p:grpSp>
        <p:nvGrpSpPr>
          <p:cNvPr id="15" name="组合 14"/>
          <p:cNvGrpSpPr/>
          <p:nvPr/>
        </p:nvGrpSpPr>
        <p:grpSpPr>
          <a:xfrm>
            <a:off x="493059" y="1493261"/>
            <a:ext cx="4505405" cy="2586432"/>
            <a:chOff x="631173" y="3537215"/>
            <a:chExt cx="4505405" cy="2586432"/>
          </a:xfrm>
        </p:grpSpPr>
        <mc:AlternateContent xmlns:mc="http://schemas.openxmlformats.org/markup-compatibility/2006" xmlns:a14="http://schemas.microsoft.com/office/drawing/2010/main">
          <mc:Choice Requires="a14">
            <p:sp>
              <p:nvSpPr>
                <p:cNvPr id="13" name="TextBox 12"/>
                <p:cNvSpPr txBox="1"/>
                <p:nvPr/>
              </p:nvSpPr>
              <p:spPr>
                <a:xfrm>
                  <a:off x="2553463" y="5455136"/>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solidFill>
                              <a:srgbClr val="00B050"/>
                            </a:solidFill>
                            <a:latin typeface="Cambria Math" panose="02040503050406030204"/>
                          </a:rPr>
                          <m:t>𝒄</m:t>
                        </m:r>
                      </m:oMath>
                    </m:oMathPara>
                  </a14:m>
                  <a:endParaRPr lang="zh-CN" altLang="en-US" sz="3200" b="1" dirty="0">
                    <a:solidFill>
                      <a:srgbClr val="00B05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553463" y="5455136"/>
                  <a:ext cx="637775" cy="668511"/>
                </a:xfrm>
                <a:prstGeom prst="rect">
                  <a:avLst/>
                </a:prstGeom>
                <a:blipFill rotWithShape="1">
                  <a:blip r:embed="rId2"/>
                </a:blipFill>
              </p:spPr>
              <p:txBody>
                <a:bodyPr/>
                <a:lstStyle/>
                <a:p>
                  <a:r>
                    <a:rPr lang="zh-CN" altLang="en-US">
                      <a:noFill/>
                    </a:rPr>
                    <a:t> </a:t>
                  </a:r>
                </a:p>
              </p:txBody>
            </p:sp>
          </mc:Fallback>
        </mc:AlternateContent>
        <p:grpSp>
          <p:nvGrpSpPr>
            <p:cNvPr id="10" name="组合 9"/>
            <p:cNvGrpSpPr/>
            <p:nvPr/>
          </p:nvGrpSpPr>
          <p:grpSpPr>
            <a:xfrm>
              <a:off x="631173" y="3537215"/>
              <a:ext cx="4505405" cy="2506276"/>
              <a:chOff x="631173" y="3537215"/>
              <a:chExt cx="4505405" cy="2506276"/>
            </a:xfrm>
          </p:grpSpPr>
          <p:sp>
            <p:nvSpPr>
              <p:cNvPr id="2" name="等腰三角形 1"/>
              <p:cNvSpPr/>
              <p:nvPr/>
            </p:nvSpPr>
            <p:spPr bwMode="auto">
              <a:xfrm>
                <a:off x="1202552" y="3972646"/>
                <a:ext cx="3404026" cy="1659751"/>
              </a:xfrm>
              <a:prstGeom prst="triangle">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631173" y="5374980"/>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a:rPr>
                            <m:t>𝑨</m:t>
                          </m:r>
                        </m:oMath>
                      </m:oMathPara>
                    </a14:m>
                    <a:endParaRPr lang="zh-CN" altLang="en-US" sz="32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631173" y="5374980"/>
                    <a:ext cx="637775" cy="668511"/>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498803" y="5298141"/>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a:rPr>
                            <m:t>𝑩</m:t>
                          </m:r>
                        </m:oMath>
                      </m:oMathPara>
                    </a14:m>
                    <a:endParaRPr lang="zh-CN" altLang="en-US" sz="32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4498803" y="5298141"/>
                    <a:ext cx="637775" cy="668511"/>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996575" y="3537215"/>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a:rPr>
                            <m:t>𝑪</m:t>
                          </m:r>
                        </m:oMath>
                      </m:oMathPara>
                    </a14:m>
                    <a:endParaRPr lang="zh-CN" altLang="en-US" sz="32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2996575" y="3537215"/>
                    <a:ext cx="637775" cy="668511"/>
                  </a:xfrm>
                  <a:prstGeom prst="rect">
                    <a:avLst/>
                  </a:prstGeom>
                  <a:blipFill rotWithShape="1">
                    <a:blip r:embed="rId5"/>
                  </a:blipFill>
                </p:spPr>
                <p:txBody>
                  <a:bodyPr/>
                  <a:lstStyle/>
                  <a:p>
                    <a:r>
                      <a:rPr lang="zh-CN" altLang="en-US">
                        <a:noFill/>
                      </a:rPr>
                      <a:t> </a:t>
                    </a:r>
                  </a:p>
                </p:txBody>
              </p:sp>
            </mc:Fallback>
          </mc:AlternateContent>
          <p:sp>
            <p:nvSpPr>
              <p:cNvPr id="7" name="弧形 6"/>
              <p:cNvSpPr/>
              <p:nvPr/>
            </p:nvSpPr>
            <p:spPr bwMode="auto">
              <a:xfrm>
                <a:off x="1268947" y="5440295"/>
                <a:ext cx="274003" cy="330413"/>
              </a:xfrm>
              <a:prstGeom prst="arc">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 name="TextBox 10"/>
                  <p:cNvSpPr txBox="1"/>
                  <p:nvPr/>
                </p:nvSpPr>
                <p:spPr>
                  <a:xfrm>
                    <a:off x="1405948" y="5196967"/>
                    <a:ext cx="522713" cy="486655"/>
                  </a:xfrm>
                  <a:prstGeom prst="rect">
                    <a:avLst/>
                  </a:prstGeom>
                </p:spPr>
                <p:txBody>
                  <a:bodyPr vert="horz" wrap="none" lIns="91440" tIns="45720" rIns="91440" bIns="45720" rtlCol="0">
                    <a:normAutofit fontScale="55000" lnSpcReduction="20000"/>
                  </a:bodyPr>
                  <a:lstStyle/>
                  <a:p>
                    <a:pPr>
                      <a:lnSpc>
                        <a:spcPct val="140000"/>
                      </a:lnSpc>
                    </a:pPr>
                    <a14:m>
                      <m:oMathPara xmlns:m="http://schemas.openxmlformats.org/officeDocument/2006/math">
                        <m:oMathParaPr>
                          <m:jc m:val="centerGroup"/>
                        </m:oMathParaPr>
                        <m:oMath xmlns:m="http://schemas.openxmlformats.org/officeDocument/2006/math">
                          <m:r>
                            <a:rPr lang="zh-CN" altLang="en-US" sz="3200" b="1" i="1" smtClean="0">
                              <a:solidFill>
                                <a:srgbClr val="C00000"/>
                              </a:solidFill>
                              <a:latin typeface="Cambria Math" panose="02040503050406030204"/>
                            </a:rPr>
                            <m:t>𝜶</m:t>
                          </m:r>
                        </m:oMath>
                      </m:oMathPara>
                    </a14:m>
                    <a:endParaRPr lang="zh-CN" altLang="en-US" sz="3200" b="1" dirty="0">
                      <a:solidFill>
                        <a:srgbClr val="C0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405948" y="5196967"/>
                    <a:ext cx="522713" cy="486655"/>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672770" y="4324828"/>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solidFill>
                                <a:srgbClr val="0000FF"/>
                              </a:solidFill>
                              <a:latin typeface="Cambria Math" panose="02040503050406030204"/>
                            </a:rPr>
                            <m:t>𝒂</m:t>
                          </m:r>
                        </m:oMath>
                      </m:oMathPara>
                    </a14:m>
                    <a:endParaRPr lang="zh-CN" altLang="en-US" sz="3200" b="1" dirty="0">
                      <a:solidFill>
                        <a:srgbClr val="0000FF"/>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672770" y="4324828"/>
                    <a:ext cx="637775" cy="668511"/>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609773" y="4271040"/>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solidFill>
                                <a:srgbClr val="C00000"/>
                              </a:solidFill>
                              <a:latin typeface="Cambria Math" panose="02040503050406030204"/>
                            </a:rPr>
                            <m:t>𝒃</m:t>
                          </m:r>
                        </m:oMath>
                      </m:oMathPara>
                    </a14:m>
                    <a:endParaRPr lang="zh-CN" altLang="en-US" sz="3200" b="1" dirty="0">
                      <a:solidFill>
                        <a:srgbClr val="C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609773" y="4271040"/>
                    <a:ext cx="637775" cy="668511"/>
                  </a:xfrm>
                  <a:prstGeom prst="rect">
                    <a:avLst/>
                  </a:prstGeom>
                  <a:blipFill rotWithShape="1">
                    <a:blip r:embed="rId8"/>
                  </a:blipFill>
                </p:spPr>
                <p:txBody>
                  <a:bodyPr/>
                  <a:lstStyle/>
                  <a:p>
                    <a:r>
                      <a:rPr lang="zh-CN" altLang="en-US">
                        <a:noFill/>
                      </a:rPr>
                      <a:t> </a:t>
                    </a:r>
                  </a:p>
                </p:txBody>
              </p:sp>
            </mc:Fallback>
          </mc:AlternateContent>
        </p:grpSp>
      </p:grpSp>
      <p:cxnSp>
        <p:nvCxnSpPr>
          <p:cNvPr id="16" name="直接箭头连接符 15"/>
          <p:cNvCxnSpPr>
            <a:stCxn id="2" idx="2"/>
          </p:cNvCxnSpPr>
          <p:nvPr/>
        </p:nvCxnSpPr>
        <p:spPr bwMode="auto">
          <a:xfrm flipV="1">
            <a:off x="1064438" y="1928693"/>
            <a:ext cx="1702013" cy="1659750"/>
          </a:xfrm>
          <a:prstGeom prst="straightConnector1">
            <a:avLst/>
          </a:prstGeom>
          <a:solidFill>
            <a:schemeClr val="accent1"/>
          </a:solidFill>
          <a:ln w="38100" cap="flat" cmpd="sng" algn="ctr">
            <a:solidFill>
              <a:srgbClr val="C00000"/>
            </a:solidFill>
            <a:prstDash val="solid"/>
            <a:round/>
            <a:headEnd type="none" w="med" len="med"/>
            <a:tailEnd type="arrow"/>
          </a:ln>
          <a:effectLst/>
        </p:spPr>
      </p:cxnSp>
      <p:cxnSp>
        <p:nvCxnSpPr>
          <p:cNvPr id="19" name="直接箭头连接符 18"/>
          <p:cNvCxnSpPr>
            <a:endCxn id="2" idx="4"/>
          </p:cNvCxnSpPr>
          <p:nvPr/>
        </p:nvCxnSpPr>
        <p:spPr bwMode="auto">
          <a:xfrm flipV="1">
            <a:off x="1051632" y="3588443"/>
            <a:ext cx="3416832" cy="2035"/>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23" name="矩形 22"/>
              <p:cNvSpPr/>
              <p:nvPr/>
            </p:nvSpPr>
            <p:spPr>
              <a:xfrm>
                <a:off x="4257364" y="2069006"/>
                <a:ext cx="4176464" cy="1204176"/>
              </a:xfrm>
              <a:prstGeom prst="rect">
                <a:avLst/>
              </a:prstGeom>
            </p:spPr>
            <p:txBody>
              <a:bodyPr wrap="square">
                <a:spAutoFit/>
              </a:bodyPr>
              <a:lstStyle/>
              <a:p>
                <a:pPr>
                  <a:lnSpc>
                    <a:spcPct val="120000"/>
                  </a:lnSpc>
                </a:pPr>
                <a14:m>
                  <m:oMathPara xmlns:m="http://schemas.openxmlformats.org/officeDocument/2006/math">
                    <m:oMathParaPr>
                      <m:jc m:val="centerGroup"/>
                    </m:oMathParaPr>
                    <m:oMath xmlns:m="http://schemas.openxmlformats.org/officeDocument/2006/math">
                      <m:r>
                        <m:rPr>
                          <m:sty m:val="p"/>
                        </m:rPr>
                        <a:rPr lang="en-US" altLang="zh-CN" sz="3000" b="0" i="0" smtClean="0">
                          <a:solidFill>
                            <a:srgbClr val="C00000"/>
                          </a:solidFill>
                          <a:latin typeface="Cambria Math" panose="02040503050406030204" pitchFamily="18" charset="0"/>
                        </a:rPr>
                        <m:t>cos</m:t>
                      </m:r>
                      <m:r>
                        <a:rPr lang="zh-CN" altLang="en-US" sz="3000" b="0" i="1" smtClean="0">
                          <a:solidFill>
                            <a:srgbClr val="C00000"/>
                          </a:solidFill>
                          <a:latin typeface="Cambria Math" panose="02040503050406030204"/>
                        </a:rPr>
                        <m:t>𝛼</m:t>
                      </m:r>
                      <m:r>
                        <a:rPr lang="en-US" altLang="zh-CN" sz="3000" b="0" i="1" smtClean="0">
                          <a:solidFill>
                            <a:srgbClr val="C00000"/>
                          </a:solidFill>
                          <a:latin typeface="Cambria Math" panose="02040503050406030204"/>
                        </a:rPr>
                        <m:t>=</m:t>
                      </m:r>
                      <m:f>
                        <m:fPr>
                          <m:ctrlPr>
                            <a:rPr lang="en-US" altLang="zh-CN" sz="3000" b="0" i="1" smtClean="0">
                              <a:solidFill>
                                <a:srgbClr val="C00000"/>
                              </a:solidFill>
                              <a:latin typeface="Cambria Math" panose="02040503050406030204" pitchFamily="18" charset="0"/>
                            </a:rPr>
                          </m:ctrlPr>
                        </m:fPr>
                        <m:num>
                          <m:sSup>
                            <m:sSupPr>
                              <m:ctrlPr>
                                <a:rPr lang="en-US" altLang="zh-CN" sz="3000" b="0" i="1" smtClean="0">
                                  <a:solidFill>
                                    <a:srgbClr val="C00000"/>
                                  </a:solidFill>
                                  <a:latin typeface="Cambria Math" panose="02040503050406030204" pitchFamily="18" charset="0"/>
                                </a:rPr>
                              </m:ctrlPr>
                            </m:sSupPr>
                            <m:e>
                              <m:r>
                                <a:rPr lang="en-US" altLang="zh-CN" sz="3000" b="0" i="1" smtClean="0">
                                  <a:solidFill>
                                    <a:srgbClr val="C00000"/>
                                  </a:solidFill>
                                  <a:latin typeface="Cambria Math" panose="02040503050406030204"/>
                                </a:rPr>
                                <m:t>𝑏</m:t>
                              </m:r>
                            </m:e>
                            <m:sup>
                              <m:r>
                                <a:rPr lang="en-US" altLang="zh-CN" sz="3000" b="0" i="1" smtClean="0">
                                  <a:solidFill>
                                    <a:srgbClr val="C00000"/>
                                  </a:solidFill>
                                  <a:latin typeface="Cambria Math" panose="02040503050406030204"/>
                                </a:rPr>
                                <m:t>2</m:t>
                              </m:r>
                            </m:sup>
                          </m:sSup>
                          <m:r>
                            <a:rPr lang="en-US" altLang="zh-CN" sz="3000" b="0" i="1" smtClean="0">
                              <a:solidFill>
                                <a:srgbClr val="C00000"/>
                              </a:solidFill>
                              <a:latin typeface="Cambria Math" panose="02040503050406030204"/>
                            </a:rPr>
                            <m:t>+</m:t>
                          </m:r>
                          <m:sSup>
                            <m:sSupPr>
                              <m:ctrlPr>
                                <a:rPr lang="en-US" altLang="zh-CN" sz="3000" b="0" i="1" smtClean="0">
                                  <a:solidFill>
                                    <a:srgbClr val="00B050"/>
                                  </a:solidFill>
                                  <a:latin typeface="Cambria Math" panose="02040503050406030204" pitchFamily="18" charset="0"/>
                                </a:rPr>
                              </m:ctrlPr>
                            </m:sSupPr>
                            <m:e>
                              <m:r>
                                <a:rPr lang="en-US" altLang="zh-CN" sz="3000" b="0" i="1" smtClean="0">
                                  <a:solidFill>
                                    <a:srgbClr val="00B050"/>
                                  </a:solidFill>
                                  <a:latin typeface="Cambria Math" panose="02040503050406030204"/>
                                </a:rPr>
                                <m:t>𝑐</m:t>
                              </m:r>
                            </m:e>
                            <m:sup>
                              <m:r>
                                <a:rPr lang="en-US" altLang="zh-CN" sz="3000" b="0" i="1">
                                  <a:solidFill>
                                    <a:srgbClr val="00B050"/>
                                  </a:solidFill>
                                  <a:latin typeface="Cambria Math" panose="02040503050406030204"/>
                                </a:rPr>
                                <m:t>2</m:t>
                              </m:r>
                            </m:sup>
                          </m:sSup>
                          <m:r>
                            <a:rPr lang="en-US" altLang="zh-CN" sz="3000" b="0" i="1" smtClean="0">
                              <a:solidFill>
                                <a:srgbClr val="C00000"/>
                              </a:solidFill>
                              <a:latin typeface="Cambria Math" panose="02040503050406030204"/>
                            </a:rPr>
                            <m:t>−</m:t>
                          </m:r>
                          <m:sSup>
                            <m:sSupPr>
                              <m:ctrlPr>
                                <a:rPr lang="en-US" altLang="zh-CN" sz="3000" b="0" i="1" smtClean="0">
                                  <a:solidFill>
                                    <a:srgbClr val="0000FF"/>
                                  </a:solidFill>
                                  <a:latin typeface="Cambria Math" panose="02040503050406030204" pitchFamily="18" charset="0"/>
                                </a:rPr>
                              </m:ctrlPr>
                            </m:sSupPr>
                            <m:e>
                              <m:r>
                                <a:rPr lang="en-US" altLang="zh-CN" sz="3000" b="0" i="1" smtClean="0">
                                  <a:solidFill>
                                    <a:srgbClr val="0000FF"/>
                                  </a:solidFill>
                                  <a:latin typeface="Cambria Math" panose="02040503050406030204"/>
                                </a:rPr>
                                <m:t>𝑎</m:t>
                              </m:r>
                            </m:e>
                            <m:sup>
                              <m:r>
                                <a:rPr lang="en-US" altLang="zh-CN" sz="3000" b="0" i="1">
                                  <a:solidFill>
                                    <a:srgbClr val="0000FF"/>
                                  </a:solidFill>
                                  <a:latin typeface="Cambria Math" panose="02040503050406030204"/>
                                </a:rPr>
                                <m:t>2</m:t>
                              </m:r>
                            </m:sup>
                          </m:sSup>
                        </m:num>
                        <m:den>
                          <m:r>
                            <a:rPr lang="en-US" altLang="zh-CN" sz="3000" b="0" i="1" smtClean="0">
                              <a:solidFill>
                                <a:srgbClr val="C00000"/>
                              </a:solidFill>
                              <a:latin typeface="Cambria Math" panose="02040503050406030204"/>
                            </a:rPr>
                            <m:t>2</m:t>
                          </m:r>
                          <m:r>
                            <a:rPr lang="en-US" altLang="zh-CN" sz="3000" b="0" i="1" smtClean="0">
                              <a:solidFill>
                                <a:srgbClr val="C00000"/>
                              </a:solidFill>
                              <a:latin typeface="Cambria Math" panose="02040503050406030204"/>
                            </a:rPr>
                            <m:t>𝑏𝑐</m:t>
                          </m:r>
                        </m:den>
                      </m:f>
                    </m:oMath>
                  </m:oMathPara>
                </a14:m>
                <a:endParaRPr lang="zh-CN" altLang="en-US" sz="3000" b="0" dirty="0">
                  <a:solidFill>
                    <a:srgbClr val="C00000"/>
                  </a:solidFill>
                  <a:latin typeface="黑体" panose="02010609060101010101" pitchFamily="49" charset="-122"/>
                </a:endParaRPr>
              </a:p>
            </p:txBody>
          </p:sp>
        </mc:Choice>
        <mc:Fallback xmlns="">
          <p:sp>
            <p:nvSpPr>
              <p:cNvPr id="23" name="矩形 22"/>
              <p:cNvSpPr>
                <a:spLocks noRot="1" noChangeAspect="1" noMove="1" noResize="1" noEditPoints="1" noAdjustHandles="1" noChangeArrowheads="1" noChangeShapeType="1" noTextEdit="1"/>
              </p:cNvSpPr>
              <p:nvPr/>
            </p:nvSpPr>
            <p:spPr>
              <a:xfrm>
                <a:off x="4257364" y="2069006"/>
                <a:ext cx="4176464" cy="1204176"/>
              </a:xfrm>
              <a:prstGeom prst="rect">
                <a:avLst/>
              </a:prstGeom>
              <a:blipFill rotWithShape="1">
                <a:blip r:embed="rId9"/>
                <a:stretch>
                  <a:fillRect l="-8" t="-15" r="9" b="33"/>
                </a:stretch>
              </a:blipFill>
            </p:spPr>
            <p:txBody>
              <a:bodyPr/>
              <a:lstStyle/>
              <a:p>
                <a:r>
                  <a:rPr lang="zh-CN" altLang="en-US">
                    <a:noFill/>
                  </a:rPr>
                  <a:t> </a:t>
                </a:r>
              </a:p>
            </p:txBody>
          </p:sp>
        </mc:Fallback>
      </mc:AlternateContent>
      <p:cxnSp>
        <p:nvCxnSpPr>
          <p:cNvPr id="25" name="直接箭头连接符 24"/>
          <p:cNvCxnSpPr>
            <a:stCxn id="2" idx="4"/>
            <a:endCxn id="2" idx="0"/>
          </p:cNvCxnSpPr>
          <p:nvPr/>
        </p:nvCxnSpPr>
        <p:spPr bwMode="auto">
          <a:xfrm flipH="1" flipV="1">
            <a:off x="2766451" y="1928692"/>
            <a:ext cx="1702013" cy="1659751"/>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4" name="矩形 3"/>
              <p:cNvSpPr/>
              <p:nvPr/>
            </p:nvSpPr>
            <p:spPr>
              <a:xfrm>
                <a:off x="733825" y="4099116"/>
                <a:ext cx="7872293" cy="1192571"/>
              </a:xfrm>
              <a:prstGeom prst="rect">
                <a:avLst/>
              </a:prstGeom>
            </p:spPr>
            <p:txBody>
              <a:bodyPr wrap="square">
                <a:spAutoFit/>
              </a:bodyPr>
              <a:lstStyle/>
              <a:p>
                <a:pPr>
                  <a:lnSpc>
                    <a:spcPct val="120000"/>
                  </a:lnSpc>
                </a:pPr>
                <a:r>
                  <a:rPr lang="zh-CN" altLang="en-US" sz="2800" dirty="0">
                    <a:latin typeface="黑体" panose="02010609060101010101" pitchFamily="49" charset="-122"/>
                    <a:ea typeface="黑体" panose="02010609060101010101" pitchFamily="49" charset="-122"/>
                  </a:rPr>
                  <a:t>若定义</a:t>
                </a:r>
                <a14:m>
                  <m:oMath xmlns:m="http://schemas.openxmlformats.org/officeDocument/2006/math">
                    <m:acc>
                      <m:accPr>
                        <m:chr m:val="⃗"/>
                        <m:ctrlPr>
                          <a:rPr lang="zh-CN" altLang="en-US" sz="2800" i="1">
                            <a:latin typeface="Cambria Math" panose="02040503050406030204" pitchFamily="18" charset="0"/>
                          </a:rPr>
                        </m:ctrlPr>
                      </m:accPr>
                      <m:e>
                        <m:r>
                          <a:rPr lang="en-US" altLang="zh-CN" sz="2800" i="1">
                            <a:latin typeface="Cambria Math" panose="02040503050406030204"/>
                          </a:rPr>
                          <m:t>𝐴𝐶</m:t>
                        </m:r>
                      </m:e>
                    </m:acc>
                  </m:oMath>
                </a14:m>
                <a:r>
                  <a:rPr lang="zh-CN" altLang="en-US" sz="2800" dirty="0">
                    <a:latin typeface="黑体" panose="02010609060101010101" pitchFamily="49" charset="-122"/>
                    <a:ea typeface="黑体" panose="02010609060101010101" pitchFamily="49" charset="-122"/>
                  </a:rPr>
                  <a:t>和</a:t>
                </a:r>
                <a14:m>
                  <m:oMath xmlns:m="http://schemas.openxmlformats.org/officeDocument/2006/math">
                    <m:acc>
                      <m:accPr>
                        <m:chr m:val="⃗"/>
                        <m:ctrlPr>
                          <a:rPr lang="zh-CN" altLang="en-US" sz="2800" i="1">
                            <a:latin typeface="Cambria Math" panose="02040503050406030204" pitchFamily="18" charset="0"/>
                          </a:rPr>
                        </m:ctrlPr>
                      </m:accPr>
                      <m:e>
                        <m:r>
                          <a:rPr lang="en-US" altLang="zh-CN" sz="2800" i="1">
                            <a:latin typeface="Cambria Math" panose="02040503050406030204"/>
                          </a:rPr>
                          <m:t>𝐴𝐵</m:t>
                        </m:r>
                      </m:e>
                    </m:acc>
                  </m:oMath>
                </a14:m>
                <a:r>
                  <a:rPr lang="zh-CN" altLang="en-US" sz="2800" dirty="0">
                    <a:latin typeface="黑体" panose="02010609060101010101" pitchFamily="49" charset="-122"/>
                    <a:ea typeface="黑体" panose="02010609060101010101" pitchFamily="49" charset="-122"/>
                  </a:rPr>
                  <a:t>为</a:t>
                </a:r>
                <a14:m>
                  <m:oMath xmlns:m="http://schemas.openxmlformats.org/officeDocument/2006/math">
                    <m:sSup>
                      <m:sSupPr>
                        <m:ctrlPr>
                          <a:rPr lang="en-US" altLang="zh-CN" sz="2800" i="1" dirty="0">
                            <a:latin typeface="Cambria Math" panose="02040503050406030204" pitchFamily="18" charset="0"/>
                          </a:rPr>
                        </m:ctrlPr>
                      </m:sSupPr>
                      <m:e>
                        <m:r>
                          <a:rPr lang="en-US" altLang="zh-CN" sz="2800" i="1" dirty="0">
                            <a:latin typeface="Cambria Math" panose="02040503050406030204"/>
                            <a:ea typeface="Cambria Math" panose="02040503050406030204"/>
                          </a:rPr>
                          <m:t>ℝ</m:t>
                        </m:r>
                      </m:e>
                      <m:sup>
                        <m:r>
                          <a:rPr lang="en-US" altLang="zh-CN" sz="2800" i="1" dirty="0">
                            <a:latin typeface="Cambria Math" panose="02040503050406030204"/>
                          </a:rPr>
                          <m:t>2</m:t>
                        </m:r>
                      </m:sup>
                    </m:sSup>
                  </m:oMath>
                </a14:m>
                <a:r>
                  <a:rPr lang="zh-CN" altLang="en-US" sz="2800" dirty="0">
                    <a:latin typeface="黑体" panose="02010609060101010101" pitchFamily="49" charset="-122"/>
                    <a:ea typeface="黑体" panose="02010609060101010101" pitchFamily="49" charset="-122"/>
                  </a:rPr>
                  <a:t>空间的两个向量</a:t>
                </a:r>
                <a:r>
                  <a:rPr lang="en-US" altLang="zh-CN" sz="2800" dirty="0">
                    <a:latin typeface="仿宋" panose="02010609060101010101" pitchFamily="49" charset="-122"/>
                    <a:ea typeface="仿宋" panose="02010609060101010101" pitchFamily="49" charset="-122"/>
                  </a:rPr>
                  <a:t>,</a:t>
                </a:r>
                <a:r>
                  <a:rPr lang="zh-CN" altLang="en-US" sz="2800" dirty="0">
                    <a:latin typeface="黑体" panose="02010609060101010101" pitchFamily="49" charset="-122"/>
                    <a:ea typeface="黑体" panose="02010609060101010101" pitchFamily="49" charset="-122"/>
                  </a:rPr>
                  <a:t>则角</a:t>
                </a:r>
                <a14:m>
                  <m:oMath xmlns:m="http://schemas.openxmlformats.org/officeDocument/2006/math">
                    <m:r>
                      <a:rPr lang="zh-CN" altLang="en-US" sz="2800" i="1">
                        <a:solidFill>
                          <a:srgbClr val="C00000"/>
                        </a:solidFill>
                        <a:latin typeface="Cambria Math" panose="02040503050406030204"/>
                      </a:rPr>
                      <m:t>𝛼</m:t>
                    </m:r>
                  </m:oMath>
                </a14:m>
                <a:r>
                  <a:rPr lang="zh-CN" altLang="en-US" sz="2800" dirty="0">
                    <a:latin typeface="黑体" panose="02010609060101010101" pitchFamily="49" charset="-122"/>
                    <a:ea typeface="黑体" panose="02010609060101010101" pitchFamily="49" charset="-122"/>
                  </a:rPr>
                  <a:t>即为向量的夹角</a:t>
                </a:r>
                <a:r>
                  <a:rPr lang="en-US" altLang="zh-CN" sz="2800" dirty="0">
                    <a:latin typeface="仿宋" panose="02010609060101010101" pitchFamily="49" charset="-122"/>
                    <a:ea typeface="仿宋" panose="02010609060101010101" pitchFamily="49" charset="-122"/>
                  </a:rPr>
                  <a:t>.</a:t>
                </a:r>
                <a:endParaRPr lang="en-US" altLang="zh-CN" sz="2800" dirty="0">
                  <a:latin typeface="黑体" panose="02010609060101010101" pitchFamily="49" charset="-122"/>
                  <a:ea typeface="黑体" panose="02010609060101010101" pitchFamily="49"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733825" y="4099116"/>
                <a:ext cx="7872293" cy="1192571"/>
              </a:xfrm>
              <a:prstGeom prst="rect">
                <a:avLst/>
              </a:prstGeom>
              <a:blipFill rotWithShape="1">
                <a:blip r:embed="rId10"/>
                <a:stretch>
                  <a:fillRect l="-5" t="-16" r="8" b="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217801" y="4872849"/>
                <a:ext cx="5344219" cy="12804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2800" smtClean="0">
                          <a:solidFill>
                            <a:srgbClr val="C00000"/>
                          </a:solidFill>
                          <a:latin typeface="Cambria Math" panose="02040503050406030204" pitchFamily="18" charset="0"/>
                        </a:rPr>
                        <m:t>cos</m:t>
                      </m:r>
                      <m:r>
                        <a:rPr lang="zh-CN" altLang="en-US" sz="2800" i="1">
                          <a:solidFill>
                            <a:srgbClr val="C00000"/>
                          </a:solidFill>
                          <a:latin typeface="Cambria Math" panose="02040503050406030204"/>
                        </a:rPr>
                        <m:t>𝛼</m:t>
                      </m:r>
                      <m:r>
                        <a:rPr lang="en-US" altLang="zh-CN" sz="2800" i="1">
                          <a:solidFill>
                            <a:srgbClr val="C00000"/>
                          </a:solidFill>
                          <a:latin typeface="Cambria Math" panose="02040503050406030204"/>
                        </a:rPr>
                        <m:t>=</m:t>
                      </m:r>
                      <m:f>
                        <m:fPr>
                          <m:ctrlPr>
                            <a:rPr lang="en-US" altLang="zh-CN" sz="2800" i="1">
                              <a:solidFill>
                                <a:srgbClr val="C00000"/>
                              </a:solidFill>
                              <a:latin typeface="Cambria Math" panose="02040503050406030204" pitchFamily="18" charset="0"/>
                            </a:rPr>
                          </m:ctrlPr>
                        </m:fPr>
                        <m:num>
                          <m:sSup>
                            <m:sSupPr>
                              <m:ctrlPr>
                                <a:rPr lang="en-US" altLang="zh-CN" sz="2800" i="1" smtClean="0">
                                  <a:solidFill>
                                    <a:srgbClr val="C00000"/>
                                  </a:solidFill>
                                  <a:latin typeface="Cambria Math" panose="02040503050406030204" pitchFamily="18" charset="0"/>
                                </a:rPr>
                              </m:ctrlPr>
                            </m:sSupPr>
                            <m:e>
                              <m:d>
                                <m:dPr>
                                  <m:begChr m:val="‖"/>
                                  <m:endChr m:val="‖"/>
                                  <m:ctrlPr>
                                    <a:rPr lang="en-US" altLang="zh-CN" sz="2800" i="1">
                                      <a:solidFill>
                                        <a:srgbClr val="C00000"/>
                                      </a:solidFill>
                                      <a:latin typeface="Cambria Math" panose="02040503050406030204" pitchFamily="18" charset="0"/>
                                    </a:rPr>
                                  </m:ctrlPr>
                                </m:dPr>
                                <m:e>
                                  <m:acc>
                                    <m:accPr>
                                      <m:chr m:val="⃗"/>
                                      <m:ctrlPr>
                                        <a:rPr lang="zh-CN" altLang="en-US" sz="2800" i="1">
                                          <a:latin typeface="Cambria Math" panose="02040503050406030204" pitchFamily="18" charset="0"/>
                                        </a:rPr>
                                      </m:ctrlPr>
                                    </m:accPr>
                                    <m:e>
                                      <m:r>
                                        <a:rPr lang="en-US" altLang="zh-CN" sz="2800" i="1">
                                          <a:latin typeface="Cambria Math" panose="02040503050406030204"/>
                                        </a:rPr>
                                        <m:t>𝐴𝐶</m:t>
                                      </m:r>
                                    </m:e>
                                  </m:acc>
                                </m:e>
                              </m:d>
                            </m:e>
                            <m:sup>
                              <m:r>
                                <a:rPr lang="en-US" altLang="zh-CN" sz="2800" b="0" i="1" smtClean="0">
                                  <a:solidFill>
                                    <a:srgbClr val="C00000"/>
                                  </a:solidFill>
                                  <a:latin typeface="Cambria Math" panose="02040503050406030204"/>
                                </a:rPr>
                                <m:t>2</m:t>
                              </m:r>
                            </m:sup>
                          </m:sSup>
                          <m:r>
                            <a:rPr lang="en-US" altLang="zh-CN" sz="2800" b="0" i="1" smtClean="0">
                              <a:solidFill>
                                <a:srgbClr val="C00000"/>
                              </a:solidFill>
                              <a:latin typeface="Cambria Math" panose="02040503050406030204"/>
                            </a:rPr>
                            <m:t>+</m:t>
                          </m:r>
                          <m:sSup>
                            <m:sSupPr>
                              <m:ctrlPr>
                                <a:rPr lang="en-US" altLang="zh-CN" sz="2800" i="1">
                                  <a:solidFill>
                                    <a:srgbClr val="C00000"/>
                                  </a:solidFill>
                                  <a:latin typeface="Cambria Math" panose="02040503050406030204" pitchFamily="18" charset="0"/>
                                </a:rPr>
                              </m:ctrlPr>
                            </m:sSupPr>
                            <m:e>
                              <m:d>
                                <m:dPr>
                                  <m:begChr m:val="‖"/>
                                  <m:endChr m:val="‖"/>
                                  <m:ctrlPr>
                                    <a:rPr lang="en-US" altLang="zh-CN" sz="2800" i="1">
                                      <a:solidFill>
                                        <a:srgbClr val="C00000"/>
                                      </a:solidFill>
                                      <a:latin typeface="Cambria Math" panose="02040503050406030204" pitchFamily="18" charset="0"/>
                                    </a:rPr>
                                  </m:ctrlPr>
                                </m:dPr>
                                <m:e>
                                  <m:acc>
                                    <m:accPr>
                                      <m:chr m:val="⃗"/>
                                      <m:ctrlPr>
                                        <a:rPr lang="zh-CN" altLang="en-US" sz="2800" i="1">
                                          <a:latin typeface="Cambria Math" panose="02040503050406030204" pitchFamily="18" charset="0"/>
                                        </a:rPr>
                                      </m:ctrlPr>
                                    </m:accPr>
                                    <m:e>
                                      <m:r>
                                        <a:rPr lang="en-US" altLang="zh-CN" sz="2800" i="1">
                                          <a:latin typeface="Cambria Math" panose="02040503050406030204"/>
                                        </a:rPr>
                                        <m:t>𝐴</m:t>
                                      </m:r>
                                      <m:r>
                                        <a:rPr lang="en-US" altLang="zh-CN" sz="2800" b="0" i="1" smtClean="0">
                                          <a:latin typeface="Cambria Math" panose="02040503050406030204"/>
                                        </a:rPr>
                                        <m:t>𝐵</m:t>
                                      </m:r>
                                    </m:e>
                                  </m:acc>
                                </m:e>
                              </m:d>
                            </m:e>
                            <m:sup>
                              <m:r>
                                <a:rPr lang="en-US" altLang="zh-CN" sz="2800" i="1">
                                  <a:solidFill>
                                    <a:srgbClr val="C00000"/>
                                  </a:solidFill>
                                  <a:latin typeface="Cambria Math" panose="02040503050406030204"/>
                                </a:rPr>
                                <m:t>2</m:t>
                              </m:r>
                            </m:sup>
                          </m:sSup>
                          <m:r>
                            <a:rPr lang="en-US" altLang="zh-CN" sz="2800" b="0" i="1" smtClean="0">
                              <a:solidFill>
                                <a:srgbClr val="C00000"/>
                              </a:solidFill>
                              <a:latin typeface="Cambria Math" panose="02040503050406030204"/>
                            </a:rPr>
                            <m:t>−</m:t>
                          </m:r>
                          <m:sSup>
                            <m:sSupPr>
                              <m:ctrlPr>
                                <a:rPr lang="en-US" altLang="zh-CN" sz="2800" i="1">
                                  <a:solidFill>
                                    <a:srgbClr val="C00000"/>
                                  </a:solidFill>
                                  <a:latin typeface="Cambria Math" panose="02040503050406030204" pitchFamily="18" charset="0"/>
                                </a:rPr>
                              </m:ctrlPr>
                            </m:sSupPr>
                            <m:e>
                              <m:d>
                                <m:dPr>
                                  <m:begChr m:val="‖"/>
                                  <m:endChr m:val="‖"/>
                                  <m:ctrlPr>
                                    <a:rPr lang="en-US" altLang="zh-CN" sz="2800" i="1">
                                      <a:solidFill>
                                        <a:srgbClr val="C00000"/>
                                      </a:solidFill>
                                      <a:latin typeface="Cambria Math" panose="02040503050406030204" pitchFamily="18" charset="0"/>
                                    </a:rPr>
                                  </m:ctrlPr>
                                </m:dPr>
                                <m:e>
                                  <m:acc>
                                    <m:accPr>
                                      <m:chr m:val="⃗"/>
                                      <m:ctrlPr>
                                        <a:rPr lang="zh-CN" altLang="en-US" sz="2800" i="1">
                                          <a:latin typeface="Cambria Math" panose="02040503050406030204" pitchFamily="18" charset="0"/>
                                        </a:rPr>
                                      </m:ctrlPr>
                                    </m:accPr>
                                    <m:e>
                                      <m:r>
                                        <a:rPr lang="en-US" altLang="zh-CN" sz="2800" b="0" i="1" smtClean="0">
                                          <a:latin typeface="Cambria Math" panose="02040503050406030204"/>
                                        </a:rPr>
                                        <m:t>𝐵</m:t>
                                      </m:r>
                                      <m:r>
                                        <a:rPr lang="en-US" altLang="zh-CN" sz="2800" i="1">
                                          <a:latin typeface="Cambria Math" panose="02040503050406030204"/>
                                        </a:rPr>
                                        <m:t>𝐶</m:t>
                                      </m:r>
                                    </m:e>
                                  </m:acc>
                                </m:e>
                              </m:d>
                            </m:e>
                            <m:sup>
                              <m:r>
                                <a:rPr lang="en-US" altLang="zh-CN" sz="2800" i="1">
                                  <a:solidFill>
                                    <a:srgbClr val="C00000"/>
                                  </a:solidFill>
                                  <a:latin typeface="Cambria Math" panose="02040503050406030204"/>
                                </a:rPr>
                                <m:t>2</m:t>
                              </m:r>
                            </m:sup>
                          </m:sSup>
                        </m:num>
                        <m:den>
                          <m:r>
                            <a:rPr lang="en-US" altLang="zh-CN" sz="2800" b="0" i="1" smtClean="0">
                              <a:solidFill>
                                <a:srgbClr val="C00000"/>
                              </a:solidFill>
                              <a:latin typeface="Cambria Math" panose="02040503050406030204"/>
                            </a:rPr>
                            <m:t>2</m:t>
                          </m:r>
                          <m:d>
                            <m:dPr>
                              <m:begChr m:val="‖"/>
                              <m:endChr m:val="‖"/>
                              <m:ctrlPr>
                                <a:rPr lang="en-US" altLang="zh-CN" sz="2800" i="1">
                                  <a:solidFill>
                                    <a:srgbClr val="C00000"/>
                                  </a:solidFill>
                                  <a:latin typeface="Cambria Math" panose="02040503050406030204" pitchFamily="18" charset="0"/>
                                </a:rPr>
                              </m:ctrlPr>
                            </m:dPr>
                            <m:e>
                              <m:acc>
                                <m:accPr>
                                  <m:chr m:val="⃗"/>
                                  <m:ctrlPr>
                                    <a:rPr lang="zh-CN" altLang="en-US" sz="2800" i="1">
                                      <a:latin typeface="Cambria Math" panose="02040503050406030204" pitchFamily="18" charset="0"/>
                                    </a:rPr>
                                  </m:ctrlPr>
                                </m:accPr>
                                <m:e>
                                  <m:r>
                                    <a:rPr lang="en-US" altLang="zh-CN" sz="2800" i="1">
                                      <a:latin typeface="Cambria Math" panose="02040503050406030204"/>
                                    </a:rPr>
                                    <m:t>𝐴𝐶</m:t>
                                  </m:r>
                                </m:e>
                              </m:acc>
                            </m:e>
                          </m:d>
                          <m:d>
                            <m:dPr>
                              <m:begChr m:val="‖"/>
                              <m:endChr m:val="‖"/>
                              <m:ctrlPr>
                                <a:rPr lang="en-US" altLang="zh-CN" sz="2800" i="1">
                                  <a:solidFill>
                                    <a:srgbClr val="C00000"/>
                                  </a:solidFill>
                                  <a:latin typeface="Cambria Math" panose="02040503050406030204" pitchFamily="18" charset="0"/>
                                </a:rPr>
                              </m:ctrlPr>
                            </m:dPr>
                            <m:e>
                              <m:acc>
                                <m:accPr>
                                  <m:chr m:val="⃗"/>
                                  <m:ctrlPr>
                                    <a:rPr lang="zh-CN" altLang="en-US" sz="2800" i="1">
                                      <a:latin typeface="Cambria Math" panose="02040503050406030204" pitchFamily="18" charset="0"/>
                                    </a:rPr>
                                  </m:ctrlPr>
                                </m:accPr>
                                <m:e>
                                  <m:r>
                                    <a:rPr lang="en-US" altLang="zh-CN" sz="2800" i="1">
                                      <a:latin typeface="Cambria Math" panose="02040503050406030204"/>
                                    </a:rPr>
                                    <m:t>𝐴𝐵</m:t>
                                  </m:r>
                                </m:e>
                              </m:acc>
                            </m:e>
                          </m:d>
                        </m:den>
                      </m:f>
                    </m:oMath>
                  </m:oMathPara>
                </a14:m>
                <a:endParaRPr lang="zh-CN" altLang="en-US" sz="2800" dirty="0"/>
              </a:p>
            </p:txBody>
          </p:sp>
        </mc:Choice>
        <mc:Fallback xmlns="">
          <p:sp>
            <p:nvSpPr>
              <p:cNvPr id="6" name="矩形 5"/>
              <p:cNvSpPr>
                <a:spLocks noRot="1" noChangeAspect="1" noMove="1" noResize="1" noEditPoints="1" noAdjustHandles="1" noChangeArrowheads="1" noChangeShapeType="1" noTextEdit="1"/>
              </p:cNvSpPr>
              <p:nvPr/>
            </p:nvSpPr>
            <p:spPr>
              <a:xfrm>
                <a:off x="2217801" y="4872849"/>
                <a:ext cx="5344219" cy="1280415"/>
              </a:xfrm>
              <a:prstGeom prst="rect">
                <a:avLst/>
              </a:prstGeom>
              <a:blipFill rotWithShape="1">
                <a:blip r:embed="rId11"/>
                <a:stretch>
                  <a:fillRect l="-7" t="-39" r="8" b="9"/>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zh-CN" altLang="zh-CN" sz="2800" dirty="0"/>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p:grpSp>
        <p:nvGrpSpPr>
          <p:cNvPr id="15" name="组合 14"/>
          <p:cNvGrpSpPr/>
          <p:nvPr/>
        </p:nvGrpSpPr>
        <p:grpSpPr>
          <a:xfrm>
            <a:off x="493059" y="1493261"/>
            <a:ext cx="4505405" cy="2586432"/>
            <a:chOff x="631173" y="3537215"/>
            <a:chExt cx="4505405" cy="2586432"/>
          </a:xfrm>
        </p:grpSpPr>
        <mc:AlternateContent xmlns:mc="http://schemas.openxmlformats.org/markup-compatibility/2006" xmlns:a14="http://schemas.microsoft.com/office/drawing/2010/main">
          <mc:Choice Requires="a14">
            <p:sp>
              <p:nvSpPr>
                <p:cNvPr id="13" name="TextBox 12"/>
                <p:cNvSpPr txBox="1"/>
                <p:nvPr/>
              </p:nvSpPr>
              <p:spPr>
                <a:xfrm>
                  <a:off x="2553463" y="5455136"/>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solidFill>
                              <a:srgbClr val="00B050"/>
                            </a:solidFill>
                            <a:latin typeface="Cambria Math" panose="02040503050406030204"/>
                          </a:rPr>
                          <m:t>𝒄</m:t>
                        </m:r>
                      </m:oMath>
                    </m:oMathPara>
                  </a14:m>
                  <a:endParaRPr lang="zh-CN" altLang="en-US" sz="3200" b="1" dirty="0">
                    <a:solidFill>
                      <a:srgbClr val="00B05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553463" y="5455136"/>
                  <a:ext cx="637775" cy="668511"/>
                </a:xfrm>
                <a:prstGeom prst="rect">
                  <a:avLst/>
                </a:prstGeom>
                <a:blipFill rotWithShape="1">
                  <a:blip r:embed="rId2"/>
                </a:blipFill>
              </p:spPr>
              <p:txBody>
                <a:bodyPr/>
                <a:lstStyle/>
                <a:p>
                  <a:r>
                    <a:rPr lang="zh-CN" altLang="en-US">
                      <a:noFill/>
                    </a:rPr>
                    <a:t> </a:t>
                  </a:r>
                </a:p>
              </p:txBody>
            </p:sp>
          </mc:Fallback>
        </mc:AlternateContent>
        <p:grpSp>
          <p:nvGrpSpPr>
            <p:cNvPr id="10" name="组合 9"/>
            <p:cNvGrpSpPr/>
            <p:nvPr/>
          </p:nvGrpSpPr>
          <p:grpSpPr>
            <a:xfrm>
              <a:off x="631173" y="3537215"/>
              <a:ext cx="4505405" cy="2506276"/>
              <a:chOff x="631173" y="3537215"/>
              <a:chExt cx="4505405" cy="2506276"/>
            </a:xfrm>
          </p:grpSpPr>
          <p:sp>
            <p:nvSpPr>
              <p:cNvPr id="2" name="等腰三角形 1"/>
              <p:cNvSpPr/>
              <p:nvPr/>
            </p:nvSpPr>
            <p:spPr bwMode="auto">
              <a:xfrm>
                <a:off x="1202552" y="3972646"/>
                <a:ext cx="3404026" cy="1659751"/>
              </a:xfrm>
              <a:prstGeom prst="triangle">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631173" y="5374980"/>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a:rPr>
                            <m:t>𝑨</m:t>
                          </m:r>
                        </m:oMath>
                      </m:oMathPara>
                    </a14:m>
                    <a:endParaRPr lang="zh-CN" altLang="en-US" sz="32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631173" y="5374980"/>
                    <a:ext cx="637775" cy="668511"/>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498803" y="5298141"/>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a:rPr>
                            <m:t>𝑩</m:t>
                          </m:r>
                        </m:oMath>
                      </m:oMathPara>
                    </a14:m>
                    <a:endParaRPr lang="zh-CN" altLang="en-US" sz="32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4498803" y="5298141"/>
                    <a:ext cx="637775" cy="668511"/>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996575" y="3537215"/>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a:rPr>
                            <m:t>𝑪</m:t>
                          </m:r>
                        </m:oMath>
                      </m:oMathPara>
                    </a14:m>
                    <a:endParaRPr lang="zh-CN" altLang="en-US" sz="32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2996575" y="3537215"/>
                    <a:ext cx="637775" cy="668511"/>
                  </a:xfrm>
                  <a:prstGeom prst="rect">
                    <a:avLst/>
                  </a:prstGeom>
                  <a:blipFill rotWithShape="1">
                    <a:blip r:embed="rId5"/>
                  </a:blipFill>
                </p:spPr>
                <p:txBody>
                  <a:bodyPr/>
                  <a:lstStyle/>
                  <a:p>
                    <a:r>
                      <a:rPr lang="zh-CN" altLang="en-US">
                        <a:noFill/>
                      </a:rPr>
                      <a:t> </a:t>
                    </a:r>
                  </a:p>
                </p:txBody>
              </p:sp>
            </mc:Fallback>
          </mc:AlternateContent>
          <p:sp>
            <p:nvSpPr>
              <p:cNvPr id="7" name="弧形 6"/>
              <p:cNvSpPr/>
              <p:nvPr/>
            </p:nvSpPr>
            <p:spPr bwMode="auto">
              <a:xfrm>
                <a:off x="1268947" y="5440295"/>
                <a:ext cx="274003" cy="330413"/>
              </a:xfrm>
              <a:prstGeom prst="arc">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 name="TextBox 10"/>
                  <p:cNvSpPr txBox="1"/>
                  <p:nvPr/>
                </p:nvSpPr>
                <p:spPr>
                  <a:xfrm>
                    <a:off x="1405948" y="5196967"/>
                    <a:ext cx="522713" cy="486655"/>
                  </a:xfrm>
                  <a:prstGeom prst="rect">
                    <a:avLst/>
                  </a:prstGeom>
                </p:spPr>
                <p:txBody>
                  <a:bodyPr vert="horz" wrap="none" lIns="91440" tIns="45720" rIns="91440" bIns="45720" rtlCol="0">
                    <a:normAutofit fontScale="55000" lnSpcReduction="20000"/>
                  </a:bodyPr>
                  <a:lstStyle/>
                  <a:p>
                    <a:pPr>
                      <a:lnSpc>
                        <a:spcPct val="140000"/>
                      </a:lnSpc>
                    </a:pPr>
                    <a14:m>
                      <m:oMathPara xmlns:m="http://schemas.openxmlformats.org/officeDocument/2006/math">
                        <m:oMathParaPr>
                          <m:jc m:val="centerGroup"/>
                        </m:oMathParaPr>
                        <m:oMath xmlns:m="http://schemas.openxmlformats.org/officeDocument/2006/math">
                          <m:r>
                            <a:rPr lang="zh-CN" altLang="en-US" sz="3200" b="1" i="1" smtClean="0">
                              <a:solidFill>
                                <a:srgbClr val="C00000"/>
                              </a:solidFill>
                              <a:latin typeface="Cambria Math" panose="02040503050406030204"/>
                            </a:rPr>
                            <m:t>𝜶</m:t>
                          </m:r>
                        </m:oMath>
                      </m:oMathPara>
                    </a14:m>
                    <a:endParaRPr lang="zh-CN" altLang="en-US" sz="3200" b="1" dirty="0">
                      <a:solidFill>
                        <a:srgbClr val="C0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405948" y="5196967"/>
                    <a:ext cx="522713" cy="486655"/>
                  </a:xfrm>
                  <a:prstGeom prst="rect">
                    <a:avLst/>
                  </a:prstGeom>
                  <a:blipFill rotWithShape="1">
                    <a:blip r:embed="rId6"/>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672770" y="4324828"/>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solidFill>
                                <a:srgbClr val="0000FF"/>
                              </a:solidFill>
                              <a:latin typeface="Cambria Math" panose="02040503050406030204"/>
                            </a:rPr>
                            <m:t>𝒂</m:t>
                          </m:r>
                        </m:oMath>
                      </m:oMathPara>
                    </a14:m>
                    <a:endParaRPr lang="zh-CN" altLang="en-US" sz="3200" b="1" dirty="0">
                      <a:solidFill>
                        <a:srgbClr val="0000FF"/>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672770" y="4324828"/>
                    <a:ext cx="637775" cy="668511"/>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609773" y="4271040"/>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solidFill>
                                <a:srgbClr val="C00000"/>
                              </a:solidFill>
                              <a:latin typeface="Cambria Math" panose="02040503050406030204"/>
                            </a:rPr>
                            <m:t>𝒃</m:t>
                          </m:r>
                        </m:oMath>
                      </m:oMathPara>
                    </a14:m>
                    <a:endParaRPr lang="zh-CN" altLang="en-US" sz="3200" b="1" dirty="0">
                      <a:solidFill>
                        <a:srgbClr val="C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609773" y="4271040"/>
                    <a:ext cx="637775" cy="668511"/>
                  </a:xfrm>
                  <a:prstGeom prst="rect">
                    <a:avLst/>
                  </a:prstGeom>
                  <a:blipFill rotWithShape="1">
                    <a:blip r:embed="rId8"/>
                  </a:blipFill>
                </p:spPr>
                <p:txBody>
                  <a:bodyPr/>
                  <a:lstStyle/>
                  <a:p>
                    <a:r>
                      <a:rPr lang="zh-CN" altLang="en-US">
                        <a:noFill/>
                      </a:rPr>
                      <a:t> </a:t>
                    </a:r>
                  </a:p>
                </p:txBody>
              </p:sp>
            </mc:Fallback>
          </mc:AlternateContent>
        </p:grpSp>
      </p:grpSp>
      <p:cxnSp>
        <p:nvCxnSpPr>
          <p:cNvPr id="16" name="直接箭头连接符 15"/>
          <p:cNvCxnSpPr>
            <a:stCxn id="2" idx="2"/>
          </p:cNvCxnSpPr>
          <p:nvPr/>
        </p:nvCxnSpPr>
        <p:spPr bwMode="auto">
          <a:xfrm flipV="1">
            <a:off x="1064438" y="1928693"/>
            <a:ext cx="1702013" cy="1659750"/>
          </a:xfrm>
          <a:prstGeom prst="straightConnector1">
            <a:avLst/>
          </a:prstGeom>
          <a:solidFill>
            <a:schemeClr val="accent1"/>
          </a:solidFill>
          <a:ln w="38100" cap="flat" cmpd="sng" algn="ctr">
            <a:solidFill>
              <a:srgbClr val="C00000"/>
            </a:solidFill>
            <a:prstDash val="solid"/>
            <a:round/>
            <a:headEnd type="none" w="med" len="med"/>
            <a:tailEnd type="arrow"/>
          </a:ln>
          <a:effectLst/>
        </p:spPr>
      </p:cxnSp>
      <p:cxnSp>
        <p:nvCxnSpPr>
          <p:cNvPr id="19" name="直接箭头连接符 18"/>
          <p:cNvCxnSpPr>
            <a:endCxn id="2" idx="4"/>
          </p:cNvCxnSpPr>
          <p:nvPr/>
        </p:nvCxnSpPr>
        <p:spPr bwMode="auto">
          <a:xfrm flipV="1">
            <a:off x="1051632" y="3588443"/>
            <a:ext cx="3416832" cy="2035"/>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23" name="矩形 22"/>
              <p:cNvSpPr/>
              <p:nvPr/>
            </p:nvSpPr>
            <p:spPr>
              <a:xfrm>
                <a:off x="4257364" y="2069006"/>
                <a:ext cx="4176464" cy="1204176"/>
              </a:xfrm>
              <a:prstGeom prst="rect">
                <a:avLst/>
              </a:prstGeom>
            </p:spPr>
            <p:txBody>
              <a:bodyPr wrap="square">
                <a:spAutoFit/>
              </a:bodyPr>
              <a:lstStyle/>
              <a:p>
                <a:pPr>
                  <a:lnSpc>
                    <a:spcPct val="120000"/>
                  </a:lnSpc>
                </a:pPr>
                <a14:m>
                  <m:oMathPara xmlns:m="http://schemas.openxmlformats.org/officeDocument/2006/math">
                    <m:oMathParaPr>
                      <m:jc m:val="centerGroup"/>
                    </m:oMathParaPr>
                    <m:oMath xmlns:m="http://schemas.openxmlformats.org/officeDocument/2006/math">
                      <m:r>
                        <m:rPr>
                          <m:sty m:val="p"/>
                        </m:rPr>
                        <a:rPr lang="en-US" altLang="zh-CN" sz="3000" b="0" i="0" smtClean="0">
                          <a:solidFill>
                            <a:srgbClr val="C00000"/>
                          </a:solidFill>
                          <a:latin typeface="Cambria Math" panose="02040503050406030204" pitchFamily="18" charset="0"/>
                        </a:rPr>
                        <m:t>cos</m:t>
                      </m:r>
                      <m:r>
                        <a:rPr lang="zh-CN" altLang="en-US" sz="3000" b="0" i="1" smtClean="0">
                          <a:solidFill>
                            <a:srgbClr val="C00000"/>
                          </a:solidFill>
                          <a:latin typeface="Cambria Math" panose="02040503050406030204"/>
                        </a:rPr>
                        <m:t>𝛼</m:t>
                      </m:r>
                      <m:r>
                        <a:rPr lang="en-US" altLang="zh-CN" sz="3000" b="0" i="1" smtClean="0">
                          <a:solidFill>
                            <a:srgbClr val="C00000"/>
                          </a:solidFill>
                          <a:latin typeface="Cambria Math" panose="02040503050406030204"/>
                        </a:rPr>
                        <m:t>=</m:t>
                      </m:r>
                      <m:f>
                        <m:fPr>
                          <m:ctrlPr>
                            <a:rPr lang="en-US" altLang="zh-CN" sz="3000" b="0" i="1" smtClean="0">
                              <a:solidFill>
                                <a:srgbClr val="C00000"/>
                              </a:solidFill>
                              <a:latin typeface="Cambria Math" panose="02040503050406030204" pitchFamily="18" charset="0"/>
                            </a:rPr>
                          </m:ctrlPr>
                        </m:fPr>
                        <m:num>
                          <m:sSup>
                            <m:sSupPr>
                              <m:ctrlPr>
                                <a:rPr lang="en-US" altLang="zh-CN" sz="3000" b="0" i="1" smtClean="0">
                                  <a:solidFill>
                                    <a:srgbClr val="C00000"/>
                                  </a:solidFill>
                                  <a:latin typeface="Cambria Math" panose="02040503050406030204" pitchFamily="18" charset="0"/>
                                </a:rPr>
                              </m:ctrlPr>
                            </m:sSupPr>
                            <m:e>
                              <m:r>
                                <a:rPr lang="en-US" altLang="zh-CN" sz="3000" b="0" i="1" smtClean="0">
                                  <a:solidFill>
                                    <a:srgbClr val="C00000"/>
                                  </a:solidFill>
                                  <a:latin typeface="Cambria Math" panose="02040503050406030204"/>
                                </a:rPr>
                                <m:t>𝑏</m:t>
                              </m:r>
                            </m:e>
                            <m:sup>
                              <m:r>
                                <a:rPr lang="en-US" altLang="zh-CN" sz="3000" b="0" i="1" smtClean="0">
                                  <a:solidFill>
                                    <a:srgbClr val="C00000"/>
                                  </a:solidFill>
                                  <a:latin typeface="Cambria Math" panose="02040503050406030204"/>
                                </a:rPr>
                                <m:t>2</m:t>
                              </m:r>
                            </m:sup>
                          </m:sSup>
                          <m:r>
                            <a:rPr lang="en-US" altLang="zh-CN" sz="3000" b="0" i="1" smtClean="0">
                              <a:solidFill>
                                <a:srgbClr val="C00000"/>
                              </a:solidFill>
                              <a:latin typeface="Cambria Math" panose="02040503050406030204"/>
                            </a:rPr>
                            <m:t>+</m:t>
                          </m:r>
                          <m:sSup>
                            <m:sSupPr>
                              <m:ctrlPr>
                                <a:rPr lang="en-US" altLang="zh-CN" sz="3000" b="0" i="1" smtClean="0">
                                  <a:solidFill>
                                    <a:srgbClr val="00B050"/>
                                  </a:solidFill>
                                  <a:latin typeface="Cambria Math" panose="02040503050406030204" pitchFamily="18" charset="0"/>
                                </a:rPr>
                              </m:ctrlPr>
                            </m:sSupPr>
                            <m:e>
                              <m:r>
                                <a:rPr lang="en-US" altLang="zh-CN" sz="3000" b="0" i="1" smtClean="0">
                                  <a:solidFill>
                                    <a:srgbClr val="00B050"/>
                                  </a:solidFill>
                                  <a:latin typeface="Cambria Math" panose="02040503050406030204"/>
                                </a:rPr>
                                <m:t>𝑐</m:t>
                              </m:r>
                            </m:e>
                            <m:sup>
                              <m:r>
                                <a:rPr lang="en-US" altLang="zh-CN" sz="3000" b="0" i="1">
                                  <a:solidFill>
                                    <a:srgbClr val="00B050"/>
                                  </a:solidFill>
                                  <a:latin typeface="Cambria Math" panose="02040503050406030204"/>
                                </a:rPr>
                                <m:t>2</m:t>
                              </m:r>
                            </m:sup>
                          </m:sSup>
                          <m:r>
                            <a:rPr lang="en-US" altLang="zh-CN" sz="3000" b="0" i="1" smtClean="0">
                              <a:solidFill>
                                <a:srgbClr val="C00000"/>
                              </a:solidFill>
                              <a:latin typeface="Cambria Math" panose="02040503050406030204"/>
                            </a:rPr>
                            <m:t>−</m:t>
                          </m:r>
                          <m:sSup>
                            <m:sSupPr>
                              <m:ctrlPr>
                                <a:rPr lang="en-US" altLang="zh-CN" sz="3000" b="0" i="1" smtClean="0">
                                  <a:solidFill>
                                    <a:srgbClr val="0000FF"/>
                                  </a:solidFill>
                                  <a:latin typeface="Cambria Math" panose="02040503050406030204" pitchFamily="18" charset="0"/>
                                </a:rPr>
                              </m:ctrlPr>
                            </m:sSupPr>
                            <m:e>
                              <m:r>
                                <a:rPr lang="en-US" altLang="zh-CN" sz="3000" b="0" i="1" smtClean="0">
                                  <a:solidFill>
                                    <a:srgbClr val="0000FF"/>
                                  </a:solidFill>
                                  <a:latin typeface="Cambria Math" panose="02040503050406030204"/>
                                </a:rPr>
                                <m:t>𝑎</m:t>
                              </m:r>
                            </m:e>
                            <m:sup>
                              <m:r>
                                <a:rPr lang="en-US" altLang="zh-CN" sz="3000" b="0" i="1">
                                  <a:solidFill>
                                    <a:srgbClr val="0000FF"/>
                                  </a:solidFill>
                                  <a:latin typeface="Cambria Math" panose="02040503050406030204"/>
                                </a:rPr>
                                <m:t>2</m:t>
                              </m:r>
                            </m:sup>
                          </m:sSup>
                        </m:num>
                        <m:den>
                          <m:r>
                            <a:rPr lang="en-US" altLang="zh-CN" sz="3000" b="0" i="1" smtClean="0">
                              <a:solidFill>
                                <a:srgbClr val="C00000"/>
                              </a:solidFill>
                              <a:latin typeface="Cambria Math" panose="02040503050406030204"/>
                            </a:rPr>
                            <m:t>2</m:t>
                          </m:r>
                          <m:r>
                            <a:rPr lang="en-US" altLang="zh-CN" sz="3000" b="0" i="1" smtClean="0">
                              <a:solidFill>
                                <a:srgbClr val="C00000"/>
                              </a:solidFill>
                              <a:latin typeface="Cambria Math" panose="02040503050406030204"/>
                            </a:rPr>
                            <m:t>𝑏𝑐</m:t>
                          </m:r>
                        </m:den>
                      </m:f>
                    </m:oMath>
                  </m:oMathPara>
                </a14:m>
                <a:endParaRPr lang="zh-CN" altLang="en-US" sz="3000" b="0" dirty="0">
                  <a:solidFill>
                    <a:srgbClr val="C00000"/>
                  </a:solidFill>
                  <a:latin typeface="黑体" panose="02010609060101010101" pitchFamily="49" charset="-122"/>
                </a:endParaRPr>
              </a:p>
            </p:txBody>
          </p:sp>
        </mc:Choice>
        <mc:Fallback xmlns="">
          <p:sp>
            <p:nvSpPr>
              <p:cNvPr id="23" name="矩形 22"/>
              <p:cNvSpPr>
                <a:spLocks noRot="1" noChangeAspect="1" noMove="1" noResize="1" noEditPoints="1" noAdjustHandles="1" noChangeArrowheads="1" noChangeShapeType="1" noTextEdit="1"/>
              </p:cNvSpPr>
              <p:nvPr/>
            </p:nvSpPr>
            <p:spPr>
              <a:xfrm>
                <a:off x="4257364" y="2069006"/>
                <a:ext cx="4176464" cy="1204176"/>
              </a:xfrm>
              <a:prstGeom prst="rect">
                <a:avLst/>
              </a:prstGeom>
              <a:blipFill rotWithShape="1">
                <a:blip r:embed="rId9"/>
                <a:stretch>
                  <a:fillRect l="-8" t="-15" r="9" b="33"/>
                </a:stretch>
              </a:blipFill>
            </p:spPr>
            <p:txBody>
              <a:bodyPr/>
              <a:lstStyle/>
              <a:p>
                <a:r>
                  <a:rPr lang="zh-CN" altLang="en-US">
                    <a:noFill/>
                  </a:rPr>
                  <a:t> </a:t>
                </a:r>
              </a:p>
            </p:txBody>
          </p:sp>
        </mc:Fallback>
      </mc:AlternateContent>
      <p:cxnSp>
        <p:nvCxnSpPr>
          <p:cNvPr id="25" name="直接箭头连接符 24"/>
          <p:cNvCxnSpPr>
            <a:stCxn id="2" idx="4"/>
            <a:endCxn id="2" idx="0"/>
          </p:cNvCxnSpPr>
          <p:nvPr/>
        </p:nvCxnSpPr>
        <p:spPr bwMode="auto">
          <a:xfrm flipH="1" flipV="1">
            <a:off x="2766451" y="1928692"/>
            <a:ext cx="1702013" cy="1659751"/>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4" name="矩形 3"/>
              <p:cNvSpPr/>
              <p:nvPr/>
            </p:nvSpPr>
            <p:spPr>
              <a:xfrm>
                <a:off x="733825" y="4099116"/>
                <a:ext cx="7872293" cy="1192571"/>
              </a:xfrm>
              <a:prstGeom prst="rect">
                <a:avLst/>
              </a:prstGeom>
            </p:spPr>
            <p:txBody>
              <a:bodyPr wrap="square">
                <a:spAutoFit/>
              </a:bodyPr>
              <a:lstStyle/>
              <a:p>
                <a:pPr>
                  <a:lnSpc>
                    <a:spcPct val="120000"/>
                  </a:lnSpc>
                </a:pPr>
                <a:r>
                  <a:rPr lang="zh-CN" altLang="en-US" sz="2800" dirty="0">
                    <a:latin typeface="黑体" panose="02010609060101010101" pitchFamily="49" charset="-122"/>
                    <a:ea typeface="黑体" panose="02010609060101010101" pitchFamily="49" charset="-122"/>
                  </a:rPr>
                  <a:t>若定义</a:t>
                </a:r>
                <a14:m>
                  <m:oMath xmlns:m="http://schemas.openxmlformats.org/officeDocument/2006/math">
                    <m:acc>
                      <m:accPr>
                        <m:chr m:val="⃗"/>
                        <m:ctrlPr>
                          <a:rPr lang="zh-CN" altLang="en-US" sz="2800" i="1">
                            <a:latin typeface="Cambria Math" panose="02040503050406030204" pitchFamily="18" charset="0"/>
                          </a:rPr>
                        </m:ctrlPr>
                      </m:accPr>
                      <m:e>
                        <m:r>
                          <a:rPr lang="en-US" altLang="zh-CN" sz="2800" i="1">
                            <a:latin typeface="Cambria Math" panose="02040503050406030204"/>
                          </a:rPr>
                          <m:t>𝐴𝐶</m:t>
                        </m:r>
                      </m:e>
                    </m:acc>
                  </m:oMath>
                </a14:m>
                <a:r>
                  <a:rPr lang="zh-CN" altLang="en-US" sz="2800" dirty="0">
                    <a:latin typeface="黑体" panose="02010609060101010101" pitchFamily="49" charset="-122"/>
                    <a:ea typeface="黑体" panose="02010609060101010101" pitchFamily="49" charset="-122"/>
                  </a:rPr>
                  <a:t>和</a:t>
                </a:r>
                <a14:m>
                  <m:oMath xmlns:m="http://schemas.openxmlformats.org/officeDocument/2006/math">
                    <m:acc>
                      <m:accPr>
                        <m:chr m:val="⃗"/>
                        <m:ctrlPr>
                          <a:rPr lang="zh-CN" altLang="en-US" sz="2800" i="1">
                            <a:latin typeface="Cambria Math" panose="02040503050406030204" pitchFamily="18" charset="0"/>
                          </a:rPr>
                        </m:ctrlPr>
                      </m:accPr>
                      <m:e>
                        <m:r>
                          <a:rPr lang="en-US" altLang="zh-CN" sz="2800" i="1">
                            <a:latin typeface="Cambria Math" panose="02040503050406030204"/>
                          </a:rPr>
                          <m:t>𝐴𝐵</m:t>
                        </m:r>
                      </m:e>
                    </m:acc>
                  </m:oMath>
                </a14:m>
                <a:r>
                  <a:rPr lang="zh-CN" altLang="en-US" sz="2800" dirty="0">
                    <a:latin typeface="黑体" panose="02010609060101010101" pitchFamily="49" charset="-122"/>
                    <a:ea typeface="黑体" panose="02010609060101010101" pitchFamily="49" charset="-122"/>
                  </a:rPr>
                  <a:t>为</a:t>
                </a:r>
                <a14:m>
                  <m:oMath xmlns:m="http://schemas.openxmlformats.org/officeDocument/2006/math">
                    <m:sSup>
                      <m:sSupPr>
                        <m:ctrlPr>
                          <a:rPr lang="en-US" altLang="zh-CN" sz="2800" i="1" dirty="0">
                            <a:latin typeface="Cambria Math" panose="02040503050406030204" pitchFamily="18" charset="0"/>
                          </a:rPr>
                        </m:ctrlPr>
                      </m:sSupPr>
                      <m:e>
                        <m:r>
                          <a:rPr lang="en-US" altLang="zh-CN" sz="2800" i="1" dirty="0">
                            <a:latin typeface="Cambria Math" panose="02040503050406030204"/>
                            <a:ea typeface="Cambria Math" panose="02040503050406030204"/>
                          </a:rPr>
                          <m:t>ℝ</m:t>
                        </m:r>
                      </m:e>
                      <m:sup>
                        <m:r>
                          <a:rPr lang="en-US" altLang="zh-CN" sz="2800" i="1" dirty="0">
                            <a:latin typeface="Cambria Math" panose="02040503050406030204"/>
                          </a:rPr>
                          <m:t>2</m:t>
                        </m:r>
                      </m:sup>
                    </m:sSup>
                  </m:oMath>
                </a14:m>
                <a:r>
                  <a:rPr lang="zh-CN" altLang="en-US" sz="2800" dirty="0">
                    <a:latin typeface="黑体" panose="02010609060101010101" pitchFamily="49" charset="-122"/>
                    <a:ea typeface="黑体" panose="02010609060101010101" pitchFamily="49" charset="-122"/>
                  </a:rPr>
                  <a:t>空间的两个向量</a:t>
                </a:r>
                <a:r>
                  <a:rPr lang="en-US" altLang="zh-CN" sz="2800" dirty="0">
                    <a:latin typeface="仿宋" panose="02010609060101010101" pitchFamily="49" charset="-122"/>
                    <a:ea typeface="仿宋" panose="02010609060101010101" pitchFamily="49" charset="-122"/>
                  </a:rPr>
                  <a:t>,</a:t>
                </a:r>
                <a:r>
                  <a:rPr lang="zh-CN" altLang="en-US" sz="2800" dirty="0">
                    <a:latin typeface="黑体" panose="02010609060101010101" pitchFamily="49" charset="-122"/>
                    <a:ea typeface="黑体" panose="02010609060101010101" pitchFamily="49" charset="-122"/>
                  </a:rPr>
                  <a:t>则角</a:t>
                </a:r>
                <a14:m>
                  <m:oMath xmlns:m="http://schemas.openxmlformats.org/officeDocument/2006/math">
                    <m:r>
                      <a:rPr lang="zh-CN" altLang="en-US" sz="2800" i="1">
                        <a:solidFill>
                          <a:srgbClr val="C00000"/>
                        </a:solidFill>
                        <a:latin typeface="Cambria Math" panose="02040503050406030204"/>
                      </a:rPr>
                      <m:t>𝛼</m:t>
                    </m:r>
                  </m:oMath>
                </a14:m>
                <a:r>
                  <a:rPr lang="zh-CN" altLang="en-US" sz="2800" dirty="0">
                    <a:latin typeface="黑体" panose="02010609060101010101" pitchFamily="49" charset="-122"/>
                    <a:ea typeface="黑体" panose="02010609060101010101" pitchFamily="49" charset="-122"/>
                  </a:rPr>
                  <a:t>即为向量的夹角</a:t>
                </a:r>
                <a:r>
                  <a:rPr lang="en-US" altLang="zh-CN" sz="2800" dirty="0">
                    <a:latin typeface="仿宋" panose="02010609060101010101" pitchFamily="49" charset="-122"/>
                    <a:ea typeface="仿宋" panose="02010609060101010101" pitchFamily="49" charset="-122"/>
                  </a:rPr>
                  <a:t>.</a:t>
                </a:r>
                <a:endParaRPr lang="en-US" altLang="zh-CN" sz="2800" dirty="0">
                  <a:latin typeface="黑体" panose="02010609060101010101" pitchFamily="49" charset="-122"/>
                  <a:ea typeface="黑体" panose="02010609060101010101" pitchFamily="49"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733825" y="4099116"/>
                <a:ext cx="7872293" cy="1192571"/>
              </a:xfrm>
              <a:prstGeom prst="rect">
                <a:avLst/>
              </a:prstGeom>
              <a:blipFill rotWithShape="1">
                <a:blip r:embed="rId10"/>
                <a:stretch>
                  <a:fillRect l="-5" t="-16" r="8" b="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184385" y="4855514"/>
                <a:ext cx="6236323" cy="12804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2800">
                          <a:solidFill>
                            <a:srgbClr val="C00000"/>
                          </a:solidFill>
                          <a:latin typeface="Cambria Math" panose="02040503050406030204" pitchFamily="18" charset="0"/>
                        </a:rPr>
                        <m:t>cos</m:t>
                      </m:r>
                      <m:r>
                        <a:rPr lang="zh-CN" altLang="en-US" sz="2800" i="1">
                          <a:solidFill>
                            <a:srgbClr val="C00000"/>
                          </a:solidFill>
                          <a:latin typeface="Cambria Math" panose="02040503050406030204"/>
                        </a:rPr>
                        <m:t>𝛼</m:t>
                      </m:r>
                      <m:r>
                        <a:rPr lang="en-US" altLang="zh-CN" sz="2800" i="1">
                          <a:solidFill>
                            <a:srgbClr val="C00000"/>
                          </a:solidFill>
                          <a:latin typeface="Cambria Math" panose="02040503050406030204"/>
                        </a:rPr>
                        <m:t>=</m:t>
                      </m:r>
                      <m:f>
                        <m:fPr>
                          <m:ctrlPr>
                            <a:rPr lang="en-US" altLang="zh-CN" sz="2800" i="1">
                              <a:solidFill>
                                <a:srgbClr val="C00000"/>
                              </a:solidFill>
                              <a:latin typeface="Cambria Math" panose="02040503050406030204" pitchFamily="18" charset="0"/>
                            </a:rPr>
                          </m:ctrlPr>
                        </m:fPr>
                        <m:num>
                          <m:sSup>
                            <m:sSupPr>
                              <m:ctrlPr>
                                <a:rPr lang="en-US" altLang="zh-CN" sz="2800" i="1">
                                  <a:solidFill>
                                    <a:srgbClr val="C00000"/>
                                  </a:solidFill>
                                  <a:latin typeface="Cambria Math" panose="02040503050406030204" pitchFamily="18" charset="0"/>
                                </a:rPr>
                              </m:ctrlPr>
                            </m:sSupPr>
                            <m:e>
                              <m:d>
                                <m:dPr>
                                  <m:begChr m:val="‖"/>
                                  <m:endChr m:val="‖"/>
                                  <m:ctrlPr>
                                    <a:rPr lang="en-US" altLang="zh-CN" sz="2800" i="1">
                                      <a:solidFill>
                                        <a:srgbClr val="C00000"/>
                                      </a:solidFill>
                                      <a:latin typeface="Cambria Math" panose="02040503050406030204" pitchFamily="18" charset="0"/>
                                    </a:rPr>
                                  </m:ctrlPr>
                                </m:dPr>
                                <m:e>
                                  <m:acc>
                                    <m:accPr>
                                      <m:chr m:val="⃗"/>
                                      <m:ctrlPr>
                                        <a:rPr lang="zh-CN" altLang="en-US" sz="2800" i="1">
                                          <a:latin typeface="Cambria Math" panose="02040503050406030204" pitchFamily="18" charset="0"/>
                                        </a:rPr>
                                      </m:ctrlPr>
                                    </m:accPr>
                                    <m:e>
                                      <m:r>
                                        <a:rPr lang="en-US" altLang="zh-CN" sz="2800" i="1">
                                          <a:latin typeface="Cambria Math" panose="02040503050406030204"/>
                                        </a:rPr>
                                        <m:t>𝐴𝐶</m:t>
                                      </m:r>
                                    </m:e>
                                  </m:acc>
                                </m:e>
                              </m:d>
                            </m:e>
                            <m:sup>
                              <m:r>
                                <a:rPr lang="en-US" altLang="zh-CN" sz="2800" i="1">
                                  <a:solidFill>
                                    <a:srgbClr val="C00000"/>
                                  </a:solidFill>
                                  <a:latin typeface="Cambria Math" panose="02040503050406030204"/>
                                </a:rPr>
                                <m:t>2</m:t>
                              </m:r>
                            </m:sup>
                          </m:sSup>
                          <m:r>
                            <a:rPr lang="en-US" altLang="zh-CN" sz="2800" i="1">
                              <a:solidFill>
                                <a:srgbClr val="C00000"/>
                              </a:solidFill>
                              <a:latin typeface="Cambria Math" panose="02040503050406030204"/>
                            </a:rPr>
                            <m:t>+</m:t>
                          </m:r>
                          <m:sSup>
                            <m:sSupPr>
                              <m:ctrlPr>
                                <a:rPr lang="en-US" altLang="zh-CN" sz="2800" i="1">
                                  <a:solidFill>
                                    <a:srgbClr val="C00000"/>
                                  </a:solidFill>
                                  <a:latin typeface="Cambria Math" panose="02040503050406030204" pitchFamily="18" charset="0"/>
                                </a:rPr>
                              </m:ctrlPr>
                            </m:sSupPr>
                            <m:e>
                              <m:d>
                                <m:dPr>
                                  <m:begChr m:val="‖"/>
                                  <m:endChr m:val="‖"/>
                                  <m:ctrlPr>
                                    <a:rPr lang="en-US" altLang="zh-CN" sz="2800" i="1">
                                      <a:solidFill>
                                        <a:srgbClr val="C00000"/>
                                      </a:solidFill>
                                      <a:latin typeface="Cambria Math" panose="02040503050406030204" pitchFamily="18" charset="0"/>
                                    </a:rPr>
                                  </m:ctrlPr>
                                </m:dPr>
                                <m:e>
                                  <m:acc>
                                    <m:accPr>
                                      <m:chr m:val="⃗"/>
                                      <m:ctrlPr>
                                        <a:rPr lang="zh-CN" altLang="en-US" sz="2800" i="1">
                                          <a:latin typeface="Cambria Math" panose="02040503050406030204" pitchFamily="18" charset="0"/>
                                        </a:rPr>
                                      </m:ctrlPr>
                                    </m:accPr>
                                    <m:e>
                                      <m:r>
                                        <a:rPr lang="en-US" altLang="zh-CN" sz="2800" i="1">
                                          <a:latin typeface="Cambria Math" panose="02040503050406030204"/>
                                        </a:rPr>
                                        <m:t>𝐴𝐵</m:t>
                                      </m:r>
                                    </m:e>
                                  </m:acc>
                                </m:e>
                              </m:d>
                            </m:e>
                            <m:sup>
                              <m:r>
                                <a:rPr lang="en-US" altLang="zh-CN" sz="2800" i="1">
                                  <a:solidFill>
                                    <a:srgbClr val="C00000"/>
                                  </a:solidFill>
                                  <a:latin typeface="Cambria Math" panose="02040503050406030204"/>
                                </a:rPr>
                                <m:t>2</m:t>
                              </m:r>
                            </m:sup>
                          </m:sSup>
                          <m:r>
                            <a:rPr lang="en-US" altLang="zh-CN" sz="2800" i="1">
                              <a:solidFill>
                                <a:srgbClr val="C00000"/>
                              </a:solidFill>
                              <a:latin typeface="Cambria Math" panose="02040503050406030204"/>
                            </a:rPr>
                            <m:t>−</m:t>
                          </m:r>
                          <m:sSup>
                            <m:sSupPr>
                              <m:ctrlPr>
                                <a:rPr lang="en-US" altLang="zh-CN" sz="2800" i="1">
                                  <a:solidFill>
                                    <a:srgbClr val="C00000"/>
                                  </a:solidFill>
                                  <a:latin typeface="Cambria Math" panose="02040503050406030204" pitchFamily="18" charset="0"/>
                                </a:rPr>
                              </m:ctrlPr>
                            </m:sSupPr>
                            <m:e>
                              <m:d>
                                <m:dPr>
                                  <m:begChr m:val="‖"/>
                                  <m:endChr m:val="‖"/>
                                  <m:ctrlPr>
                                    <a:rPr lang="en-US" altLang="zh-CN" sz="2800" i="1">
                                      <a:solidFill>
                                        <a:srgbClr val="C00000"/>
                                      </a:solidFill>
                                      <a:latin typeface="Cambria Math" panose="02040503050406030204" pitchFamily="18" charset="0"/>
                                    </a:rPr>
                                  </m:ctrlPr>
                                </m:dPr>
                                <m:e>
                                  <m:acc>
                                    <m:accPr>
                                      <m:chr m:val="⃗"/>
                                      <m:ctrlPr>
                                        <a:rPr lang="zh-CN" altLang="en-US" sz="2800" i="1" smtClean="0">
                                          <a:solidFill>
                                            <a:srgbClr val="0000FF"/>
                                          </a:solidFill>
                                          <a:latin typeface="Cambria Math" panose="02040503050406030204" pitchFamily="18" charset="0"/>
                                        </a:rPr>
                                      </m:ctrlPr>
                                    </m:accPr>
                                    <m:e>
                                      <m:r>
                                        <a:rPr lang="en-US" altLang="zh-CN" sz="2800" i="1">
                                          <a:solidFill>
                                            <a:srgbClr val="0000FF"/>
                                          </a:solidFill>
                                          <a:latin typeface="Cambria Math" panose="02040503050406030204"/>
                                        </a:rPr>
                                        <m:t>𝐴𝐶</m:t>
                                      </m:r>
                                    </m:e>
                                  </m:acc>
                                  <m:r>
                                    <a:rPr lang="en-US" altLang="zh-CN" sz="2800" i="1">
                                      <a:solidFill>
                                        <a:srgbClr val="0000FF"/>
                                      </a:solidFill>
                                      <a:latin typeface="Cambria Math" panose="02040503050406030204"/>
                                    </a:rPr>
                                    <m:t>−</m:t>
                                  </m:r>
                                  <m:acc>
                                    <m:accPr>
                                      <m:chr m:val="⃗"/>
                                      <m:ctrlPr>
                                        <a:rPr lang="en-US" altLang="zh-CN" sz="2800" i="1">
                                          <a:solidFill>
                                            <a:srgbClr val="0000FF"/>
                                          </a:solidFill>
                                          <a:latin typeface="Cambria Math" panose="02040503050406030204" pitchFamily="18" charset="0"/>
                                        </a:rPr>
                                      </m:ctrlPr>
                                    </m:accPr>
                                    <m:e>
                                      <m:r>
                                        <a:rPr lang="en-US" altLang="zh-CN" sz="2800" i="1">
                                          <a:solidFill>
                                            <a:srgbClr val="0000FF"/>
                                          </a:solidFill>
                                          <a:latin typeface="Cambria Math" panose="02040503050406030204"/>
                                        </a:rPr>
                                        <m:t>𝐴𝐵</m:t>
                                      </m:r>
                                    </m:e>
                                  </m:acc>
                                </m:e>
                              </m:d>
                            </m:e>
                            <m:sup>
                              <m:r>
                                <a:rPr lang="en-US" altLang="zh-CN" sz="2800" i="1">
                                  <a:solidFill>
                                    <a:srgbClr val="C00000"/>
                                  </a:solidFill>
                                  <a:latin typeface="Cambria Math" panose="02040503050406030204"/>
                                </a:rPr>
                                <m:t>2</m:t>
                              </m:r>
                            </m:sup>
                          </m:sSup>
                        </m:num>
                        <m:den>
                          <m:r>
                            <a:rPr lang="en-US" altLang="zh-CN" sz="2800" i="1">
                              <a:solidFill>
                                <a:srgbClr val="C00000"/>
                              </a:solidFill>
                              <a:latin typeface="Cambria Math" panose="02040503050406030204"/>
                            </a:rPr>
                            <m:t>2</m:t>
                          </m:r>
                          <m:d>
                            <m:dPr>
                              <m:begChr m:val="‖"/>
                              <m:endChr m:val="‖"/>
                              <m:ctrlPr>
                                <a:rPr lang="en-US" altLang="zh-CN" sz="2800" i="1">
                                  <a:solidFill>
                                    <a:srgbClr val="C00000"/>
                                  </a:solidFill>
                                  <a:latin typeface="Cambria Math" panose="02040503050406030204" pitchFamily="18" charset="0"/>
                                </a:rPr>
                              </m:ctrlPr>
                            </m:dPr>
                            <m:e>
                              <m:acc>
                                <m:accPr>
                                  <m:chr m:val="⃗"/>
                                  <m:ctrlPr>
                                    <a:rPr lang="zh-CN" altLang="en-US" sz="2800" i="1">
                                      <a:latin typeface="Cambria Math" panose="02040503050406030204" pitchFamily="18" charset="0"/>
                                    </a:rPr>
                                  </m:ctrlPr>
                                </m:accPr>
                                <m:e>
                                  <m:r>
                                    <a:rPr lang="en-US" altLang="zh-CN" sz="2800" i="1">
                                      <a:latin typeface="Cambria Math" panose="02040503050406030204"/>
                                    </a:rPr>
                                    <m:t>𝐴𝐶</m:t>
                                  </m:r>
                                </m:e>
                              </m:acc>
                            </m:e>
                          </m:d>
                          <m:d>
                            <m:dPr>
                              <m:begChr m:val="‖"/>
                              <m:endChr m:val="‖"/>
                              <m:ctrlPr>
                                <a:rPr lang="en-US" altLang="zh-CN" sz="2800" i="1">
                                  <a:solidFill>
                                    <a:srgbClr val="C00000"/>
                                  </a:solidFill>
                                  <a:latin typeface="Cambria Math" panose="02040503050406030204" pitchFamily="18" charset="0"/>
                                </a:rPr>
                              </m:ctrlPr>
                            </m:dPr>
                            <m:e>
                              <m:acc>
                                <m:accPr>
                                  <m:chr m:val="⃗"/>
                                  <m:ctrlPr>
                                    <a:rPr lang="zh-CN" altLang="en-US" sz="2800" i="1">
                                      <a:latin typeface="Cambria Math" panose="02040503050406030204" pitchFamily="18" charset="0"/>
                                    </a:rPr>
                                  </m:ctrlPr>
                                </m:accPr>
                                <m:e>
                                  <m:r>
                                    <a:rPr lang="en-US" altLang="zh-CN" sz="2800" i="1">
                                      <a:latin typeface="Cambria Math" panose="02040503050406030204"/>
                                    </a:rPr>
                                    <m:t>𝐴𝐵</m:t>
                                  </m:r>
                                </m:e>
                              </m:acc>
                            </m:e>
                          </m:d>
                        </m:den>
                      </m:f>
                    </m:oMath>
                  </m:oMathPara>
                </a14:m>
                <a:endParaRPr lang="zh-CN" altLang="en-US" sz="2800" dirty="0"/>
              </a:p>
            </p:txBody>
          </p:sp>
        </mc:Choice>
        <mc:Fallback xmlns="">
          <p:sp>
            <p:nvSpPr>
              <p:cNvPr id="6" name="矩形 5"/>
              <p:cNvSpPr>
                <a:spLocks noRot="1" noChangeAspect="1" noMove="1" noResize="1" noEditPoints="1" noAdjustHandles="1" noChangeArrowheads="1" noChangeShapeType="1" noTextEdit="1"/>
              </p:cNvSpPr>
              <p:nvPr/>
            </p:nvSpPr>
            <p:spPr>
              <a:xfrm>
                <a:off x="2184385" y="4855514"/>
                <a:ext cx="6236323" cy="1280415"/>
              </a:xfrm>
              <a:prstGeom prst="rect">
                <a:avLst/>
              </a:prstGeom>
              <a:blipFill rotWithShape="1">
                <a:blip r:embed="rId11"/>
                <a:stretch>
                  <a:fillRect l="-10" t="-24" r="10" b="44"/>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zh-CN" altLang="zh-CN" sz="2800" dirty="0"/>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p:grpSp>
        <p:nvGrpSpPr>
          <p:cNvPr id="15" name="组合 14"/>
          <p:cNvGrpSpPr/>
          <p:nvPr/>
        </p:nvGrpSpPr>
        <p:grpSpPr>
          <a:xfrm>
            <a:off x="493059" y="1493261"/>
            <a:ext cx="4505405" cy="2586432"/>
            <a:chOff x="631173" y="3537215"/>
            <a:chExt cx="4505405" cy="2586432"/>
          </a:xfrm>
        </p:grpSpPr>
        <mc:AlternateContent xmlns:mc="http://schemas.openxmlformats.org/markup-compatibility/2006" xmlns:a14="http://schemas.microsoft.com/office/drawing/2010/main">
          <mc:Choice Requires="a14">
            <p:sp>
              <p:nvSpPr>
                <p:cNvPr id="13" name="TextBox 12"/>
                <p:cNvSpPr txBox="1"/>
                <p:nvPr/>
              </p:nvSpPr>
              <p:spPr>
                <a:xfrm>
                  <a:off x="2553463" y="5455136"/>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solidFill>
                              <a:srgbClr val="00B050"/>
                            </a:solidFill>
                            <a:latin typeface="Cambria Math" panose="02040503050406030204"/>
                          </a:rPr>
                          <m:t>𝒄</m:t>
                        </m:r>
                      </m:oMath>
                    </m:oMathPara>
                  </a14:m>
                  <a:endParaRPr lang="zh-CN" altLang="en-US" sz="3200" b="1" dirty="0">
                    <a:solidFill>
                      <a:srgbClr val="00B050"/>
                    </a:solidFill>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2553463" y="5455136"/>
                  <a:ext cx="637775" cy="668511"/>
                </a:xfrm>
                <a:prstGeom prst="rect">
                  <a:avLst/>
                </a:prstGeom>
                <a:blipFill rotWithShape="1">
                  <a:blip r:embed="rId3"/>
                </a:blipFill>
              </p:spPr>
              <p:txBody>
                <a:bodyPr/>
                <a:lstStyle/>
                <a:p>
                  <a:r>
                    <a:rPr lang="zh-CN" altLang="en-US">
                      <a:noFill/>
                    </a:rPr>
                    <a:t> </a:t>
                  </a:r>
                </a:p>
              </p:txBody>
            </p:sp>
          </mc:Fallback>
        </mc:AlternateContent>
        <p:grpSp>
          <p:nvGrpSpPr>
            <p:cNvPr id="10" name="组合 9"/>
            <p:cNvGrpSpPr/>
            <p:nvPr/>
          </p:nvGrpSpPr>
          <p:grpSpPr>
            <a:xfrm>
              <a:off x="631173" y="3537215"/>
              <a:ext cx="4505405" cy="2506276"/>
              <a:chOff x="631173" y="3537215"/>
              <a:chExt cx="4505405" cy="2506276"/>
            </a:xfrm>
          </p:grpSpPr>
          <p:sp>
            <p:nvSpPr>
              <p:cNvPr id="2" name="等腰三角形 1"/>
              <p:cNvSpPr/>
              <p:nvPr/>
            </p:nvSpPr>
            <p:spPr bwMode="auto">
              <a:xfrm>
                <a:off x="1202552" y="3972646"/>
                <a:ext cx="3404026" cy="1659751"/>
              </a:xfrm>
              <a:prstGeom prst="triangle">
                <a:avLst/>
              </a:prstGeom>
              <a:solidFill>
                <a:schemeClr val="bg1">
                  <a:lumMod val="85000"/>
                </a:schemeClr>
              </a:solid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3" name="TextBox 2"/>
                  <p:cNvSpPr txBox="1"/>
                  <p:nvPr/>
                </p:nvSpPr>
                <p:spPr>
                  <a:xfrm>
                    <a:off x="631173" y="5374980"/>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a:rPr>
                            <m:t>𝑨</m:t>
                          </m:r>
                        </m:oMath>
                      </m:oMathPara>
                    </a14:m>
                    <a:endParaRPr lang="zh-CN" altLang="en-US" sz="32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631173" y="5374980"/>
                    <a:ext cx="637775" cy="668511"/>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498803" y="5298141"/>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a:rPr>
                            <m:t>𝑩</m:t>
                          </m:r>
                        </m:oMath>
                      </m:oMathPara>
                    </a14:m>
                    <a:endParaRPr lang="zh-CN" altLang="en-US" sz="3200" b="1" dirty="0"/>
                  </a:p>
                </p:txBody>
              </p:sp>
            </mc:Choice>
            <mc:Fallback xmlns="">
              <p:sp>
                <p:nvSpPr>
                  <p:cNvPr id="8" name="TextBox 7"/>
                  <p:cNvSpPr txBox="1">
                    <a:spLocks noRot="1" noChangeAspect="1" noMove="1" noResize="1" noEditPoints="1" noAdjustHandles="1" noChangeArrowheads="1" noChangeShapeType="1" noTextEdit="1"/>
                  </p:cNvSpPr>
                  <p:nvPr/>
                </p:nvSpPr>
                <p:spPr>
                  <a:xfrm>
                    <a:off x="4498803" y="5298141"/>
                    <a:ext cx="637775" cy="668511"/>
                  </a:xfrm>
                  <a:prstGeom prst="rect">
                    <a:avLst/>
                  </a:prstGeom>
                  <a:blipFill rotWithShape="1">
                    <a:blip r:embed="rId5"/>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996575" y="3537215"/>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latin typeface="Cambria Math" panose="02040503050406030204"/>
                            </a:rPr>
                            <m:t>𝑪</m:t>
                          </m:r>
                        </m:oMath>
                      </m:oMathPara>
                    </a14:m>
                    <a:endParaRPr lang="zh-CN" altLang="en-US" sz="3200" b="1" dirty="0"/>
                  </a:p>
                </p:txBody>
              </p:sp>
            </mc:Choice>
            <mc:Fallback xmlns="">
              <p:sp>
                <p:nvSpPr>
                  <p:cNvPr id="9" name="TextBox 8"/>
                  <p:cNvSpPr txBox="1">
                    <a:spLocks noRot="1" noChangeAspect="1" noMove="1" noResize="1" noEditPoints="1" noAdjustHandles="1" noChangeArrowheads="1" noChangeShapeType="1" noTextEdit="1"/>
                  </p:cNvSpPr>
                  <p:nvPr/>
                </p:nvSpPr>
                <p:spPr>
                  <a:xfrm>
                    <a:off x="2996575" y="3537215"/>
                    <a:ext cx="637775" cy="668511"/>
                  </a:xfrm>
                  <a:prstGeom prst="rect">
                    <a:avLst/>
                  </a:prstGeom>
                  <a:blipFill rotWithShape="1">
                    <a:blip r:embed="rId6"/>
                  </a:blipFill>
                </p:spPr>
                <p:txBody>
                  <a:bodyPr/>
                  <a:lstStyle/>
                  <a:p>
                    <a:r>
                      <a:rPr lang="zh-CN" altLang="en-US">
                        <a:noFill/>
                      </a:rPr>
                      <a:t> </a:t>
                    </a:r>
                  </a:p>
                </p:txBody>
              </p:sp>
            </mc:Fallback>
          </mc:AlternateContent>
          <p:sp>
            <p:nvSpPr>
              <p:cNvPr id="7" name="弧形 6"/>
              <p:cNvSpPr/>
              <p:nvPr/>
            </p:nvSpPr>
            <p:spPr bwMode="auto">
              <a:xfrm>
                <a:off x="1268947" y="5440295"/>
                <a:ext cx="274003" cy="330413"/>
              </a:xfrm>
              <a:prstGeom prst="arc">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p:txBody>
          </p:sp>
          <mc:AlternateContent xmlns:mc="http://schemas.openxmlformats.org/markup-compatibility/2006" xmlns:a14="http://schemas.microsoft.com/office/drawing/2010/main">
            <mc:Choice Requires="a14">
              <p:sp>
                <p:nvSpPr>
                  <p:cNvPr id="11" name="TextBox 10"/>
                  <p:cNvSpPr txBox="1"/>
                  <p:nvPr/>
                </p:nvSpPr>
                <p:spPr>
                  <a:xfrm>
                    <a:off x="1405948" y="5196967"/>
                    <a:ext cx="522713" cy="486655"/>
                  </a:xfrm>
                  <a:prstGeom prst="rect">
                    <a:avLst/>
                  </a:prstGeom>
                </p:spPr>
                <p:txBody>
                  <a:bodyPr vert="horz" wrap="none" lIns="91440" tIns="45720" rIns="91440" bIns="45720" rtlCol="0">
                    <a:normAutofit fontScale="55000" lnSpcReduction="20000"/>
                  </a:bodyPr>
                  <a:lstStyle/>
                  <a:p>
                    <a:pPr>
                      <a:lnSpc>
                        <a:spcPct val="140000"/>
                      </a:lnSpc>
                    </a:pPr>
                    <a14:m>
                      <m:oMathPara xmlns:m="http://schemas.openxmlformats.org/officeDocument/2006/math">
                        <m:oMathParaPr>
                          <m:jc m:val="centerGroup"/>
                        </m:oMathParaPr>
                        <m:oMath xmlns:m="http://schemas.openxmlformats.org/officeDocument/2006/math">
                          <m:r>
                            <a:rPr lang="zh-CN" altLang="en-US" sz="3200" b="1" i="1" smtClean="0">
                              <a:solidFill>
                                <a:srgbClr val="C00000"/>
                              </a:solidFill>
                              <a:latin typeface="Cambria Math" panose="02040503050406030204"/>
                            </a:rPr>
                            <m:t>𝜶</m:t>
                          </m:r>
                        </m:oMath>
                      </m:oMathPara>
                    </a14:m>
                    <a:endParaRPr lang="zh-CN" altLang="en-US" sz="3200" b="1" dirty="0">
                      <a:solidFill>
                        <a:srgbClr val="C00000"/>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1405948" y="5196967"/>
                    <a:ext cx="522713" cy="486655"/>
                  </a:xfrm>
                  <a:prstGeom prst="rect">
                    <a:avLst/>
                  </a:prstGeom>
                  <a:blipFill rotWithShape="1">
                    <a:blip r:embed="rId7"/>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3672770" y="4324828"/>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solidFill>
                                <a:srgbClr val="0000FF"/>
                              </a:solidFill>
                              <a:latin typeface="Cambria Math" panose="02040503050406030204"/>
                            </a:rPr>
                            <m:t>𝒂</m:t>
                          </m:r>
                        </m:oMath>
                      </m:oMathPara>
                    </a14:m>
                    <a:endParaRPr lang="zh-CN" altLang="en-US" sz="3200" b="1" dirty="0">
                      <a:solidFill>
                        <a:srgbClr val="0000FF"/>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3672770" y="4324828"/>
                    <a:ext cx="637775" cy="668511"/>
                  </a:xfrm>
                  <a:prstGeom prst="rect">
                    <a:avLst/>
                  </a:prstGeom>
                  <a:blipFill rotWithShape="1">
                    <a:blip r:embed="rId8"/>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609773" y="4271040"/>
                    <a:ext cx="637775" cy="668511"/>
                  </a:xfrm>
                  <a:prstGeom prst="rect">
                    <a:avLst/>
                  </a:prstGeom>
                </p:spPr>
                <p:txBody>
                  <a:bodyPr vert="horz" wrap="none" lIns="91440" tIns="45720" rIns="91440" bIns="45720" rtlCol="0">
                    <a:normAutofit fontScale="85000" lnSpcReduction="10000"/>
                  </a:bodyPr>
                  <a:lstStyle/>
                  <a:p>
                    <a:pPr>
                      <a:lnSpc>
                        <a:spcPct val="140000"/>
                      </a:lnSpc>
                    </a:pPr>
                    <a14:m>
                      <m:oMathPara xmlns:m="http://schemas.openxmlformats.org/officeDocument/2006/math">
                        <m:oMathParaPr>
                          <m:jc m:val="centerGroup"/>
                        </m:oMathParaPr>
                        <m:oMath xmlns:m="http://schemas.openxmlformats.org/officeDocument/2006/math">
                          <m:r>
                            <a:rPr lang="en-US" altLang="zh-CN" sz="3200" b="1" i="1" smtClean="0">
                              <a:solidFill>
                                <a:srgbClr val="C00000"/>
                              </a:solidFill>
                              <a:latin typeface="Cambria Math" panose="02040503050406030204"/>
                            </a:rPr>
                            <m:t>𝒃</m:t>
                          </m:r>
                        </m:oMath>
                      </m:oMathPara>
                    </a14:m>
                    <a:endParaRPr lang="zh-CN" altLang="en-US" sz="3200" b="1" dirty="0">
                      <a:solidFill>
                        <a:srgbClr val="C00000"/>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609773" y="4271040"/>
                    <a:ext cx="637775" cy="668511"/>
                  </a:xfrm>
                  <a:prstGeom prst="rect">
                    <a:avLst/>
                  </a:prstGeom>
                  <a:blipFill rotWithShape="1">
                    <a:blip r:embed="rId9"/>
                  </a:blipFill>
                </p:spPr>
                <p:txBody>
                  <a:bodyPr/>
                  <a:lstStyle/>
                  <a:p>
                    <a:r>
                      <a:rPr lang="zh-CN" altLang="en-US">
                        <a:noFill/>
                      </a:rPr>
                      <a:t> </a:t>
                    </a:r>
                  </a:p>
                </p:txBody>
              </p:sp>
            </mc:Fallback>
          </mc:AlternateContent>
        </p:grpSp>
      </p:grpSp>
      <p:cxnSp>
        <p:nvCxnSpPr>
          <p:cNvPr id="16" name="直接箭头连接符 15"/>
          <p:cNvCxnSpPr>
            <a:stCxn id="2" idx="2"/>
          </p:cNvCxnSpPr>
          <p:nvPr/>
        </p:nvCxnSpPr>
        <p:spPr bwMode="auto">
          <a:xfrm flipV="1">
            <a:off x="1064438" y="1928693"/>
            <a:ext cx="1702013" cy="1659750"/>
          </a:xfrm>
          <a:prstGeom prst="straightConnector1">
            <a:avLst/>
          </a:prstGeom>
          <a:solidFill>
            <a:schemeClr val="accent1"/>
          </a:solidFill>
          <a:ln w="38100" cap="flat" cmpd="sng" algn="ctr">
            <a:solidFill>
              <a:srgbClr val="C00000"/>
            </a:solidFill>
            <a:prstDash val="solid"/>
            <a:round/>
            <a:headEnd type="none" w="med" len="med"/>
            <a:tailEnd type="arrow"/>
          </a:ln>
          <a:effectLst/>
        </p:spPr>
      </p:cxnSp>
      <p:cxnSp>
        <p:nvCxnSpPr>
          <p:cNvPr id="19" name="直接箭头连接符 18"/>
          <p:cNvCxnSpPr>
            <a:endCxn id="2" idx="4"/>
          </p:cNvCxnSpPr>
          <p:nvPr/>
        </p:nvCxnSpPr>
        <p:spPr bwMode="auto">
          <a:xfrm flipV="1">
            <a:off x="1051632" y="3588443"/>
            <a:ext cx="3416832" cy="2035"/>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23" name="矩形 22"/>
              <p:cNvSpPr/>
              <p:nvPr/>
            </p:nvSpPr>
            <p:spPr>
              <a:xfrm>
                <a:off x="4257364" y="2069006"/>
                <a:ext cx="4176464" cy="1204176"/>
              </a:xfrm>
              <a:prstGeom prst="rect">
                <a:avLst/>
              </a:prstGeom>
            </p:spPr>
            <p:txBody>
              <a:bodyPr wrap="square">
                <a:spAutoFit/>
              </a:bodyPr>
              <a:lstStyle/>
              <a:p>
                <a:pPr>
                  <a:lnSpc>
                    <a:spcPct val="120000"/>
                  </a:lnSpc>
                </a:pPr>
                <a14:m>
                  <m:oMathPara xmlns:m="http://schemas.openxmlformats.org/officeDocument/2006/math">
                    <m:oMathParaPr>
                      <m:jc m:val="centerGroup"/>
                    </m:oMathParaPr>
                    <m:oMath xmlns:m="http://schemas.openxmlformats.org/officeDocument/2006/math">
                      <m:r>
                        <m:rPr>
                          <m:sty m:val="p"/>
                        </m:rPr>
                        <a:rPr lang="en-US" altLang="zh-CN" sz="3000" b="0" i="0" smtClean="0">
                          <a:solidFill>
                            <a:srgbClr val="C00000"/>
                          </a:solidFill>
                          <a:latin typeface="Cambria Math" panose="02040503050406030204" pitchFamily="18" charset="0"/>
                        </a:rPr>
                        <m:t>cos</m:t>
                      </m:r>
                      <m:r>
                        <m:rPr>
                          <m:sty m:val="p"/>
                        </m:rPr>
                        <a:rPr lang="zh-CN" altLang="en-US" sz="3000" b="0" i="0" smtClean="0">
                          <a:solidFill>
                            <a:srgbClr val="C00000"/>
                          </a:solidFill>
                          <a:latin typeface="Cambria Math" panose="02040503050406030204"/>
                        </a:rPr>
                        <m:t>α</m:t>
                      </m:r>
                      <m:r>
                        <a:rPr lang="en-US" altLang="zh-CN" sz="3000" b="0" i="1" smtClean="0">
                          <a:solidFill>
                            <a:srgbClr val="C00000"/>
                          </a:solidFill>
                          <a:latin typeface="Cambria Math" panose="02040503050406030204"/>
                        </a:rPr>
                        <m:t>=</m:t>
                      </m:r>
                      <m:f>
                        <m:fPr>
                          <m:ctrlPr>
                            <a:rPr lang="en-US" altLang="zh-CN" sz="3000" b="0" i="1" smtClean="0">
                              <a:solidFill>
                                <a:srgbClr val="C00000"/>
                              </a:solidFill>
                              <a:latin typeface="Cambria Math" panose="02040503050406030204" pitchFamily="18" charset="0"/>
                            </a:rPr>
                          </m:ctrlPr>
                        </m:fPr>
                        <m:num>
                          <m:sSup>
                            <m:sSupPr>
                              <m:ctrlPr>
                                <a:rPr lang="en-US" altLang="zh-CN" sz="3000" b="0" i="1" smtClean="0">
                                  <a:solidFill>
                                    <a:srgbClr val="C00000"/>
                                  </a:solidFill>
                                  <a:latin typeface="Cambria Math" panose="02040503050406030204" pitchFamily="18" charset="0"/>
                                </a:rPr>
                              </m:ctrlPr>
                            </m:sSupPr>
                            <m:e>
                              <m:r>
                                <a:rPr lang="en-US" altLang="zh-CN" sz="3000" b="0" i="1" smtClean="0">
                                  <a:solidFill>
                                    <a:srgbClr val="C00000"/>
                                  </a:solidFill>
                                  <a:latin typeface="Cambria Math" panose="02040503050406030204"/>
                                </a:rPr>
                                <m:t>𝑏</m:t>
                              </m:r>
                            </m:e>
                            <m:sup>
                              <m:r>
                                <a:rPr lang="en-US" altLang="zh-CN" sz="3000" b="0" i="1" smtClean="0">
                                  <a:solidFill>
                                    <a:srgbClr val="C00000"/>
                                  </a:solidFill>
                                  <a:latin typeface="Cambria Math" panose="02040503050406030204"/>
                                </a:rPr>
                                <m:t>2</m:t>
                              </m:r>
                            </m:sup>
                          </m:sSup>
                          <m:r>
                            <a:rPr lang="en-US" altLang="zh-CN" sz="3000" b="0" i="1" smtClean="0">
                              <a:solidFill>
                                <a:srgbClr val="C00000"/>
                              </a:solidFill>
                              <a:latin typeface="Cambria Math" panose="02040503050406030204"/>
                            </a:rPr>
                            <m:t>+</m:t>
                          </m:r>
                          <m:sSup>
                            <m:sSupPr>
                              <m:ctrlPr>
                                <a:rPr lang="en-US" altLang="zh-CN" sz="3000" b="0" i="1" smtClean="0">
                                  <a:solidFill>
                                    <a:srgbClr val="00B050"/>
                                  </a:solidFill>
                                  <a:latin typeface="Cambria Math" panose="02040503050406030204" pitchFamily="18" charset="0"/>
                                </a:rPr>
                              </m:ctrlPr>
                            </m:sSupPr>
                            <m:e>
                              <m:r>
                                <a:rPr lang="en-US" altLang="zh-CN" sz="3000" b="0" i="1" smtClean="0">
                                  <a:solidFill>
                                    <a:srgbClr val="00B050"/>
                                  </a:solidFill>
                                  <a:latin typeface="Cambria Math" panose="02040503050406030204"/>
                                </a:rPr>
                                <m:t>𝑐</m:t>
                              </m:r>
                            </m:e>
                            <m:sup>
                              <m:r>
                                <a:rPr lang="en-US" altLang="zh-CN" sz="3000" b="0" i="1">
                                  <a:solidFill>
                                    <a:srgbClr val="00B050"/>
                                  </a:solidFill>
                                  <a:latin typeface="Cambria Math" panose="02040503050406030204"/>
                                </a:rPr>
                                <m:t>2</m:t>
                              </m:r>
                            </m:sup>
                          </m:sSup>
                          <m:r>
                            <a:rPr lang="en-US" altLang="zh-CN" sz="3000" b="0" i="1" smtClean="0">
                              <a:solidFill>
                                <a:srgbClr val="C00000"/>
                              </a:solidFill>
                              <a:latin typeface="Cambria Math" panose="02040503050406030204"/>
                            </a:rPr>
                            <m:t>−</m:t>
                          </m:r>
                          <m:sSup>
                            <m:sSupPr>
                              <m:ctrlPr>
                                <a:rPr lang="en-US" altLang="zh-CN" sz="3000" b="0" i="1" smtClean="0">
                                  <a:solidFill>
                                    <a:srgbClr val="0000FF"/>
                                  </a:solidFill>
                                  <a:latin typeface="Cambria Math" panose="02040503050406030204" pitchFamily="18" charset="0"/>
                                </a:rPr>
                              </m:ctrlPr>
                            </m:sSupPr>
                            <m:e>
                              <m:r>
                                <a:rPr lang="en-US" altLang="zh-CN" sz="3000" b="0" i="1" smtClean="0">
                                  <a:solidFill>
                                    <a:srgbClr val="0000FF"/>
                                  </a:solidFill>
                                  <a:latin typeface="Cambria Math" panose="02040503050406030204"/>
                                </a:rPr>
                                <m:t>𝑎</m:t>
                              </m:r>
                            </m:e>
                            <m:sup>
                              <m:r>
                                <a:rPr lang="en-US" altLang="zh-CN" sz="3000" b="0" i="1">
                                  <a:solidFill>
                                    <a:srgbClr val="0000FF"/>
                                  </a:solidFill>
                                  <a:latin typeface="Cambria Math" panose="02040503050406030204"/>
                                </a:rPr>
                                <m:t>2</m:t>
                              </m:r>
                            </m:sup>
                          </m:sSup>
                        </m:num>
                        <m:den>
                          <m:r>
                            <a:rPr lang="en-US" altLang="zh-CN" sz="3000" b="0" i="1" smtClean="0">
                              <a:solidFill>
                                <a:srgbClr val="C00000"/>
                              </a:solidFill>
                              <a:latin typeface="Cambria Math" panose="02040503050406030204"/>
                            </a:rPr>
                            <m:t>2</m:t>
                          </m:r>
                          <m:r>
                            <a:rPr lang="en-US" altLang="zh-CN" sz="3000" b="0" i="1" smtClean="0">
                              <a:solidFill>
                                <a:srgbClr val="C00000"/>
                              </a:solidFill>
                              <a:latin typeface="Cambria Math" panose="02040503050406030204"/>
                            </a:rPr>
                            <m:t>𝑏𝑐</m:t>
                          </m:r>
                        </m:den>
                      </m:f>
                    </m:oMath>
                  </m:oMathPara>
                </a14:m>
                <a:endParaRPr lang="zh-CN" altLang="en-US" sz="3000" b="0" dirty="0">
                  <a:solidFill>
                    <a:srgbClr val="C00000"/>
                  </a:solidFill>
                  <a:latin typeface="黑体" panose="02010609060101010101" pitchFamily="49" charset="-122"/>
                </a:endParaRPr>
              </a:p>
            </p:txBody>
          </p:sp>
        </mc:Choice>
        <mc:Fallback xmlns="">
          <p:sp>
            <p:nvSpPr>
              <p:cNvPr id="23" name="矩形 22"/>
              <p:cNvSpPr>
                <a:spLocks noRot="1" noChangeAspect="1" noMove="1" noResize="1" noEditPoints="1" noAdjustHandles="1" noChangeArrowheads="1" noChangeShapeType="1" noTextEdit="1"/>
              </p:cNvSpPr>
              <p:nvPr/>
            </p:nvSpPr>
            <p:spPr>
              <a:xfrm>
                <a:off x="4257364" y="2069006"/>
                <a:ext cx="4176464" cy="1204176"/>
              </a:xfrm>
              <a:prstGeom prst="rect">
                <a:avLst/>
              </a:prstGeom>
              <a:blipFill rotWithShape="1">
                <a:blip r:embed="rId10"/>
                <a:stretch>
                  <a:fillRect l="-8" t="-15" r="9" b="33"/>
                </a:stretch>
              </a:blipFill>
            </p:spPr>
            <p:txBody>
              <a:bodyPr/>
              <a:lstStyle/>
              <a:p>
                <a:r>
                  <a:rPr lang="zh-CN" altLang="en-US">
                    <a:noFill/>
                  </a:rPr>
                  <a:t> </a:t>
                </a:r>
              </a:p>
            </p:txBody>
          </p:sp>
        </mc:Fallback>
      </mc:AlternateContent>
      <p:cxnSp>
        <p:nvCxnSpPr>
          <p:cNvPr id="25" name="直接箭头连接符 24"/>
          <p:cNvCxnSpPr>
            <a:stCxn id="2" idx="4"/>
            <a:endCxn id="2" idx="0"/>
          </p:cNvCxnSpPr>
          <p:nvPr/>
        </p:nvCxnSpPr>
        <p:spPr bwMode="auto">
          <a:xfrm flipH="1" flipV="1">
            <a:off x="2766451" y="1928692"/>
            <a:ext cx="1702013" cy="1659751"/>
          </a:xfrm>
          <a:prstGeom prst="straightConnector1">
            <a:avLst/>
          </a:prstGeom>
          <a:solidFill>
            <a:schemeClr val="accent1"/>
          </a:solidFill>
          <a:ln w="38100" cap="flat" cmpd="sng" algn="ctr">
            <a:solidFill>
              <a:srgbClr val="0000FF"/>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4" name="矩形 3"/>
              <p:cNvSpPr/>
              <p:nvPr/>
            </p:nvSpPr>
            <p:spPr>
              <a:xfrm>
                <a:off x="733825" y="4099116"/>
                <a:ext cx="7872293" cy="1192571"/>
              </a:xfrm>
              <a:prstGeom prst="rect">
                <a:avLst/>
              </a:prstGeom>
            </p:spPr>
            <p:txBody>
              <a:bodyPr wrap="square">
                <a:spAutoFit/>
              </a:bodyPr>
              <a:lstStyle/>
              <a:p>
                <a:pPr>
                  <a:lnSpc>
                    <a:spcPct val="120000"/>
                  </a:lnSpc>
                </a:pPr>
                <a:r>
                  <a:rPr lang="zh-CN" altLang="en-US" sz="2800" dirty="0">
                    <a:latin typeface="黑体" panose="02010609060101010101" pitchFamily="49" charset="-122"/>
                    <a:ea typeface="黑体" panose="02010609060101010101" pitchFamily="49" charset="-122"/>
                  </a:rPr>
                  <a:t>若定义</a:t>
                </a:r>
                <a14:m>
                  <m:oMath xmlns:m="http://schemas.openxmlformats.org/officeDocument/2006/math">
                    <m:acc>
                      <m:accPr>
                        <m:chr m:val="⃗"/>
                        <m:ctrlPr>
                          <a:rPr lang="zh-CN" altLang="en-US" sz="2800" i="1">
                            <a:latin typeface="Cambria Math" panose="02040503050406030204" pitchFamily="18" charset="0"/>
                          </a:rPr>
                        </m:ctrlPr>
                      </m:accPr>
                      <m:e>
                        <m:r>
                          <a:rPr lang="en-US" altLang="zh-CN" sz="2800" i="1">
                            <a:latin typeface="Cambria Math" panose="02040503050406030204"/>
                          </a:rPr>
                          <m:t>𝐴𝐶</m:t>
                        </m:r>
                      </m:e>
                    </m:acc>
                  </m:oMath>
                </a14:m>
                <a:r>
                  <a:rPr lang="zh-CN" altLang="en-US" sz="2800" dirty="0">
                    <a:latin typeface="黑体" panose="02010609060101010101" pitchFamily="49" charset="-122"/>
                    <a:ea typeface="黑体" panose="02010609060101010101" pitchFamily="49" charset="-122"/>
                  </a:rPr>
                  <a:t>和</a:t>
                </a:r>
                <a14:m>
                  <m:oMath xmlns:m="http://schemas.openxmlformats.org/officeDocument/2006/math">
                    <m:acc>
                      <m:accPr>
                        <m:chr m:val="⃗"/>
                        <m:ctrlPr>
                          <a:rPr lang="zh-CN" altLang="en-US" sz="2800" i="1">
                            <a:latin typeface="Cambria Math" panose="02040503050406030204" pitchFamily="18" charset="0"/>
                          </a:rPr>
                        </m:ctrlPr>
                      </m:accPr>
                      <m:e>
                        <m:r>
                          <a:rPr lang="en-US" altLang="zh-CN" sz="2800" i="1">
                            <a:latin typeface="Cambria Math" panose="02040503050406030204"/>
                          </a:rPr>
                          <m:t>𝐴𝐵</m:t>
                        </m:r>
                      </m:e>
                    </m:acc>
                  </m:oMath>
                </a14:m>
                <a:r>
                  <a:rPr lang="zh-CN" altLang="en-US" sz="2800" dirty="0">
                    <a:latin typeface="黑体" panose="02010609060101010101" pitchFamily="49" charset="-122"/>
                    <a:ea typeface="黑体" panose="02010609060101010101" pitchFamily="49" charset="-122"/>
                  </a:rPr>
                  <a:t>为</a:t>
                </a:r>
                <a14:m>
                  <m:oMath xmlns:m="http://schemas.openxmlformats.org/officeDocument/2006/math">
                    <m:sSup>
                      <m:sSupPr>
                        <m:ctrlPr>
                          <a:rPr lang="en-US" altLang="zh-CN" sz="2800" i="1" dirty="0">
                            <a:latin typeface="Cambria Math" panose="02040503050406030204" pitchFamily="18" charset="0"/>
                          </a:rPr>
                        </m:ctrlPr>
                      </m:sSupPr>
                      <m:e>
                        <m:r>
                          <a:rPr lang="en-US" altLang="zh-CN" sz="2800" i="1" dirty="0">
                            <a:latin typeface="Cambria Math" panose="02040503050406030204"/>
                            <a:ea typeface="Cambria Math" panose="02040503050406030204"/>
                          </a:rPr>
                          <m:t>ℝ</m:t>
                        </m:r>
                      </m:e>
                      <m:sup>
                        <m:r>
                          <a:rPr lang="en-US" altLang="zh-CN" sz="2800" i="1" dirty="0">
                            <a:latin typeface="Cambria Math" panose="02040503050406030204"/>
                          </a:rPr>
                          <m:t>2</m:t>
                        </m:r>
                      </m:sup>
                    </m:sSup>
                  </m:oMath>
                </a14:m>
                <a:r>
                  <a:rPr lang="zh-CN" altLang="en-US" sz="2800" dirty="0">
                    <a:latin typeface="黑体" panose="02010609060101010101" pitchFamily="49" charset="-122"/>
                    <a:ea typeface="黑体" panose="02010609060101010101" pitchFamily="49" charset="-122"/>
                  </a:rPr>
                  <a:t>空间的两个向量</a:t>
                </a:r>
                <a:r>
                  <a:rPr lang="en-US" altLang="zh-CN" sz="2800" dirty="0">
                    <a:latin typeface="仿宋" panose="02010609060101010101" pitchFamily="49" charset="-122"/>
                    <a:ea typeface="仿宋" panose="02010609060101010101" pitchFamily="49" charset="-122"/>
                  </a:rPr>
                  <a:t>,</a:t>
                </a:r>
                <a:r>
                  <a:rPr lang="zh-CN" altLang="en-US" sz="2800" dirty="0">
                    <a:latin typeface="黑体" panose="02010609060101010101" pitchFamily="49" charset="-122"/>
                    <a:ea typeface="黑体" panose="02010609060101010101" pitchFamily="49" charset="-122"/>
                  </a:rPr>
                  <a:t>则角</a:t>
                </a:r>
                <a14:m>
                  <m:oMath xmlns:m="http://schemas.openxmlformats.org/officeDocument/2006/math">
                    <m:r>
                      <a:rPr lang="zh-CN" altLang="en-US" sz="2800" i="1">
                        <a:solidFill>
                          <a:srgbClr val="C00000"/>
                        </a:solidFill>
                        <a:latin typeface="Cambria Math" panose="02040503050406030204"/>
                      </a:rPr>
                      <m:t>𝛼</m:t>
                    </m:r>
                  </m:oMath>
                </a14:m>
                <a:r>
                  <a:rPr lang="zh-CN" altLang="en-US" sz="2800" dirty="0">
                    <a:latin typeface="黑体" panose="02010609060101010101" pitchFamily="49" charset="-122"/>
                    <a:ea typeface="黑体" panose="02010609060101010101" pitchFamily="49" charset="-122"/>
                  </a:rPr>
                  <a:t>即为向量的夹角</a:t>
                </a:r>
                <a:r>
                  <a:rPr lang="en-US" altLang="zh-CN" sz="2800" dirty="0">
                    <a:latin typeface="仿宋" panose="02010609060101010101" pitchFamily="49" charset="-122"/>
                    <a:ea typeface="仿宋" panose="02010609060101010101" pitchFamily="49" charset="-122"/>
                  </a:rPr>
                  <a:t>.</a:t>
                </a:r>
                <a:endParaRPr lang="en-US" altLang="zh-CN" sz="2800" dirty="0">
                  <a:latin typeface="黑体" panose="02010609060101010101" pitchFamily="49" charset="-122"/>
                  <a:ea typeface="黑体" panose="02010609060101010101" pitchFamily="49" charset="-122"/>
                </a:endParaRPr>
              </a:p>
            </p:txBody>
          </p:sp>
        </mc:Choice>
        <mc:Fallback xmlns="">
          <p:sp>
            <p:nvSpPr>
              <p:cNvPr id="4" name="矩形 3"/>
              <p:cNvSpPr>
                <a:spLocks noRot="1" noChangeAspect="1" noMove="1" noResize="1" noEditPoints="1" noAdjustHandles="1" noChangeArrowheads="1" noChangeShapeType="1" noTextEdit="1"/>
              </p:cNvSpPr>
              <p:nvPr/>
            </p:nvSpPr>
            <p:spPr>
              <a:xfrm>
                <a:off x="733825" y="4099116"/>
                <a:ext cx="7872293" cy="1192571"/>
              </a:xfrm>
              <a:prstGeom prst="rect">
                <a:avLst/>
              </a:prstGeom>
              <a:blipFill rotWithShape="1">
                <a:blip r:embed="rId11"/>
                <a:stretch>
                  <a:fillRect l="-5" t="-16" r="8" b="1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184385" y="4855514"/>
                <a:ext cx="3142334" cy="119289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2800">
                          <a:solidFill>
                            <a:srgbClr val="C00000"/>
                          </a:solidFill>
                          <a:latin typeface="Cambria Math" panose="02040503050406030204" pitchFamily="18" charset="0"/>
                        </a:rPr>
                        <m:t>cos</m:t>
                      </m:r>
                      <m:r>
                        <a:rPr lang="zh-CN" altLang="en-US" sz="2800" i="1">
                          <a:solidFill>
                            <a:srgbClr val="C00000"/>
                          </a:solidFill>
                          <a:latin typeface="Cambria Math" panose="02040503050406030204"/>
                        </a:rPr>
                        <m:t>𝛼</m:t>
                      </m:r>
                      <m:r>
                        <a:rPr lang="en-US" altLang="zh-CN" sz="2800" i="1">
                          <a:solidFill>
                            <a:srgbClr val="C00000"/>
                          </a:solidFill>
                          <a:latin typeface="Cambria Math" panose="02040503050406030204"/>
                        </a:rPr>
                        <m:t>=</m:t>
                      </m:r>
                      <m:f>
                        <m:fPr>
                          <m:ctrlPr>
                            <a:rPr lang="en-US" altLang="zh-CN" sz="2800" i="1">
                              <a:solidFill>
                                <a:srgbClr val="C00000"/>
                              </a:solidFill>
                              <a:latin typeface="Cambria Math" panose="02040503050406030204" pitchFamily="18" charset="0"/>
                            </a:rPr>
                          </m:ctrlPr>
                        </m:fPr>
                        <m:num>
                          <m:r>
                            <a:rPr lang="en-US" altLang="zh-CN" sz="2800" i="1">
                              <a:solidFill>
                                <a:srgbClr val="C00000"/>
                              </a:solidFill>
                              <a:latin typeface="Cambria Math" panose="02040503050406030204"/>
                            </a:rPr>
                            <m:t>(</m:t>
                          </m:r>
                          <m:acc>
                            <m:accPr>
                              <m:chr m:val="⃗"/>
                              <m:ctrlPr>
                                <a:rPr lang="zh-CN" altLang="en-US" sz="2800" i="1">
                                  <a:latin typeface="Cambria Math" panose="02040503050406030204" pitchFamily="18" charset="0"/>
                                </a:rPr>
                              </m:ctrlPr>
                            </m:accPr>
                            <m:e>
                              <m:r>
                                <a:rPr lang="en-US" altLang="zh-CN" sz="2800" i="1">
                                  <a:latin typeface="Cambria Math" panose="02040503050406030204"/>
                                </a:rPr>
                                <m:t>𝐴𝐶</m:t>
                              </m:r>
                            </m:e>
                          </m:acc>
                          <m:r>
                            <a:rPr lang="en-US" altLang="zh-CN" sz="2800" i="1">
                              <a:latin typeface="Cambria Math" panose="02040503050406030204"/>
                            </a:rPr>
                            <m:t>,</m:t>
                          </m:r>
                          <m:acc>
                            <m:accPr>
                              <m:chr m:val="⃗"/>
                              <m:ctrlPr>
                                <a:rPr lang="zh-CN" altLang="en-US" sz="2800" i="1">
                                  <a:latin typeface="Cambria Math" panose="02040503050406030204" pitchFamily="18" charset="0"/>
                                </a:rPr>
                              </m:ctrlPr>
                            </m:accPr>
                            <m:e>
                              <m:r>
                                <a:rPr lang="en-US" altLang="zh-CN" sz="2800" i="1">
                                  <a:latin typeface="Cambria Math" panose="02040503050406030204"/>
                                </a:rPr>
                                <m:t>𝐴𝐵</m:t>
                              </m:r>
                            </m:e>
                          </m:acc>
                          <m:r>
                            <a:rPr lang="en-US" altLang="zh-CN" sz="2800" i="1">
                              <a:solidFill>
                                <a:srgbClr val="C00000"/>
                              </a:solidFill>
                              <a:latin typeface="Cambria Math" panose="02040503050406030204"/>
                            </a:rPr>
                            <m:t>)</m:t>
                          </m:r>
                        </m:num>
                        <m:den>
                          <m:d>
                            <m:dPr>
                              <m:begChr m:val="‖"/>
                              <m:endChr m:val="‖"/>
                              <m:ctrlPr>
                                <a:rPr lang="en-US" altLang="zh-CN" sz="2800" i="1">
                                  <a:solidFill>
                                    <a:srgbClr val="C00000"/>
                                  </a:solidFill>
                                  <a:latin typeface="Cambria Math" panose="02040503050406030204" pitchFamily="18" charset="0"/>
                                </a:rPr>
                              </m:ctrlPr>
                            </m:dPr>
                            <m:e>
                              <m:acc>
                                <m:accPr>
                                  <m:chr m:val="⃗"/>
                                  <m:ctrlPr>
                                    <a:rPr lang="zh-CN" altLang="en-US" sz="2800" i="1">
                                      <a:latin typeface="Cambria Math" panose="02040503050406030204" pitchFamily="18" charset="0"/>
                                    </a:rPr>
                                  </m:ctrlPr>
                                </m:accPr>
                                <m:e>
                                  <m:r>
                                    <a:rPr lang="en-US" altLang="zh-CN" sz="2800" i="1">
                                      <a:latin typeface="Cambria Math" panose="02040503050406030204"/>
                                    </a:rPr>
                                    <m:t>𝐴𝐶</m:t>
                                  </m:r>
                                </m:e>
                              </m:acc>
                            </m:e>
                          </m:d>
                          <m:d>
                            <m:dPr>
                              <m:begChr m:val="‖"/>
                              <m:endChr m:val="‖"/>
                              <m:ctrlPr>
                                <a:rPr lang="en-US" altLang="zh-CN" sz="2800" i="1">
                                  <a:solidFill>
                                    <a:srgbClr val="C00000"/>
                                  </a:solidFill>
                                  <a:latin typeface="Cambria Math" panose="02040503050406030204" pitchFamily="18" charset="0"/>
                                </a:rPr>
                              </m:ctrlPr>
                            </m:dPr>
                            <m:e>
                              <m:acc>
                                <m:accPr>
                                  <m:chr m:val="⃗"/>
                                  <m:ctrlPr>
                                    <a:rPr lang="zh-CN" altLang="en-US" sz="2800" i="1">
                                      <a:latin typeface="Cambria Math" panose="02040503050406030204" pitchFamily="18" charset="0"/>
                                    </a:rPr>
                                  </m:ctrlPr>
                                </m:accPr>
                                <m:e>
                                  <m:r>
                                    <a:rPr lang="en-US" altLang="zh-CN" sz="2800" i="1">
                                      <a:latin typeface="Cambria Math" panose="02040503050406030204"/>
                                    </a:rPr>
                                    <m:t>𝐴𝐵</m:t>
                                  </m:r>
                                </m:e>
                              </m:acc>
                            </m:e>
                          </m:d>
                        </m:den>
                      </m:f>
                    </m:oMath>
                  </m:oMathPara>
                </a14:m>
                <a:endParaRPr lang="zh-CN" altLang="en-US" sz="2800" dirty="0"/>
              </a:p>
            </p:txBody>
          </p:sp>
        </mc:Choice>
        <mc:Fallback xmlns="">
          <p:sp>
            <p:nvSpPr>
              <p:cNvPr id="6" name="矩形 5"/>
              <p:cNvSpPr>
                <a:spLocks noRot="1" noChangeAspect="1" noMove="1" noResize="1" noEditPoints="1" noAdjustHandles="1" noChangeArrowheads="1" noChangeShapeType="1" noTextEdit="1"/>
              </p:cNvSpPr>
              <p:nvPr/>
            </p:nvSpPr>
            <p:spPr>
              <a:xfrm>
                <a:off x="2184385" y="4855514"/>
                <a:ext cx="3142334" cy="1192891"/>
              </a:xfrm>
              <a:prstGeom prst="rect">
                <a:avLst/>
              </a:prstGeom>
              <a:blipFill rotWithShape="1">
                <a:blip r:embed="rId12"/>
                <a:stretch>
                  <a:fillRect l="-20" t="-25" r="11" b="3"/>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1.4.6</a:t>
                </a:r>
                <a:r>
                  <a:rPr lang="zh-CN" altLang="zh-CN" sz="2800" dirty="0">
                    <a:solidFill>
                      <a:srgbClr val="0000FF"/>
                    </a:solidFill>
                  </a:rPr>
                  <a:t>（</a:t>
                </a:r>
                <a:r>
                  <a:rPr lang="zh-CN" altLang="zh-CN" sz="2800" b="1" dirty="0">
                    <a:solidFill>
                      <a:srgbClr val="0000FF"/>
                    </a:solidFill>
                  </a:rPr>
                  <a:t>向量夹角</a:t>
                </a:r>
                <a:r>
                  <a:rPr lang="zh-CN" altLang="zh-CN" sz="2800" dirty="0">
                    <a:solidFill>
                      <a:srgbClr val="0000FF"/>
                    </a:solidFill>
                  </a:rPr>
                  <a:t>）</a:t>
                </a:r>
                <a:r>
                  <a:rPr lang="zh-CN" altLang="zh-CN" sz="2800" dirty="0"/>
                  <a:t>设</a:t>
                </a:r>
                <a14:m>
                  <m:oMath xmlns:m="http://schemas.openxmlformats.org/officeDocument/2006/math">
                    <m:r>
                      <a:rPr lang="en-US" altLang="zh-CN" sz="2800" i="1">
                        <a:latin typeface="Cambria Math" panose="02040503050406030204" pitchFamily="18" charset="0"/>
                      </a:rPr>
                      <m:t>𝑉</m:t>
                    </m:r>
                  </m:oMath>
                </a14:m>
                <a:r>
                  <a:rPr lang="zh-CN" altLang="zh-CN" sz="2800" dirty="0"/>
                  <a:t>是</a:t>
                </a:r>
                <a:r>
                  <a:rPr lang="zh-CN" altLang="en-US" sz="2800" dirty="0"/>
                  <a:t>欧氏</a:t>
                </a:r>
                <a:r>
                  <a:rPr lang="zh-CN" altLang="zh-CN" sz="2800" dirty="0"/>
                  <a:t>空间</a:t>
                </a:r>
                <a:r>
                  <a:rPr lang="en-US" altLang="zh-CN" sz="2800" dirty="0"/>
                  <a:t>, </a:t>
                </a:r>
                <a:r>
                  <a:rPr lang="zh-CN" altLang="zh-CN" sz="2800" dirty="0"/>
                  <a:t>对</a:t>
                </a:r>
                <a14:m>
                  <m:oMath xmlns:m="http://schemas.openxmlformats.org/officeDocument/2006/math">
                    <m:r>
                      <a:rPr lang="en-US" altLang="zh-CN" sz="2800" i="1">
                        <a:latin typeface="Cambria Math" panose="02040503050406030204" pitchFamily="18" charset="0"/>
                      </a:rPr>
                      <m:t>𝑉</m:t>
                    </m:r>
                  </m:oMath>
                </a14:m>
                <a:r>
                  <a:rPr lang="zh-CN" altLang="zh-CN" sz="2800" dirty="0"/>
                  <a:t>中任意向量</a:t>
                </a:r>
                <a14:m>
                  <m:oMath xmlns:m="http://schemas.openxmlformats.org/officeDocument/2006/math">
                    <m:r>
                      <a:rPr lang="en-US" altLang="zh-CN" sz="2800" b="1" i="1">
                        <a:latin typeface="Cambria Math" panose="02040503050406030204" pitchFamily="18" charset="0"/>
                      </a:rPr>
                      <m:t>𝒙</m:t>
                    </m:r>
                  </m:oMath>
                </a14:m>
                <a:r>
                  <a:rPr lang="zh-CN" altLang="zh-CN" sz="2800" dirty="0"/>
                  <a:t>和</a:t>
                </a:r>
                <a14:m>
                  <m:oMath xmlns:m="http://schemas.openxmlformats.org/officeDocument/2006/math">
                    <m:r>
                      <a:rPr lang="en-US" altLang="zh-CN" sz="2800" b="1" i="1">
                        <a:latin typeface="Cambria Math" panose="02040503050406030204" pitchFamily="18" charset="0"/>
                      </a:rPr>
                      <m:t>𝒚</m:t>
                    </m:r>
                  </m:oMath>
                </a14:m>
                <a:r>
                  <a:rPr lang="en-US" altLang="zh-CN" sz="2800" dirty="0"/>
                  <a:t>, </a:t>
                </a:r>
                <a:r>
                  <a:rPr lang="zh-CN" altLang="zh-CN" sz="2800" dirty="0"/>
                  <a:t>定义向量</a:t>
                </a:r>
                <a14:m>
                  <m:oMath xmlns:m="http://schemas.openxmlformats.org/officeDocument/2006/math">
                    <m:r>
                      <a:rPr lang="en-US" altLang="zh-CN" sz="2800" b="1" i="1">
                        <a:latin typeface="Cambria Math" panose="02040503050406030204" pitchFamily="18" charset="0"/>
                      </a:rPr>
                      <m:t>𝒙</m:t>
                    </m:r>
                  </m:oMath>
                </a14:m>
                <a:r>
                  <a:rPr lang="zh-CN" altLang="zh-CN" sz="2800" dirty="0"/>
                  <a:t>和</a:t>
                </a:r>
                <a14:m>
                  <m:oMath xmlns:m="http://schemas.openxmlformats.org/officeDocument/2006/math">
                    <m:r>
                      <a:rPr lang="en-US" altLang="zh-CN" sz="2800" b="1" i="1">
                        <a:latin typeface="Cambria Math" panose="02040503050406030204" pitchFamily="18" charset="0"/>
                      </a:rPr>
                      <m:t>𝒚</m:t>
                    </m:r>
                  </m:oMath>
                </a14:m>
                <a:r>
                  <a:rPr lang="zh-CN" altLang="zh-CN" sz="2800" dirty="0"/>
                  <a:t>的</a:t>
                </a:r>
                <a:r>
                  <a:rPr lang="zh-CN" altLang="zh-CN" sz="2800" b="1" dirty="0">
                    <a:solidFill>
                      <a:srgbClr val="FF0000"/>
                    </a:solidFill>
                  </a:rPr>
                  <a:t>夹角</a:t>
                </a:r>
                <a:r>
                  <a:rPr lang="zh-CN" altLang="zh-CN" sz="2800" dirty="0"/>
                  <a:t>为</a:t>
                </a:r>
              </a:p>
              <a:p>
                <a:pPr>
                  <a:lnSpc>
                    <a:spcPct val="120000"/>
                  </a:lnSpc>
                </a:pPr>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𝛼</m:t>
                      </m:r>
                      <m:r>
                        <a:rPr lang="en-US" altLang="zh-CN" sz="2800" i="1">
                          <a:latin typeface="Cambria Math" panose="02040503050406030204" pitchFamily="18" charset="0"/>
                        </a:rPr>
                        <m:t>=&lt;</m:t>
                      </m:r>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𝒚</m:t>
                      </m:r>
                      <m:r>
                        <a:rPr lang="en-US" altLang="zh-CN" sz="2800" i="1">
                          <a:latin typeface="Cambria Math" panose="02040503050406030204" pitchFamily="18" charset="0"/>
                        </a:rPr>
                        <m:t>&gt;=</m:t>
                      </m:r>
                      <m:r>
                        <m:rPr>
                          <m:sty m:val="p"/>
                        </m:rPr>
                        <a:rPr lang="en-US" altLang="zh-CN" sz="2800">
                          <a:latin typeface="Cambria Math" panose="02040503050406030204" pitchFamily="18" charset="0"/>
                        </a:rPr>
                        <m:t>arccos</m:t>
                      </m:r>
                      <m:f>
                        <m:fPr>
                          <m:ctrlPr>
                            <a:rPr lang="zh-CN" altLang="zh-CN" sz="2800" i="1">
                              <a:latin typeface="Cambria Math" panose="02040503050406030204" pitchFamily="18" charset="0"/>
                            </a:rPr>
                          </m:ctrlPr>
                        </m:fPr>
                        <m:num>
                          <m:d>
                            <m:dPr>
                              <m:ctrlPr>
                                <a:rPr lang="zh-CN" altLang="zh-CN" sz="2800" b="1" i="1">
                                  <a:latin typeface="Cambria Math" panose="02040503050406030204" pitchFamily="18" charset="0"/>
                                </a:rPr>
                              </m:ctrlPr>
                            </m:dPr>
                            <m:e>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𝒚</m:t>
                              </m:r>
                            </m:e>
                          </m:d>
                        </m:num>
                        <m:den>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𝒚</m:t>
                              </m:r>
                            </m:e>
                          </m:d>
                        </m:den>
                      </m:f>
                      <m:r>
                        <a:rPr lang="en-US" altLang="zh-CN" sz="2800" i="1">
                          <a:latin typeface="Cambria Math" panose="02040503050406030204" pitchFamily="18" charset="0"/>
                        </a:rPr>
                        <m:t>∈</m:t>
                      </m:r>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0,</m:t>
                          </m:r>
                          <m:r>
                            <a:rPr lang="en-US" altLang="zh-CN" sz="2800" i="1">
                              <a:latin typeface="Cambria Math" panose="02040503050406030204" pitchFamily="18" charset="0"/>
                            </a:rPr>
                            <m:t>𝜋</m:t>
                          </m:r>
                        </m:e>
                      </m:d>
                    </m:oMath>
                  </m:oMathPara>
                </a14:m>
                <a:endParaRPr lang="zh-CN" altLang="zh-CN" sz="2800" dirty="0"/>
              </a:p>
              <a:p>
                <a:pPr>
                  <a:lnSpc>
                    <a:spcPct val="120000"/>
                  </a:lnSpc>
                </a:pPr>
                <a:r>
                  <a:rPr lang="zh-CN" altLang="zh-CN" sz="2800" b="1" dirty="0">
                    <a:solidFill>
                      <a:srgbClr val="0000FF"/>
                    </a:solidFill>
                  </a:rPr>
                  <a:t>注</a:t>
                </a:r>
                <a:r>
                  <a:rPr lang="en-US" altLang="zh-CN" sz="2800" b="1" dirty="0">
                    <a:solidFill>
                      <a:srgbClr val="0000FF"/>
                    </a:solidFill>
                  </a:rPr>
                  <a:t>7</a:t>
                </a:r>
                <a:r>
                  <a:rPr lang="en-US" altLang="zh-CN" sz="2800" dirty="0">
                    <a:solidFill>
                      <a:srgbClr val="0000FF"/>
                    </a:solidFill>
                    <a:latin typeface="仿宋" panose="02010609060101010101" pitchFamily="49" charset="-122"/>
                    <a:ea typeface="仿宋" panose="02010609060101010101" pitchFamily="49" charset="-122"/>
                  </a:rPr>
                  <a:t>:</a:t>
                </a:r>
                <a:r>
                  <a:rPr lang="zh-CN" altLang="en-US" sz="2800" dirty="0"/>
                  <a:t>引入内积至线性空间才有了向量夹角的概念</a:t>
                </a:r>
                <a:r>
                  <a:rPr lang="en-US" altLang="zh-CN" sz="2800" dirty="0">
                    <a:latin typeface="仿宋" panose="02010609060101010101" pitchFamily="49" charset="-122"/>
                    <a:ea typeface="仿宋" panose="02010609060101010101" pitchFamily="49" charset="-122"/>
                  </a:rPr>
                  <a:t>,</a:t>
                </a:r>
                <a:r>
                  <a:rPr lang="zh-CN" altLang="en-US" sz="2800" dirty="0"/>
                  <a:t>为线性空间带来了</a:t>
                </a:r>
                <a:r>
                  <a:rPr lang="zh-CN" altLang="en-US" sz="2800" dirty="0">
                    <a:latin typeface="仿宋" panose="02010609060101010101" pitchFamily="49" charset="-122"/>
                    <a:ea typeface="仿宋" panose="02010609060101010101" pitchFamily="49" charset="-122"/>
                  </a:rPr>
                  <a:t>“</a:t>
                </a:r>
                <a:r>
                  <a:rPr lang="zh-CN" altLang="en-US" sz="2800" dirty="0"/>
                  <a:t>图形化</a:t>
                </a:r>
                <a:r>
                  <a:rPr lang="zh-CN" altLang="en-US" sz="2800" dirty="0">
                    <a:latin typeface="仿宋" panose="02010609060101010101" pitchFamily="49" charset="-122"/>
                    <a:ea typeface="仿宋" panose="02010609060101010101" pitchFamily="49" charset="-122"/>
                  </a:rPr>
                  <a:t>”</a:t>
                </a:r>
                <a:r>
                  <a:rPr lang="zh-CN" altLang="en-US" sz="2800" dirty="0">
                    <a:latin typeface="黑体" panose="02010609060101010101" pitchFamily="49" charset="-122"/>
                  </a:rPr>
                  <a:t>的理解</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endParaRPr lang="en-US" altLang="zh-CN" sz="2800" dirty="0">
                  <a:latin typeface="黑体" panose="02010609060101010101" pitchFamily="49" charset="-122"/>
                </a:endParaRPr>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spcBef>
                    <a:spcPts val="1200"/>
                  </a:spcBef>
                </a:pPr>
                <a:r>
                  <a:rPr lang="zh-CN" altLang="zh-CN" sz="2800" b="1" dirty="0">
                    <a:solidFill>
                      <a:schemeClr val="accent6">
                        <a:lumMod val="75000"/>
                      </a:schemeClr>
                    </a:solidFill>
                  </a:rPr>
                  <a:t>例</a:t>
                </a:r>
                <a:r>
                  <a:rPr lang="en-US" altLang="zh-CN" sz="2800" b="1" dirty="0">
                    <a:solidFill>
                      <a:schemeClr val="accent6">
                        <a:lumMod val="75000"/>
                      </a:schemeClr>
                    </a:solidFill>
                  </a:rPr>
                  <a:t>1.4.7 </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2</m:t>
                        </m:r>
                      </m:sup>
                    </m:sSup>
                  </m:oMath>
                </a14:m>
                <a:r>
                  <a:rPr lang="zh-CN" altLang="zh-CN" sz="2800" dirty="0"/>
                  <a:t>关于</a:t>
                </a:r>
                <a:r>
                  <a:rPr lang="zh-CN" altLang="en-US" sz="2800" dirty="0"/>
                  <a:t>基</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2</m:t>
                        </m:r>
                      </m:sub>
                    </m:sSub>
                  </m:oMath>
                </a14:m>
                <a:r>
                  <a:rPr lang="zh-CN" altLang="zh-CN" sz="2800" dirty="0"/>
                  <a:t>的度量矩阵为</a:t>
                </a:r>
              </a:p>
              <a:p>
                <a:pPr>
                  <a:lnSpc>
                    <a:spcPct val="120000"/>
                  </a:lnSpc>
                </a:pPr>
                <a14:m>
                  <m:oMathPara xmlns:m="http://schemas.openxmlformats.org/officeDocument/2006/math">
                    <m:oMathParaPr>
                      <m:jc m:val="centerGroup"/>
                    </m:oMathParaPr>
                    <m:oMath xmlns:m="http://schemas.openxmlformats.org/officeDocument/2006/math">
                      <m:r>
                        <a:rPr lang="en-US" altLang="zh-CN" sz="2800" i="1" smtClean="0">
                          <a:solidFill>
                            <a:srgbClr val="0000FF"/>
                          </a:solidFill>
                          <a:latin typeface="Cambria Math" panose="02040503050406030204" pitchFamily="18" charset="0"/>
                        </a:rPr>
                        <m:t>𝐺</m:t>
                      </m:r>
                      <m:d>
                        <m:dPr>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1</m:t>
                              </m:r>
                            </m:sub>
                          </m:sSub>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2</m:t>
                              </m:r>
                            </m:sub>
                          </m:sSub>
                        </m:e>
                      </m:d>
                      <m:r>
                        <a:rPr lang="en-US" altLang="zh-CN" sz="2800">
                          <a:solidFill>
                            <a:srgbClr val="0000FF"/>
                          </a:solidFill>
                          <a:latin typeface="Cambria Math" panose="02040503050406030204" pitchFamily="18" charset="0"/>
                        </a:rPr>
                        <m:t>=</m:t>
                      </m:r>
                      <m:d>
                        <m:dPr>
                          <m:begChr m:val="["/>
                          <m:endChr m:val="]"/>
                          <m:ctrlPr>
                            <a:rPr lang="zh-CN" altLang="zh-CN" sz="2800" i="1">
                              <a:solidFill>
                                <a:srgbClr val="0000FF"/>
                              </a:solidFill>
                              <a:latin typeface="Cambria Math" panose="02040503050406030204" pitchFamily="18" charset="0"/>
                            </a:rPr>
                          </m:ctrlPr>
                        </m:dPr>
                        <m:e>
                          <m:m>
                            <m:mPr>
                              <m:mcs>
                                <m:mc>
                                  <m:mcPr>
                                    <m:count m:val="2"/>
                                    <m:mcJc m:val="center"/>
                                  </m:mcPr>
                                </m:mc>
                              </m:mcs>
                              <m:ctrlPr>
                                <a:rPr lang="zh-CN" altLang="zh-CN" sz="2800" i="1">
                                  <a:solidFill>
                                    <a:srgbClr val="0000FF"/>
                                  </a:solidFill>
                                  <a:latin typeface="Cambria Math" panose="02040503050406030204" pitchFamily="18" charset="0"/>
                                </a:rPr>
                              </m:ctrlPr>
                            </m:mPr>
                            <m:mr>
                              <m:e>
                                <m:d>
                                  <m:dPr>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1</m:t>
                                        </m:r>
                                      </m:sub>
                                    </m:sSub>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1</m:t>
                                        </m:r>
                                      </m:sub>
                                    </m:sSub>
                                  </m:e>
                                </m:d>
                              </m:e>
                              <m:e>
                                <m:d>
                                  <m:dPr>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2</m:t>
                                        </m:r>
                                      </m:sub>
                                    </m:sSub>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1</m:t>
                                        </m:r>
                                      </m:sub>
                                    </m:sSub>
                                  </m:e>
                                </m:d>
                              </m:e>
                            </m:mr>
                            <m:mr>
                              <m:e>
                                <m:d>
                                  <m:dPr>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1</m:t>
                                        </m:r>
                                      </m:sub>
                                    </m:sSub>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2</m:t>
                                        </m:r>
                                      </m:sub>
                                    </m:sSub>
                                  </m:e>
                                </m:d>
                              </m:e>
                              <m:e>
                                <m:d>
                                  <m:dPr>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2</m:t>
                                        </m:r>
                                      </m:sub>
                                    </m:sSub>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2</m:t>
                                        </m:r>
                                      </m:sub>
                                    </m:sSub>
                                  </m:e>
                                </m:d>
                              </m:e>
                            </m:mr>
                          </m:m>
                        </m:e>
                      </m:d>
                    </m:oMath>
                  </m:oMathPara>
                </a14:m>
                <a:endParaRPr lang="zh-CN" altLang="zh-CN" sz="2800" dirty="0"/>
              </a:p>
              <a:p>
                <a:pPr>
                  <a:lnSpc>
                    <a:spcPct val="120000"/>
                  </a:lnSpc>
                </a:pPr>
                <a:r>
                  <a:rPr lang="zh-CN" altLang="zh-CN" sz="2800" dirty="0"/>
                  <a:t>行列式</a:t>
                </a:r>
                <a14:m>
                  <m:oMath xmlns:m="http://schemas.openxmlformats.org/officeDocument/2006/math">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𝐺</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2</m:t>
                                </m:r>
                              </m:sub>
                            </m:sSub>
                          </m:e>
                        </m:d>
                      </m:e>
                    </m:d>
                  </m:oMath>
                </a14:m>
                <a:r>
                  <a:rPr lang="zh-CN" altLang="en-US" sz="2800" dirty="0"/>
                  <a:t>的几何含义</a:t>
                </a:r>
                <a:r>
                  <a:rPr lang="en-US" altLang="zh-CN" sz="2800" dirty="0">
                    <a:latin typeface="仿宋" panose="02010609060101010101" pitchFamily="49" charset="-122"/>
                    <a:ea typeface="仿宋" panose="02010609060101010101" pitchFamily="49" charset="-122"/>
                  </a:rPr>
                  <a:t>. </a:t>
                </a:r>
                <a:endParaRPr lang="zh-CN" altLang="zh-CN" sz="2800" dirty="0">
                  <a:latin typeface="仿宋" panose="02010609060101010101" pitchFamily="49" charset="-122"/>
                  <a:ea typeface="仿宋" panose="02010609060101010101" pitchFamily="49" charset="-122"/>
                </a:endParaRPr>
              </a:p>
              <a:p>
                <a:pPr>
                  <a:lnSpc>
                    <a:spcPct val="120000"/>
                  </a:lnSpc>
                </a:pPr>
                <a:endParaRPr lang="en-US" altLang="zh-CN" sz="2800" dirty="0">
                  <a:latin typeface="黑体" panose="02010609060101010101" pitchFamily="49" charset="-122"/>
                </a:endParaRPr>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spcBef>
                    <a:spcPts val="1200"/>
                  </a:spcBef>
                </a:pPr>
                <a:r>
                  <a:rPr lang="zh-CN" altLang="zh-CN" sz="2800" b="1" dirty="0">
                    <a:solidFill>
                      <a:schemeClr val="accent6">
                        <a:lumMod val="75000"/>
                      </a:schemeClr>
                    </a:solidFill>
                  </a:rPr>
                  <a:t>例</a:t>
                </a:r>
                <a:r>
                  <a:rPr lang="en-US" altLang="zh-CN" sz="2800" b="1" dirty="0">
                    <a:solidFill>
                      <a:schemeClr val="accent6">
                        <a:lumMod val="75000"/>
                      </a:schemeClr>
                    </a:solidFill>
                  </a:rPr>
                  <a:t>1.4.7 </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2</m:t>
                        </m:r>
                      </m:sup>
                    </m:sSup>
                  </m:oMath>
                </a14:m>
                <a:r>
                  <a:rPr lang="zh-CN" altLang="zh-CN" sz="2800" dirty="0"/>
                  <a:t>关于</a:t>
                </a:r>
                <a:r>
                  <a:rPr lang="zh-CN" altLang="en-US" sz="2800" dirty="0"/>
                  <a:t>基</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2</m:t>
                        </m:r>
                      </m:sub>
                    </m:sSub>
                  </m:oMath>
                </a14:m>
                <a:r>
                  <a:rPr lang="zh-CN" altLang="zh-CN" sz="2800" dirty="0"/>
                  <a:t>的度量矩阵为</a:t>
                </a:r>
              </a:p>
              <a:p>
                <a:pPr>
                  <a:lnSpc>
                    <a:spcPct val="120000"/>
                  </a:lnSpc>
                </a:pPr>
                <a14:m>
                  <m:oMathPara xmlns:m="http://schemas.openxmlformats.org/officeDocument/2006/math">
                    <m:oMathParaPr>
                      <m:jc m:val="centerGroup"/>
                    </m:oMathParaPr>
                    <m:oMath xmlns:m="http://schemas.openxmlformats.org/officeDocument/2006/math">
                      <m:r>
                        <a:rPr lang="en-US" altLang="zh-CN" sz="2800" i="1" smtClean="0">
                          <a:solidFill>
                            <a:srgbClr val="0000FF"/>
                          </a:solidFill>
                          <a:latin typeface="Cambria Math" panose="02040503050406030204" pitchFamily="18" charset="0"/>
                        </a:rPr>
                        <m:t>𝐺</m:t>
                      </m:r>
                      <m:d>
                        <m:dPr>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1</m:t>
                              </m:r>
                            </m:sub>
                          </m:sSub>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2</m:t>
                              </m:r>
                            </m:sub>
                          </m:sSub>
                        </m:e>
                      </m:d>
                      <m:r>
                        <a:rPr lang="en-US" altLang="zh-CN" sz="2800">
                          <a:solidFill>
                            <a:srgbClr val="0000FF"/>
                          </a:solidFill>
                          <a:latin typeface="Cambria Math" panose="02040503050406030204" pitchFamily="18" charset="0"/>
                        </a:rPr>
                        <m:t>=</m:t>
                      </m:r>
                      <m:d>
                        <m:dPr>
                          <m:begChr m:val="["/>
                          <m:endChr m:val="]"/>
                          <m:ctrlPr>
                            <a:rPr lang="zh-CN" altLang="zh-CN" sz="2800" i="1">
                              <a:solidFill>
                                <a:srgbClr val="0000FF"/>
                              </a:solidFill>
                              <a:latin typeface="Cambria Math" panose="02040503050406030204" pitchFamily="18" charset="0"/>
                            </a:rPr>
                          </m:ctrlPr>
                        </m:dPr>
                        <m:e>
                          <m:m>
                            <m:mPr>
                              <m:mcs>
                                <m:mc>
                                  <m:mcPr>
                                    <m:count m:val="2"/>
                                    <m:mcJc m:val="center"/>
                                  </m:mcPr>
                                </m:mc>
                              </m:mcs>
                              <m:ctrlPr>
                                <a:rPr lang="zh-CN" altLang="zh-CN" sz="2800" i="1">
                                  <a:solidFill>
                                    <a:srgbClr val="0000FF"/>
                                  </a:solidFill>
                                  <a:latin typeface="Cambria Math" panose="02040503050406030204" pitchFamily="18" charset="0"/>
                                </a:rPr>
                              </m:ctrlPr>
                            </m:mPr>
                            <m:mr>
                              <m:e>
                                <m:d>
                                  <m:dPr>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1</m:t>
                                        </m:r>
                                      </m:sub>
                                    </m:sSub>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1</m:t>
                                        </m:r>
                                      </m:sub>
                                    </m:sSub>
                                  </m:e>
                                </m:d>
                              </m:e>
                              <m:e>
                                <m:d>
                                  <m:dPr>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2</m:t>
                                        </m:r>
                                      </m:sub>
                                    </m:sSub>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1</m:t>
                                        </m:r>
                                      </m:sub>
                                    </m:sSub>
                                  </m:e>
                                </m:d>
                              </m:e>
                            </m:mr>
                            <m:mr>
                              <m:e>
                                <m:d>
                                  <m:dPr>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1</m:t>
                                        </m:r>
                                      </m:sub>
                                    </m:sSub>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2</m:t>
                                        </m:r>
                                      </m:sub>
                                    </m:sSub>
                                  </m:e>
                                </m:d>
                              </m:e>
                              <m:e>
                                <m:d>
                                  <m:dPr>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2</m:t>
                                        </m:r>
                                      </m:sub>
                                    </m:sSub>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2</m:t>
                                        </m:r>
                                      </m:sub>
                                    </m:sSub>
                                  </m:e>
                                </m:d>
                              </m:e>
                            </m:mr>
                          </m:m>
                        </m:e>
                      </m:d>
                    </m:oMath>
                  </m:oMathPara>
                </a14:m>
                <a:endParaRPr lang="zh-CN" altLang="zh-CN" sz="2800" dirty="0"/>
              </a:p>
              <a:p>
                <a:pPr>
                  <a:lnSpc>
                    <a:spcPct val="120000"/>
                  </a:lnSpc>
                </a:pPr>
                <a:r>
                  <a:rPr lang="zh-CN" altLang="zh-CN" sz="2800" dirty="0"/>
                  <a:t>行列式</a:t>
                </a:r>
                <a14:m>
                  <m:oMath xmlns:m="http://schemas.openxmlformats.org/officeDocument/2006/math">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𝐺</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𝒙</m:t>
                                </m:r>
                              </m:e>
                              <m:sub>
                                <m:r>
                                  <a:rPr lang="en-US" altLang="zh-CN" sz="2800" i="1">
                                    <a:latin typeface="Cambria Math" panose="02040503050406030204" pitchFamily="18" charset="0"/>
                                  </a:rPr>
                                  <m:t>2</m:t>
                                </m:r>
                              </m:sub>
                            </m:sSub>
                          </m:e>
                        </m:d>
                      </m:e>
                    </m:d>
                  </m:oMath>
                </a14:m>
                <a:r>
                  <a:rPr lang="zh-CN" altLang="en-US" sz="2800" dirty="0"/>
                  <a:t>的几何含义</a:t>
                </a:r>
                <a:r>
                  <a:rPr lang="en-US" altLang="zh-CN" sz="2800" dirty="0">
                    <a:latin typeface="仿宋" panose="02010609060101010101" pitchFamily="49" charset="-122"/>
                    <a:ea typeface="仿宋" panose="02010609060101010101" pitchFamily="49" charset="-122"/>
                  </a:rPr>
                  <a:t>.</a:t>
                </a:r>
                <a:r>
                  <a:rPr lang="en-US" altLang="zh-CN" sz="2800" dirty="0"/>
                  <a:t> </a:t>
                </a:r>
              </a:p>
              <a:p>
                <a:pPr>
                  <a:lnSpc>
                    <a:spcPct val="120000"/>
                  </a:lnSpc>
                </a:pPr>
                <a:r>
                  <a:rPr lang="zh-CN" altLang="en-US" sz="2800" dirty="0">
                    <a:solidFill>
                      <a:srgbClr val="0000FF"/>
                    </a:solidFill>
                  </a:rPr>
                  <a:t>分析</a:t>
                </a:r>
                <a:r>
                  <a:rPr lang="zh-CN" altLang="en-US" sz="2800" dirty="0">
                    <a:solidFill>
                      <a:srgbClr val="0000FF"/>
                    </a:solidFill>
                    <a:latin typeface="仿宋" panose="02010609060101010101" pitchFamily="49" charset="-122"/>
                    <a:ea typeface="仿宋" panose="02010609060101010101" pitchFamily="49" charset="-122"/>
                  </a:rPr>
                  <a:t>：</a:t>
                </a:r>
                <a14:m>
                  <m:oMath xmlns:m="http://schemas.openxmlformats.org/officeDocument/2006/math">
                    <m:d>
                      <m:dPr>
                        <m:begChr m:val="|"/>
                        <m:endChr m:val="|"/>
                        <m:ctrlPr>
                          <a:rPr lang="zh-CN" altLang="zh-CN" sz="2800" i="1" smtClean="0">
                            <a:solidFill>
                              <a:srgbClr val="0000FF"/>
                            </a:solidFill>
                            <a:latin typeface="Cambria Math" panose="02040503050406030204" pitchFamily="18" charset="0"/>
                          </a:rPr>
                        </m:ctrlPr>
                      </m:dPr>
                      <m:e>
                        <m:r>
                          <a:rPr lang="en-US" altLang="zh-CN" sz="2800" i="1">
                            <a:solidFill>
                              <a:srgbClr val="0000FF"/>
                            </a:solidFill>
                            <a:latin typeface="Cambria Math" panose="02040503050406030204"/>
                          </a:rPr>
                          <m:t>𝐺</m:t>
                        </m:r>
                        <m:d>
                          <m:dPr>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a:rPr>
                                  <m:t>𝒙</m:t>
                                </m:r>
                              </m:e>
                              <m:sub>
                                <m:r>
                                  <a:rPr lang="en-US" altLang="zh-CN" sz="2800" i="1">
                                    <a:solidFill>
                                      <a:srgbClr val="0000FF"/>
                                    </a:solidFill>
                                    <a:latin typeface="Cambria Math" panose="02040503050406030204"/>
                                  </a:rPr>
                                  <m:t>1</m:t>
                                </m:r>
                              </m:sub>
                            </m:sSub>
                            <m:r>
                              <a:rPr lang="en-US" altLang="zh-CN" sz="2800" i="1">
                                <a:solidFill>
                                  <a:srgbClr val="0000FF"/>
                                </a:solidFill>
                                <a:latin typeface="Cambria Math" panose="02040503050406030204"/>
                              </a:rPr>
                              <m:t>,</m:t>
                            </m:r>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a:rPr>
                                  <m:t>𝒙</m:t>
                                </m:r>
                              </m:e>
                              <m:sub>
                                <m:r>
                                  <a:rPr lang="en-US" altLang="zh-CN" sz="2800" i="1">
                                    <a:solidFill>
                                      <a:srgbClr val="0000FF"/>
                                    </a:solidFill>
                                    <a:latin typeface="Cambria Math" panose="02040503050406030204"/>
                                  </a:rPr>
                                  <m:t>2</m:t>
                                </m:r>
                              </m:sub>
                            </m:sSub>
                          </m:e>
                        </m:d>
                      </m:e>
                    </m:d>
                    <m:r>
                      <a:rPr lang="en-US" altLang="zh-CN" sz="2800" i="1">
                        <a:solidFill>
                          <a:srgbClr val="0000FF"/>
                        </a:solidFill>
                        <a:latin typeface="Cambria Math" panose="02040503050406030204"/>
                      </a:rPr>
                      <m:t>=</m:t>
                    </m:r>
                    <m:sSup>
                      <m:sSupPr>
                        <m:ctrlPr>
                          <a:rPr lang="zh-CN" altLang="zh-CN" sz="2800" i="1">
                            <a:solidFill>
                              <a:srgbClr val="0000FF"/>
                            </a:solidFill>
                            <a:latin typeface="Cambria Math" panose="02040503050406030204" pitchFamily="18" charset="0"/>
                          </a:rPr>
                        </m:ctrlPr>
                      </m:sSupPr>
                      <m:e>
                        <m:d>
                          <m:dPr>
                            <m:begChr m:val="‖"/>
                            <m:endChr m:val="‖"/>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a:rPr>
                                  <m:t>𝒙</m:t>
                                </m:r>
                              </m:e>
                              <m:sub>
                                <m:r>
                                  <a:rPr lang="en-US" altLang="zh-CN" sz="2800" i="1">
                                    <a:solidFill>
                                      <a:srgbClr val="0000FF"/>
                                    </a:solidFill>
                                    <a:latin typeface="Cambria Math" panose="02040503050406030204"/>
                                  </a:rPr>
                                  <m:t>1</m:t>
                                </m:r>
                              </m:sub>
                            </m:sSub>
                          </m:e>
                        </m:d>
                      </m:e>
                      <m:sup>
                        <m:r>
                          <a:rPr lang="en-US" altLang="zh-CN" sz="2800" i="1">
                            <a:solidFill>
                              <a:srgbClr val="0000FF"/>
                            </a:solidFill>
                            <a:latin typeface="Cambria Math" panose="02040503050406030204"/>
                          </a:rPr>
                          <m:t>2</m:t>
                        </m:r>
                      </m:sup>
                    </m:sSup>
                    <m:sSup>
                      <m:sSupPr>
                        <m:ctrlPr>
                          <a:rPr lang="zh-CN" altLang="zh-CN" sz="2800" i="1">
                            <a:solidFill>
                              <a:srgbClr val="0000FF"/>
                            </a:solidFill>
                            <a:latin typeface="Cambria Math" panose="02040503050406030204" pitchFamily="18" charset="0"/>
                          </a:rPr>
                        </m:ctrlPr>
                      </m:sSupPr>
                      <m:e>
                        <m:d>
                          <m:dPr>
                            <m:begChr m:val="‖"/>
                            <m:endChr m:val="‖"/>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a:rPr>
                                  <m:t>𝒙</m:t>
                                </m:r>
                              </m:e>
                              <m:sub>
                                <m:r>
                                  <a:rPr lang="en-US" altLang="zh-CN" sz="2800" i="1">
                                    <a:solidFill>
                                      <a:srgbClr val="0000FF"/>
                                    </a:solidFill>
                                    <a:latin typeface="Cambria Math" panose="02040503050406030204"/>
                                  </a:rPr>
                                  <m:t>2</m:t>
                                </m:r>
                              </m:sub>
                            </m:sSub>
                          </m:e>
                        </m:d>
                      </m:e>
                      <m:sup>
                        <m:r>
                          <a:rPr lang="en-US" altLang="zh-CN" sz="2800" i="1">
                            <a:solidFill>
                              <a:srgbClr val="0000FF"/>
                            </a:solidFill>
                            <a:latin typeface="Cambria Math" panose="02040503050406030204"/>
                          </a:rPr>
                          <m:t>2</m:t>
                        </m:r>
                      </m:sup>
                    </m:sSup>
                    <m:r>
                      <a:rPr lang="en-US" altLang="zh-CN" sz="2800" i="1">
                        <a:solidFill>
                          <a:srgbClr val="0000FF"/>
                        </a:solidFill>
                        <a:latin typeface="Cambria Math" panose="02040503050406030204"/>
                      </a:rPr>
                      <m:t>−</m:t>
                    </m:r>
                    <m:sSup>
                      <m:sSupPr>
                        <m:ctrlPr>
                          <a:rPr lang="zh-CN" altLang="zh-CN" sz="2800" i="1">
                            <a:solidFill>
                              <a:srgbClr val="0000FF"/>
                            </a:solidFill>
                            <a:latin typeface="Cambria Math" panose="02040503050406030204" pitchFamily="18" charset="0"/>
                          </a:rPr>
                        </m:ctrlPr>
                      </m:sSupPr>
                      <m:e>
                        <m:d>
                          <m:dPr>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a:rPr>
                                  <m:t>𝒙</m:t>
                                </m:r>
                              </m:e>
                              <m:sub>
                                <m:r>
                                  <a:rPr lang="en-US" altLang="zh-CN" sz="2800" i="1">
                                    <a:solidFill>
                                      <a:srgbClr val="0000FF"/>
                                    </a:solidFill>
                                    <a:latin typeface="Cambria Math" panose="02040503050406030204"/>
                                  </a:rPr>
                                  <m:t>1</m:t>
                                </m:r>
                              </m:sub>
                            </m:sSub>
                            <m:r>
                              <a:rPr lang="en-US" altLang="zh-CN" sz="2800" i="1">
                                <a:solidFill>
                                  <a:srgbClr val="0000FF"/>
                                </a:solidFill>
                                <a:latin typeface="Cambria Math" panose="02040503050406030204"/>
                              </a:rPr>
                              <m:t>,</m:t>
                            </m:r>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a:rPr>
                                  <m:t>𝒙</m:t>
                                </m:r>
                              </m:e>
                              <m:sub>
                                <m:r>
                                  <a:rPr lang="en-US" altLang="zh-CN" sz="2800" i="1">
                                    <a:solidFill>
                                      <a:srgbClr val="0000FF"/>
                                    </a:solidFill>
                                    <a:latin typeface="Cambria Math" panose="02040503050406030204"/>
                                  </a:rPr>
                                  <m:t>2</m:t>
                                </m:r>
                              </m:sub>
                            </m:sSub>
                          </m:e>
                        </m:d>
                      </m:e>
                      <m:sup>
                        <m:r>
                          <a:rPr lang="en-US" altLang="zh-CN" sz="2800" i="1">
                            <a:solidFill>
                              <a:srgbClr val="0000FF"/>
                            </a:solidFill>
                            <a:latin typeface="Cambria Math" panose="02040503050406030204"/>
                          </a:rPr>
                          <m:t>2</m:t>
                        </m:r>
                      </m:sup>
                    </m:sSup>
                  </m:oMath>
                </a14:m>
                <a:endParaRPr lang="en-US" altLang="zh-CN" sz="2800" dirty="0"/>
              </a:p>
              <a:p>
                <a:pPr>
                  <a:lnSpc>
                    <a:spcPct val="120000"/>
                  </a:lnSpc>
                </a:pPr>
                <a:r>
                  <a:rPr lang="zh-CN" altLang="en-US" sz="2800" dirty="0"/>
                  <a:t>定义</a:t>
                </a:r>
                <a:r>
                  <a:rPr lang="zh-CN" altLang="zh-CN" sz="2800" dirty="0"/>
                  <a:t>向量</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a:rPr>
                          <m:t>1</m:t>
                        </m:r>
                      </m:sub>
                    </m:sSub>
                  </m:oMath>
                </a14:m>
                <a:r>
                  <a:rPr lang="zh-CN" altLang="zh-CN" sz="2800" dirty="0"/>
                  <a:t>与</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a:rPr>
                          <m:t>2</m:t>
                        </m:r>
                      </m:sub>
                    </m:sSub>
                  </m:oMath>
                </a14:m>
                <a:r>
                  <a:rPr lang="zh-CN" altLang="zh-CN" sz="2800" dirty="0"/>
                  <a:t>的夹角为</a:t>
                </a:r>
                <a14:m>
                  <m:oMath xmlns:m="http://schemas.openxmlformats.org/officeDocument/2006/math">
                    <m:r>
                      <a:rPr lang="en-US" altLang="zh-CN" sz="2800" i="1">
                        <a:latin typeface="Cambria Math" panose="02040503050406030204"/>
                      </a:rPr>
                      <m:t>𝛼</m:t>
                    </m:r>
                  </m:oMath>
                </a14:m>
                <a:r>
                  <a:rPr lang="en-US" altLang="zh-CN" sz="2800" dirty="0">
                    <a:latin typeface="仿宋" panose="02010609060101010101" pitchFamily="49" charset="-122"/>
                    <a:ea typeface="仿宋" panose="02010609060101010101" pitchFamily="49" charset="-122"/>
                  </a:rPr>
                  <a:t>,</a:t>
                </a:r>
                <a:r>
                  <a:rPr lang="zh-CN" altLang="zh-CN" sz="2800" dirty="0"/>
                  <a:t>上式改写为</a:t>
                </a:r>
              </a:p>
              <a:p>
                <a:pPr>
                  <a:lnSpc>
                    <a:spcPct val="120000"/>
                  </a:lnSpc>
                </a:pPr>
                <a14:m>
                  <m:oMathPara xmlns:m="http://schemas.openxmlformats.org/officeDocument/2006/math">
                    <m:oMathParaPr>
                      <m:jc m:val="centerGroup"/>
                    </m:oMathParaPr>
                    <m:oMath xmlns:m="http://schemas.openxmlformats.org/officeDocument/2006/math">
                      <m:d>
                        <m:dPr>
                          <m:begChr m:val="|"/>
                          <m:endChr m:val="|"/>
                          <m:ctrlPr>
                            <a:rPr lang="zh-CN" altLang="zh-CN" sz="2800" i="1">
                              <a:latin typeface="Cambria Math" panose="02040503050406030204" pitchFamily="18" charset="0"/>
                            </a:rPr>
                          </m:ctrlPr>
                        </m:dPr>
                        <m:e>
                          <m:r>
                            <a:rPr lang="en-US" altLang="zh-CN" sz="2800" i="1">
                              <a:latin typeface="Cambria Math" panose="02040503050406030204"/>
                            </a:rPr>
                            <m:t>𝐺</m:t>
                          </m:r>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a:rPr>
                                    <m:t>1</m:t>
                                  </m:r>
                                </m:sub>
                              </m:sSub>
                              <m:r>
                                <a:rPr lang="en-US" altLang="zh-CN" sz="2800" i="1">
                                  <a:latin typeface="Cambria Math" panose="02040503050406030204"/>
                                </a:rPr>
                                <m:t>,</m:t>
                              </m:r>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a:rPr>
                                    <m:t>2</m:t>
                                  </m:r>
                                </m:sub>
                              </m:sSub>
                            </m:e>
                          </m:d>
                        </m:e>
                      </m:d>
                      <m:r>
                        <a:rPr lang="en-US" altLang="zh-CN" sz="2800" i="1">
                          <a:latin typeface="Cambria Math" panose="02040503050406030204"/>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pitchFamily="18" charset="0"/>
                                    </a:rPr>
                                    <m:t>1</m:t>
                                  </m:r>
                                </m:sub>
                              </m:sSub>
                            </m:e>
                          </m:d>
                        </m:e>
                        <m:sup>
                          <m:r>
                            <a:rPr lang="en-US" altLang="zh-CN" sz="2800" i="1">
                              <a:latin typeface="Cambria Math" panose="02040503050406030204"/>
                            </a:rPr>
                            <m:t>2</m:t>
                          </m:r>
                        </m:sup>
                      </m:sSup>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a:rPr>
                                    <m:t>2</m:t>
                                  </m:r>
                                </m:sub>
                              </m:sSub>
                            </m:e>
                          </m:d>
                        </m:e>
                        <m:sup>
                          <m:r>
                            <a:rPr lang="en-US" altLang="zh-CN" sz="2800" i="1">
                              <a:latin typeface="Cambria Math" panose="02040503050406030204"/>
                            </a:rPr>
                            <m:t>2</m:t>
                          </m:r>
                        </m:sup>
                      </m:sSup>
                      <m:r>
                        <a:rPr lang="en-US" altLang="zh-CN" sz="2800" i="1">
                          <a:latin typeface="Cambria Math" panose="02040503050406030204"/>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a:rPr>
                                    <m:t>1</m:t>
                                  </m:r>
                                </m:sub>
                              </m:sSub>
                            </m:e>
                          </m:d>
                        </m:e>
                        <m:sup>
                          <m:r>
                            <a:rPr lang="en-US" altLang="zh-CN" sz="2800" i="1">
                              <a:latin typeface="Cambria Math" panose="02040503050406030204"/>
                            </a:rPr>
                            <m:t>2</m:t>
                          </m:r>
                        </m:sup>
                      </m:sSup>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a:rPr>
                                    <m:t>2</m:t>
                                  </m:r>
                                </m:sub>
                              </m:sSub>
                            </m:e>
                          </m:d>
                        </m:e>
                        <m:sup>
                          <m:r>
                            <a:rPr lang="en-US" altLang="zh-CN" sz="2800" i="1">
                              <a:latin typeface="Cambria Math" panose="02040503050406030204"/>
                            </a:rPr>
                            <m:t>2</m:t>
                          </m:r>
                        </m:sup>
                      </m:sSup>
                      <m:sSup>
                        <m:sSupPr>
                          <m:ctrlPr>
                            <a:rPr lang="zh-CN" altLang="zh-CN" sz="2800" i="1">
                              <a:latin typeface="Cambria Math" panose="02040503050406030204" pitchFamily="18" charset="0"/>
                            </a:rPr>
                          </m:ctrlPr>
                        </m:sSupPr>
                        <m:e>
                          <m:r>
                            <m:rPr>
                              <m:sty m:val="p"/>
                            </m:rPr>
                            <a:rPr lang="en-US" altLang="zh-CN" sz="2800">
                              <a:latin typeface="Cambria Math" panose="02040503050406030204"/>
                            </a:rPr>
                            <m:t>cos</m:t>
                          </m:r>
                        </m:e>
                        <m:sup>
                          <m:r>
                            <a:rPr lang="en-US" altLang="zh-CN" sz="2800" i="1">
                              <a:latin typeface="Cambria Math" panose="02040503050406030204"/>
                            </a:rPr>
                            <m:t>2</m:t>
                          </m:r>
                        </m:sup>
                      </m:sSup>
                      <m:r>
                        <a:rPr lang="en-US" altLang="zh-CN" sz="2800" i="1">
                          <a:latin typeface="Cambria Math" panose="02040503050406030204" pitchFamily="18" charset="0"/>
                        </a:rPr>
                        <m:t>𝛼</m:t>
                      </m:r>
                    </m:oMath>
                  </m:oMathPara>
                </a14:m>
                <a:endParaRPr lang="en-US" altLang="zh-CN" sz="2800" i="1" dirty="0"/>
              </a:p>
              <a:p>
                <a:pPr>
                  <a:lnSpc>
                    <a:spcPct val="120000"/>
                  </a:lnSpc>
                </a:pPr>
                <a14:m>
                  <m:oMathPara xmlns:m="http://schemas.openxmlformats.org/officeDocument/2006/math">
                    <m:oMathParaPr>
                      <m:jc m:val="centerGroup"/>
                    </m:oMathParaPr>
                    <m:oMath xmlns:m="http://schemas.openxmlformats.org/officeDocument/2006/math">
                      <m:r>
                        <a:rPr lang="en-US" altLang="zh-CN" sz="2800" smtClean="0">
                          <a:solidFill>
                            <a:srgbClr val="0000FF"/>
                          </a:solidFill>
                          <a:latin typeface="Cambria Math" panose="02040503050406030204"/>
                        </a:rPr>
                        <m:t>=</m:t>
                      </m:r>
                      <m:sSup>
                        <m:sSupPr>
                          <m:ctrlPr>
                            <a:rPr lang="zh-CN" altLang="zh-CN" sz="2800" i="1">
                              <a:solidFill>
                                <a:srgbClr val="0000FF"/>
                              </a:solidFill>
                              <a:latin typeface="Cambria Math" panose="02040503050406030204" pitchFamily="18" charset="0"/>
                            </a:rPr>
                          </m:ctrlPr>
                        </m:sSupPr>
                        <m:e>
                          <m:d>
                            <m:dPr>
                              <m:begChr m:val="‖"/>
                              <m:endChr m:val="‖"/>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a:rPr>
                                    <m:t>𝒙</m:t>
                                  </m:r>
                                </m:e>
                                <m:sub>
                                  <m:r>
                                    <a:rPr lang="en-US" altLang="zh-CN" sz="2800" i="1">
                                      <a:solidFill>
                                        <a:srgbClr val="0000FF"/>
                                      </a:solidFill>
                                      <a:latin typeface="Cambria Math" panose="02040503050406030204"/>
                                    </a:rPr>
                                    <m:t>1</m:t>
                                  </m:r>
                                </m:sub>
                              </m:sSub>
                            </m:e>
                          </m:d>
                        </m:e>
                        <m:sup>
                          <m:r>
                            <a:rPr lang="en-US" altLang="zh-CN" sz="2800" i="1">
                              <a:solidFill>
                                <a:srgbClr val="0000FF"/>
                              </a:solidFill>
                              <a:latin typeface="Cambria Math" panose="02040503050406030204"/>
                            </a:rPr>
                            <m:t>2</m:t>
                          </m:r>
                        </m:sup>
                      </m:sSup>
                      <m:sSup>
                        <m:sSupPr>
                          <m:ctrlPr>
                            <a:rPr lang="zh-CN" altLang="zh-CN" sz="2800" i="1">
                              <a:solidFill>
                                <a:srgbClr val="0000FF"/>
                              </a:solidFill>
                              <a:latin typeface="Cambria Math" panose="02040503050406030204" pitchFamily="18" charset="0"/>
                            </a:rPr>
                          </m:ctrlPr>
                        </m:sSupPr>
                        <m:e>
                          <m:d>
                            <m:dPr>
                              <m:begChr m:val="‖"/>
                              <m:endChr m:val="‖"/>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a:rPr>
                                    <m:t>𝒙</m:t>
                                  </m:r>
                                </m:e>
                                <m:sub>
                                  <m:r>
                                    <a:rPr lang="en-US" altLang="zh-CN" sz="2800" i="1">
                                      <a:solidFill>
                                        <a:srgbClr val="0000FF"/>
                                      </a:solidFill>
                                      <a:latin typeface="Cambria Math" panose="02040503050406030204"/>
                                    </a:rPr>
                                    <m:t>2</m:t>
                                  </m:r>
                                </m:sub>
                              </m:sSub>
                            </m:e>
                          </m:d>
                        </m:e>
                        <m:sup>
                          <m:r>
                            <a:rPr lang="en-US" altLang="zh-CN" sz="2800" i="1">
                              <a:solidFill>
                                <a:srgbClr val="0000FF"/>
                              </a:solidFill>
                              <a:latin typeface="Cambria Math" panose="02040503050406030204"/>
                            </a:rPr>
                            <m:t>2</m:t>
                          </m:r>
                        </m:sup>
                      </m:sSup>
                      <m:sSup>
                        <m:sSupPr>
                          <m:ctrlPr>
                            <a:rPr lang="zh-CN" altLang="zh-CN" sz="2800" i="1">
                              <a:solidFill>
                                <a:srgbClr val="0000FF"/>
                              </a:solidFill>
                              <a:latin typeface="Cambria Math" panose="02040503050406030204" pitchFamily="18" charset="0"/>
                            </a:rPr>
                          </m:ctrlPr>
                        </m:sSupPr>
                        <m:e>
                          <m:r>
                            <m:rPr>
                              <m:sty m:val="p"/>
                            </m:rPr>
                            <a:rPr lang="en-US" altLang="zh-CN" sz="2800">
                              <a:solidFill>
                                <a:srgbClr val="0000FF"/>
                              </a:solidFill>
                              <a:latin typeface="Cambria Math" panose="02040503050406030204"/>
                            </a:rPr>
                            <m:t>sin</m:t>
                          </m:r>
                        </m:e>
                        <m:sup>
                          <m:r>
                            <a:rPr lang="en-US" altLang="zh-CN" sz="2800" i="1">
                              <a:solidFill>
                                <a:srgbClr val="0000FF"/>
                              </a:solidFill>
                              <a:latin typeface="Cambria Math" panose="02040503050406030204"/>
                            </a:rPr>
                            <m:t>2</m:t>
                          </m:r>
                        </m:sup>
                      </m:sSup>
                      <m:r>
                        <a:rPr lang="en-US" altLang="zh-CN" sz="2800" i="1">
                          <a:solidFill>
                            <a:srgbClr val="0000FF"/>
                          </a:solidFill>
                          <a:latin typeface="Cambria Math" panose="02040503050406030204"/>
                        </a:rPr>
                        <m:t>𝛼</m:t>
                      </m:r>
                      <m:r>
                        <a:rPr lang="en-US" altLang="zh-CN" sz="2800" b="0" i="1" smtClean="0">
                          <a:solidFill>
                            <a:srgbClr val="0000FF"/>
                          </a:solidFill>
                          <a:latin typeface="Cambria Math" panose="02040503050406030204"/>
                        </a:rPr>
                        <m:t>        </m:t>
                      </m:r>
                    </m:oMath>
                  </m:oMathPara>
                </a14:m>
                <a:endParaRPr lang="zh-CN" altLang="zh-CN" sz="2800" dirty="0">
                  <a:solidFill>
                    <a:srgbClr val="0000FF"/>
                  </a:solidFill>
                </a:endParaRPr>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3"/>
                <a:stretch>
                  <a:fillRect l="-7" t="-12" r="7" b="-11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414938" y="5754467"/>
                <a:ext cx="8306440" cy="490199"/>
              </a:xfrm>
              <a:prstGeom prst="rect">
                <a:avLst/>
              </a:prstGeom>
              <a:solidFill>
                <a:srgbClr val="FFFFFF"/>
              </a:solidFill>
            </p:spPr>
            <p:txBody>
              <a:bodyPr wrap="square">
                <a:spAutoFit/>
              </a:bodyPr>
              <a:lstStyle/>
              <a:p>
                <a:pPr fontAlgn="auto">
                  <a:lnSpc>
                    <a:spcPct val="120000"/>
                  </a:lnSpc>
                  <a:spcBef>
                    <a:spcPts val="1200"/>
                  </a:spcBef>
                  <a:spcAft>
                    <a:spcPts val="0"/>
                  </a:spcAft>
                </a:pPr>
                <a14:m>
                  <m:oMath xmlns:m="http://schemas.openxmlformats.org/officeDocument/2006/math">
                    <m:d>
                      <m:dPr>
                        <m:begChr m:val="|"/>
                        <m:endChr m:val="|"/>
                        <m:ctrlPr>
                          <a:rPr lang="zh-CN" altLang="zh-CN" sz="2400" i="1" smtClean="0">
                            <a:solidFill>
                              <a:srgbClr val="FF0000"/>
                            </a:solidFill>
                            <a:latin typeface="Cambria Math" panose="02040503050406030204" pitchFamily="18" charset="0"/>
                          </a:rPr>
                        </m:ctrlPr>
                      </m:dPr>
                      <m:e>
                        <m:r>
                          <a:rPr lang="en-US" altLang="zh-CN" sz="2400" i="1">
                            <a:solidFill>
                              <a:srgbClr val="FF0000"/>
                            </a:solidFill>
                            <a:latin typeface="Cambria Math" panose="02040503050406030204"/>
                          </a:rPr>
                          <m:t>𝐺</m:t>
                        </m:r>
                        <m:d>
                          <m:dPr>
                            <m:ctrlPr>
                              <a:rPr lang="zh-CN" altLang="zh-CN" sz="2400" i="1">
                                <a:solidFill>
                                  <a:srgbClr val="FF0000"/>
                                </a:solidFill>
                                <a:latin typeface="Cambria Math" panose="02040503050406030204" pitchFamily="18" charset="0"/>
                              </a:rPr>
                            </m:ctrlPr>
                          </m:dPr>
                          <m:e>
                            <m:sSub>
                              <m:sSubPr>
                                <m:ctrlPr>
                                  <a:rPr lang="zh-CN" altLang="zh-CN" sz="2400"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a:rPr>
                                  <m:t>𝒙</m:t>
                                </m:r>
                              </m:e>
                              <m:sub>
                                <m:r>
                                  <a:rPr lang="en-US" altLang="zh-CN" sz="2400" i="1">
                                    <a:solidFill>
                                      <a:srgbClr val="FF0000"/>
                                    </a:solidFill>
                                    <a:latin typeface="Cambria Math" panose="02040503050406030204"/>
                                  </a:rPr>
                                  <m:t>1</m:t>
                                </m:r>
                              </m:sub>
                            </m:sSub>
                            <m:r>
                              <a:rPr lang="en-US" altLang="zh-CN" sz="2400" i="1">
                                <a:solidFill>
                                  <a:srgbClr val="FF0000"/>
                                </a:solidFill>
                                <a:latin typeface="Cambria Math" panose="02040503050406030204"/>
                              </a:rPr>
                              <m:t>,</m:t>
                            </m:r>
                            <m:sSub>
                              <m:sSubPr>
                                <m:ctrlPr>
                                  <a:rPr lang="zh-CN" altLang="zh-CN" sz="2400"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a:rPr>
                                  <m:t>𝒙</m:t>
                                </m:r>
                              </m:e>
                              <m:sub>
                                <m:r>
                                  <a:rPr lang="en-US" altLang="zh-CN" sz="2400" i="1">
                                    <a:solidFill>
                                      <a:srgbClr val="FF0000"/>
                                    </a:solidFill>
                                    <a:latin typeface="Cambria Math" panose="02040503050406030204"/>
                                  </a:rPr>
                                  <m:t>2</m:t>
                                </m:r>
                              </m:sub>
                            </m:sSub>
                          </m:e>
                        </m:d>
                      </m:e>
                    </m:d>
                  </m:oMath>
                </a14:m>
                <a:r>
                  <a:rPr lang="zh-CN" altLang="zh-CN" sz="2400" dirty="0">
                    <a:solidFill>
                      <a:srgbClr val="FF0000"/>
                    </a:solidFill>
                    <a:latin typeface="黑体" panose="02010609060101010101" pitchFamily="49" charset="-122"/>
                    <a:ea typeface="黑体" panose="02010609060101010101" pitchFamily="49" charset="-122"/>
                  </a:rPr>
                  <a:t>恰是以向量</a:t>
                </a:r>
                <a14:m>
                  <m:oMath xmlns:m="http://schemas.openxmlformats.org/officeDocument/2006/math">
                    <m:sSub>
                      <m:sSubPr>
                        <m:ctrlPr>
                          <a:rPr lang="zh-CN" altLang="zh-CN" sz="2400"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pitchFamily="18" charset="0"/>
                          </a:rPr>
                          <m:t>𝒙</m:t>
                        </m:r>
                      </m:e>
                      <m:sub>
                        <m:r>
                          <a:rPr lang="en-US" altLang="zh-CN" sz="2400" i="1">
                            <a:solidFill>
                              <a:srgbClr val="FF0000"/>
                            </a:solidFill>
                            <a:latin typeface="Cambria Math" panose="02040503050406030204"/>
                          </a:rPr>
                          <m:t>1</m:t>
                        </m:r>
                      </m:sub>
                    </m:sSub>
                  </m:oMath>
                </a14:m>
                <a:r>
                  <a:rPr lang="zh-CN" altLang="zh-CN" sz="2400" dirty="0">
                    <a:solidFill>
                      <a:srgbClr val="FF0000"/>
                    </a:solidFill>
                    <a:latin typeface="黑体" panose="02010609060101010101" pitchFamily="49" charset="-122"/>
                    <a:ea typeface="黑体" panose="02010609060101010101" pitchFamily="49" charset="-122"/>
                  </a:rPr>
                  <a:t>与</a:t>
                </a:r>
                <a14:m>
                  <m:oMath xmlns:m="http://schemas.openxmlformats.org/officeDocument/2006/math">
                    <m:sSub>
                      <m:sSubPr>
                        <m:ctrlPr>
                          <a:rPr lang="zh-CN" altLang="zh-CN" sz="2400" i="1">
                            <a:solidFill>
                              <a:srgbClr val="FF0000"/>
                            </a:solidFill>
                            <a:latin typeface="Cambria Math" panose="02040503050406030204" pitchFamily="18" charset="0"/>
                          </a:rPr>
                        </m:ctrlPr>
                      </m:sSubPr>
                      <m:e>
                        <m:r>
                          <a:rPr lang="en-US" altLang="zh-CN" sz="2400" b="1" i="1">
                            <a:solidFill>
                              <a:srgbClr val="FF0000"/>
                            </a:solidFill>
                            <a:latin typeface="Cambria Math" panose="02040503050406030204"/>
                          </a:rPr>
                          <m:t>𝒙</m:t>
                        </m:r>
                      </m:e>
                      <m:sub>
                        <m:r>
                          <a:rPr lang="en-US" altLang="zh-CN" sz="2400" i="1">
                            <a:solidFill>
                              <a:srgbClr val="FF0000"/>
                            </a:solidFill>
                            <a:latin typeface="Cambria Math" panose="02040503050406030204"/>
                          </a:rPr>
                          <m:t>2</m:t>
                        </m:r>
                      </m:sub>
                    </m:sSub>
                  </m:oMath>
                </a14:m>
                <a:r>
                  <a:rPr lang="zh-CN" altLang="zh-CN" sz="2400" dirty="0">
                    <a:solidFill>
                      <a:srgbClr val="FF0000"/>
                    </a:solidFill>
                    <a:latin typeface="黑体" panose="02010609060101010101" pitchFamily="49" charset="-122"/>
                    <a:ea typeface="黑体" panose="02010609060101010101" pitchFamily="49" charset="-122"/>
                  </a:rPr>
                  <a:t>为邻边的平行四边形面积的平方</a:t>
                </a:r>
                <a:r>
                  <a:rPr lang="en-US" altLang="zh-CN" sz="2400" dirty="0">
                    <a:solidFill>
                      <a:srgbClr val="FF0000"/>
                    </a:solidFill>
                    <a:latin typeface="黑体" panose="02010609060101010101" pitchFamily="49" charset="-122"/>
                    <a:ea typeface="黑体" panose="02010609060101010101" pitchFamily="49" charset="-122"/>
                  </a:rPr>
                  <a:t> </a:t>
                </a:r>
                <a:endParaRPr lang="zh-CN" altLang="zh-CN" sz="2400" dirty="0">
                  <a:solidFill>
                    <a:srgbClr val="FF0000"/>
                  </a:solidFill>
                  <a:latin typeface="黑体" panose="02010609060101010101" pitchFamily="49" charset="-122"/>
                  <a:ea typeface="黑体" panose="02010609060101010101" pitchFamily="49"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414938" y="5754467"/>
                <a:ext cx="8306440" cy="490199"/>
              </a:xfrm>
              <a:prstGeom prst="rect">
                <a:avLst/>
              </a:prstGeom>
              <a:blipFill rotWithShape="1">
                <a:blip r:embed="rId4"/>
                <a:stretch>
                  <a:fillRect l="-3" t="-20" r="3" b="16"/>
                </a:stretch>
              </a:blipFill>
            </p:spPr>
            <p:txBody>
              <a:bodyPr/>
              <a:lstStyle/>
              <a:p>
                <a:r>
                  <a:rPr lang="zh-CN" altLang="en-US">
                    <a:noFill/>
                  </a:rPr>
                  <a:t> </a:t>
                </a:r>
              </a:p>
            </p:txBody>
          </p:sp>
        </mc:Fallback>
      </mc:AlternateContent>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1.4.7</a:t>
                </a:r>
                <a:r>
                  <a:rPr lang="zh-CN" altLang="zh-CN" sz="2800" dirty="0">
                    <a:solidFill>
                      <a:srgbClr val="0000FF"/>
                    </a:solidFill>
                  </a:rPr>
                  <a:t>（</a:t>
                </a:r>
                <a:r>
                  <a:rPr lang="zh-CN" altLang="zh-CN" sz="2800" b="1" dirty="0">
                    <a:solidFill>
                      <a:srgbClr val="0000FF"/>
                    </a:solidFill>
                  </a:rPr>
                  <a:t>正交</a:t>
                </a:r>
                <a:r>
                  <a:rPr lang="zh-CN" altLang="zh-CN" sz="2800" dirty="0"/>
                  <a:t>和</a:t>
                </a:r>
                <a:r>
                  <a:rPr lang="zh-CN" altLang="zh-CN" sz="2800" b="1" dirty="0">
                    <a:solidFill>
                      <a:srgbClr val="0000FF"/>
                    </a:solidFill>
                  </a:rPr>
                  <a:t>正交向量组</a:t>
                </a:r>
                <a:r>
                  <a:rPr lang="zh-CN" altLang="zh-CN" sz="2800" dirty="0">
                    <a:solidFill>
                      <a:srgbClr val="0000FF"/>
                    </a:solidFill>
                  </a:rPr>
                  <a:t>）</a:t>
                </a:r>
                <a:r>
                  <a:rPr lang="zh-CN" altLang="zh-CN" sz="2800" dirty="0"/>
                  <a:t>设</a:t>
                </a:r>
                <a14:m>
                  <m:oMath xmlns:m="http://schemas.openxmlformats.org/officeDocument/2006/math">
                    <m:r>
                      <a:rPr lang="en-US" altLang="zh-CN" sz="2800" i="1">
                        <a:latin typeface="Cambria Math" panose="02040503050406030204" pitchFamily="18" charset="0"/>
                      </a:rPr>
                      <m:t>𝑉</m:t>
                    </m:r>
                  </m:oMath>
                </a14:m>
                <a:r>
                  <a:rPr lang="zh-CN" altLang="zh-CN" sz="2800" dirty="0"/>
                  <a:t>是内积空间</a:t>
                </a:r>
                <a:r>
                  <a:rPr lang="en-US" altLang="zh-CN" sz="2800" dirty="0">
                    <a:latin typeface="仿宋" panose="02010609060101010101" pitchFamily="49" charset="-122"/>
                    <a:ea typeface="仿宋" panose="02010609060101010101" pitchFamily="49" charset="-122"/>
                  </a:rPr>
                  <a:t>,</a:t>
                </a:r>
                <a:r>
                  <a:rPr lang="zh-CN" altLang="zh-CN" sz="2800" dirty="0"/>
                  <a:t>对</a:t>
                </a:r>
                <a14:m>
                  <m:oMath xmlns:m="http://schemas.openxmlformats.org/officeDocument/2006/math">
                    <m:r>
                      <a:rPr lang="en-US" altLang="zh-CN" sz="2800" i="1">
                        <a:latin typeface="Cambria Math" panose="02040503050406030204" pitchFamily="18" charset="0"/>
                      </a:rPr>
                      <m:t>𝑉</m:t>
                    </m:r>
                  </m:oMath>
                </a14:m>
                <a:r>
                  <a:rPr lang="zh-CN" altLang="zh-CN" sz="2800" dirty="0"/>
                  <a:t>中任意向量</a:t>
                </a:r>
                <a14:m>
                  <m:oMath xmlns:m="http://schemas.openxmlformats.org/officeDocument/2006/math">
                    <m:r>
                      <a:rPr lang="en-US" altLang="zh-CN" sz="2800" b="1" i="1">
                        <a:latin typeface="Cambria Math" panose="02040503050406030204" pitchFamily="18" charset="0"/>
                      </a:rPr>
                      <m:t>𝒙</m:t>
                    </m:r>
                  </m:oMath>
                </a14:m>
                <a:r>
                  <a:rPr lang="zh-CN" altLang="zh-CN" sz="2800" dirty="0"/>
                  <a:t>和</a:t>
                </a:r>
                <a14:m>
                  <m:oMath xmlns:m="http://schemas.openxmlformats.org/officeDocument/2006/math">
                    <m:r>
                      <a:rPr lang="en-US" altLang="zh-CN" sz="2800" b="1" i="1">
                        <a:latin typeface="Cambria Math" panose="02040503050406030204" pitchFamily="18" charset="0"/>
                      </a:rPr>
                      <m:t>𝒚</m:t>
                    </m:r>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d>
                      <m:dPr>
                        <m:ctrlPr>
                          <a:rPr lang="zh-CN" altLang="zh-CN" sz="2800" b="1" i="1">
                            <a:latin typeface="Cambria Math" panose="02040503050406030204" pitchFamily="18" charset="0"/>
                          </a:rPr>
                        </m:ctrlPr>
                      </m:dPr>
                      <m:e>
                        <m:r>
                          <a:rPr lang="en-US" altLang="zh-CN" sz="2800" b="1" i="1">
                            <a:latin typeface="Cambria Math" panose="02040503050406030204" pitchFamily="18" charset="0"/>
                          </a:rPr>
                          <m:t>𝒙</m:t>
                        </m:r>
                        <m:r>
                          <a:rPr lang="en-US" altLang="zh-CN" sz="2800" b="1" i="1">
                            <a:latin typeface="Cambria Math" panose="02040503050406030204" pitchFamily="18" charset="0"/>
                          </a:rPr>
                          <m:t>,</m:t>
                        </m:r>
                        <m:r>
                          <a:rPr lang="en-US" altLang="zh-CN" sz="2800" b="1" i="1">
                            <a:latin typeface="Cambria Math" panose="02040503050406030204" pitchFamily="18" charset="0"/>
                          </a:rPr>
                          <m:t>𝒚</m:t>
                        </m:r>
                      </m:e>
                    </m:d>
                    <m:r>
                      <a:rPr lang="en-US" altLang="zh-CN" sz="2800" i="1">
                        <a:latin typeface="Cambria Math" panose="02040503050406030204" pitchFamily="18" charset="0"/>
                      </a:rPr>
                      <m:t>=0</m:t>
                    </m:r>
                  </m:oMath>
                </a14:m>
                <a:r>
                  <a:rPr lang="en-US" altLang="zh-CN" sz="2800" dirty="0">
                    <a:latin typeface="仿宋" panose="02010609060101010101" pitchFamily="49" charset="-122"/>
                    <a:ea typeface="仿宋" panose="02010609060101010101" pitchFamily="49" charset="-122"/>
                  </a:rPr>
                  <a:t>,</a:t>
                </a:r>
                <a:r>
                  <a:rPr lang="zh-CN" altLang="zh-CN" sz="2800" dirty="0"/>
                  <a:t>则称向量</a:t>
                </a:r>
                <a14:m>
                  <m:oMath xmlns:m="http://schemas.openxmlformats.org/officeDocument/2006/math">
                    <m:r>
                      <a:rPr lang="en-US" altLang="zh-CN" sz="2800" b="1" i="1">
                        <a:latin typeface="Cambria Math" panose="02040503050406030204" pitchFamily="18" charset="0"/>
                      </a:rPr>
                      <m:t>𝒙</m:t>
                    </m:r>
                  </m:oMath>
                </a14:m>
                <a:r>
                  <a:rPr lang="zh-CN" altLang="zh-CN" sz="2800" dirty="0"/>
                  <a:t>与</a:t>
                </a:r>
                <a14:m>
                  <m:oMath xmlns:m="http://schemas.openxmlformats.org/officeDocument/2006/math">
                    <m:r>
                      <a:rPr lang="en-US" altLang="zh-CN" sz="2800" b="1" i="1">
                        <a:latin typeface="Cambria Math" panose="02040503050406030204" pitchFamily="18" charset="0"/>
                      </a:rPr>
                      <m:t>𝒚</m:t>
                    </m:r>
                  </m:oMath>
                </a14:m>
                <a:r>
                  <a:rPr lang="zh-CN" altLang="zh-CN" sz="2800" b="1" dirty="0">
                    <a:solidFill>
                      <a:srgbClr val="FF0000"/>
                    </a:solidFill>
                  </a:rPr>
                  <a:t>正交</a:t>
                </a:r>
                <a:r>
                  <a:rPr lang="zh-CN" altLang="zh-CN" sz="2800" dirty="0"/>
                  <a:t>（或</a:t>
                </a:r>
                <a:r>
                  <a:rPr lang="zh-CN" altLang="zh-CN" sz="2800" b="1" dirty="0">
                    <a:solidFill>
                      <a:srgbClr val="FF0000"/>
                    </a:solidFill>
                  </a:rPr>
                  <a:t>垂直</a:t>
                </a:r>
                <a:r>
                  <a:rPr lang="zh-CN" altLang="zh-CN" sz="2800" dirty="0"/>
                  <a:t>）</a:t>
                </a:r>
                <a:r>
                  <a:rPr lang="en-US" altLang="zh-CN" sz="2800" dirty="0">
                    <a:latin typeface="仿宋" panose="02010609060101010101" pitchFamily="49" charset="-122"/>
                    <a:ea typeface="仿宋" panose="02010609060101010101" pitchFamily="49" charset="-122"/>
                  </a:rPr>
                  <a:t>,</a:t>
                </a:r>
                <a:r>
                  <a:rPr lang="zh-CN" altLang="zh-CN" sz="2800" dirty="0"/>
                  <a:t>记为</a:t>
                </a:r>
                <a14:m>
                  <m:oMath xmlns:m="http://schemas.openxmlformats.org/officeDocument/2006/math">
                    <m:r>
                      <a:rPr lang="en-US" altLang="zh-CN" sz="2800" b="1" i="1">
                        <a:latin typeface="Cambria Math" panose="02040503050406030204" pitchFamily="18" charset="0"/>
                      </a:rPr>
                      <m:t>𝒙</m:t>
                    </m:r>
                    <m:r>
                      <a:rPr lang="en-US" altLang="zh-CN" sz="2800" b="1" i="1">
                        <a:latin typeface="Cambria Math" panose="02040503050406030204" pitchFamily="18" charset="0"/>
                      </a:rPr>
                      <m:t>⊥</m:t>
                    </m:r>
                    <m:r>
                      <a:rPr lang="en-US" altLang="zh-CN" sz="2800" b="1" i="1">
                        <a:latin typeface="Cambria Math" panose="02040503050406030204" pitchFamily="18" charset="0"/>
                      </a:rPr>
                      <m:t>𝒚</m:t>
                    </m:r>
                  </m:oMath>
                </a14:m>
                <a:r>
                  <a:rPr lang="en-US" altLang="zh-CN" sz="2800" dirty="0">
                    <a:latin typeface="仿宋" panose="02010609060101010101" pitchFamily="49" charset="-122"/>
                    <a:ea typeface="仿宋" panose="02010609060101010101" pitchFamily="49" charset="-122"/>
                  </a:rPr>
                  <a:t>.</a:t>
                </a:r>
                <a:r>
                  <a:rPr lang="zh-CN" altLang="zh-CN" sz="2800" dirty="0"/>
                  <a:t>若一组非零向量两两正交</a:t>
                </a:r>
                <a:r>
                  <a:rPr lang="en-US" altLang="zh-CN" sz="2800" dirty="0">
                    <a:latin typeface="仿宋" panose="02010609060101010101" pitchFamily="49" charset="-122"/>
                    <a:ea typeface="仿宋" panose="02010609060101010101" pitchFamily="49" charset="-122"/>
                  </a:rPr>
                  <a:t>,</a:t>
                </a:r>
                <a:r>
                  <a:rPr lang="zh-CN" altLang="zh-CN" sz="2800" dirty="0"/>
                  <a:t>则称为</a:t>
                </a:r>
                <a:r>
                  <a:rPr lang="zh-CN" altLang="zh-CN" sz="2800" b="1" dirty="0">
                    <a:solidFill>
                      <a:srgbClr val="FF0000"/>
                    </a:solidFill>
                  </a:rPr>
                  <a:t>正交向量组</a:t>
                </a:r>
                <a:r>
                  <a:rPr lang="en-US" altLang="zh-CN" sz="2800" dirty="0">
                    <a:latin typeface="仿宋" panose="02010609060101010101" pitchFamily="49" charset="-122"/>
                    <a:ea typeface="仿宋" panose="02010609060101010101" pitchFamily="49" charset="-122"/>
                  </a:rPr>
                  <a:t>.</a:t>
                </a:r>
                <a:r>
                  <a:rPr lang="zh-CN" altLang="zh-CN" sz="2800" dirty="0"/>
                  <a:t>单位向量构成的正交向量组称为</a:t>
                </a:r>
                <a:r>
                  <a:rPr lang="zh-CN" altLang="zh-CN" sz="2800" b="1" dirty="0">
                    <a:solidFill>
                      <a:srgbClr val="FF0000"/>
                    </a:solidFill>
                  </a:rPr>
                  <a:t>标准正交向量组</a:t>
                </a:r>
                <a:r>
                  <a:rPr lang="en-US" altLang="zh-CN" sz="2800" dirty="0">
                    <a:latin typeface="仿宋" panose="02010609060101010101" pitchFamily="49" charset="-122"/>
                    <a:ea typeface="仿宋" panose="02010609060101010101" pitchFamily="49" charset="-122"/>
                  </a:rPr>
                  <a:t>. </a:t>
                </a:r>
                <a:endParaRPr lang="zh-CN" altLang="zh-CN" sz="2800" dirty="0">
                  <a:latin typeface="仿宋" panose="02010609060101010101" pitchFamily="49" charset="-122"/>
                  <a:ea typeface="仿宋"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3"/>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1.4.7</a:t>
                </a:r>
                <a:r>
                  <a:rPr lang="zh-CN" altLang="zh-CN" sz="2800" dirty="0">
                    <a:solidFill>
                      <a:srgbClr val="0000FF"/>
                    </a:solidFill>
                  </a:rPr>
                  <a:t>（</a:t>
                </a:r>
                <a:r>
                  <a:rPr lang="zh-CN" altLang="zh-CN" sz="2800" b="1" dirty="0">
                    <a:solidFill>
                      <a:srgbClr val="0000FF"/>
                    </a:solidFill>
                  </a:rPr>
                  <a:t>正交</a:t>
                </a:r>
                <a:r>
                  <a:rPr lang="zh-CN" altLang="zh-CN" sz="2800" dirty="0"/>
                  <a:t>和</a:t>
                </a:r>
                <a:r>
                  <a:rPr lang="zh-CN" altLang="zh-CN" sz="2800" b="1" dirty="0">
                    <a:solidFill>
                      <a:srgbClr val="0000FF"/>
                    </a:solidFill>
                  </a:rPr>
                  <a:t>正交向量组</a:t>
                </a:r>
                <a:r>
                  <a:rPr lang="zh-CN" altLang="zh-CN" sz="2800" dirty="0">
                    <a:solidFill>
                      <a:srgbClr val="0000FF"/>
                    </a:solidFill>
                  </a:rPr>
                  <a:t>）</a:t>
                </a:r>
                <a:r>
                  <a:rPr lang="zh-CN" altLang="zh-CN" sz="2800" dirty="0"/>
                  <a:t>设</a:t>
                </a:r>
                <a14:m>
                  <m:oMath xmlns:m="http://schemas.openxmlformats.org/officeDocument/2006/math">
                    <m:r>
                      <a:rPr lang="en-US" altLang="zh-CN" sz="2800" i="1">
                        <a:latin typeface="Cambria Math" panose="02040503050406030204" pitchFamily="18" charset="0"/>
                      </a:rPr>
                      <m:t>𝑉</m:t>
                    </m:r>
                  </m:oMath>
                </a14:m>
                <a:r>
                  <a:rPr lang="zh-CN" altLang="zh-CN" sz="2800" dirty="0"/>
                  <a:t>是内积空间</a:t>
                </a:r>
                <a:r>
                  <a:rPr lang="en-US" altLang="zh-CN" sz="2800" dirty="0">
                    <a:latin typeface="仿宋" panose="02010609060101010101" pitchFamily="49" charset="-122"/>
                    <a:ea typeface="仿宋" panose="02010609060101010101" pitchFamily="49" charset="-122"/>
                  </a:rPr>
                  <a:t>,</a:t>
                </a:r>
                <a:r>
                  <a:rPr lang="zh-CN" altLang="zh-CN" sz="2800" dirty="0"/>
                  <a:t>对</a:t>
                </a:r>
                <a14:m>
                  <m:oMath xmlns:m="http://schemas.openxmlformats.org/officeDocument/2006/math">
                    <m:r>
                      <a:rPr lang="en-US" altLang="zh-CN" sz="2800" i="1">
                        <a:latin typeface="Cambria Math" panose="02040503050406030204" pitchFamily="18" charset="0"/>
                      </a:rPr>
                      <m:t>𝑉</m:t>
                    </m:r>
                  </m:oMath>
                </a14:m>
                <a:r>
                  <a:rPr lang="zh-CN" altLang="zh-CN" sz="2800" dirty="0"/>
                  <a:t>中任意向量</a:t>
                </a:r>
                <a14:m>
                  <m:oMath xmlns:m="http://schemas.openxmlformats.org/officeDocument/2006/math">
                    <m:r>
                      <a:rPr lang="en-US" altLang="zh-CN" sz="2800" b="1" i="1">
                        <a:latin typeface="Cambria Math" panose="02040503050406030204" pitchFamily="18" charset="0"/>
                      </a:rPr>
                      <m:t>𝒙</m:t>
                    </m:r>
                  </m:oMath>
                </a14:m>
                <a:r>
                  <a:rPr lang="zh-CN" altLang="zh-CN" sz="2800" dirty="0"/>
                  <a:t>和</a:t>
                </a:r>
                <a14:m>
                  <m:oMath xmlns:m="http://schemas.openxmlformats.org/officeDocument/2006/math">
                    <m:r>
                      <a:rPr lang="en-US" altLang="zh-CN" sz="2800" b="1" i="1">
                        <a:latin typeface="Cambria Math" panose="02040503050406030204" pitchFamily="18" charset="0"/>
                      </a:rPr>
                      <m:t>𝒚</m:t>
                    </m:r>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d>
                      <m:dPr>
                        <m:ctrlPr>
                          <a:rPr lang="zh-CN" altLang="zh-CN" sz="2800" b="1" i="1">
                            <a:latin typeface="Cambria Math" panose="02040503050406030204" pitchFamily="18" charset="0"/>
                          </a:rPr>
                        </m:ctrlPr>
                      </m:dPr>
                      <m:e>
                        <m:r>
                          <a:rPr lang="en-US" altLang="zh-CN" sz="2800" b="1" i="1">
                            <a:latin typeface="Cambria Math" panose="02040503050406030204" pitchFamily="18" charset="0"/>
                          </a:rPr>
                          <m:t>𝒙</m:t>
                        </m:r>
                        <m:r>
                          <a:rPr lang="en-US" altLang="zh-CN" sz="2800" b="1" i="1">
                            <a:latin typeface="Cambria Math" panose="02040503050406030204" pitchFamily="18" charset="0"/>
                          </a:rPr>
                          <m:t>,</m:t>
                        </m:r>
                        <m:r>
                          <a:rPr lang="en-US" altLang="zh-CN" sz="2800" b="1" i="1">
                            <a:latin typeface="Cambria Math" panose="02040503050406030204" pitchFamily="18" charset="0"/>
                          </a:rPr>
                          <m:t>𝒚</m:t>
                        </m:r>
                      </m:e>
                    </m:d>
                    <m:r>
                      <a:rPr lang="en-US" altLang="zh-CN" sz="2800" i="1">
                        <a:latin typeface="Cambria Math" panose="02040503050406030204" pitchFamily="18" charset="0"/>
                      </a:rPr>
                      <m:t>=0</m:t>
                    </m:r>
                  </m:oMath>
                </a14:m>
                <a:r>
                  <a:rPr lang="en-US" altLang="zh-CN" sz="2800" dirty="0">
                    <a:latin typeface="仿宋" panose="02010609060101010101" pitchFamily="49" charset="-122"/>
                    <a:ea typeface="仿宋" panose="02010609060101010101" pitchFamily="49" charset="-122"/>
                  </a:rPr>
                  <a:t>,</a:t>
                </a:r>
                <a:r>
                  <a:rPr lang="zh-CN" altLang="zh-CN" sz="2800" dirty="0"/>
                  <a:t>则称向量</a:t>
                </a:r>
                <a14:m>
                  <m:oMath xmlns:m="http://schemas.openxmlformats.org/officeDocument/2006/math">
                    <m:r>
                      <a:rPr lang="en-US" altLang="zh-CN" sz="2800" b="1" i="1">
                        <a:latin typeface="Cambria Math" panose="02040503050406030204" pitchFamily="18" charset="0"/>
                      </a:rPr>
                      <m:t>𝒙</m:t>
                    </m:r>
                  </m:oMath>
                </a14:m>
                <a:r>
                  <a:rPr lang="zh-CN" altLang="zh-CN" sz="2800" dirty="0"/>
                  <a:t>与</a:t>
                </a:r>
                <a14:m>
                  <m:oMath xmlns:m="http://schemas.openxmlformats.org/officeDocument/2006/math">
                    <m:r>
                      <a:rPr lang="en-US" altLang="zh-CN" sz="2800" b="1" i="1">
                        <a:latin typeface="Cambria Math" panose="02040503050406030204" pitchFamily="18" charset="0"/>
                      </a:rPr>
                      <m:t>𝒚</m:t>
                    </m:r>
                  </m:oMath>
                </a14:m>
                <a:r>
                  <a:rPr lang="zh-CN" altLang="zh-CN" sz="2800" b="1" dirty="0">
                    <a:solidFill>
                      <a:srgbClr val="FF0000"/>
                    </a:solidFill>
                  </a:rPr>
                  <a:t>正交</a:t>
                </a:r>
                <a:r>
                  <a:rPr lang="zh-CN" altLang="zh-CN" sz="2800" dirty="0"/>
                  <a:t>（或</a:t>
                </a:r>
                <a:r>
                  <a:rPr lang="zh-CN" altLang="zh-CN" sz="2800" b="1" dirty="0">
                    <a:solidFill>
                      <a:srgbClr val="FF0000"/>
                    </a:solidFill>
                  </a:rPr>
                  <a:t>垂直</a:t>
                </a:r>
                <a:r>
                  <a:rPr lang="zh-CN" altLang="zh-CN" sz="2800" dirty="0"/>
                  <a:t>）</a:t>
                </a:r>
                <a:r>
                  <a:rPr lang="en-US" altLang="zh-CN" sz="2800" dirty="0">
                    <a:latin typeface="仿宋" panose="02010609060101010101" pitchFamily="49" charset="-122"/>
                    <a:ea typeface="仿宋" panose="02010609060101010101" pitchFamily="49" charset="-122"/>
                  </a:rPr>
                  <a:t>,</a:t>
                </a:r>
                <a:r>
                  <a:rPr lang="zh-CN" altLang="zh-CN" sz="2800" dirty="0"/>
                  <a:t>记为</a:t>
                </a:r>
                <a14:m>
                  <m:oMath xmlns:m="http://schemas.openxmlformats.org/officeDocument/2006/math">
                    <m:r>
                      <a:rPr lang="en-US" altLang="zh-CN" sz="2800" b="1" i="1">
                        <a:latin typeface="Cambria Math" panose="02040503050406030204" pitchFamily="18" charset="0"/>
                      </a:rPr>
                      <m:t>𝒙</m:t>
                    </m:r>
                    <m:r>
                      <a:rPr lang="en-US" altLang="zh-CN" sz="2800" b="1" i="1">
                        <a:latin typeface="Cambria Math" panose="02040503050406030204" pitchFamily="18" charset="0"/>
                      </a:rPr>
                      <m:t>⊥</m:t>
                    </m:r>
                    <m:r>
                      <a:rPr lang="en-US" altLang="zh-CN" sz="2800" b="1" i="1">
                        <a:latin typeface="Cambria Math" panose="02040503050406030204" pitchFamily="18" charset="0"/>
                      </a:rPr>
                      <m:t>𝒚</m:t>
                    </m:r>
                  </m:oMath>
                </a14:m>
                <a:r>
                  <a:rPr lang="en-US" altLang="zh-CN" sz="2800" dirty="0">
                    <a:latin typeface="仿宋" panose="02010609060101010101" pitchFamily="49" charset="-122"/>
                    <a:ea typeface="仿宋" panose="02010609060101010101" pitchFamily="49" charset="-122"/>
                  </a:rPr>
                  <a:t>.</a:t>
                </a:r>
                <a:r>
                  <a:rPr lang="zh-CN" altLang="zh-CN" sz="2800" dirty="0"/>
                  <a:t>若一组非零向量两两正交</a:t>
                </a:r>
                <a:r>
                  <a:rPr lang="en-US" altLang="zh-CN" sz="2800" dirty="0">
                    <a:latin typeface="仿宋" panose="02010609060101010101" pitchFamily="49" charset="-122"/>
                    <a:ea typeface="仿宋" panose="02010609060101010101" pitchFamily="49" charset="-122"/>
                  </a:rPr>
                  <a:t>,</a:t>
                </a:r>
                <a:r>
                  <a:rPr lang="zh-CN" altLang="zh-CN" sz="2800" dirty="0"/>
                  <a:t>则称为</a:t>
                </a:r>
                <a:r>
                  <a:rPr lang="zh-CN" altLang="zh-CN" sz="2800" b="1" dirty="0">
                    <a:solidFill>
                      <a:srgbClr val="FF0000"/>
                    </a:solidFill>
                  </a:rPr>
                  <a:t>正交向量组</a:t>
                </a:r>
                <a:r>
                  <a:rPr lang="en-US" altLang="zh-CN" sz="2800" dirty="0">
                    <a:latin typeface="仿宋" panose="02010609060101010101" pitchFamily="49" charset="-122"/>
                    <a:ea typeface="仿宋" panose="02010609060101010101" pitchFamily="49" charset="-122"/>
                  </a:rPr>
                  <a:t>.</a:t>
                </a:r>
                <a:r>
                  <a:rPr lang="zh-CN" altLang="zh-CN" sz="2800" dirty="0"/>
                  <a:t>单位向量构成的正交向量组称为</a:t>
                </a:r>
                <a:r>
                  <a:rPr lang="zh-CN" altLang="zh-CN" sz="2800" b="1" dirty="0">
                    <a:solidFill>
                      <a:srgbClr val="FF0000"/>
                    </a:solidFill>
                  </a:rPr>
                  <a:t>标准正交向量组</a:t>
                </a:r>
                <a:r>
                  <a:rPr lang="en-US" altLang="zh-CN" sz="2800" dirty="0">
                    <a:latin typeface="仿宋" panose="02010609060101010101" pitchFamily="49" charset="-122"/>
                    <a:ea typeface="仿宋" panose="02010609060101010101" pitchFamily="49" charset="-122"/>
                  </a:rPr>
                  <a:t>. </a:t>
                </a:r>
                <a:endParaRPr lang="zh-CN" altLang="zh-CN" sz="2800" dirty="0">
                  <a:latin typeface="仿宋" panose="02010609060101010101" pitchFamily="49" charset="-122"/>
                  <a:ea typeface="仿宋" panose="02010609060101010101" pitchFamily="49" charset="-122"/>
                </a:endParaRPr>
              </a:p>
              <a:p>
                <a:pPr>
                  <a:lnSpc>
                    <a:spcPct val="120000"/>
                  </a:lnSpc>
                </a:pPr>
                <a:r>
                  <a:rPr lang="zh-CN" altLang="zh-CN" sz="2800" b="1" dirty="0">
                    <a:solidFill>
                      <a:srgbClr val="0000FF"/>
                    </a:solidFill>
                  </a:rPr>
                  <a:t>注</a:t>
                </a:r>
                <a:r>
                  <a:rPr lang="en-US" altLang="zh-CN" sz="2800" b="1" dirty="0">
                    <a:solidFill>
                      <a:srgbClr val="0000FF"/>
                    </a:solidFill>
                  </a:rPr>
                  <a:t>8</a:t>
                </a:r>
                <a:r>
                  <a:rPr lang="en-US" altLang="zh-CN" sz="2800" dirty="0">
                    <a:solidFill>
                      <a:srgbClr val="0000FF"/>
                    </a:solidFill>
                    <a:latin typeface="仿宋" panose="02010609060101010101" pitchFamily="49" charset="-122"/>
                    <a:ea typeface="仿宋" panose="02010609060101010101" pitchFamily="49" charset="-122"/>
                  </a:rPr>
                  <a:t>:</a:t>
                </a:r>
                <a:r>
                  <a:rPr lang="zh-CN" altLang="zh-CN" sz="2800" dirty="0"/>
                  <a:t>零向量</a:t>
                </a:r>
                <a14:m>
                  <m:oMath xmlns:m="http://schemas.openxmlformats.org/officeDocument/2006/math">
                    <m:r>
                      <a:rPr lang="en-US" altLang="zh-CN" sz="2800" b="1" i="1">
                        <a:latin typeface="Cambria Math" panose="02040503050406030204" pitchFamily="18" charset="0"/>
                      </a:rPr>
                      <m:t>𝜽</m:t>
                    </m:r>
                  </m:oMath>
                </a14:m>
                <a:r>
                  <a:rPr lang="zh-CN" altLang="zh-CN" sz="2800" dirty="0"/>
                  <a:t>与任何向量均正交</a:t>
                </a:r>
                <a:r>
                  <a:rPr lang="en-US" altLang="zh-CN" sz="2800" dirty="0">
                    <a:latin typeface="仿宋" panose="02010609060101010101" pitchFamily="49" charset="-122"/>
                    <a:ea typeface="仿宋" panose="02010609060101010101" pitchFamily="49" charset="-122"/>
                  </a:rPr>
                  <a:t>.</a:t>
                </a:r>
                <a:r>
                  <a:rPr lang="zh-CN" altLang="zh-CN" sz="2800" b="1" dirty="0">
                    <a:solidFill>
                      <a:srgbClr val="FF0000"/>
                    </a:solidFill>
                  </a:rPr>
                  <a:t>正交向量组要求向量均为非零向量</a:t>
                </a:r>
                <a:r>
                  <a:rPr lang="en-US" altLang="zh-CN" sz="2800" dirty="0">
                    <a:latin typeface="仿宋" panose="02010609060101010101" pitchFamily="49" charset="-122"/>
                    <a:ea typeface="仿宋" panose="02010609060101010101" pitchFamily="49" charset="-122"/>
                  </a:rPr>
                  <a:t>.</a:t>
                </a:r>
              </a:p>
              <a:p>
                <a:pPr>
                  <a:lnSpc>
                    <a:spcPct val="120000"/>
                  </a:lnSpc>
                </a:pPr>
                <a:r>
                  <a:rPr lang="zh-CN" altLang="zh-CN" sz="2800" b="1" dirty="0">
                    <a:solidFill>
                      <a:srgbClr val="0000FF"/>
                    </a:solidFill>
                  </a:rPr>
                  <a:t>注</a:t>
                </a:r>
                <a:r>
                  <a:rPr lang="en-US" altLang="zh-CN" sz="2800" b="1" dirty="0">
                    <a:solidFill>
                      <a:srgbClr val="0000FF"/>
                    </a:solidFill>
                  </a:rPr>
                  <a:t>9</a:t>
                </a:r>
                <a:r>
                  <a:rPr lang="en-US" altLang="zh-CN" sz="2800" dirty="0">
                    <a:solidFill>
                      <a:srgbClr val="0000FF"/>
                    </a:solidFill>
                    <a:latin typeface="仿宋" panose="02010609060101010101" pitchFamily="49" charset="-122"/>
                    <a:ea typeface="仿宋" panose="02010609060101010101" pitchFamily="49" charset="-122"/>
                  </a:rPr>
                  <a:t>:</a:t>
                </a:r>
                <a:r>
                  <a:rPr lang="zh-CN" altLang="zh-CN" sz="2800" dirty="0"/>
                  <a:t>向量</a:t>
                </a:r>
                <a14:m>
                  <m:oMath xmlns:m="http://schemas.openxmlformats.org/officeDocument/2006/math">
                    <m:r>
                      <a:rPr lang="en-US" altLang="zh-CN" sz="2800" b="1" i="1">
                        <a:latin typeface="Cambria Math" panose="02040503050406030204" pitchFamily="18" charset="0"/>
                      </a:rPr>
                      <m:t>𝒙</m:t>
                    </m:r>
                  </m:oMath>
                </a14:m>
                <a:r>
                  <a:rPr lang="zh-CN" altLang="zh-CN" sz="2800" dirty="0"/>
                  <a:t>与</a:t>
                </a:r>
                <a14:m>
                  <m:oMath xmlns:m="http://schemas.openxmlformats.org/officeDocument/2006/math">
                    <m:r>
                      <a:rPr lang="en-US" altLang="zh-CN" sz="2800" b="1" i="1">
                        <a:latin typeface="Cambria Math" panose="02040503050406030204" pitchFamily="18" charset="0"/>
                      </a:rPr>
                      <m:t>𝒚</m:t>
                    </m:r>
                  </m:oMath>
                </a14:m>
                <a:r>
                  <a:rPr lang="zh-CN" altLang="zh-CN" sz="2800" dirty="0"/>
                  <a:t>正交当且仅当</a:t>
                </a:r>
                <a14:m>
                  <m:oMath xmlns:m="http://schemas.openxmlformats.org/officeDocument/2006/math">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𝒚</m:t>
                            </m:r>
                          </m:e>
                        </m:d>
                      </m:e>
                      <m:sup>
                        <m:r>
                          <a:rPr lang="en-US" altLang="zh-CN" sz="2800" i="1">
                            <a:latin typeface="Cambria Math" panose="02040503050406030204" pitchFamily="18" charset="0"/>
                          </a:rPr>
                          <m:t>2</m:t>
                        </m:r>
                      </m:sup>
                    </m:sSup>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e>
                        </m:d>
                      </m:e>
                      <m:sup>
                        <m:r>
                          <a:rPr lang="en-US" altLang="zh-CN" sz="2800" i="1">
                            <a:latin typeface="Cambria Math" panose="02040503050406030204" pitchFamily="18" charset="0"/>
                          </a:rPr>
                          <m:t>2</m:t>
                        </m:r>
                      </m:sup>
                    </m:sSup>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b="1" i="1">
                                <a:latin typeface="Cambria Math" panose="02040503050406030204" pitchFamily="18" charset="0"/>
                              </a:rPr>
                              <m:t>𝒚</m:t>
                            </m:r>
                          </m:e>
                        </m:d>
                      </m:e>
                      <m:sup>
                        <m:r>
                          <a:rPr lang="en-US" altLang="zh-CN" sz="2800" i="1">
                            <a:latin typeface="Cambria Math" panose="02040503050406030204" pitchFamily="18" charset="0"/>
                          </a:rPr>
                          <m:t>2</m:t>
                        </m:r>
                      </m:sup>
                    </m:sSup>
                    <m:r>
                      <a:rPr lang="en-US" altLang="zh-CN" sz="2800" b="1">
                        <a:latin typeface="Cambria Math" panose="02040503050406030204"/>
                      </a:rPr>
                      <m:t>(</m:t>
                    </m:r>
                    <m:r>
                      <m:rPr>
                        <m:nor/>
                      </m:rPr>
                      <a:rPr lang="zh-CN" altLang="zh-CN" sz="2800" b="1" dirty="0">
                        <a:solidFill>
                          <a:srgbClr val="FF0000"/>
                        </a:solidFill>
                        <a:latin typeface="Cambria Math" panose="02040503050406030204" pitchFamily="18" charset="0"/>
                      </a:rPr>
                      <m:t>勾股定理</m:t>
                    </m:r>
                    <m:r>
                      <a:rPr lang="en-US" altLang="zh-CN" sz="2800" b="1">
                        <a:latin typeface="Cambria Math" panose="02040503050406030204"/>
                      </a:rPr>
                      <m:t>)</m:t>
                    </m:r>
                  </m:oMath>
                </a14:m>
                <a:r>
                  <a:rPr lang="en-US" altLang="zh-CN" sz="2800" dirty="0">
                    <a:latin typeface="仿宋" panose="02010609060101010101" pitchFamily="49" charset="-122"/>
                    <a:ea typeface="仿宋" panose="02010609060101010101" pitchFamily="49" charset="-122"/>
                  </a:rPr>
                  <a:t>.</a:t>
                </a:r>
                <a:r>
                  <a:rPr lang="zh-CN" altLang="zh-CN" sz="2800" dirty="0"/>
                  <a:t>该结果可推广至一般情形</a:t>
                </a:r>
                <a:r>
                  <a:rPr lang="en-US" altLang="zh-CN" sz="2800" dirty="0">
                    <a:latin typeface="仿宋" panose="02010609060101010101" pitchFamily="49" charset="-122"/>
                    <a:ea typeface="仿宋" panose="02010609060101010101" pitchFamily="49" charset="-122"/>
                  </a:rPr>
                  <a:t>.</a:t>
                </a:r>
                <a:endParaRPr lang="en-US" altLang="zh-CN" sz="2800" dirty="0">
                  <a:solidFill>
                    <a:srgbClr val="0000FF"/>
                  </a:solidFill>
                  <a:latin typeface="仿宋" panose="02010609060101010101" pitchFamily="49" charset="-122"/>
                  <a:ea typeface="仿宋"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0" y="1229293"/>
                <a:ext cx="7996717"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注</a:t>
                </a:r>
                <a:r>
                  <a:rPr lang="en-US" altLang="zh-CN" sz="2800" b="1" dirty="0">
                    <a:solidFill>
                      <a:srgbClr val="0000FF"/>
                    </a:solidFill>
                  </a:rPr>
                  <a:t>1</a:t>
                </a:r>
                <a:r>
                  <a:rPr lang="en-US" altLang="zh-CN" sz="2800" dirty="0">
                    <a:solidFill>
                      <a:srgbClr val="0000FF"/>
                    </a:solidFill>
                  </a:rPr>
                  <a:t>: </a:t>
                </a:r>
                <a:r>
                  <a:rPr lang="zh-CN" altLang="zh-CN" sz="2800" dirty="0"/>
                  <a:t>欧氏（酉）空间的维数指它作为线性空间的维数</a:t>
                </a:r>
                <a:r>
                  <a:rPr lang="en-US" altLang="zh-CN" sz="2800" dirty="0"/>
                  <a:t>; </a:t>
                </a:r>
                <a:r>
                  <a:rPr lang="zh-CN" altLang="en-US" sz="2800" dirty="0"/>
                  <a:t>它们</a:t>
                </a:r>
                <a:r>
                  <a:rPr lang="zh-CN" altLang="zh-CN" sz="2800" dirty="0"/>
                  <a:t>的线性子空间仍是欧氏（酉）子空间</a:t>
                </a:r>
                <a:r>
                  <a:rPr lang="en-US" altLang="zh-CN" sz="2800" dirty="0"/>
                  <a:t>.</a:t>
                </a:r>
                <a:endParaRPr lang="zh-CN" altLang="zh-CN" sz="2800" dirty="0"/>
              </a:p>
              <a:p>
                <a:pPr>
                  <a:lnSpc>
                    <a:spcPct val="120000"/>
                  </a:lnSpc>
                </a:pPr>
                <a:r>
                  <a:rPr lang="zh-CN" altLang="zh-CN" sz="2800" b="1" dirty="0">
                    <a:solidFill>
                      <a:srgbClr val="0000FF"/>
                    </a:solidFill>
                  </a:rPr>
                  <a:t>注</a:t>
                </a:r>
                <a:r>
                  <a:rPr lang="en-US" altLang="zh-CN" sz="2800" b="1" dirty="0">
                    <a:solidFill>
                      <a:srgbClr val="0000FF"/>
                    </a:solidFill>
                  </a:rPr>
                  <a:t>2</a:t>
                </a:r>
                <a:r>
                  <a:rPr lang="en-US" altLang="zh-CN" sz="2800" dirty="0">
                    <a:solidFill>
                      <a:srgbClr val="0000FF"/>
                    </a:solidFill>
                  </a:rPr>
                  <a:t>: </a:t>
                </a:r>
                <a:r>
                  <a:rPr lang="zh-CN" altLang="zh-CN" sz="2800" dirty="0"/>
                  <a:t>定义</a:t>
                </a:r>
                <a:r>
                  <a:rPr lang="en-US" altLang="zh-CN" sz="2800" dirty="0"/>
                  <a:t>1.4.1</a:t>
                </a:r>
                <a:r>
                  <a:rPr lang="zh-CN" altLang="zh-CN" sz="2800" dirty="0"/>
                  <a:t>中性质（</a:t>
                </a:r>
                <a:r>
                  <a:rPr lang="en-US" altLang="zh-CN" sz="2800" dirty="0"/>
                  <a:t>3</a:t>
                </a:r>
                <a:r>
                  <a:rPr lang="zh-CN" altLang="zh-CN" sz="2800" dirty="0"/>
                  <a:t>）</a:t>
                </a:r>
                <a:r>
                  <a:rPr lang="zh-CN" altLang="zh-CN" sz="2800" b="1" dirty="0">
                    <a:solidFill>
                      <a:srgbClr val="FF0000"/>
                    </a:solidFill>
                  </a:rPr>
                  <a:t>齐次性仅对第一个向量成立</a:t>
                </a:r>
                <a:r>
                  <a:rPr lang="en-US" altLang="zh-CN" sz="2800" dirty="0"/>
                  <a:t>, </a:t>
                </a:r>
                <a:r>
                  <a:rPr lang="zh-CN" altLang="zh-CN" sz="2800" dirty="0"/>
                  <a:t>对第二个向量则是“</a:t>
                </a:r>
                <a:r>
                  <a:rPr lang="zh-CN" altLang="zh-CN" sz="2800" b="1" dirty="0">
                    <a:solidFill>
                      <a:srgbClr val="FF0000"/>
                    </a:solidFill>
                  </a:rPr>
                  <a:t>共轭齐次性</a:t>
                </a:r>
                <a:r>
                  <a:rPr lang="zh-CN" altLang="zh-CN" sz="2800" dirty="0">
                    <a:solidFill>
                      <a:srgbClr val="FF0000"/>
                    </a:solidFill>
                  </a:rPr>
                  <a:t>”</a:t>
                </a:r>
                <a:r>
                  <a:rPr lang="en-US" altLang="zh-CN" sz="2800" dirty="0"/>
                  <a:t>. </a:t>
                </a:r>
                <a:endParaRPr lang="zh-CN" altLang="zh-CN" sz="2800" dirty="0"/>
              </a:p>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1.4.1 </a:t>
                </a:r>
                <a:r>
                  <a:rPr lang="zh-CN" altLang="zh-CN" sz="2800" dirty="0"/>
                  <a:t>设</a:t>
                </a:r>
                <a14:m>
                  <m:oMath xmlns:m="http://schemas.openxmlformats.org/officeDocument/2006/math">
                    <m:r>
                      <a:rPr lang="en-US" altLang="zh-CN" sz="2800" i="1">
                        <a:latin typeface="Cambria Math" panose="02040503050406030204" pitchFamily="18" charset="0"/>
                      </a:rPr>
                      <m:t>𝑉</m:t>
                    </m:r>
                  </m:oMath>
                </a14:m>
                <a:r>
                  <a:rPr lang="zh-CN" altLang="zh-CN" sz="2800" dirty="0"/>
                  <a:t>是</a:t>
                </a:r>
                <a14:m>
                  <m:oMath xmlns:m="http://schemas.openxmlformats.org/officeDocument/2006/math">
                    <m:r>
                      <a:rPr lang="en-US" altLang="zh-CN" sz="2800" i="1">
                        <a:latin typeface="Cambria Math" panose="02040503050406030204" pitchFamily="18" charset="0"/>
                      </a:rPr>
                      <m:t>𝐹</m:t>
                    </m:r>
                  </m:oMath>
                </a14:m>
                <a:r>
                  <a:rPr lang="zh-CN" altLang="zh-CN" sz="2800" dirty="0"/>
                  <a:t>上的线性空间</a:t>
                </a:r>
                <a:r>
                  <a:rPr lang="en-US" altLang="zh-CN" sz="2800" dirty="0"/>
                  <a:t>, </a:t>
                </a:r>
                <a14:m>
                  <m:oMath xmlns:m="http://schemas.openxmlformats.org/officeDocument/2006/math">
                    <m:r>
                      <a:rPr lang="en-US" altLang="zh-CN" sz="2800">
                        <a:latin typeface="Cambria Math" panose="02040503050406030204" pitchFamily="18" charset="0"/>
                      </a:rPr>
                      <m:t>∀</m:t>
                    </m:r>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b="1" i="1">
                        <a:latin typeface="Cambria Math" panose="02040503050406030204" pitchFamily="18" charset="0"/>
                      </a:rPr>
                      <m:t>𝒚</m:t>
                    </m:r>
                    <m:r>
                      <a:rPr lang="en-US" altLang="zh-CN" sz="2800">
                        <a:latin typeface="Cambria Math" panose="02040503050406030204" pitchFamily="18" charset="0"/>
                      </a:rPr>
                      <m:t>,</m:t>
                    </m:r>
                    <m:r>
                      <a:rPr lang="en-US" altLang="zh-CN" sz="2800" b="1" i="1">
                        <a:latin typeface="Cambria Math" panose="02040503050406030204" pitchFamily="18" charset="0"/>
                      </a:rPr>
                      <m:t>𝒛</m:t>
                    </m:r>
                    <m:r>
                      <a:rPr lang="en-US" altLang="zh-CN" sz="2800">
                        <a:latin typeface="Cambria Math" panose="02040503050406030204" pitchFamily="18" charset="0"/>
                      </a:rPr>
                      <m:t>∈</m:t>
                    </m:r>
                    <m:r>
                      <a:rPr lang="en-US" altLang="zh-CN" sz="2800" i="1">
                        <a:latin typeface="Cambria Math" panose="02040503050406030204" pitchFamily="18" charset="0"/>
                      </a:rPr>
                      <m:t>𝑉</m:t>
                    </m:r>
                  </m:oMath>
                </a14:m>
                <a:r>
                  <a:rPr lang="zh-CN" altLang="zh-CN" sz="2800" dirty="0"/>
                  <a:t>和</a:t>
                </a:r>
                <a14:m>
                  <m:oMath xmlns:m="http://schemas.openxmlformats.org/officeDocument/2006/math">
                    <m:r>
                      <a:rPr lang="en-US" altLang="zh-CN" sz="2800" i="1">
                        <a:latin typeface="Cambria Math" panose="02040503050406030204" pitchFamily="18" charset="0"/>
                      </a:rPr>
                      <m:t>𝑘</m:t>
                    </m:r>
                    <m:r>
                      <a:rPr lang="en-US" altLang="zh-CN" sz="2800">
                        <a:latin typeface="Cambria Math" panose="02040503050406030204" pitchFamily="18" charset="0"/>
                      </a:rPr>
                      <m:t>∈</m:t>
                    </m:r>
                    <m:r>
                      <a:rPr lang="en-US" altLang="zh-CN" sz="2800" i="1">
                        <a:latin typeface="Cambria Math" panose="02040503050406030204" pitchFamily="18" charset="0"/>
                      </a:rPr>
                      <m:t>𝐹</m:t>
                    </m:r>
                  </m:oMath>
                </a14:m>
                <a:r>
                  <a:rPr lang="en-US" altLang="zh-CN" sz="2800" dirty="0"/>
                  <a:t>,</a:t>
                </a:r>
                <a:endParaRPr lang="zh-CN" altLang="zh-CN" sz="2800" dirty="0"/>
              </a:p>
              <a:p>
                <a:pPr>
                  <a:lnSpc>
                    <a:spcPct val="120000"/>
                  </a:lnSpc>
                </a:pPr>
                <a14:m>
                  <m:oMathPara xmlns:m="http://schemas.openxmlformats.org/officeDocument/2006/math">
                    <m:oMathParaPr>
                      <m:jc m:val="centerGroup"/>
                    </m:oMathParaPr>
                    <m:oMath xmlns:m="http://schemas.openxmlformats.org/officeDocument/2006/math">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b="1" i="1">
                              <a:latin typeface="Cambria Math" panose="02040503050406030204" pitchFamily="18" charset="0"/>
                            </a:rPr>
                            <m:t>𝒚</m:t>
                          </m:r>
                          <m:r>
                            <a:rPr lang="en-US" altLang="zh-CN" sz="2800">
                              <a:latin typeface="Cambria Math" panose="02040503050406030204" pitchFamily="18" charset="0"/>
                            </a:rPr>
                            <m:t>+</m:t>
                          </m:r>
                          <m:r>
                            <a:rPr lang="en-US" altLang="zh-CN" sz="2800" b="1" i="1">
                              <a:latin typeface="Cambria Math" panose="02040503050406030204" pitchFamily="18" charset="0"/>
                            </a:rPr>
                            <m:t>𝒛</m:t>
                          </m:r>
                        </m:e>
                      </m:d>
                      <m:r>
                        <a:rPr lang="en-US" altLang="zh-CN" sz="2800">
                          <a:latin typeface="Cambria Math" panose="02040503050406030204" pitchFamily="18" charset="0"/>
                        </a:rPr>
                        <m:t>=</m:t>
                      </m:r>
                    </m:oMath>
                  </m:oMathPara>
                </a14:m>
                <a:endParaRPr lang="zh-CN" altLang="zh-CN" sz="2800" dirty="0"/>
              </a:p>
              <a:p>
                <a:pPr>
                  <a:lnSpc>
                    <a:spcPct val="120000"/>
                  </a:lnSpc>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           </m:t>
                      </m:r>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i="1">
                              <a:latin typeface="Cambria Math" panose="02040503050406030204" pitchFamily="18" charset="0"/>
                            </a:rPr>
                            <m:t>𝑘</m:t>
                          </m:r>
                          <m:r>
                            <a:rPr lang="en-US" altLang="zh-CN" sz="2800" b="1" i="1">
                              <a:latin typeface="Cambria Math" panose="02040503050406030204" pitchFamily="18" charset="0"/>
                            </a:rPr>
                            <m:t>𝒚</m:t>
                          </m:r>
                        </m:e>
                      </m:d>
                      <m:r>
                        <a:rPr lang="en-US" altLang="zh-CN" sz="2800">
                          <a:latin typeface="Cambria Math" panose="02040503050406030204" pitchFamily="18" charset="0"/>
                        </a:rPr>
                        <m:t>=</m:t>
                      </m:r>
                    </m:oMath>
                  </m:oMathPara>
                </a14:m>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7996717" cy="4935337"/>
              </a:xfrm>
              <a:prstGeom prst="rect">
                <a:avLst/>
              </a:prstGeom>
              <a:blipFill rotWithShape="1">
                <a:blip r:embed="rId2"/>
                <a:stretch>
                  <a:fillRect l="-7" t="-12" r="1" b="1"/>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1.4.8 </a:t>
                </a:r>
                <a:r>
                  <a:rPr lang="zh-CN" altLang="zh-CN" sz="2800" dirty="0"/>
                  <a:t>求</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4</m:t>
                        </m:r>
                      </m:sup>
                    </m:sSup>
                  </m:oMath>
                </a14:m>
                <a:r>
                  <a:rPr lang="zh-CN" altLang="zh-CN" sz="2800" dirty="0"/>
                  <a:t>中的单位向量</a:t>
                </a:r>
                <a14:m>
                  <m:oMath xmlns:m="http://schemas.openxmlformats.org/officeDocument/2006/math">
                    <m:r>
                      <a:rPr lang="en-US" altLang="zh-CN" sz="2800" b="1" i="1">
                        <a:latin typeface="Cambria Math" panose="02040503050406030204" pitchFamily="18" charset="0"/>
                      </a:rPr>
                      <m:t>𝒙</m:t>
                    </m:r>
                  </m:oMath>
                </a14:m>
                <a:r>
                  <a:rPr lang="zh-CN" altLang="zh-CN" sz="2800" dirty="0"/>
                  <a:t>使它与</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1</m:t>
                        </m:r>
                      </m:sub>
                    </m:sSub>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1,1,−1,1</m:t>
                            </m:r>
                          </m:e>
                        </m:d>
                      </m:e>
                      <m:sup>
                        <m:r>
                          <a:rPr lang="en-US" altLang="zh-CN" sz="2800" i="1">
                            <a:latin typeface="Cambria Math" panose="02040503050406030204" pitchFamily="18" charset="0"/>
                          </a:rPr>
                          <m:t>𝑇</m:t>
                        </m:r>
                      </m:sup>
                    </m:sSup>
                  </m:oMath>
                </a14:m>
                <a:r>
                  <a:rPr lang="en-US" altLang="zh-CN" sz="2800" dirty="0"/>
                  <a:t>, </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2</m:t>
                        </m:r>
                      </m:sub>
                    </m:sSub>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1,−1,−1,1</m:t>
                            </m:r>
                          </m:e>
                        </m:d>
                      </m:e>
                      <m:sup>
                        <m:r>
                          <a:rPr lang="en-US" altLang="zh-CN" sz="2800" i="1">
                            <a:latin typeface="Cambria Math" panose="02040503050406030204" pitchFamily="18" charset="0"/>
                          </a:rPr>
                          <m:t>𝑇</m:t>
                        </m:r>
                      </m:sup>
                    </m:sSup>
                  </m:oMath>
                </a14:m>
                <a:r>
                  <a:rPr lang="en-US" altLang="zh-CN" sz="2800" dirty="0"/>
                  <a:t>, </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𝜶</m:t>
                        </m:r>
                      </m:e>
                      <m:sub>
                        <m:r>
                          <a:rPr lang="en-US" altLang="zh-CN" sz="2800" i="1">
                            <a:latin typeface="Cambria Math" panose="02040503050406030204" pitchFamily="18" charset="0"/>
                          </a:rPr>
                          <m:t>3</m:t>
                        </m:r>
                      </m:sub>
                    </m:sSub>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r>
                              <a:rPr lang="en-US" altLang="zh-CN" sz="2800" i="1">
                                <a:latin typeface="Cambria Math" panose="02040503050406030204" pitchFamily="18" charset="0"/>
                              </a:rPr>
                              <m:t>2,1,1,3</m:t>
                            </m:r>
                          </m:e>
                        </m:d>
                      </m:e>
                      <m:sup>
                        <m:r>
                          <a:rPr lang="en-US" altLang="zh-CN" sz="2800" i="1">
                            <a:latin typeface="Cambria Math" panose="02040503050406030204" pitchFamily="18" charset="0"/>
                          </a:rPr>
                          <m:t>𝑇</m:t>
                        </m:r>
                      </m:sup>
                    </m:sSup>
                  </m:oMath>
                </a14:m>
                <a:r>
                  <a:rPr lang="zh-CN" altLang="zh-CN" sz="2800" dirty="0"/>
                  <a:t>均正交</a:t>
                </a:r>
                <a:r>
                  <a:rPr lang="en-US" altLang="zh-CN" sz="2800" dirty="0"/>
                  <a:t>.</a:t>
                </a:r>
                <a:endParaRPr lang="zh-CN"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向量长度与夹角</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1.4.2 </a:t>
                </a:r>
                <a:r>
                  <a:rPr lang="zh-CN" altLang="zh-CN" sz="2800" dirty="0"/>
                  <a:t>正交向量组线性无关</a:t>
                </a:r>
                <a:r>
                  <a:rPr lang="en-US" altLang="zh-CN" sz="2800" dirty="0">
                    <a:latin typeface="仿宋" panose="02010609060101010101" pitchFamily="49" charset="-122"/>
                    <a:ea typeface="仿宋" panose="02010609060101010101" pitchFamily="49" charset="-122"/>
                  </a:rPr>
                  <a:t>.</a:t>
                </a:r>
              </a:p>
              <a:p>
                <a:pPr>
                  <a:lnSpc>
                    <a:spcPct val="120000"/>
                  </a:lnSpc>
                </a:pPr>
                <a:r>
                  <a:rPr lang="zh-CN" altLang="en-US" sz="2800" dirty="0">
                    <a:solidFill>
                      <a:srgbClr val="0000FF"/>
                    </a:solidFill>
                  </a:rPr>
                  <a:t>证明</a:t>
                </a:r>
                <a:r>
                  <a:rPr lang="en-US" altLang="zh-CN" sz="2800" dirty="0">
                    <a:solidFill>
                      <a:srgbClr val="0000FF"/>
                    </a:solidFill>
                    <a:latin typeface="仿宋" panose="02010609060101010101" pitchFamily="49" charset="-122"/>
                    <a:ea typeface="仿宋" panose="02010609060101010101" pitchFamily="49" charset="-122"/>
                  </a:rPr>
                  <a:t>:</a:t>
                </a:r>
                <a:r>
                  <a:rPr lang="zh-CN" altLang="zh-CN" sz="2800" dirty="0"/>
                  <a:t>设向量组</a:t>
                </a:r>
                <a14:m>
                  <m:oMath xmlns:m="http://schemas.openxmlformats.org/officeDocument/2006/math">
                    <m:sSub>
                      <m:sSubPr>
                        <m:ctrlPr>
                          <a:rPr lang="zh-CN" altLang="zh-CN" sz="2800" b="1" i="1">
                            <a:latin typeface="Cambria Math" panose="02040503050406030204" pitchFamily="18" charset="0"/>
                          </a:rPr>
                        </m:ctrlPr>
                      </m:sSubPr>
                      <m:e>
                        <m:r>
                          <a:rPr lang="en-US" altLang="zh-CN" sz="2800" b="1" i="1" smtClean="0">
                            <a:latin typeface="Cambria Math" panose="02040503050406030204"/>
                          </a:rPr>
                          <m:t>𝒙</m:t>
                        </m:r>
                      </m:e>
                      <m:sub>
                        <m:r>
                          <a:rPr lang="en-US" altLang="zh-CN" sz="2800" b="1" i="1">
                            <a:latin typeface="Cambria Math" panose="02040503050406030204"/>
                          </a:rPr>
                          <m:t>1</m:t>
                        </m:r>
                      </m:sub>
                    </m:sSub>
                    <m:r>
                      <a:rPr lang="en-US" altLang="zh-CN" sz="2800" b="1" i="1">
                        <a:latin typeface="Cambria Math" panose="02040503050406030204"/>
                      </a:rPr>
                      <m:t>,</m:t>
                    </m:r>
                    <m:sSub>
                      <m:sSubPr>
                        <m:ctrlPr>
                          <a:rPr lang="zh-CN" altLang="zh-CN" sz="2800" b="1" i="1">
                            <a:latin typeface="Cambria Math" panose="02040503050406030204" pitchFamily="18" charset="0"/>
                          </a:rPr>
                        </m:ctrlPr>
                      </m:sSubPr>
                      <m:e>
                        <m:r>
                          <a:rPr lang="en-US" altLang="zh-CN" sz="2800" b="1" i="1">
                            <a:latin typeface="Cambria Math" panose="02040503050406030204"/>
                          </a:rPr>
                          <m:t>𝒙</m:t>
                        </m:r>
                      </m:e>
                      <m:sub>
                        <m:r>
                          <a:rPr lang="en-US" altLang="zh-CN" sz="2800" b="1" i="1">
                            <a:latin typeface="Cambria Math" panose="02040503050406030204"/>
                          </a:rPr>
                          <m:t>2</m:t>
                        </m:r>
                      </m:sub>
                    </m:sSub>
                    <m:r>
                      <a:rPr lang="en-US" altLang="zh-CN" sz="2800" b="1" i="1">
                        <a:latin typeface="Cambria Math" panose="02040503050406030204"/>
                      </a:rPr>
                      <m:t>,…,</m:t>
                    </m:r>
                    <m:sSub>
                      <m:sSubPr>
                        <m:ctrlPr>
                          <a:rPr lang="zh-CN" altLang="zh-CN" sz="2800" b="1" i="1">
                            <a:latin typeface="Cambria Math" panose="02040503050406030204" pitchFamily="18" charset="0"/>
                          </a:rPr>
                        </m:ctrlPr>
                      </m:sSubPr>
                      <m:e>
                        <m:r>
                          <a:rPr lang="en-US" altLang="zh-CN" sz="2800" b="1" i="1">
                            <a:latin typeface="Cambria Math" panose="02040503050406030204"/>
                          </a:rPr>
                          <m:t>𝒙</m:t>
                        </m:r>
                      </m:e>
                      <m:sub>
                        <m:r>
                          <a:rPr lang="en-US" altLang="zh-CN" sz="2800" b="1" i="1">
                            <a:latin typeface="Cambria Math" panose="02040503050406030204"/>
                          </a:rPr>
                          <m:t>𝑠</m:t>
                        </m:r>
                      </m:sub>
                    </m:sSub>
                  </m:oMath>
                </a14:m>
                <a:r>
                  <a:rPr lang="zh-CN" altLang="zh-CN" sz="2800" dirty="0"/>
                  <a:t>是内积空间</a:t>
                </a:r>
                <a14:m>
                  <m:oMath xmlns:m="http://schemas.openxmlformats.org/officeDocument/2006/math">
                    <m:r>
                      <a:rPr lang="en-US" altLang="zh-CN" sz="2800" i="1">
                        <a:latin typeface="Cambria Math" panose="02040503050406030204"/>
                      </a:rPr>
                      <m:t>𝑉</m:t>
                    </m:r>
                  </m:oMath>
                </a14:m>
                <a:r>
                  <a:rPr lang="zh-CN" altLang="zh-CN" sz="2800" dirty="0"/>
                  <a:t>的正交向量组</a:t>
                </a:r>
                <a:r>
                  <a:rPr lang="en-US" altLang="zh-CN" sz="2800" dirty="0">
                    <a:latin typeface="仿宋" panose="02010609060101010101" pitchFamily="49" charset="-122"/>
                    <a:ea typeface="仿宋" panose="02010609060101010101" pitchFamily="49" charset="-122"/>
                  </a:rPr>
                  <a:t>.</a:t>
                </a:r>
                <a:r>
                  <a:rPr lang="zh-CN" altLang="zh-CN" sz="2800" dirty="0"/>
                  <a:t>现考查方程</a:t>
                </a:r>
              </a:p>
              <a:p>
                <a:pPr>
                  <a:lnSpc>
                    <a:spcPct val="120000"/>
                  </a:lnSpc>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a:rPr>
                            <m:t>𝑘</m:t>
                          </m:r>
                        </m:e>
                        <m:sub>
                          <m:r>
                            <a:rPr lang="en-US" altLang="zh-CN" sz="2800">
                              <a:latin typeface="Cambria Math" panose="02040503050406030204"/>
                            </a:rPr>
                            <m:t>1</m:t>
                          </m:r>
                        </m:sub>
                      </m:sSub>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a:latin typeface="Cambria Math" panose="02040503050406030204"/>
                            </a:rPr>
                            <m:t>1</m:t>
                          </m:r>
                        </m:sub>
                      </m:sSub>
                      <m:r>
                        <a:rPr lang="en-US" altLang="zh-CN" sz="2800">
                          <a:latin typeface="Cambria Math" panose="02040503050406030204"/>
                        </a:rPr>
                        <m:t>+</m:t>
                      </m:r>
                      <m:sSub>
                        <m:sSubPr>
                          <m:ctrlPr>
                            <a:rPr lang="zh-CN" altLang="zh-CN" sz="2800" i="1">
                              <a:latin typeface="Cambria Math" panose="02040503050406030204" pitchFamily="18" charset="0"/>
                            </a:rPr>
                          </m:ctrlPr>
                        </m:sSubPr>
                        <m:e>
                          <m:r>
                            <a:rPr lang="en-US" altLang="zh-CN" sz="2800" i="1">
                              <a:latin typeface="Cambria Math" panose="02040503050406030204"/>
                            </a:rPr>
                            <m:t>𝑘</m:t>
                          </m:r>
                        </m:e>
                        <m:sub>
                          <m:r>
                            <a:rPr lang="en-US" altLang="zh-CN" sz="2800">
                              <a:latin typeface="Cambria Math" panose="02040503050406030204"/>
                            </a:rPr>
                            <m:t>2</m:t>
                          </m:r>
                        </m:sub>
                      </m:sSub>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a:latin typeface="Cambria Math" panose="02040503050406030204"/>
                            </a:rPr>
                            <m:t>2</m:t>
                          </m:r>
                        </m:sub>
                      </m:sSub>
                      <m:r>
                        <a:rPr lang="en-US" altLang="zh-CN" sz="2800">
                          <a:latin typeface="Cambria Math" panose="02040503050406030204"/>
                        </a:rPr>
                        <m:t>+…+</m:t>
                      </m:r>
                      <m:sSub>
                        <m:sSubPr>
                          <m:ctrlPr>
                            <a:rPr lang="zh-CN" altLang="zh-CN" sz="2800" i="1">
                              <a:latin typeface="Cambria Math" panose="02040503050406030204" pitchFamily="18" charset="0"/>
                            </a:rPr>
                          </m:ctrlPr>
                        </m:sSubPr>
                        <m:e>
                          <m:r>
                            <a:rPr lang="en-US" altLang="zh-CN" sz="2800" i="1">
                              <a:latin typeface="Cambria Math" panose="02040503050406030204"/>
                            </a:rPr>
                            <m:t>𝑘</m:t>
                          </m:r>
                        </m:e>
                        <m:sub>
                          <m:r>
                            <a:rPr lang="en-US" altLang="zh-CN" sz="2800" i="1">
                              <a:latin typeface="Cambria Math" panose="02040503050406030204"/>
                            </a:rPr>
                            <m:t>𝑠</m:t>
                          </m:r>
                        </m:sub>
                      </m:sSub>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a:rPr>
                            <m:t>𝑠</m:t>
                          </m:r>
                        </m:sub>
                      </m:sSub>
                      <m:r>
                        <a:rPr lang="en-US" altLang="zh-CN" sz="2800">
                          <a:latin typeface="Cambria Math" panose="02040503050406030204"/>
                        </a:rPr>
                        <m:t>=</m:t>
                      </m:r>
                      <m:r>
                        <a:rPr lang="en-US" altLang="zh-CN" sz="2800" b="1" i="1">
                          <a:latin typeface="Cambria Math" panose="02040503050406030204"/>
                        </a:rPr>
                        <m:t>𝜽</m:t>
                      </m:r>
                    </m:oMath>
                  </m:oMathPara>
                </a14:m>
                <a:endParaRPr lang="zh-CN" altLang="zh-CN" sz="2800" dirty="0"/>
              </a:p>
              <a:p>
                <a:pPr>
                  <a:lnSpc>
                    <a:spcPct val="120000"/>
                  </a:lnSpc>
                </a:pPr>
                <a:r>
                  <a:rPr lang="zh-CN" altLang="zh-CN" sz="2800" dirty="0"/>
                  <a:t>用</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b="0" i="1" smtClean="0">
                            <a:latin typeface="Cambria Math" panose="02040503050406030204"/>
                          </a:rPr>
                          <m:t>𝑖</m:t>
                        </m:r>
                      </m:sub>
                    </m:sSub>
                    <m:r>
                      <a:rPr lang="en-US" altLang="zh-CN" sz="2800" b="0" i="0" smtClean="0">
                        <a:latin typeface="Cambria Math" panose="02040503050406030204"/>
                      </a:rPr>
                      <m:t>(</m:t>
                    </m:r>
                    <m:r>
                      <a:rPr lang="en-US" altLang="zh-CN" sz="2800" i="1">
                        <a:latin typeface="Cambria Math" panose="02040503050406030204"/>
                      </a:rPr>
                      <m:t>𝑖</m:t>
                    </m:r>
                    <m:r>
                      <a:rPr lang="en-US" altLang="zh-CN" sz="2800">
                        <a:latin typeface="Cambria Math" panose="02040503050406030204"/>
                      </a:rPr>
                      <m:t>=1,2,…,</m:t>
                    </m:r>
                    <m:r>
                      <a:rPr lang="en-US" altLang="zh-CN" sz="2800" i="1">
                        <a:latin typeface="Cambria Math" panose="02040503050406030204"/>
                      </a:rPr>
                      <m:t>𝑠</m:t>
                    </m:r>
                    <m:r>
                      <a:rPr lang="en-US" altLang="zh-CN" sz="2800" b="0" i="1" smtClean="0">
                        <a:latin typeface="Cambria Math" panose="02040503050406030204"/>
                      </a:rPr>
                      <m:t>)</m:t>
                    </m:r>
                  </m:oMath>
                </a14:m>
                <a:r>
                  <a:rPr lang="zh-CN" altLang="zh-CN" sz="2800" dirty="0"/>
                  <a:t>与</a:t>
                </a:r>
                <a:r>
                  <a:rPr lang="zh-CN" altLang="en-US" sz="2800" dirty="0"/>
                  <a:t>上</a:t>
                </a:r>
                <a:r>
                  <a:rPr lang="zh-CN" altLang="zh-CN" sz="2800" dirty="0"/>
                  <a:t>式两端作内积</a:t>
                </a:r>
                <a:r>
                  <a:rPr lang="en-US" altLang="zh-CN" sz="2800" dirty="0">
                    <a:latin typeface="仿宋" panose="02010609060101010101" pitchFamily="49" charset="-122"/>
                    <a:ea typeface="仿宋" panose="02010609060101010101" pitchFamily="49" charset="-122"/>
                  </a:rPr>
                  <a:t>,</a:t>
                </a:r>
                <a:r>
                  <a:rPr lang="zh-CN" altLang="zh-CN" sz="2800" dirty="0"/>
                  <a:t>得</a:t>
                </a:r>
              </a:p>
              <a:p>
                <a:pPr>
                  <a:lnSpc>
                    <a:spcPct val="120000"/>
                  </a:lnSpc>
                </a:pPr>
                <a14:m>
                  <m:oMathPara xmlns:m="http://schemas.openxmlformats.org/officeDocument/2006/math">
                    <m:oMathParaPr>
                      <m:jc m:val="centerGroup"/>
                    </m:oMathParaPr>
                    <m:oMath xmlns:m="http://schemas.openxmlformats.org/officeDocument/2006/math">
                      <m:d>
                        <m:dPr>
                          <m:ctrlPr>
                            <a:rPr lang="zh-CN" altLang="zh-CN" sz="2800" i="1" smtClean="0">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a:rPr>
                                <m:t>𝑘</m:t>
                              </m:r>
                            </m:e>
                            <m:sub>
                              <m:r>
                                <a:rPr lang="en-US" altLang="zh-CN" sz="2800">
                                  <a:solidFill>
                                    <a:srgbClr val="0000FF"/>
                                  </a:solidFill>
                                  <a:latin typeface="Cambria Math" panose="02040503050406030204"/>
                                </a:rPr>
                                <m:t>1</m:t>
                              </m:r>
                            </m:sub>
                          </m:sSub>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a:rPr>
                                <m:t>𝒙</m:t>
                              </m:r>
                            </m:e>
                            <m:sub>
                              <m:r>
                                <a:rPr lang="en-US" altLang="zh-CN" sz="2800">
                                  <a:solidFill>
                                    <a:srgbClr val="0000FF"/>
                                  </a:solidFill>
                                  <a:latin typeface="Cambria Math" panose="02040503050406030204"/>
                                </a:rPr>
                                <m:t>1</m:t>
                              </m:r>
                            </m:sub>
                          </m:sSub>
                          <m:r>
                            <a:rPr lang="en-US" altLang="zh-CN" sz="2800">
                              <a:solidFill>
                                <a:srgbClr val="0000FF"/>
                              </a:solidFill>
                              <a:latin typeface="Cambria Math" panose="02040503050406030204"/>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a:rPr>
                                <m:t>𝑘</m:t>
                              </m:r>
                            </m:e>
                            <m:sub>
                              <m:r>
                                <a:rPr lang="en-US" altLang="zh-CN" sz="2800">
                                  <a:solidFill>
                                    <a:srgbClr val="0000FF"/>
                                  </a:solidFill>
                                  <a:latin typeface="Cambria Math" panose="02040503050406030204"/>
                                </a:rPr>
                                <m:t>2</m:t>
                              </m:r>
                            </m:sub>
                          </m:sSub>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a:rPr>
                                <m:t>𝒙</m:t>
                              </m:r>
                            </m:e>
                            <m:sub>
                              <m:r>
                                <a:rPr lang="en-US" altLang="zh-CN" sz="2800">
                                  <a:solidFill>
                                    <a:srgbClr val="0000FF"/>
                                  </a:solidFill>
                                  <a:latin typeface="Cambria Math" panose="02040503050406030204"/>
                                </a:rPr>
                                <m:t>2</m:t>
                              </m:r>
                            </m:sub>
                          </m:sSub>
                          <m:r>
                            <a:rPr lang="en-US" altLang="zh-CN" sz="2800">
                              <a:solidFill>
                                <a:srgbClr val="0000FF"/>
                              </a:solidFill>
                              <a:latin typeface="Cambria Math" panose="02040503050406030204"/>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a:rPr>
                                <m:t>𝑘</m:t>
                              </m:r>
                            </m:e>
                            <m:sub>
                              <m:r>
                                <a:rPr lang="en-US" altLang="zh-CN" sz="2800" i="1">
                                  <a:solidFill>
                                    <a:srgbClr val="0000FF"/>
                                  </a:solidFill>
                                  <a:latin typeface="Cambria Math" panose="02040503050406030204"/>
                                </a:rPr>
                                <m:t>𝑠</m:t>
                              </m:r>
                            </m:sub>
                          </m:sSub>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a:rPr>
                                <m:t>𝒙</m:t>
                              </m:r>
                            </m:e>
                            <m:sub>
                              <m:r>
                                <a:rPr lang="en-US" altLang="zh-CN" sz="2800" i="1">
                                  <a:solidFill>
                                    <a:srgbClr val="0000FF"/>
                                  </a:solidFill>
                                  <a:latin typeface="Cambria Math" panose="02040503050406030204"/>
                                </a:rPr>
                                <m:t>𝑠</m:t>
                              </m:r>
                            </m:sub>
                          </m:sSub>
                          <m:r>
                            <a:rPr lang="en-US" altLang="zh-CN" sz="2800">
                              <a:solidFill>
                                <a:srgbClr val="0000FF"/>
                              </a:solidFill>
                              <a:latin typeface="Cambria Math" panose="02040503050406030204"/>
                            </a:rPr>
                            <m:t>,</m:t>
                          </m:r>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a:rPr>
                                <m:t>𝒙</m:t>
                              </m:r>
                            </m:e>
                            <m:sub>
                              <m:r>
                                <a:rPr lang="en-US" altLang="zh-CN" sz="2800" i="1">
                                  <a:solidFill>
                                    <a:srgbClr val="0000FF"/>
                                  </a:solidFill>
                                  <a:latin typeface="Cambria Math" panose="02040503050406030204"/>
                                </a:rPr>
                                <m:t>𝑖</m:t>
                              </m:r>
                            </m:sub>
                          </m:sSub>
                        </m:e>
                      </m:d>
                      <m:r>
                        <a:rPr lang="en-US" altLang="zh-CN" sz="2800">
                          <a:solidFill>
                            <a:srgbClr val="0000FF"/>
                          </a:solidFill>
                          <a:latin typeface="Cambria Math" panose="02040503050406030204"/>
                        </a:rPr>
                        <m:t>=</m:t>
                      </m:r>
                      <m:d>
                        <m:dPr>
                          <m:ctrlPr>
                            <a:rPr lang="zh-CN" altLang="zh-CN" sz="2800" i="1">
                              <a:solidFill>
                                <a:srgbClr val="0000FF"/>
                              </a:solidFill>
                              <a:latin typeface="Cambria Math" panose="02040503050406030204" pitchFamily="18" charset="0"/>
                            </a:rPr>
                          </m:ctrlPr>
                        </m:dPr>
                        <m:e>
                          <m:r>
                            <a:rPr lang="en-US" altLang="zh-CN" sz="2800" b="1" i="1">
                              <a:solidFill>
                                <a:srgbClr val="0000FF"/>
                              </a:solidFill>
                              <a:latin typeface="Cambria Math" panose="02040503050406030204"/>
                            </a:rPr>
                            <m:t>𝜽</m:t>
                          </m:r>
                          <m:r>
                            <a:rPr lang="en-US" altLang="zh-CN" sz="2800">
                              <a:solidFill>
                                <a:srgbClr val="0000FF"/>
                              </a:solidFill>
                              <a:latin typeface="Cambria Math" panose="02040503050406030204"/>
                            </a:rPr>
                            <m:t>,</m:t>
                          </m:r>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a:rPr>
                                <m:t>𝒙</m:t>
                              </m:r>
                            </m:e>
                            <m:sub>
                              <m:r>
                                <a:rPr lang="en-US" altLang="zh-CN" sz="2800" i="1">
                                  <a:solidFill>
                                    <a:srgbClr val="0000FF"/>
                                  </a:solidFill>
                                  <a:latin typeface="Cambria Math" panose="02040503050406030204"/>
                                </a:rPr>
                                <m:t>𝑖</m:t>
                              </m:r>
                            </m:sub>
                          </m:sSub>
                        </m:e>
                      </m:d>
                      <m:r>
                        <a:rPr lang="en-US" altLang="zh-CN" sz="2800">
                          <a:solidFill>
                            <a:srgbClr val="0000FF"/>
                          </a:solidFill>
                          <a:latin typeface="Cambria Math" panose="02040503050406030204"/>
                        </a:rPr>
                        <m:t>=0</m:t>
                      </m:r>
                      <m:r>
                        <a:rPr lang="en-US" altLang="zh-CN" sz="2800" b="0" i="0" smtClean="0">
                          <a:solidFill>
                            <a:srgbClr val="0000FF"/>
                          </a:solidFill>
                          <a:latin typeface="Cambria Math" panose="02040503050406030204"/>
                        </a:rPr>
                        <m:t>      ∗</m:t>
                      </m:r>
                    </m:oMath>
                  </m:oMathPara>
                </a14:m>
                <a:endParaRPr lang="en-US" altLang="zh-CN" sz="2800" dirty="0">
                  <a:solidFill>
                    <a:srgbClr val="0000FF"/>
                  </a:solidFill>
                </a:endParaRPr>
              </a:p>
              <a:p>
                <a:pPr>
                  <a:lnSpc>
                    <a:spcPct val="120000"/>
                  </a:lnSpc>
                </a:pPr>
                <a:r>
                  <a:rPr lang="zh-CN" altLang="en-US" sz="2800" dirty="0"/>
                  <a:t>注意到</a:t>
                </a:r>
                <a14:m>
                  <m:oMath xmlns:m="http://schemas.openxmlformats.org/officeDocument/2006/math">
                    <m:r>
                      <a:rPr lang="en-US" altLang="zh-CN" sz="2800" b="0" i="0" smtClean="0">
                        <a:solidFill>
                          <a:srgbClr val="0000FF"/>
                        </a:solidFill>
                        <a:latin typeface="Cambria Math" panose="02040503050406030204"/>
                      </a:rPr>
                      <m:t>(</m:t>
                    </m:r>
                    <m:r>
                      <a:rPr lang="en-US" altLang="zh-CN" sz="2800">
                        <a:solidFill>
                          <a:srgbClr val="0000FF"/>
                        </a:solidFill>
                        <a:latin typeface="Cambria Math" panose="02040503050406030204"/>
                      </a:rPr>
                      <m:t>∗</m:t>
                    </m:r>
                    <m:r>
                      <a:rPr lang="en-US" altLang="zh-CN" sz="2800" b="0" i="0" smtClean="0">
                        <a:solidFill>
                          <a:srgbClr val="0000FF"/>
                        </a:solidFill>
                        <a:latin typeface="Cambria Math" panose="02040503050406030204"/>
                      </a:rPr>
                      <m:t>)</m:t>
                    </m:r>
                  </m:oMath>
                </a14:m>
                <a:r>
                  <a:rPr lang="zh-CN" altLang="en-US" sz="2800" dirty="0"/>
                  <a:t>式左边</a:t>
                </a:r>
                <a:endParaRPr lang="en-US" altLang="zh-CN" sz="2800" dirty="0"/>
              </a:p>
              <a:p>
                <a:pPr>
                  <a:spcBef>
                    <a:spcPts val="0"/>
                  </a:spcBef>
                </a:pPr>
                <a14:m>
                  <m:oMathPara xmlns:m="http://schemas.openxmlformats.org/officeDocument/2006/math">
                    <m:oMathParaPr>
                      <m:jc m:val="centerGroup"/>
                    </m:oMathParaPr>
                    <m:oMath xmlns:m="http://schemas.openxmlformats.org/officeDocument/2006/math">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a:rPr>
                                <m:t>𝑘</m:t>
                              </m:r>
                            </m:e>
                            <m:sub>
                              <m:r>
                                <a:rPr lang="en-US" altLang="zh-CN" sz="2800">
                                  <a:latin typeface="Cambria Math" panose="02040503050406030204"/>
                                </a:rPr>
                                <m:t>1</m:t>
                              </m:r>
                            </m:sub>
                          </m:sSub>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a:latin typeface="Cambria Math" panose="02040503050406030204"/>
                                </a:rPr>
                                <m:t>1</m:t>
                              </m:r>
                            </m:sub>
                          </m:sSub>
                          <m:r>
                            <a:rPr lang="en-US" altLang="zh-CN" sz="2800">
                              <a:latin typeface="Cambria Math" panose="02040503050406030204"/>
                            </a:rPr>
                            <m:t>+</m:t>
                          </m:r>
                          <m:sSub>
                            <m:sSubPr>
                              <m:ctrlPr>
                                <a:rPr lang="zh-CN" altLang="zh-CN" sz="2800" i="1">
                                  <a:latin typeface="Cambria Math" panose="02040503050406030204" pitchFamily="18" charset="0"/>
                                </a:rPr>
                              </m:ctrlPr>
                            </m:sSubPr>
                            <m:e>
                              <m:r>
                                <a:rPr lang="en-US" altLang="zh-CN" sz="2800" i="1">
                                  <a:latin typeface="Cambria Math" panose="02040503050406030204"/>
                                </a:rPr>
                                <m:t>𝑘</m:t>
                              </m:r>
                            </m:e>
                            <m:sub>
                              <m:r>
                                <a:rPr lang="en-US" altLang="zh-CN" sz="2800">
                                  <a:latin typeface="Cambria Math" panose="02040503050406030204"/>
                                </a:rPr>
                                <m:t>2</m:t>
                              </m:r>
                            </m:sub>
                          </m:sSub>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a:latin typeface="Cambria Math" panose="02040503050406030204"/>
                                </a:rPr>
                                <m:t>2</m:t>
                              </m:r>
                            </m:sub>
                          </m:sSub>
                          <m:r>
                            <a:rPr lang="en-US" altLang="zh-CN" sz="2800">
                              <a:latin typeface="Cambria Math" panose="02040503050406030204"/>
                            </a:rPr>
                            <m:t>+…+</m:t>
                          </m:r>
                          <m:sSub>
                            <m:sSubPr>
                              <m:ctrlPr>
                                <a:rPr lang="zh-CN" altLang="zh-CN" sz="2800" i="1">
                                  <a:latin typeface="Cambria Math" panose="02040503050406030204" pitchFamily="18" charset="0"/>
                                </a:rPr>
                              </m:ctrlPr>
                            </m:sSubPr>
                            <m:e>
                              <m:r>
                                <a:rPr lang="en-US" altLang="zh-CN" sz="2800" i="1">
                                  <a:latin typeface="Cambria Math" panose="02040503050406030204"/>
                                </a:rPr>
                                <m:t>𝑘</m:t>
                              </m:r>
                            </m:e>
                            <m:sub>
                              <m:r>
                                <a:rPr lang="en-US" altLang="zh-CN" sz="2800" i="1">
                                  <a:latin typeface="Cambria Math" panose="02040503050406030204"/>
                                </a:rPr>
                                <m:t>𝑠</m:t>
                              </m:r>
                            </m:sub>
                          </m:sSub>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a:rPr>
                                <m:t>𝑠</m:t>
                              </m:r>
                            </m:sub>
                          </m:sSub>
                          <m:r>
                            <a:rPr lang="en-US" altLang="zh-CN" sz="2800">
                              <a:latin typeface="Cambria Math" panose="02040503050406030204"/>
                            </a:rPr>
                            <m:t>,</m:t>
                          </m:r>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a:rPr>
                                <m:t>𝑖</m:t>
                              </m:r>
                            </m:sub>
                          </m:sSub>
                        </m:e>
                      </m:d>
                      <m:r>
                        <a:rPr lang="en-US" altLang="zh-CN" sz="2800">
                          <a:latin typeface="Cambria Math" panose="02040503050406030204" pitchFamily="18" charset="0"/>
                        </a:rPr>
                        <m:t>=</m:t>
                      </m:r>
                      <m:nary>
                        <m:naryPr>
                          <m:chr m:val="∑"/>
                          <m:supHide m:val="on"/>
                          <m:ctrlPr>
                            <a:rPr lang="en-US" altLang="zh-CN" sz="2800" i="1" smtClean="0">
                              <a:latin typeface="Cambria Math" panose="02040503050406030204" pitchFamily="18" charset="0"/>
                            </a:rPr>
                          </m:ctrlPr>
                        </m:naryPr>
                        <m:sub>
                          <m:r>
                            <m:rPr>
                              <m:brk m:alnAt="7"/>
                            </m:rPr>
                            <a:rPr lang="en-US" altLang="zh-CN" sz="2800" b="0" i="1" smtClean="0">
                              <a:latin typeface="Cambria Math" panose="02040503050406030204"/>
                            </a:rPr>
                            <m:t>𝑗</m:t>
                          </m:r>
                        </m:sub>
                        <m:sup/>
                        <m:e>
                          <m:sSub>
                            <m:sSubPr>
                              <m:ctrlPr>
                                <a:rPr lang="zh-CN" altLang="zh-CN" sz="2800" i="1">
                                  <a:latin typeface="Cambria Math" panose="02040503050406030204" pitchFamily="18" charset="0"/>
                                </a:rPr>
                              </m:ctrlPr>
                            </m:sSubPr>
                            <m:e>
                              <m:r>
                                <a:rPr lang="en-US" altLang="zh-CN" sz="2800" i="1">
                                  <a:latin typeface="Cambria Math" panose="02040503050406030204"/>
                                </a:rPr>
                                <m:t>𝑘</m:t>
                              </m:r>
                            </m:e>
                            <m:sub>
                              <m:r>
                                <m:rPr>
                                  <m:sty m:val="p"/>
                                </m:rPr>
                                <a:rPr lang="en-US" altLang="zh-CN" sz="2800" b="0" i="0" smtClean="0">
                                  <a:latin typeface="Cambria Math" panose="02040503050406030204"/>
                                </a:rPr>
                                <m:t>j</m:t>
                              </m:r>
                            </m:sub>
                          </m:sSub>
                          <m:r>
                            <a:rPr lang="en-US" altLang="zh-CN" sz="2800" b="0" i="1" smtClean="0">
                              <a:latin typeface="Cambria Math" panose="02040503050406030204"/>
                            </a:rPr>
                            <m:t>(</m:t>
                          </m:r>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b="0" i="1" smtClean="0">
                                  <a:latin typeface="Cambria Math" panose="02040503050406030204"/>
                                </a:rPr>
                                <m:t>𝑗</m:t>
                              </m:r>
                            </m:sub>
                          </m:sSub>
                          <m:r>
                            <a:rPr lang="en-US" altLang="zh-CN" sz="2800">
                              <a:latin typeface="Cambria Math" panose="02040503050406030204"/>
                            </a:rPr>
                            <m:t>,</m:t>
                          </m:r>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a:rPr>
                                <m:t>𝑖</m:t>
                              </m:r>
                            </m:sub>
                          </m:sSub>
                          <m:r>
                            <a:rPr lang="en-US" altLang="zh-CN" sz="2800" b="0" i="1" smtClean="0">
                              <a:latin typeface="Cambria Math" panose="02040503050406030204"/>
                            </a:rPr>
                            <m:t>)</m:t>
                          </m:r>
                        </m:e>
                      </m:nary>
                    </m:oMath>
                  </m:oMathPara>
                </a14:m>
                <a:endParaRPr lang="en-US" altLang="zh-CN" sz="2800" dirty="0"/>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372"/>
                </a:stretch>
              </a:blipFill>
            </p:spPr>
            <p:txBody>
              <a:bodyPr/>
              <a:lstStyle/>
              <a:p>
                <a:r>
                  <a:rPr lang="zh-CN" altLang="en-US">
                    <a:noFill/>
                  </a:rPr>
                  <a:t> </a:t>
                </a:r>
              </a:p>
            </p:txBody>
          </p:sp>
        </mc:Fallback>
      </mc:AlternateContent>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定理</a:t>
                </a:r>
                <a:r>
                  <a:rPr lang="en-US" altLang="zh-CN" sz="2800" b="1" dirty="0">
                    <a:solidFill>
                      <a:srgbClr val="0000FF"/>
                    </a:solidFill>
                  </a:rPr>
                  <a:t>1.4.2 </a:t>
                </a:r>
                <a:r>
                  <a:rPr lang="zh-CN" altLang="zh-CN" sz="2800" dirty="0"/>
                  <a:t>正交向量组线性无关</a:t>
                </a:r>
                <a:r>
                  <a:rPr lang="en-US" altLang="zh-CN" sz="2800" dirty="0">
                    <a:latin typeface="仿宋" panose="02010609060101010101" pitchFamily="49" charset="-122"/>
                    <a:ea typeface="仿宋" panose="02010609060101010101" pitchFamily="49" charset="-122"/>
                  </a:rPr>
                  <a:t>.</a:t>
                </a:r>
              </a:p>
              <a:p>
                <a:pPr>
                  <a:lnSpc>
                    <a:spcPct val="120000"/>
                  </a:lnSpc>
                </a:pPr>
                <a:r>
                  <a:rPr lang="zh-CN" altLang="en-US" sz="2800" dirty="0">
                    <a:solidFill>
                      <a:srgbClr val="0000FF"/>
                    </a:solidFill>
                  </a:rPr>
                  <a:t>证明</a:t>
                </a:r>
                <a14:m>
                  <m:oMath xmlns:m="http://schemas.openxmlformats.org/officeDocument/2006/math">
                    <m:d>
                      <m:dPr>
                        <m:ctrlPr>
                          <a:rPr lang="en-US" altLang="zh-CN" sz="2800" i="1" smtClean="0">
                            <a:solidFill>
                              <a:srgbClr val="0000FF"/>
                            </a:solidFill>
                            <a:latin typeface="Cambria Math" panose="02040503050406030204" pitchFamily="18" charset="0"/>
                          </a:rPr>
                        </m:ctrlPr>
                      </m:dPr>
                      <m:e>
                        <m:r>
                          <a:rPr lang="zh-CN" altLang="en-US" sz="2800" b="0" i="1" smtClean="0">
                            <a:solidFill>
                              <a:srgbClr val="0000FF"/>
                            </a:solidFill>
                            <a:latin typeface="Cambria Math" panose="02040503050406030204"/>
                          </a:rPr>
                          <m:t>续</m:t>
                        </m:r>
                      </m:e>
                    </m:d>
                  </m:oMath>
                </a14:m>
                <a:r>
                  <a:rPr lang="en-US" altLang="zh-CN" sz="2800" dirty="0">
                    <a:solidFill>
                      <a:srgbClr val="0000FF"/>
                    </a:solidFill>
                    <a:latin typeface="仿宋" panose="02010609060101010101" pitchFamily="49" charset="-122"/>
                    <a:ea typeface="仿宋" panose="02010609060101010101" pitchFamily="49" charset="-122"/>
                  </a:rPr>
                  <a:t>:</a:t>
                </a:r>
                <a:r>
                  <a:rPr lang="zh-CN" altLang="en-US" sz="2800" dirty="0"/>
                  <a:t>且</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a:latin typeface="Cambria Math" panose="02040503050406030204"/>
                          </a:rPr>
                          <m:t>1</m:t>
                        </m:r>
                      </m:sub>
                    </m:sSub>
                    <m:r>
                      <a:rPr lang="en-US" altLang="zh-CN" sz="2800">
                        <a:latin typeface="Cambria Math" panose="02040503050406030204"/>
                      </a:rPr>
                      <m:t>,</m:t>
                    </m:r>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a:latin typeface="Cambria Math" panose="02040503050406030204"/>
                          </a:rPr>
                          <m:t>2</m:t>
                        </m:r>
                      </m:sub>
                    </m:sSub>
                    <m:r>
                      <a:rPr lang="en-US" altLang="zh-CN" sz="2800">
                        <a:latin typeface="Cambria Math" panose="02040503050406030204"/>
                      </a:rPr>
                      <m:t>,…,</m:t>
                    </m:r>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a:rPr>
                          <m:t>𝑠</m:t>
                        </m:r>
                      </m:sub>
                    </m:sSub>
                  </m:oMath>
                </a14:m>
                <a:r>
                  <a:rPr lang="zh-CN" altLang="zh-CN" sz="2800" dirty="0"/>
                  <a:t>是正交向量组</a:t>
                </a:r>
                <a:r>
                  <a:rPr lang="en-US" altLang="zh-CN" sz="2800" dirty="0">
                    <a:latin typeface="仿宋" panose="02010609060101010101" pitchFamily="49" charset="-122"/>
                    <a:ea typeface="仿宋" panose="02010609060101010101" pitchFamily="49" charset="-122"/>
                  </a:rPr>
                  <a:t>,</a:t>
                </a:r>
                <a:r>
                  <a:rPr lang="zh-CN" altLang="en-US" sz="2800" dirty="0"/>
                  <a:t>故</a:t>
                </a:r>
                <a:r>
                  <a:rPr lang="zh-CN" altLang="zh-CN" sz="2800" dirty="0"/>
                  <a:t>当</a:t>
                </a:r>
                <a14:m>
                  <m:oMath xmlns:m="http://schemas.openxmlformats.org/officeDocument/2006/math">
                    <m:r>
                      <a:rPr lang="en-US" altLang="zh-CN" sz="2800" i="1">
                        <a:latin typeface="Cambria Math" panose="02040503050406030204"/>
                      </a:rPr>
                      <m:t>𝑗</m:t>
                    </m:r>
                    <m:r>
                      <a:rPr lang="en-US" altLang="zh-CN" sz="2800">
                        <a:latin typeface="Cambria Math" panose="02040503050406030204"/>
                      </a:rPr>
                      <m:t>≠</m:t>
                    </m:r>
                    <m:r>
                      <a:rPr lang="en-US" altLang="zh-CN" sz="2800" i="1">
                        <a:latin typeface="Cambria Math" panose="02040503050406030204"/>
                      </a:rPr>
                      <m:t>𝑖</m:t>
                    </m:r>
                  </m:oMath>
                </a14:m>
                <a:r>
                  <a:rPr lang="zh-CN" altLang="zh-CN" sz="2800" dirty="0"/>
                  <a:t>时有</a:t>
                </a:r>
                <a14:m>
                  <m:oMath xmlns:m="http://schemas.openxmlformats.org/officeDocument/2006/math">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a:rPr>
                              <m:t>𝑗</m:t>
                            </m:r>
                          </m:sub>
                        </m:sSub>
                        <m:r>
                          <a:rPr lang="en-US" altLang="zh-CN" sz="2800">
                            <a:latin typeface="Cambria Math" panose="02040503050406030204"/>
                          </a:rPr>
                          <m:t>,</m:t>
                        </m:r>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a:rPr>
                              <m:t>𝑖</m:t>
                            </m:r>
                          </m:sub>
                        </m:sSub>
                      </m:e>
                    </m:d>
                    <m:r>
                      <a:rPr lang="en-US" altLang="zh-CN" sz="2800">
                        <a:latin typeface="Cambria Math" panose="02040503050406030204"/>
                      </a:rPr>
                      <m:t>=0</m:t>
                    </m:r>
                  </m:oMath>
                </a14:m>
                <a:r>
                  <a:rPr lang="en-US" altLang="zh-CN" sz="2800" dirty="0">
                    <a:latin typeface="仿宋" panose="02010609060101010101" pitchFamily="49" charset="-122"/>
                    <a:ea typeface="仿宋" panose="02010609060101010101" pitchFamily="49" charset="-122"/>
                  </a:rPr>
                  <a:t>;</a:t>
                </a:r>
                <a:r>
                  <a:rPr lang="zh-CN" altLang="zh-CN" sz="2800" dirty="0"/>
                  <a:t>当</a:t>
                </a:r>
                <a14:m>
                  <m:oMath xmlns:m="http://schemas.openxmlformats.org/officeDocument/2006/math">
                    <m:r>
                      <a:rPr lang="en-US" altLang="zh-CN" sz="2800" i="1">
                        <a:latin typeface="Cambria Math" panose="02040503050406030204"/>
                      </a:rPr>
                      <m:t>𝑗</m:t>
                    </m:r>
                    <m:r>
                      <a:rPr lang="en-US" altLang="zh-CN" sz="2800">
                        <a:latin typeface="Cambria Math" panose="02040503050406030204"/>
                      </a:rPr>
                      <m:t>=</m:t>
                    </m:r>
                    <m:r>
                      <a:rPr lang="en-US" altLang="zh-CN" sz="2800" i="1">
                        <a:latin typeface="Cambria Math" panose="02040503050406030204"/>
                      </a:rPr>
                      <m:t>𝑖</m:t>
                    </m:r>
                  </m:oMath>
                </a14:m>
                <a:r>
                  <a:rPr lang="zh-CN" altLang="zh-CN" sz="2800" dirty="0"/>
                  <a:t>时有</a:t>
                </a:r>
                <a14:m>
                  <m:oMath xmlns:m="http://schemas.openxmlformats.org/officeDocument/2006/math">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a:rPr>
                              <m:t>𝑗</m:t>
                            </m:r>
                          </m:sub>
                        </m:sSub>
                        <m:r>
                          <a:rPr lang="en-US" altLang="zh-CN" sz="2800">
                            <a:latin typeface="Cambria Math" panose="02040503050406030204"/>
                          </a:rPr>
                          <m:t>,</m:t>
                        </m:r>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a:rPr>
                              <m:t>𝑖</m:t>
                            </m:r>
                          </m:sub>
                        </m:sSub>
                      </m:e>
                    </m:d>
                    <m:r>
                      <a:rPr lang="en-US" altLang="zh-CN" sz="2800">
                        <a:latin typeface="Cambria Math" panose="02040503050406030204"/>
                      </a:rPr>
                      <m:t>≠0</m:t>
                    </m:r>
                  </m:oMath>
                </a14:m>
                <a:r>
                  <a:rPr lang="en-US" altLang="zh-CN" sz="2800" dirty="0">
                    <a:latin typeface="仿宋" panose="02010609060101010101" pitchFamily="49" charset="-122"/>
                    <a:ea typeface="仿宋" panose="02010609060101010101" pitchFamily="49" charset="-122"/>
                  </a:rPr>
                  <a:t>.</a:t>
                </a:r>
              </a:p>
              <a:p>
                <a:pPr>
                  <a:lnSpc>
                    <a:spcPct val="120000"/>
                  </a:lnSpc>
                </a:pPr>
                <a:r>
                  <a:rPr lang="zh-CN" altLang="en-US" sz="2800" dirty="0"/>
                  <a:t>    进而</a:t>
                </a:r>
                <a:r>
                  <a:rPr lang="en-US" altLang="zh-CN" sz="2800" dirty="0">
                    <a:solidFill>
                      <a:srgbClr val="0000FF"/>
                    </a:solidFill>
                  </a:rPr>
                  <a:t> </a:t>
                </a:r>
                <a14:m>
                  <m:oMath xmlns:m="http://schemas.openxmlformats.org/officeDocument/2006/math">
                    <m:r>
                      <a:rPr lang="en-US" altLang="zh-CN" sz="2800">
                        <a:solidFill>
                          <a:srgbClr val="0000FF"/>
                        </a:solidFill>
                        <a:latin typeface="Cambria Math" panose="02040503050406030204"/>
                      </a:rPr>
                      <m:t>(∗)</m:t>
                    </m:r>
                  </m:oMath>
                </a14:m>
                <a:r>
                  <a:rPr lang="zh-CN" altLang="en-US" sz="2800" dirty="0"/>
                  <a:t>式化简为</a:t>
                </a:r>
                <a:endParaRPr lang="en-US" altLang="zh-CN" sz="2800" dirty="0"/>
              </a:p>
              <a:p>
                <a:pPr>
                  <a:lnSpc>
                    <a:spcPct val="120000"/>
                  </a:lnSpc>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a:rPr>
                            <m:t>𝑘</m:t>
                          </m:r>
                        </m:e>
                        <m:sub>
                          <m:r>
                            <a:rPr lang="en-US" altLang="zh-CN" sz="2800" i="1">
                              <a:latin typeface="Cambria Math" panose="02040503050406030204"/>
                            </a:rPr>
                            <m:t>𝑖</m:t>
                          </m:r>
                        </m:sub>
                      </m:sSub>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a:rPr>
                                <m:t>𝑖</m:t>
                              </m:r>
                            </m:sub>
                          </m:sSub>
                          <m:r>
                            <a:rPr lang="en-US" altLang="zh-CN" sz="2800">
                              <a:latin typeface="Cambria Math" panose="02040503050406030204"/>
                            </a:rPr>
                            <m:t>,</m:t>
                          </m:r>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a:rPr>
                                <m:t>𝑖</m:t>
                              </m:r>
                            </m:sub>
                          </m:sSub>
                        </m:e>
                      </m:d>
                      <m:r>
                        <a:rPr lang="en-US" altLang="zh-CN" sz="2800">
                          <a:latin typeface="Cambria Math" panose="02040503050406030204"/>
                        </a:rPr>
                        <m:t>=0</m:t>
                      </m:r>
                    </m:oMath>
                  </m:oMathPara>
                </a14:m>
                <a:endParaRPr lang="zh-CN" altLang="zh-CN" sz="2800" dirty="0"/>
              </a:p>
              <a:p>
                <a:pPr>
                  <a:lnSpc>
                    <a:spcPct val="120000"/>
                  </a:lnSpc>
                </a:pPr>
                <a:r>
                  <a:rPr lang="zh-CN" altLang="zh-CN" sz="2800" dirty="0"/>
                  <a:t>即</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a:rPr>
                          <m:t>𝑘</m:t>
                        </m:r>
                      </m:e>
                      <m:sub>
                        <m:r>
                          <a:rPr lang="en-US" altLang="zh-CN" sz="2800" i="1">
                            <a:latin typeface="Cambria Math" panose="02040503050406030204"/>
                          </a:rPr>
                          <m:t>𝑖</m:t>
                        </m:r>
                      </m:sub>
                    </m:sSub>
                    <m:r>
                      <a:rPr lang="en-US" altLang="zh-CN" sz="2800">
                        <a:latin typeface="Cambria Math" panose="02040503050406030204"/>
                      </a:rPr>
                      <m:t>=0</m:t>
                    </m:r>
                    <m:r>
                      <a:rPr lang="en-US" altLang="zh-CN" sz="2800" b="0" i="0" smtClean="0">
                        <a:latin typeface="Cambria Math" panose="02040503050406030204"/>
                      </a:rPr>
                      <m:t>(</m:t>
                    </m:r>
                    <m:r>
                      <a:rPr lang="en-US" altLang="zh-CN" sz="2800" i="1">
                        <a:latin typeface="Cambria Math" panose="02040503050406030204"/>
                      </a:rPr>
                      <m:t>𝑖</m:t>
                    </m:r>
                    <m:r>
                      <a:rPr lang="en-US" altLang="zh-CN" sz="2800">
                        <a:latin typeface="Cambria Math" panose="02040503050406030204"/>
                      </a:rPr>
                      <m:t>=1,2,…,</m:t>
                    </m:r>
                    <m:r>
                      <a:rPr lang="en-US" altLang="zh-CN" sz="2800" i="1">
                        <a:latin typeface="Cambria Math" panose="02040503050406030204"/>
                      </a:rPr>
                      <m:t>𝑠</m:t>
                    </m:r>
                    <m:r>
                      <a:rPr lang="en-US" altLang="zh-CN" sz="2800" b="0" i="0" smtClean="0">
                        <a:latin typeface="Cambria Math" panose="02040503050406030204"/>
                      </a:rPr>
                      <m:t>)</m:t>
                    </m:r>
                  </m:oMath>
                </a14:m>
                <a:r>
                  <a:rPr lang="en-US" altLang="zh-CN" sz="2800" dirty="0"/>
                  <a:t>. </a:t>
                </a:r>
              </a:p>
              <a:p>
                <a:pPr>
                  <a:lnSpc>
                    <a:spcPct val="120000"/>
                  </a:lnSpc>
                </a:pPr>
                <a:r>
                  <a:rPr lang="zh-CN" altLang="zh-CN" sz="2800" dirty="0"/>
                  <a:t>因此</a:t>
                </a:r>
                <a:r>
                  <a:rPr lang="en-US" altLang="zh-CN" sz="2800" dirty="0">
                    <a:latin typeface="仿宋" panose="02010609060101010101" pitchFamily="49" charset="-122"/>
                    <a:ea typeface="仿宋" panose="02010609060101010101" pitchFamily="49" charset="-122"/>
                  </a:rPr>
                  <a:t>,</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a:latin typeface="Cambria Math" panose="02040503050406030204"/>
                          </a:rPr>
                          <m:t>1</m:t>
                        </m:r>
                      </m:sub>
                    </m:sSub>
                    <m:r>
                      <a:rPr lang="en-US" altLang="zh-CN" sz="2800">
                        <a:latin typeface="Cambria Math" panose="02040503050406030204"/>
                      </a:rPr>
                      <m:t>,</m:t>
                    </m:r>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a:latin typeface="Cambria Math" panose="02040503050406030204"/>
                          </a:rPr>
                          <m:t>2</m:t>
                        </m:r>
                      </m:sub>
                    </m:sSub>
                    <m:r>
                      <a:rPr lang="en-US" altLang="zh-CN" sz="2800">
                        <a:latin typeface="Cambria Math" panose="02040503050406030204"/>
                      </a:rPr>
                      <m:t>,…,</m:t>
                    </m:r>
                    <m:sSub>
                      <m:sSubPr>
                        <m:ctrlPr>
                          <a:rPr lang="zh-CN" altLang="zh-CN" sz="2800" i="1">
                            <a:latin typeface="Cambria Math" panose="02040503050406030204" pitchFamily="18" charset="0"/>
                          </a:rPr>
                        </m:ctrlPr>
                      </m:sSubPr>
                      <m:e>
                        <m:r>
                          <a:rPr lang="en-US" altLang="zh-CN" sz="2800" b="1" i="1">
                            <a:latin typeface="Cambria Math" panose="02040503050406030204"/>
                          </a:rPr>
                          <m:t>𝒙</m:t>
                        </m:r>
                      </m:e>
                      <m:sub>
                        <m:r>
                          <a:rPr lang="en-US" altLang="zh-CN" sz="2800" i="1">
                            <a:latin typeface="Cambria Math" panose="02040503050406030204"/>
                          </a:rPr>
                          <m:t>𝑠</m:t>
                        </m:r>
                      </m:sub>
                    </m:sSub>
                  </m:oMath>
                </a14:m>
                <a:r>
                  <a:rPr lang="zh-CN" altLang="zh-CN" sz="2800" dirty="0"/>
                  <a:t>线性无关</a:t>
                </a:r>
                <a:r>
                  <a:rPr lang="en-US" altLang="zh-CN" sz="2800" dirty="0">
                    <a:latin typeface="仿宋" panose="02010609060101010101" pitchFamily="49" charset="-122"/>
                    <a:ea typeface="仿宋" panose="02010609060101010101" pitchFamily="49" charset="-122"/>
                  </a:rPr>
                  <a:t>.</a:t>
                </a:r>
                <a:r>
                  <a:rPr lang="zh-CN" altLang="en-US" sz="2800" dirty="0"/>
                  <a:t>证毕</a:t>
                </a:r>
                <a:r>
                  <a:rPr lang="en-US" altLang="zh-CN" sz="2800" dirty="0">
                    <a:latin typeface="仿宋" panose="02010609060101010101" pitchFamily="49" charset="-122"/>
                    <a:ea typeface="仿宋" panose="02010609060101010101" pitchFamily="49" charset="-122"/>
                  </a:rPr>
                  <a:t>.</a:t>
                </a:r>
                <a:endParaRPr lang="zh-CN" altLang="zh-CN" sz="2800" dirty="0"/>
              </a:p>
              <a:p>
                <a:pPr>
                  <a:lnSpc>
                    <a:spcPct val="120000"/>
                  </a:lnSpc>
                </a:pPr>
                <a:endParaRPr lang="en-US" altLang="zh-CN" sz="2800" dirty="0">
                  <a:latin typeface="仿宋" panose="02010609060101010101" pitchFamily="49" charset="-122"/>
                  <a:ea typeface="仿宋"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向量长度与夹角</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推论</a:t>
                </a:r>
                <a:r>
                  <a:rPr lang="en-US" altLang="zh-CN" sz="2800" b="1" dirty="0">
                    <a:solidFill>
                      <a:srgbClr val="0000FF"/>
                    </a:solidFill>
                  </a:rPr>
                  <a:t>1.4.1 </a:t>
                </a:r>
                <a:r>
                  <a:rPr lang="zh-CN" altLang="zh-CN" sz="2800" dirty="0"/>
                  <a:t>在</a:t>
                </a:r>
                <a14:m>
                  <m:oMath xmlns:m="http://schemas.openxmlformats.org/officeDocument/2006/math">
                    <m:r>
                      <a:rPr lang="en-US" altLang="zh-CN" sz="2800" i="1">
                        <a:latin typeface="Cambria Math" panose="02040503050406030204" pitchFamily="18" charset="0"/>
                      </a:rPr>
                      <m:t>𝑛</m:t>
                    </m:r>
                  </m:oMath>
                </a14:m>
                <a:r>
                  <a:rPr lang="zh-CN" altLang="zh-CN" sz="2800" dirty="0"/>
                  <a:t>维</a:t>
                </a:r>
                <a:r>
                  <a:rPr lang="zh-CN" altLang="en-US" sz="2800" dirty="0"/>
                  <a:t>内积</a:t>
                </a:r>
                <a:r>
                  <a:rPr lang="zh-CN" altLang="zh-CN" sz="2800" dirty="0"/>
                  <a:t>空间中</a:t>
                </a:r>
                <a:r>
                  <a:rPr lang="en-US" altLang="zh-CN" sz="2800" dirty="0">
                    <a:latin typeface="仿宋" panose="02010609060101010101" pitchFamily="49" charset="-122"/>
                    <a:ea typeface="仿宋" panose="02010609060101010101" pitchFamily="49" charset="-122"/>
                  </a:rPr>
                  <a:t>,</a:t>
                </a:r>
                <a:r>
                  <a:rPr lang="zh-CN" altLang="zh-CN" sz="2800" dirty="0"/>
                  <a:t>正交向量组中的向量不会超过</a:t>
                </a:r>
                <a14:m>
                  <m:oMath xmlns:m="http://schemas.openxmlformats.org/officeDocument/2006/math">
                    <m:r>
                      <a:rPr lang="en-US" altLang="zh-CN" sz="2800" i="1">
                        <a:latin typeface="Cambria Math" panose="02040503050406030204" pitchFamily="18" charset="0"/>
                      </a:rPr>
                      <m:t>𝑛</m:t>
                    </m:r>
                  </m:oMath>
                </a14:m>
                <a:r>
                  <a:rPr lang="zh-CN" altLang="zh-CN" sz="2800" dirty="0"/>
                  <a:t>个</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endParaRPr lang="en-US" altLang="zh-CN" sz="2800" dirty="0"/>
              </a:p>
              <a:p>
                <a:pPr>
                  <a:lnSpc>
                    <a:spcPct val="120000"/>
                  </a:lnSpc>
                </a:pPr>
                <a:endParaRPr lang="zh-CN" altLang="zh-CN" sz="2800" dirty="0">
                  <a:solidFill>
                    <a:srgbClr val="0000FF"/>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向量长度与夹角</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推论</a:t>
                </a:r>
                <a:r>
                  <a:rPr lang="en-US" altLang="zh-CN" sz="2800" b="1" dirty="0">
                    <a:solidFill>
                      <a:srgbClr val="0000FF"/>
                    </a:solidFill>
                  </a:rPr>
                  <a:t>1.4.1 </a:t>
                </a:r>
                <a:r>
                  <a:rPr lang="zh-CN" altLang="zh-CN" sz="2800" dirty="0"/>
                  <a:t>在</a:t>
                </a:r>
                <a14:m>
                  <m:oMath xmlns:m="http://schemas.openxmlformats.org/officeDocument/2006/math">
                    <m:r>
                      <a:rPr lang="en-US" altLang="zh-CN" sz="2800" i="1">
                        <a:latin typeface="Cambria Math" panose="02040503050406030204" pitchFamily="18" charset="0"/>
                      </a:rPr>
                      <m:t>𝑛</m:t>
                    </m:r>
                  </m:oMath>
                </a14:m>
                <a:r>
                  <a:rPr lang="zh-CN" altLang="zh-CN" sz="2800" dirty="0"/>
                  <a:t>维</a:t>
                </a:r>
                <a:r>
                  <a:rPr lang="zh-CN" altLang="en-US" sz="2800" dirty="0"/>
                  <a:t>内积</a:t>
                </a:r>
                <a:r>
                  <a:rPr lang="zh-CN" altLang="zh-CN" sz="2800" dirty="0"/>
                  <a:t>空间中</a:t>
                </a:r>
                <a:r>
                  <a:rPr lang="en-US" altLang="zh-CN" sz="2800" dirty="0">
                    <a:latin typeface="仿宋" panose="02010609060101010101" pitchFamily="49" charset="-122"/>
                    <a:ea typeface="仿宋" panose="02010609060101010101" pitchFamily="49" charset="-122"/>
                  </a:rPr>
                  <a:t>,</a:t>
                </a:r>
                <a:r>
                  <a:rPr lang="zh-CN" altLang="zh-CN" sz="2800" dirty="0"/>
                  <a:t>正交向量组中的向量不会超过</a:t>
                </a:r>
                <a14:m>
                  <m:oMath xmlns:m="http://schemas.openxmlformats.org/officeDocument/2006/math">
                    <m:r>
                      <a:rPr lang="en-US" altLang="zh-CN" sz="2800" i="1">
                        <a:latin typeface="Cambria Math" panose="02040503050406030204" pitchFamily="18" charset="0"/>
                      </a:rPr>
                      <m:t>𝑛</m:t>
                    </m:r>
                  </m:oMath>
                </a14:m>
                <a:r>
                  <a:rPr lang="zh-CN" altLang="zh-CN" sz="2800" dirty="0"/>
                  <a:t>个</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r>
                  <a:rPr lang="zh-CN" altLang="en-US" sz="2800" b="1" dirty="0">
                    <a:solidFill>
                      <a:srgbClr val="FF0000"/>
                    </a:solidFill>
                  </a:rPr>
                  <a:t>思考</a:t>
                </a:r>
                <a:r>
                  <a:rPr lang="en-US" altLang="zh-CN" sz="2800" b="1" dirty="0">
                    <a:solidFill>
                      <a:srgbClr val="FF0000"/>
                    </a:solidFill>
                    <a:latin typeface="仿宋" panose="02010609060101010101" pitchFamily="49" charset="-122"/>
                    <a:ea typeface="仿宋" panose="02010609060101010101" pitchFamily="49" charset="-122"/>
                  </a:rPr>
                  <a:t>:</a:t>
                </a:r>
                <a:r>
                  <a:rPr lang="zh-CN" altLang="zh-CN" sz="2800" dirty="0"/>
                  <a:t>在</a:t>
                </a:r>
                <a14:m>
                  <m:oMath xmlns:m="http://schemas.openxmlformats.org/officeDocument/2006/math">
                    <m:r>
                      <a:rPr lang="en-US" altLang="zh-CN" sz="2800" i="1">
                        <a:latin typeface="Cambria Math" panose="02040503050406030204" pitchFamily="18" charset="0"/>
                      </a:rPr>
                      <m:t>𝑛</m:t>
                    </m:r>
                  </m:oMath>
                </a14:m>
                <a:r>
                  <a:rPr lang="zh-CN" altLang="zh-CN" sz="2800" dirty="0"/>
                  <a:t>维</a:t>
                </a:r>
                <a:r>
                  <a:rPr lang="zh-CN" altLang="en-US" sz="2800" dirty="0"/>
                  <a:t>内积</a:t>
                </a:r>
                <a:r>
                  <a:rPr lang="zh-CN" altLang="zh-CN" sz="2800" dirty="0"/>
                  <a:t>空间中</a:t>
                </a:r>
                <a14:m>
                  <m:oMath xmlns:m="http://schemas.openxmlformats.org/officeDocument/2006/math">
                    <m:r>
                      <a:rPr lang="en-US" altLang="zh-CN" sz="2800" b="0" i="1" smtClean="0">
                        <a:latin typeface="Cambria Math" panose="02040503050406030204"/>
                      </a:rPr>
                      <m:t>𝑉</m:t>
                    </m:r>
                  </m:oMath>
                </a14:m>
                <a:r>
                  <a:rPr lang="en-US" altLang="zh-CN" sz="2800" dirty="0">
                    <a:latin typeface="仿宋" panose="02010609060101010101" pitchFamily="49" charset="-122"/>
                    <a:ea typeface="仿宋" panose="02010609060101010101" pitchFamily="49" charset="-122"/>
                  </a:rPr>
                  <a:t>,</a:t>
                </a:r>
                <a:r>
                  <a:rPr lang="zh-CN" altLang="en-US" sz="2800" dirty="0"/>
                  <a:t>能否一定找到包含</a:t>
                </a:r>
                <a14:m>
                  <m:oMath xmlns:m="http://schemas.openxmlformats.org/officeDocument/2006/math">
                    <m:r>
                      <a:rPr lang="en-US" altLang="zh-CN" sz="2800" i="1">
                        <a:latin typeface="Cambria Math" panose="02040503050406030204" pitchFamily="18" charset="0"/>
                      </a:rPr>
                      <m:t>𝑛</m:t>
                    </m:r>
                  </m:oMath>
                </a14:m>
                <a:r>
                  <a:rPr lang="zh-CN" altLang="zh-CN" sz="2800" dirty="0"/>
                  <a:t>个向量</a:t>
                </a:r>
                <a:r>
                  <a:rPr lang="zh-CN" altLang="en-US" sz="2800" dirty="0"/>
                  <a:t>的</a:t>
                </a:r>
                <a:r>
                  <a:rPr lang="zh-CN" altLang="zh-CN" sz="2800" dirty="0"/>
                  <a:t>正交向量组</a:t>
                </a:r>
                <a:r>
                  <a:rPr lang="zh-CN" altLang="en-US" sz="2800" dirty="0"/>
                  <a:t>？</a:t>
                </a:r>
                <a:endParaRPr lang="en-US" altLang="zh-CN" sz="2800" dirty="0"/>
              </a:p>
              <a:p>
                <a:pPr>
                  <a:lnSpc>
                    <a:spcPct val="120000"/>
                  </a:lnSpc>
                </a:pPr>
                <a:endParaRPr lang="en-US" altLang="zh-CN" sz="2800" dirty="0"/>
              </a:p>
              <a:p>
                <a:pPr>
                  <a:lnSpc>
                    <a:spcPct val="120000"/>
                  </a:lnSpc>
                </a:pPr>
                <a:endParaRPr lang="zh-CN" altLang="zh-CN" sz="2800" dirty="0">
                  <a:solidFill>
                    <a:srgbClr val="0000FF"/>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向量长度与夹角</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推论</a:t>
                </a:r>
                <a:r>
                  <a:rPr lang="en-US" altLang="zh-CN" sz="2800" b="1" dirty="0">
                    <a:solidFill>
                      <a:srgbClr val="0000FF"/>
                    </a:solidFill>
                  </a:rPr>
                  <a:t>1.4.1 </a:t>
                </a:r>
                <a:r>
                  <a:rPr lang="zh-CN" altLang="zh-CN" sz="2800" dirty="0"/>
                  <a:t>在</a:t>
                </a:r>
                <a14:m>
                  <m:oMath xmlns:m="http://schemas.openxmlformats.org/officeDocument/2006/math">
                    <m:r>
                      <a:rPr lang="en-US" altLang="zh-CN" sz="2800" i="1">
                        <a:latin typeface="Cambria Math" panose="02040503050406030204" pitchFamily="18" charset="0"/>
                      </a:rPr>
                      <m:t>𝑛</m:t>
                    </m:r>
                  </m:oMath>
                </a14:m>
                <a:r>
                  <a:rPr lang="zh-CN" altLang="zh-CN" sz="2800" dirty="0"/>
                  <a:t>维</a:t>
                </a:r>
                <a:r>
                  <a:rPr lang="zh-CN" altLang="en-US" sz="2800" dirty="0"/>
                  <a:t>内积</a:t>
                </a:r>
                <a:r>
                  <a:rPr lang="zh-CN" altLang="zh-CN" sz="2800" dirty="0"/>
                  <a:t>空间中</a:t>
                </a:r>
                <a:r>
                  <a:rPr lang="en-US" altLang="zh-CN" sz="2800" dirty="0">
                    <a:latin typeface="仿宋" panose="02010609060101010101" pitchFamily="49" charset="-122"/>
                    <a:ea typeface="仿宋" panose="02010609060101010101" pitchFamily="49" charset="-122"/>
                  </a:rPr>
                  <a:t>,</a:t>
                </a:r>
                <a:r>
                  <a:rPr lang="zh-CN" altLang="zh-CN" sz="2800" dirty="0"/>
                  <a:t>正交向量组中的向量不会超过</a:t>
                </a:r>
                <a14:m>
                  <m:oMath xmlns:m="http://schemas.openxmlformats.org/officeDocument/2006/math">
                    <m:r>
                      <a:rPr lang="en-US" altLang="zh-CN" sz="2800" i="1">
                        <a:latin typeface="Cambria Math" panose="02040503050406030204" pitchFamily="18" charset="0"/>
                      </a:rPr>
                      <m:t>𝑛</m:t>
                    </m:r>
                  </m:oMath>
                </a14:m>
                <a:r>
                  <a:rPr lang="zh-CN" altLang="zh-CN" sz="2800" dirty="0"/>
                  <a:t>个</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a:p>
                <a:pPr>
                  <a:lnSpc>
                    <a:spcPct val="120000"/>
                  </a:lnSpc>
                </a:pPr>
                <a:r>
                  <a:rPr lang="zh-CN" altLang="en-US" sz="2800" b="1" dirty="0">
                    <a:solidFill>
                      <a:srgbClr val="FF0000"/>
                    </a:solidFill>
                  </a:rPr>
                  <a:t>思考</a:t>
                </a:r>
                <a:r>
                  <a:rPr lang="en-US" altLang="zh-CN" sz="2800" b="1" dirty="0">
                    <a:solidFill>
                      <a:srgbClr val="FF0000"/>
                    </a:solidFill>
                    <a:latin typeface="仿宋" panose="02010609060101010101" pitchFamily="49" charset="-122"/>
                    <a:ea typeface="仿宋" panose="02010609060101010101" pitchFamily="49" charset="-122"/>
                  </a:rPr>
                  <a:t>:</a:t>
                </a:r>
                <a:r>
                  <a:rPr lang="zh-CN" altLang="zh-CN" sz="2800" dirty="0"/>
                  <a:t>在</a:t>
                </a:r>
                <a14:m>
                  <m:oMath xmlns:m="http://schemas.openxmlformats.org/officeDocument/2006/math">
                    <m:r>
                      <a:rPr lang="en-US" altLang="zh-CN" sz="2800" i="1">
                        <a:latin typeface="Cambria Math" panose="02040503050406030204" pitchFamily="18" charset="0"/>
                      </a:rPr>
                      <m:t>𝑛</m:t>
                    </m:r>
                  </m:oMath>
                </a14:m>
                <a:r>
                  <a:rPr lang="zh-CN" altLang="zh-CN" sz="2800" dirty="0"/>
                  <a:t>维</a:t>
                </a:r>
                <a:r>
                  <a:rPr lang="zh-CN" altLang="en-US" sz="2800" dirty="0"/>
                  <a:t>内积</a:t>
                </a:r>
                <a:r>
                  <a:rPr lang="zh-CN" altLang="zh-CN" sz="2800" dirty="0"/>
                  <a:t>空间中</a:t>
                </a:r>
                <a14:m>
                  <m:oMath xmlns:m="http://schemas.openxmlformats.org/officeDocument/2006/math">
                    <m:r>
                      <a:rPr lang="en-US" altLang="zh-CN" sz="2800" b="0" i="1" smtClean="0">
                        <a:latin typeface="Cambria Math" panose="02040503050406030204"/>
                      </a:rPr>
                      <m:t>𝑉</m:t>
                    </m:r>
                  </m:oMath>
                </a14:m>
                <a:r>
                  <a:rPr lang="en-US" altLang="zh-CN" sz="2800" dirty="0">
                    <a:latin typeface="仿宋" panose="02010609060101010101" pitchFamily="49" charset="-122"/>
                    <a:ea typeface="仿宋" panose="02010609060101010101" pitchFamily="49" charset="-122"/>
                  </a:rPr>
                  <a:t>,</a:t>
                </a:r>
                <a:r>
                  <a:rPr lang="zh-CN" altLang="en-US" sz="2800" dirty="0"/>
                  <a:t>能否一定找到包含</a:t>
                </a:r>
                <a14:m>
                  <m:oMath xmlns:m="http://schemas.openxmlformats.org/officeDocument/2006/math">
                    <m:r>
                      <a:rPr lang="en-US" altLang="zh-CN" sz="2800" i="1">
                        <a:latin typeface="Cambria Math" panose="02040503050406030204" pitchFamily="18" charset="0"/>
                      </a:rPr>
                      <m:t>𝑛</m:t>
                    </m:r>
                  </m:oMath>
                </a14:m>
                <a:r>
                  <a:rPr lang="zh-CN" altLang="zh-CN" sz="2800" dirty="0"/>
                  <a:t>个向量</a:t>
                </a:r>
                <a:r>
                  <a:rPr lang="zh-CN" altLang="en-US" sz="2800" dirty="0"/>
                  <a:t>的</a:t>
                </a:r>
                <a:r>
                  <a:rPr lang="zh-CN" altLang="zh-CN" sz="2800" dirty="0"/>
                  <a:t>正交向量组</a:t>
                </a:r>
                <a:r>
                  <a:rPr lang="zh-CN" altLang="en-US" sz="2800" dirty="0"/>
                  <a:t>？</a:t>
                </a:r>
                <a:endParaRPr lang="en-US" altLang="zh-CN" sz="2800" dirty="0"/>
              </a:p>
              <a:p>
                <a:pPr>
                  <a:lnSpc>
                    <a:spcPct val="120000"/>
                  </a:lnSpc>
                </a:pPr>
                <a:r>
                  <a:rPr lang="zh-CN" altLang="en-US" sz="2800" dirty="0">
                    <a:solidFill>
                      <a:srgbClr val="0000FF"/>
                    </a:solidFill>
                  </a:rPr>
                  <a:t>分析</a:t>
                </a:r>
                <a:r>
                  <a:rPr lang="en-US" altLang="zh-CN" sz="2800" dirty="0">
                    <a:solidFill>
                      <a:srgbClr val="0000FF"/>
                    </a:solidFill>
                    <a:latin typeface="仿宋" panose="02010609060101010101" pitchFamily="49" charset="-122"/>
                    <a:ea typeface="仿宋" panose="02010609060101010101" pitchFamily="49" charset="-122"/>
                  </a:rPr>
                  <a:t>:</a:t>
                </a:r>
                <a:r>
                  <a:rPr lang="zh-CN" altLang="en-US" sz="2800" dirty="0">
                    <a:solidFill>
                      <a:srgbClr val="0000FF"/>
                    </a:solidFill>
                    <a:latin typeface="黑体" panose="02010609060101010101" pitchFamily="49" charset="-122"/>
                  </a:rPr>
                  <a:t>假设</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1</m:t>
                        </m:r>
                      </m:sub>
                    </m:sSub>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𝑛</m:t>
                        </m:r>
                      </m:sub>
                    </m:sSub>
                  </m:oMath>
                </a14:m>
                <a:r>
                  <a:rPr lang="zh-CN" altLang="zh-CN" sz="2800" dirty="0">
                    <a:solidFill>
                      <a:srgbClr val="0000FF"/>
                    </a:solidFill>
                  </a:rPr>
                  <a:t>是</a:t>
                </a:r>
                <a14:m>
                  <m:oMath xmlns:m="http://schemas.openxmlformats.org/officeDocument/2006/math">
                    <m:r>
                      <a:rPr lang="en-US" altLang="zh-CN" sz="2800" i="1">
                        <a:solidFill>
                          <a:srgbClr val="0000FF"/>
                        </a:solidFill>
                        <a:latin typeface="Cambria Math" panose="02040503050406030204"/>
                      </a:rPr>
                      <m:t>𝑉</m:t>
                    </m:r>
                  </m:oMath>
                </a14:m>
                <a:r>
                  <a:rPr lang="zh-CN" altLang="en-US" sz="2800" dirty="0">
                    <a:solidFill>
                      <a:srgbClr val="0000FF"/>
                    </a:solidFill>
                    <a:latin typeface="黑体" panose="02010609060101010101" pitchFamily="49" charset="-122"/>
                  </a:rPr>
                  <a:t>的一组基</a:t>
                </a:r>
                <a:r>
                  <a:rPr lang="en-US" altLang="zh-CN" sz="2800" dirty="0">
                    <a:solidFill>
                      <a:srgbClr val="0000FF"/>
                    </a:solidFill>
                    <a:latin typeface="仿宋" panose="02010609060101010101" pitchFamily="49" charset="-122"/>
                    <a:ea typeface="仿宋" panose="02010609060101010101" pitchFamily="49" charset="-122"/>
                  </a:rPr>
                  <a:t>,</a:t>
                </a:r>
                <a:r>
                  <a:rPr lang="zh-CN" altLang="zh-CN" sz="2800" dirty="0">
                    <a:solidFill>
                      <a:srgbClr val="0000FF"/>
                    </a:solidFill>
                  </a:rPr>
                  <a:t> </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b="1" i="1" smtClean="0">
                            <a:solidFill>
                              <a:srgbClr val="0000FF"/>
                            </a:solidFill>
                            <a:latin typeface="Cambria Math" panose="02040503050406030204"/>
                          </a:rPr>
                          <m:t>𝒚</m:t>
                        </m:r>
                      </m:e>
                      <m:sub>
                        <m:r>
                          <a:rPr lang="en-US" altLang="zh-CN" sz="2800" i="1">
                            <a:solidFill>
                              <a:srgbClr val="0000FF"/>
                            </a:solidFill>
                            <a:latin typeface="Cambria Math" panose="02040503050406030204" pitchFamily="18" charset="0"/>
                          </a:rPr>
                          <m:t>1</m:t>
                        </m:r>
                      </m:sub>
                    </m:sSub>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b="1" i="1" smtClean="0">
                            <a:solidFill>
                              <a:srgbClr val="0000FF"/>
                            </a:solidFill>
                            <a:latin typeface="Cambria Math" panose="02040503050406030204"/>
                          </a:rPr>
                          <m:t>𝒚</m:t>
                        </m:r>
                      </m:e>
                      <m:sub>
                        <m:r>
                          <a:rPr lang="en-US" altLang="zh-CN" sz="2800" i="1">
                            <a:solidFill>
                              <a:srgbClr val="0000FF"/>
                            </a:solidFill>
                            <a:latin typeface="Cambria Math" panose="02040503050406030204" pitchFamily="18" charset="0"/>
                          </a:rPr>
                          <m:t>𝑛</m:t>
                        </m:r>
                      </m:sub>
                    </m:sSub>
                  </m:oMath>
                </a14:m>
                <a:r>
                  <a:rPr lang="zh-CN" altLang="en-US" sz="2800" dirty="0">
                    <a:solidFill>
                      <a:srgbClr val="0000FF"/>
                    </a:solidFill>
                    <a:latin typeface="黑体" panose="02010609060101010101" pitchFamily="49" charset="-122"/>
                  </a:rPr>
                  <a:t>是待定的正交向量组</a:t>
                </a:r>
                <a:r>
                  <a:rPr lang="en-US" altLang="zh-CN" sz="2800" dirty="0">
                    <a:solidFill>
                      <a:srgbClr val="0000FF"/>
                    </a:solidFill>
                    <a:latin typeface="仿宋" panose="02010609060101010101" pitchFamily="49" charset="-122"/>
                    <a:ea typeface="仿宋" panose="02010609060101010101" pitchFamily="49" charset="-122"/>
                  </a:rPr>
                  <a:t>.</a:t>
                </a:r>
              </a:p>
              <a:p>
                <a:pPr>
                  <a:lnSpc>
                    <a:spcPct val="120000"/>
                  </a:lnSpc>
                </a:pPr>
                <a:r>
                  <a:rPr lang="zh-CN" altLang="en-US" sz="2800" dirty="0">
                    <a:solidFill>
                      <a:srgbClr val="0000FF"/>
                    </a:solidFill>
                    <a:latin typeface="黑体" panose="02010609060101010101" pitchFamily="49" charset="-122"/>
                  </a:rPr>
                  <a:t>根据</a:t>
                </a:r>
                <a:r>
                  <a:rPr lang="en-US" altLang="zh-CN" sz="2800" dirty="0">
                    <a:solidFill>
                      <a:srgbClr val="0000FF"/>
                    </a:solidFill>
                    <a:latin typeface="Times New Roman" panose="02020603050405020304" pitchFamily="18" charset="0"/>
                    <a:cs typeface="Times New Roman" panose="02020603050405020304" pitchFamily="18" charset="0"/>
                  </a:rPr>
                  <a:t>Gram-Schmidt</a:t>
                </a:r>
                <a:r>
                  <a:rPr lang="zh-CN" altLang="zh-CN" sz="2800" dirty="0">
                    <a:solidFill>
                      <a:srgbClr val="0000FF"/>
                    </a:solidFill>
                    <a:latin typeface="黑体" panose="02010609060101010101" pitchFamily="49" charset="-122"/>
                  </a:rPr>
                  <a:t>正交化方法</a:t>
                </a:r>
                <a:endParaRPr lang="en-US" altLang="zh-CN" sz="2800" dirty="0">
                  <a:solidFill>
                    <a:srgbClr val="0000FF"/>
                  </a:solidFill>
                  <a:latin typeface="黑体" panose="02010609060101010101" pitchFamily="49" charset="-122"/>
                </a:endParaRPr>
              </a:p>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𝒚</m:t>
                          </m:r>
                        </m:e>
                        <m:sub>
                          <m:r>
                            <a:rPr lang="en-US" altLang="zh-CN" sz="2800" b="0" i="1" smtClean="0">
                              <a:solidFill>
                                <a:srgbClr val="0000FF"/>
                              </a:solidFill>
                              <a:latin typeface="Cambria Math" panose="02040503050406030204"/>
                            </a:rPr>
                            <m:t>1</m:t>
                          </m:r>
                        </m:sub>
                      </m:sSub>
                      <m:r>
                        <a:rPr lang="en-US" altLang="zh-CN" sz="2800" i="1">
                          <a:solidFill>
                            <a:srgbClr val="0000FF"/>
                          </a:solidFill>
                          <a:latin typeface="Cambria Math" panose="02040503050406030204" pitchFamily="18" charset="0"/>
                        </a:rPr>
                        <m:t>=</m:t>
                      </m:r>
                      <m:sSub>
                        <m:sSubPr>
                          <m:ctrlPr>
                            <a:rPr lang="en-US"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b="0" i="1" smtClean="0">
                              <a:solidFill>
                                <a:srgbClr val="0000FF"/>
                              </a:solidFill>
                              <a:latin typeface="Cambria Math" panose="02040503050406030204"/>
                            </a:rPr>
                            <m:t>1</m:t>
                          </m:r>
                        </m:sub>
                      </m:sSub>
                    </m:oMath>
                  </m:oMathPara>
                </a14:m>
                <a:endParaRPr lang="en-US" altLang="zh-CN" sz="2800" i="1" dirty="0">
                  <a:solidFill>
                    <a:srgbClr val="0000FF"/>
                  </a:solidFill>
                  <a:latin typeface="Cambria Math" panose="02040503050406030204"/>
                </a:endParaRPr>
              </a:p>
              <a:p>
                <a:pPr algn="ctr">
                  <a:lnSpc>
                    <a:spcPct val="120000"/>
                  </a:lnSpc>
                </a:pPr>
                <a14:m>
                  <m:oMath xmlns:m="http://schemas.openxmlformats.org/officeDocument/2006/math">
                    <m:sSub>
                      <m:sSubPr>
                        <m:ctrlPr>
                          <a:rPr lang="en-US"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𝒚</m:t>
                        </m:r>
                      </m:e>
                      <m:sub>
                        <m:r>
                          <a:rPr lang="en-US" altLang="zh-CN" sz="2800" i="1">
                            <a:solidFill>
                              <a:srgbClr val="0000FF"/>
                            </a:solidFill>
                            <a:latin typeface="Cambria Math" panose="02040503050406030204" pitchFamily="18" charset="0"/>
                          </a:rPr>
                          <m:t>𝑘</m:t>
                        </m:r>
                      </m:sub>
                    </m:sSub>
                    <m:r>
                      <a:rPr lang="en-US" altLang="zh-CN" sz="2800" i="1">
                        <a:solidFill>
                          <a:srgbClr val="0000FF"/>
                        </a:solidFill>
                        <a:latin typeface="Cambria Math" panose="02040503050406030204" pitchFamily="18" charset="0"/>
                      </a:rPr>
                      <m:t>=</m:t>
                    </m:r>
                    <m:sSub>
                      <m:sSubPr>
                        <m:ctrlPr>
                          <a:rPr lang="en-US"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𝑘</m:t>
                        </m:r>
                      </m:sub>
                    </m:sSub>
                    <m:r>
                      <a:rPr lang="en-US" altLang="zh-CN" sz="2800" i="1">
                        <a:solidFill>
                          <a:srgbClr val="0000FF"/>
                        </a:solidFill>
                        <a:latin typeface="Cambria Math" panose="02040503050406030204" pitchFamily="18" charset="0"/>
                      </a:rPr>
                      <m:t>−</m:t>
                    </m:r>
                    <m:nary>
                      <m:naryPr>
                        <m:chr m:val="∑"/>
                        <m:ctrlPr>
                          <a:rPr lang="en-US" altLang="zh-CN" sz="2800" i="1">
                            <a:solidFill>
                              <a:srgbClr val="0000FF"/>
                            </a:solidFill>
                            <a:latin typeface="Cambria Math" panose="02040503050406030204" pitchFamily="18" charset="0"/>
                          </a:rPr>
                        </m:ctrlPr>
                      </m:naryPr>
                      <m:sub>
                        <m:r>
                          <m:rPr>
                            <m:brk m:alnAt="23"/>
                          </m:rPr>
                          <a:rPr lang="en-US" altLang="zh-CN" sz="2800" i="1">
                            <a:solidFill>
                              <a:srgbClr val="0000FF"/>
                            </a:solidFill>
                            <a:latin typeface="Cambria Math" panose="02040503050406030204" pitchFamily="18" charset="0"/>
                          </a:rPr>
                          <m:t>𝑖</m:t>
                        </m:r>
                        <m:r>
                          <a:rPr lang="en-US" altLang="zh-CN" sz="2800" i="1">
                            <a:solidFill>
                              <a:srgbClr val="0000FF"/>
                            </a:solidFill>
                            <a:latin typeface="Cambria Math" panose="02040503050406030204" pitchFamily="18" charset="0"/>
                          </a:rPr>
                          <m:t>=1</m:t>
                        </m:r>
                      </m:sub>
                      <m:sup>
                        <m:r>
                          <a:rPr lang="en-US" altLang="zh-CN" sz="2800" i="1">
                            <a:solidFill>
                              <a:srgbClr val="0000FF"/>
                            </a:solidFill>
                            <a:latin typeface="Cambria Math" panose="02040503050406030204" pitchFamily="18" charset="0"/>
                          </a:rPr>
                          <m:t>𝑘</m:t>
                        </m:r>
                        <m:r>
                          <a:rPr lang="en-US" altLang="zh-CN" sz="2800" i="1">
                            <a:solidFill>
                              <a:srgbClr val="0000FF"/>
                            </a:solidFill>
                            <a:latin typeface="Cambria Math" panose="02040503050406030204" pitchFamily="18" charset="0"/>
                          </a:rPr>
                          <m:t>−1</m:t>
                        </m:r>
                      </m:sup>
                      <m:e>
                        <m:f>
                          <m:fPr>
                            <m:ctrlPr>
                              <a:rPr lang="en-US" altLang="zh-CN" sz="2800" i="1">
                                <a:solidFill>
                                  <a:srgbClr val="0000FF"/>
                                </a:solidFill>
                                <a:latin typeface="Cambria Math" panose="02040503050406030204" pitchFamily="18" charset="0"/>
                              </a:rPr>
                            </m:ctrlPr>
                          </m:fPr>
                          <m:num>
                            <m:r>
                              <a:rPr lang="en-US" altLang="zh-CN" sz="2800" i="1">
                                <a:solidFill>
                                  <a:srgbClr val="0000FF"/>
                                </a:solidFill>
                                <a:latin typeface="Cambria Math" panose="02040503050406030204" pitchFamily="18" charset="0"/>
                              </a:rPr>
                              <m:t>(</m:t>
                            </m:r>
                            <m:sSub>
                              <m:sSubPr>
                                <m:ctrlPr>
                                  <a:rPr lang="en-US"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𝒙</m:t>
                                </m:r>
                              </m:e>
                              <m:sub>
                                <m:r>
                                  <a:rPr lang="en-US" altLang="zh-CN" sz="2800" i="1">
                                    <a:solidFill>
                                      <a:srgbClr val="0000FF"/>
                                    </a:solidFill>
                                    <a:latin typeface="Cambria Math" panose="02040503050406030204" pitchFamily="18" charset="0"/>
                                  </a:rPr>
                                  <m:t>𝑘</m:t>
                                </m:r>
                              </m:sub>
                            </m:sSub>
                            <m:r>
                              <a:rPr lang="en-US" altLang="zh-CN" sz="2800" i="1">
                                <a:solidFill>
                                  <a:srgbClr val="0000FF"/>
                                </a:solidFill>
                                <a:latin typeface="Cambria Math" panose="02040503050406030204" pitchFamily="18" charset="0"/>
                              </a:rPr>
                              <m:t>,</m:t>
                            </m:r>
                            <m:sSub>
                              <m:sSubPr>
                                <m:ctrlPr>
                                  <a:rPr lang="en-US"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𝒚</m:t>
                                </m:r>
                              </m:e>
                              <m:sub>
                                <m:r>
                                  <a:rPr lang="en-US" altLang="zh-CN" sz="2800" i="1">
                                    <a:solidFill>
                                      <a:srgbClr val="0000FF"/>
                                    </a:solidFill>
                                    <a:latin typeface="Cambria Math" panose="02040503050406030204" pitchFamily="18" charset="0"/>
                                  </a:rPr>
                                  <m:t>𝑖</m:t>
                                </m:r>
                              </m:sub>
                            </m:sSub>
                            <m:r>
                              <a:rPr lang="en-US" altLang="zh-CN" sz="2800" i="1">
                                <a:solidFill>
                                  <a:srgbClr val="0000FF"/>
                                </a:solidFill>
                                <a:latin typeface="Cambria Math" panose="02040503050406030204" pitchFamily="18" charset="0"/>
                              </a:rPr>
                              <m:t>)</m:t>
                            </m:r>
                          </m:num>
                          <m:den>
                            <m:r>
                              <a:rPr lang="en-US" altLang="zh-CN" sz="2800" i="1">
                                <a:solidFill>
                                  <a:srgbClr val="0000FF"/>
                                </a:solidFill>
                                <a:latin typeface="Cambria Math" panose="02040503050406030204" pitchFamily="18" charset="0"/>
                              </a:rPr>
                              <m:t>(</m:t>
                            </m:r>
                            <m:sSub>
                              <m:sSubPr>
                                <m:ctrlPr>
                                  <a:rPr lang="en-US"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𝒚</m:t>
                                </m:r>
                              </m:e>
                              <m:sub>
                                <m:r>
                                  <a:rPr lang="en-US" altLang="zh-CN" sz="2800" i="1">
                                    <a:solidFill>
                                      <a:srgbClr val="0000FF"/>
                                    </a:solidFill>
                                    <a:latin typeface="Cambria Math" panose="02040503050406030204" pitchFamily="18" charset="0"/>
                                  </a:rPr>
                                  <m:t>𝑖</m:t>
                                </m:r>
                              </m:sub>
                            </m:sSub>
                            <m:r>
                              <a:rPr lang="en-US" altLang="zh-CN" sz="2800" i="1">
                                <a:solidFill>
                                  <a:srgbClr val="0000FF"/>
                                </a:solidFill>
                                <a:latin typeface="Cambria Math" panose="02040503050406030204" pitchFamily="18" charset="0"/>
                              </a:rPr>
                              <m:t>,</m:t>
                            </m:r>
                            <m:sSub>
                              <m:sSubPr>
                                <m:ctrlPr>
                                  <a:rPr lang="en-US"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𝒚</m:t>
                                </m:r>
                              </m:e>
                              <m:sub>
                                <m:r>
                                  <a:rPr lang="en-US" altLang="zh-CN" sz="2800" i="1">
                                    <a:solidFill>
                                      <a:srgbClr val="0000FF"/>
                                    </a:solidFill>
                                    <a:latin typeface="Cambria Math" panose="02040503050406030204" pitchFamily="18" charset="0"/>
                                  </a:rPr>
                                  <m:t>𝑖</m:t>
                                </m:r>
                              </m:sub>
                            </m:sSub>
                            <m:r>
                              <a:rPr lang="en-US" altLang="zh-CN" sz="2800" i="1">
                                <a:solidFill>
                                  <a:srgbClr val="0000FF"/>
                                </a:solidFill>
                                <a:latin typeface="Cambria Math" panose="02040503050406030204" pitchFamily="18" charset="0"/>
                              </a:rPr>
                              <m:t>)</m:t>
                            </m:r>
                          </m:den>
                        </m:f>
                      </m:e>
                    </m:nary>
                    <m:sSub>
                      <m:sSubPr>
                        <m:ctrlPr>
                          <a:rPr lang="en-US" altLang="zh-CN" sz="2800" i="1">
                            <a:solidFill>
                              <a:srgbClr val="0000FF"/>
                            </a:solidFill>
                            <a:latin typeface="Cambria Math" panose="02040503050406030204" pitchFamily="18" charset="0"/>
                          </a:rPr>
                        </m:ctrlPr>
                      </m:sSubPr>
                      <m:e>
                        <m:r>
                          <a:rPr lang="en-US" altLang="zh-CN" sz="2800" b="1" i="1">
                            <a:solidFill>
                              <a:srgbClr val="0000FF"/>
                            </a:solidFill>
                            <a:latin typeface="Cambria Math" panose="02040503050406030204" pitchFamily="18" charset="0"/>
                          </a:rPr>
                          <m:t>𝒚</m:t>
                        </m:r>
                      </m:e>
                      <m:sub>
                        <m:r>
                          <a:rPr lang="en-US" altLang="zh-CN" sz="2800" i="1">
                            <a:solidFill>
                              <a:srgbClr val="0000FF"/>
                            </a:solidFill>
                            <a:latin typeface="Cambria Math" panose="02040503050406030204" pitchFamily="18" charset="0"/>
                          </a:rPr>
                          <m:t>𝑖</m:t>
                        </m:r>
                      </m:sub>
                    </m:sSub>
                  </m:oMath>
                </a14:m>
                <a:r>
                  <a:rPr lang="en-US" altLang="zh-CN" sz="2800" dirty="0">
                    <a:solidFill>
                      <a:srgbClr val="0000FF"/>
                    </a:solidFill>
                    <a:latin typeface="仿宋" panose="02010609060101010101" pitchFamily="49" charset="-122"/>
                    <a:ea typeface="仿宋" panose="02010609060101010101" pitchFamily="49" charset="-122"/>
                  </a:rPr>
                  <a:t>,</a:t>
                </a:r>
                <a14:m>
                  <m:oMath xmlns:m="http://schemas.openxmlformats.org/officeDocument/2006/math">
                    <m:r>
                      <a:rPr lang="en-US" altLang="zh-CN" sz="2800" b="0" i="1" dirty="0" smtClean="0">
                        <a:solidFill>
                          <a:srgbClr val="0000FF"/>
                        </a:solidFill>
                        <a:latin typeface="Cambria Math" panose="02040503050406030204"/>
                        <a:ea typeface="仿宋" panose="02010609060101010101" pitchFamily="49" charset="-122"/>
                      </a:rPr>
                      <m:t>𝑘</m:t>
                    </m:r>
                    <m:r>
                      <a:rPr lang="en-US" altLang="zh-CN" sz="2800" b="0" i="1" dirty="0" smtClean="0">
                        <a:solidFill>
                          <a:srgbClr val="0000FF"/>
                        </a:solidFill>
                        <a:latin typeface="Cambria Math" panose="02040503050406030204"/>
                        <a:ea typeface="Cambria Math" panose="02040503050406030204"/>
                      </a:rPr>
                      <m:t>&gt;1</m:t>
                    </m:r>
                  </m:oMath>
                </a14:m>
                <a:endParaRPr lang="en-US" altLang="zh-CN" sz="2800" dirty="0"/>
              </a:p>
              <a:p>
                <a:pPr>
                  <a:lnSpc>
                    <a:spcPct val="120000"/>
                  </a:lnSpc>
                </a:pPr>
                <a:endParaRPr lang="zh-CN" altLang="zh-CN" sz="2800" dirty="0">
                  <a:solidFill>
                    <a:srgbClr val="0000FF"/>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8231"/>
                </a:stretch>
              </a:blipFill>
            </p:spPr>
            <p:txBody>
              <a:bodyPr/>
              <a:lstStyle/>
              <a:p>
                <a:r>
                  <a:rPr lang="zh-CN" altLang="en-US">
                    <a:noFill/>
                  </a:rPr>
                  <a:t> </a:t>
                </a:r>
              </a:p>
            </p:txBody>
          </p:sp>
        </mc:Fallback>
      </mc:AlternateContent>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1.4.8</a:t>
                </a:r>
                <a:r>
                  <a:rPr lang="zh-CN" altLang="zh-CN" sz="2800" dirty="0">
                    <a:solidFill>
                      <a:srgbClr val="0000FF"/>
                    </a:solidFill>
                  </a:rPr>
                  <a:t>（</a:t>
                </a:r>
                <a:r>
                  <a:rPr lang="zh-CN" altLang="zh-CN" sz="2800" b="1" dirty="0">
                    <a:solidFill>
                      <a:srgbClr val="0000FF"/>
                    </a:solidFill>
                  </a:rPr>
                  <a:t>标准正交基</a:t>
                </a:r>
                <a:r>
                  <a:rPr lang="zh-CN" altLang="zh-CN" sz="2800" dirty="0">
                    <a:solidFill>
                      <a:srgbClr val="0000FF"/>
                    </a:solidFill>
                  </a:rPr>
                  <a:t>）</a:t>
                </a:r>
                <a:r>
                  <a:rPr lang="zh-CN" altLang="zh-CN" sz="2800" dirty="0"/>
                  <a:t>在</a:t>
                </a:r>
                <a14:m>
                  <m:oMath xmlns:m="http://schemas.openxmlformats.org/officeDocument/2006/math">
                    <m:r>
                      <a:rPr lang="en-US" altLang="zh-CN" sz="2800" i="1">
                        <a:latin typeface="Cambria Math" panose="02040503050406030204" pitchFamily="18" charset="0"/>
                      </a:rPr>
                      <m:t>𝑛</m:t>
                    </m:r>
                  </m:oMath>
                </a14:m>
                <a:r>
                  <a:rPr lang="zh-CN" altLang="zh-CN" sz="2800" dirty="0"/>
                  <a:t>维内积空间中</a:t>
                </a:r>
                <a:r>
                  <a:rPr lang="en-US" altLang="zh-CN" sz="2800" dirty="0">
                    <a:latin typeface="仿宋" panose="02010609060101010101" pitchFamily="49" charset="-122"/>
                    <a:ea typeface="仿宋" panose="02010609060101010101" pitchFamily="49" charset="-122"/>
                  </a:rPr>
                  <a:t>,</a:t>
                </a:r>
                <a:r>
                  <a:rPr lang="zh-CN" altLang="zh-CN" sz="2800" dirty="0"/>
                  <a:t>由</a:t>
                </a:r>
                <a14:m>
                  <m:oMath xmlns:m="http://schemas.openxmlformats.org/officeDocument/2006/math">
                    <m:r>
                      <a:rPr lang="en-US" altLang="zh-CN" sz="2800" i="1">
                        <a:latin typeface="Cambria Math" panose="02040503050406030204" pitchFamily="18" charset="0"/>
                      </a:rPr>
                      <m:t>𝑛</m:t>
                    </m:r>
                  </m:oMath>
                </a14:m>
                <a:r>
                  <a:rPr lang="zh-CN" altLang="zh-CN" sz="2800" dirty="0"/>
                  <a:t>个向量组成的正交向量组称为</a:t>
                </a:r>
                <a:r>
                  <a:rPr lang="zh-CN" altLang="zh-CN" sz="2800" b="1" dirty="0">
                    <a:solidFill>
                      <a:srgbClr val="FF0000"/>
                    </a:solidFill>
                  </a:rPr>
                  <a:t>正交基</a:t>
                </a:r>
                <a:r>
                  <a:rPr lang="en-US" altLang="zh-CN" sz="2800" dirty="0">
                    <a:latin typeface="仿宋" panose="02010609060101010101" pitchFamily="49" charset="-122"/>
                    <a:ea typeface="仿宋" panose="02010609060101010101" pitchFamily="49" charset="-122"/>
                  </a:rPr>
                  <a:t>.</a:t>
                </a:r>
                <a:r>
                  <a:rPr lang="zh-CN" altLang="zh-CN" sz="2800" dirty="0"/>
                  <a:t>由单位向量组成的正交基称为</a:t>
                </a:r>
                <a:r>
                  <a:rPr lang="zh-CN" altLang="zh-CN" sz="2800" b="1" dirty="0">
                    <a:solidFill>
                      <a:srgbClr val="FF0000"/>
                    </a:solidFill>
                  </a:rPr>
                  <a:t>标准正交基</a:t>
                </a:r>
                <a:r>
                  <a:rPr lang="en-US" altLang="zh-CN" sz="2800" dirty="0">
                    <a:latin typeface="仿宋" panose="02010609060101010101" pitchFamily="49" charset="-122"/>
                    <a:ea typeface="仿宋" panose="02010609060101010101" pitchFamily="49" charset="-122"/>
                  </a:rPr>
                  <a:t>.</a:t>
                </a:r>
                <a:endParaRPr lang="zh-CN" altLang="zh-CN" sz="2800" dirty="0">
                  <a:latin typeface="仿宋" panose="02010609060101010101" pitchFamily="49" charset="-122"/>
                  <a:ea typeface="仿宋"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1.4.9</a:t>
                </a:r>
                <a:r>
                  <a:rPr lang="zh-CN" altLang="zh-CN" sz="2800" dirty="0"/>
                  <a:t>考查</a:t>
                </a:r>
                <a:r>
                  <a:rPr lang="zh-CN" altLang="en-US" sz="2800" dirty="0"/>
                  <a:t>定义在</a:t>
                </a:r>
                <a14:m>
                  <m:oMath xmlns:m="http://schemas.openxmlformats.org/officeDocument/2006/math">
                    <m:r>
                      <a:rPr lang="en-US" altLang="zh-CN" sz="2800" i="1">
                        <a:latin typeface="Cambria Math" panose="02040503050406030204" pitchFamily="18" charset="0"/>
                      </a:rPr>
                      <m:t>[−</m:t>
                    </m:r>
                    <m:r>
                      <a:rPr lang="en-US" altLang="zh-CN" sz="2800" i="1">
                        <a:latin typeface="Cambria Math" panose="02040503050406030204" pitchFamily="18" charset="0"/>
                      </a:rPr>
                      <m:t>𝜋</m:t>
                    </m:r>
                    <m:r>
                      <a:rPr lang="en-US" altLang="zh-CN" sz="2800" i="1">
                        <a:latin typeface="Cambria Math" panose="02040503050406030204" pitchFamily="18" charset="0"/>
                      </a:rPr>
                      <m:t>,</m:t>
                    </m:r>
                    <m:r>
                      <a:rPr lang="en-US" altLang="zh-CN" sz="2800" i="1">
                        <a:latin typeface="Cambria Math" panose="02040503050406030204" pitchFamily="18" charset="0"/>
                      </a:rPr>
                      <m:t>𝜋</m:t>
                    </m:r>
                    <m:r>
                      <a:rPr lang="en-US" altLang="zh-CN" sz="2800" i="1">
                        <a:latin typeface="Cambria Math" panose="02040503050406030204" pitchFamily="18" charset="0"/>
                      </a:rPr>
                      <m:t>]</m:t>
                    </m:r>
                  </m:oMath>
                </a14:m>
                <a:r>
                  <a:rPr lang="zh-CN" altLang="zh-CN" sz="2800" dirty="0"/>
                  <a:t>的</a:t>
                </a:r>
                <a:r>
                  <a:rPr lang="zh-CN" altLang="en-US" sz="2800" dirty="0"/>
                  <a:t>光滑函数空间</a:t>
                </a:r>
                <a14:m>
                  <m:oMath xmlns:m="http://schemas.openxmlformats.org/officeDocument/2006/math">
                    <m:r>
                      <a:rPr lang="en-US" altLang="zh-CN" sz="2800" b="0" i="1" smtClean="0">
                        <a:latin typeface="Cambria Math" panose="02040503050406030204" pitchFamily="18" charset="0"/>
                      </a:rPr>
                      <m:t>𝑆</m:t>
                    </m:r>
                  </m:oMath>
                </a14:m>
                <a:r>
                  <a:rPr lang="en-US" altLang="zh-CN" sz="2800" dirty="0">
                    <a:latin typeface="仿宋" panose="02010609060101010101" pitchFamily="49" charset="-122"/>
                    <a:ea typeface="仿宋" panose="02010609060101010101" pitchFamily="49" charset="-122"/>
                  </a:rPr>
                  <a:t>,</a:t>
                </a:r>
                <a:r>
                  <a:rPr lang="zh-CN" altLang="en-US" sz="2800" dirty="0"/>
                  <a:t>定义内积为</a:t>
                </a:r>
                <a14:m>
                  <m:oMath xmlns:m="http://schemas.openxmlformats.org/officeDocument/2006/math">
                    <m:r>
                      <a:rPr lang="zh-CN" altLang="en-US" sz="2800" i="1" smtClean="0">
                        <a:latin typeface="Cambria Math" panose="02040503050406030204" pitchFamily="18" charset="0"/>
                      </a:rPr>
                      <m:t>∀</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smtClean="0">
                            <a:latin typeface="Cambria Math" panose="02040503050406030204" pitchFamily="18" charset="0"/>
                          </a:rPr>
                          <m:t>𝑡</m:t>
                        </m:r>
                      </m:e>
                    </m:d>
                    <m:r>
                      <a:rPr lang="en-US" altLang="zh-CN" sz="2800" i="1">
                        <a:latin typeface="Cambria Math" panose="02040503050406030204" pitchFamily="18" charset="0"/>
                      </a:rPr>
                      <m:t>,</m:t>
                    </m:r>
                    <m:r>
                      <a:rPr lang="en-US" altLang="zh-CN" sz="2800" i="1">
                        <a:latin typeface="Cambria Math" panose="02040503050406030204" pitchFamily="18" charset="0"/>
                      </a:rPr>
                      <m:t>𝑔</m:t>
                    </m:r>
                    <m:r>
                      <a:rPr lang="en-US" altLang="zh-CN" sz="2800" i="1">
                        <a:latin typeface="Cambria Math" panose="02040503050406030204" pitchFamily="18" charset="0"/>
                      </a:rPr>
                      <m:t>(</m:t>
                    </m:r>
                    <m:r>
                      <a:rPr lang="en-US" altLang="zh-CN" sz="2800" i="1">
                        <a:latin typeface="Cambria Math" panose="02040503050406030204" pitchFamily="18" charset="0"/>
                      </a:rPr>
                      <m:t>𝑡</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𝑆</m:t>
                    </m:r>
                  </m:oMath>
                </a14:m>
                <a:r>
                  <a:rPr lang="en-US" altLang="zh-CN" sz="2800" dirty="0">
                    <a:latin typeface="仿宋" panose="02010609060101010101" pitchFamily="49" charset="-122"/>
                    <a:ea typeface="仿宋" panose="02010609060101010101" pitchFamily="49" charset="-122"/>
                  </a:rPr>
                  <a:t>,</a:t>
                </a:r>
                <a:r>
                  <a:rPr lang="zh-CN" altLang="zh-CN" sz="2800" dirty="0">
                    <a:solidFill>
                      <a:srgbClr val="FF0000"/>
                    </a:solidFill>
                    <a:sym typeface="+mn-ea"/>
                  </a:rPr>
                  <a:t>（本页不讲，自学）</a:t>
                </a:r>
                <a:endParaRPr lang="en-US" altLang="zh-CN" sz="2800" i="1" dirty="0"/>
              </a:p>
              <a:p>
                <a:pPr>
                  <a:lnSpc>
                    <a:spcPct val="100000"/>
                  </a:lnSpc>
                  <a:spcBef>
                    <a:spcPts val="0"/>
                  </a:spcBef>
                </a:pPr>
                <a14:m>
                  <m:oMathPara xmlns:m="http://schemas.openxmlformats.org/officeDocument/2006/math">
                    <m:oMathParaPr>
                      <m:jc m:val="centerGroup"/>
                    </m:oMathParaPr>
                    <m:oMath xmlns:m="http://schemas.openxmlformats.org/officeDocument/2006/math">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i="1">
                                  <a:latin typeface="Cambria Math" panose="02040503050406030204" pitchFamily="18" charset="0"/>
                                </a:rPr>
                                <m:t>𝑡</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𝑔</m:t>
                          </m:r>
                          <m:r>
                            <a:rPr lang="en-US" altLang="zh-CN" sz="2800" b="0" i="1" smtClean="0">
                              <a:latin typeface="Cambria Math" panose="02040503050406030204" pitchFamily="18" charset="0"/>
                            </a:rPr>
                            <m:t>(</m:t>
                          </m:r>
                          <m:r>
                            <a:rPr lang="en-US" altLang="zh-CN" sz="2800" i="1">
                              <a:latin typeface="Cambria Math" panose="02040503050406030204" pitchFamily="18" charset="0"/>
                            </a:rPr>
                            <m:t>𝑡</m:t>
                          </m:r>
                          <m:r>
                            <a:rPr lang="en-US" altLang="zh-CN" sz="2800" b="0" i="1" smtClean="0">
                              <a:latin typeface="Cambria Math" panose="02040503050406030204" pitchFamily="18" charset="0"/>
                            </a:rPr>
                            <m:t>)</m:t>
                          </m:r>
                        </m:e>
                      </m:d>
                      <m:r>
                        <a:rPr lang="en-US" altLang="zh-CN" sz="2800" b="0" i="1" smtClean="0">
                          <a:latin typeface="Cambria Math" panose="02040503050406030204" pitchFamily="18" charset="0"/>
                        </a:rPr>
                        <m:t>=</m:t>
                      </m:r>
                      <m:nary>
                        <m:naryPr>
                          <m:ctrlPr>
                            <a:rPr lang="en-US" altLang="zh-CN" sz="280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m:t>
                          </m:r>
                          <m:r>
                            <a:rPr lang="zh-CN" altLang="en-US" sz="2800" b="0" i="1" smtClean="0">
                              <a:latin typeface="Cambria Math" panose="02040503050406030204" pitchFamily="18" charset="0"/>
                            </a:rPr>
                            <m:t>𝜋</m:t>
                          </m:r>
                        </m:sub>
                        <m:sup>
                          <m:r>
                            <a:rPr lang="zh-CN" altLang="en-US" sz="2800" i="1" smtClean="0">
                              <a:latin typeface="Cambria Math" panose="02040503050406030204" pitchFamily="18" charset="0"/>
                            </a:rPr>
                            <m:t>𝜋</m:t>
                          </m:r>
                        </m:sup>
                        <m:e>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i="1">
                                  <a:latin typeface="Cambria Math" panose="02040503050406030204" pitchFamily="18" charset="0"/>
                                </a:rPr>
                                <m:t>𝑡</m:t>
                              </m:r>
                            </m:e>
                          </m:d>
                          <m:r>
                            <a:rPr lang="en-US" altLang="zh-CN" sz="2800" b="0" i="1" smtClean="0">
                              <a:latin typeface="Cambria Math" panose="02040503050406030204" pitchFamily="18" charset="0"/>
                            </a:rPr>
                            <m:t>𝑔</m:t>
                          </m:r>
                          <m:d>
                            <m:dPr>
                              <m:ctrlPr>
                                <a:rPr lang="en-US" altLang="zh-CN" sz="2800" b="0" i="1" smtClean="0">
                                  <a:latin typeface="Cambria Math" panose="02040503050406030204" pitchFamily="18" charset="0"/>
                                </a:rPr>
                              </m:ctrlPr>
                            </m:dPr>
                            <m:e>
                              <m:r>
                                <a:rPr lang="en-US" altLang="zh-CN" sz="2800" i="1">
                                  <a:latin typeface="Cambria Math" panose="02040503050406030204" pitchFamily="18" charset="0"/>
                                </a:rPr>
                                <m:t>𝑡</m:t>
                              </m:r>
                            </m:e>
                          </m:d>
                          <m:r>
                            <a:rPr lang="en-US" altLang="zh-CN" sz="2800" b="0" i="1" smtClean="0">
                              <a:latin typeface="Cambria Math" panose="02040503050406030204" pitchFamily="18" charset="0"/>
                            </a:rPr>
                            <m:t>𝑑</m:t>
                          </m:r>
                          <m:r>
                            <a:rPr lang="en-US" altLang="zh-CN" sz="2800" i="1">
                              <a:latin typeface="Cambria Math" panose="02040503050406030204" pitchFamily="18" charset="0"/>
                            </a:rPr>
                            <m:t>𝑡</m:t>
                          </m:r>
                        </m:e>
                      </m:nary>
                    </m:oMath>
                  </m:oMathPara>
                </a14:m>
                <a:endParaRPr lang="en-US" altLang="zh-CN" sz="2800" dirty="0"/>
              </a:p>
              <a:p>
                <a:pPr>
                  <a:lnSpc>
                    <a:spcPct val="120000"/>
                  </a:lnSpc>
                </a:pPr>
                <a:r>
                  <a:rPr lang="zh-CN" altLang="en-US" sz="2800" dirty="0">
                    <a:solidFill>
                      <a:srgbClr val="0000FF"/>
                    </a:solidFill>
                  </a:rPr>
                  <a:t>分析</a:t>
                </a:r>
                <a:r>
                  <a:rPr lang="en-US" altLang="zh-CN" sz="2800" dirty="0">
                    <a:solidFill>
                      <a:srgbClr val="0000FF"/>
                    </a:solidFill>
                    <a:latin typeface="仿宋" panose="02010609060101010101" pitchFamily="49" charset="-122"/>
                    <a:ea typeface="仿宋" panose="02010609060101010101" pitchFamily="49" charset="-122"/>
                  </a:rPr>
                  <a:t>:</a:t>
                </a:r>
                <a14:m>
                  <m:oMath xmlns:m="http://schemas.openxmlformats.org/officeDocument/2006/math">
                    <m:r>
                      <a:rPr lang="en-US" altLang="zh-CN" sz="2800" i="1" smtClean="0">
                        <a:solidFill>
                          <a:srgbClr val="0000FF"/>
                        </a:solidFill>
                        <a:latin typeface="Cambria Math" panose="02040503050406030204" pitchFamily="18" charset="0"/>
                        <a:ea typeface="Cambria Math" panose="02040503050406030204" pitchFamily="18" charset="0"/>
                      </a:rPr>
                      <m:t>∀</m:t>
                    </m:r>
                    <m:r>
                      <a:rPr lang="en-US" altLang="zh-CN" sz="2800" b="0" i="1" smtClean="0">
                        <a:solidFill>
                          <a:srgbClr val="0000FF"/>
                        </a:solidFill>
                        <a:latin typeface="Cambria Math" panose="02040503050406030204" pitchFamily="18" charset="0"/>
                        <a:ea typeface="Cambria Math" panose="02040503050406030204" pitchFamily="18" charset="0"/>
                      </a:rPr>
                      <m:t>𝑘</m:t>
                    </m:r>
                    <m:r>
                      <a:rPr lang="en-US" altLang="zh-CN" sz="2800" b="0" i="1" smtClean="0">
                        <a:solidFill>
                          <a:srgbClr val="0000FF"/>
                        </a:solidFill>
                        <a:latin typeface="Cambria Math" panose="02040503050406030204" pitchFamily="18" charset="0"/>
                        <a:ea typeface="Cambria Math" panose="02040503050406030204" pitchFamily="18" charset="0"/>
                      </a:rPr>
                      <m:t>,</m:t>
                    </m:r>
                    <m:r>
                      <a:rPr lang="en-US" altLang="zh-CN" sz="2800" b="0" i="1" smtClean="0">
                        <a:solidFill>
                          <a:srgbClr val="0000FF"/>
                        </a:solidFill>
                        <a:latin typeface="Cambria Math" panose="02040503050406030204" pitchFamily="18" charset="0"/>
                        <a:ea typeface="Cambria Math" panose="02040503050406030204" pitchFamily="18" charset="0"/>
                      </a:rPr>
                      <m:t>𝑚</m:t>
                    </m:r>
                    <m:r>
                      <a:rPr lang="en-US" altLang="zh-CN" sz="2800" b="0" i="1" smtClean="0">
                        <a:solidFill>
                          <a:srgbClr val="0000FF"/>
                        </a:solidFill>
                        <a:latin typeface="Cambria Math" panose="02040503050406030204" pitchFamily="18" charset="0"/>
                        <a:ea typeface="Cambria Math" panose="02040503050406030204" pitchFamily="18" charset="0"/>
                      </a:rPr>
                      <m:t>,</m:t>
                    </m:r>
                    <m:r>
                      <a:rPr lang="en-US" altLang="zh-CN" sz="2800" b="0" i="1" smtClean="0">
                        <a:solidFill>
                          <a:srgbClr val="0000FF"/>
                        </a:solidFill>
                        <a:latin typeface="Cambria Math" panose="02040503050406030204" pitchFamily="18" charset="0"/>
                        <a:ea typeface="Cambria Math" panose="02040503050406030204" pitchFamily="18" charset="0"/>
                      </a:rPr>
                      <m:t>𝑛</m:t>
                    </m:r>
                    <m:r>
                      <a:rPr lang="en-US" altLang="zh-CN" sz="2800" b="0" i="1" smtClean="0">
                        <a:solidFill>
                          <a:srgbClr val="0000FF"/>
                        </a:solidFill>
                        <a:latin typeface="Cambria Math" panose="02040503050406030204" pitchFamily="18" charset="0"/>
                        <a:ea typeface="Cambria Math" panose="02040503050406030204" pitchFamily="18" charset="0"/>
                      </a:rPr>
                      <m:t>∈</m:t>
                    </m:r>
                    <m:r>
                      <a:rPr lang="en-US" altLang="zh-CN" sz="2800" b="0" i="1" smtClean="0">
                        <a:solidFill>
                          <a:srgbClr val="0000FF"/>
                        </a:solidFill>
                        <a:latin typeface="Cambria Math" panose="02040503050406030204" pitchFamily="18" charset="0"/>
                        <a:ea typeface="Cambria Math" panose="02040503050406030204" pitchFamily="18" charset="0"/>
                      </a:rPr>
                      <m:t>ℕ</m:t>
                    </m:r>
                  </m:oMath>
                </a14:m>
                <a:r>
                  <a:rPr lang="en-US" altLang="zh-CN" sz="2800" dirty="0">
                    <a:solidFill>
                      <a:srgbClr val="0000FF"/>
                    </a:solidFill>
                    <a:latin typeface="仿宋" panose="02010609060101010101" pitchFamily="49" charset="-122"/>
                    <a:ea typeface="仿宋" panose="02010609060101010101" pitchFamily="49" charset="-122"/>
                  </a:rPr>
                  <a:t>,</a:t>
                </a:r>
              </a:p>
              <a:p>
                <a:pPr>
                  <a:lnSpc>
                    <a:spcPct val="120000"/>
                  </a:lnSpc>
                </a:pPr>
                <a14:m>
                  <m:oMathPara xmlns:m="http://schemas.openxmlformats.org/officeDocument/2006/math">
                    <m:oMathParaPr>
                      <m:jc m:val="centerGroup"/>
                    </m:oMathParaPr>
                    <m:oMath xmlns:m="http://schemas.openxmlformats.org/officeDocument/2006/math">
                      <m:nary>
                        <m:naryPr>
                          <m:ctrlPr>
                            <a:rPr lang="en-US" altLang="zh-CN" sz="280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m:t>
                          </m:r>
                          <m:r>
                            <a:rPr lang="zh-CN" altLang="en-US" sz="2800" b="0" i="1" smtClean="0">
                              <a:latin typeface="Cambria Math" panose="02040503050406030204" pitchFamily="18" charset="0"/>
                            </a:rPr>
                            <m:t>𝜋</m:t>
                          </m:r>
                        </m:sub>
                        <m:sup>
                          <m:r>
                            <a:rPr lang="zh-CN" altLang="en-US" sz="2800" i="1" smtClean="0">
                              <a:latin typeface="Cambria Math" panose="02040503050406030204" pitchFamily="18" charset="0"/>
                            </a:rPr>
                            <m:t>𝜋</m:t>
                          </m:r>
                        </m:sup>
                        <m:e>
                          <m:r>
                            <m:rPr>
                              <m:sty m:val="p"/>
                            </m:rPr>
                            <a:rPr lang="en-US" altLang="zh-CN" sz="2800">
                              <a:solidFill>
                                <a:schemeClr val="accent6">
                                  <a:lumMod val="75000"/>
                                </a:schemeClr>
                              </a:solidFill>
                              <a:latin typeface="Cambria Math" panose="02040503050406030204" pitchFamily="18" charset="0"/>
                            </a:rPr>
                            <m:t>cos</m:t>
                          </m:r>
                          <m:r>
                            <a:rPr lang="en-US" altLang="zh-CN" sz="2800" i="1">
                              <a:solidFill>
                                <a:schemeClr val="accent6">
                                  <a:lumMod val="75000"/>
                                </a:schemeClr>
                              </a:solidFill>
                              <a:latin typeface="Cambria Math" panose="02040503050406030204" pitchFamily="18" charset="0"/>
                            </a:rPr>
                            <m:t> </m:t>
                          </m:r>
                          <m:r>
                            <a:rPr lang="en-US" altLang="zh-CN" sz="2800" i="1">
                              <a:solidFill>
                                <a:schemeClr val="accent6">
                                  <a:lumMod val="75000"/>
                                </a:schemeClr>
                              </a:solidFill>
                              <a:latin typeface="Cambria Math" panose="02040503050406030204" pitchFamily="18" charset="0"/>
                            </a:rPr>
                            <m:t>𝑘𝑡𝑑𝑡</m:t>
                          </m:r>
                          <m:r>
                            <a:rPr lang="en-US" altLang="zh-CN" sz="2800" b="0" i="1" smtClean="0">
                              <a:latin typeface="Cambria Math" panose="02040503050406030204" pitchFamily="18" charset="0"/>
                            </a:rPr>
                            <m:t>=</m:t>
                          </m:r>
                          <m:nary>
                            <m:naryPr>
                              <m:ctrlPr>
                                <a:rPr lang="en-US" altLang="zh-CN" sz="2800" i="1">
                                  <a:latin typeface="Cambria Math" panose="02040503050406030204" pitchFamily="18" charset="0"/>
                                </a:rPr>
                              </m:ctrlPr>
                            </m:naryPr>
                            <m:sub>
                              <m:r>
                                <m:rPr>
                                  <m:brk m:alnAt="23"/>
                                </m:rPr>
                                <a:rPr lang="en-US" altLang="zh-CN" sz="2800" i="1">
                                  <a:latin typeface="Cambria Math" panose="02040503050406030204" pitchFamily="18" charset="0"/>
                                </a:rPr>
                                <m:t>−</m:t>
                              </m:r>
                              <m:r>
                                <a:rPr lang="zh-CN" altLang="en-US" sz="2800" i="1">
                                  <a:latin typeface="Cambria Math" panose="02040503050406030204" pitchFamily="18" charset="0"/>
                                </a:rPr>
                                <m:t>𝜋</m:t>
                              </m:r>
                            </m:sub>
                            <m:sup>
                              <m:r>
                                <a:rPr lang="zh-CN" altLang="en-US" sz="2800" i="1">
                                  <a:latin typeface="Cambria Math" panose="02040503050406030204" pitchFamily="18" charset="0"/>
                                </a:rPr>
                                <m:t>𝜋</m:t>
                              </m:r>
                            </m:sup>
                            <m:e>
                              <m:r>
                                <m:rPr>
                                  <m:sty m:val="p"/>
                                </m:rPr>
                                <a:rPr lang="en-US" altLang="zh-CN" sz="2800">
                                  <a:solidFill>
                                    <a:schemeClr val="accent6">
                                      <a:lumMod val="75000"/>
                                    </a:schemeClr>
                                  </a:solidFill>
                                  <a:latin typeface="Cambria Math" panose="02040503050406030204" pitchFamily="18" charset="0"/>
                                </a:rPr>
                                <m:t>sin</m:t>
                              </m:r>
                              <m:r>
                                <a:rPr lang="en-US" altLang="zh-CN" sz="2800" b="0" i="0" smtClean="0">
                                  <a:solidFill>
                                    <a:schemeClr val="accent6">
                                      <a:lumMod val="75000"/>
                                    </a:schemeClr>
                                  </a:solidFill>
                                  <a:latin typeface="Cambria Math" panose="02040503050406030204" pitchFamily="18" charset="0"/>
                                </a:rPr>
                                <m:t> </m:t>
                              </m:r>
                              <m:r>
                                <a:rPr lang="en-US" altLang="zh-CN" sz="2800" i="1">
                                  <a:solidFill>
                                    <a:schemeClr val="accent6">
                                      <a:lumMod val="75000"/>
                                    </a:schemeClr>
                                  </a:solidFill>
                                  <a:latin typeface="Cambria Math" panose="02040503050406030204" pitchFamily="18" charset="0"/>
                                </a:rPr>
                                <m:t>𝑘𝑡</m:t>
                              </m:r>
                              <m:r>
                                <a:rPr lang="en-US" altLang="zh-CN" sz="2800" i="1">
                                  <a:latin typeface="Cambria Math" panose="02040503050406030204" pitchFamily="18" charset="0"/>
                                </a:rPr>
                                <m:t>𝑑𝑡</m:t>
                              </m:r>
                              <m:r>
                                <a:rPr lang="en-US" altLang="zh-CN" sz="2800" i="1">
                                  <a:latin typeface="Cambria Math" panose="02040503050406030204" pitchFamily="18" charset="0"/>
                                </a:rPr>
                                <m:t>=0</m:t>
                              </m:r>
                            </m:e>
                          </m:nary>
                        </m:e>
                      </m:nary>
                    </m:oMath>
                  </m:oMathPara>
                </a14:m>
                <a:endParaRPr lang="en-US" altLang="zh-CN" sz="2800" b="0" dirty="0">
                  <a:latin typeface="仿宋" panose="02010609060101010101" pitchFamily="49" charset="-122"/>
                </a:endParaRPr>
              </a:p>
              <a:p>
                <a:pPr>
                  <a:lnSpc>
                    <a:spcPct val="120000"/>
                  </a:lnSpc>
                </a:pPr>
                <a14:m>
                  <m:oMathPara xmlns:m="http://schemas.openxmlformats.org/officeDocument/2006/math">
                    <m:oMathParaPr>
                      <m:jc m:val="centerGroup"/>
                    </m:oMathParaPr>
                    <m:oMath xmlns:m="http://schemas.openxmlformats.org/officeDocument/2006/math">
                      <m:nary>
                        <m:naryPr>
                          <m:ctrlPr>
                            <a:rPr lang="en-US" altLang="zh-CN" sz="280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m:t>
                          </m:r>
                          <m:r>
                            <a:rPr lang="zh-CN" altLang="en-US" sz="2800" b="0" i="1" smtClean="0">
                              <a:latin typeface="Cambria Math" panose="02040503050406030204" pitchFamily="18" charset="0"/>
                            </a:rPr>
                            <m:t>𝜋</m:t>
                          </m:r>
                        </m:sub>
                        <m:sup>
                          <m:r>
                            <a:rPr lang="zh-CN" altLang="en-US" sz="2800" i="1" smtClean="0">
                              <a:latin typeface="Cambria Math" panose="02040503050406030204" pitchFamily="18" charset="0"/>
                            </a:rPr>
                            <m:t>𝜋</m:t>
                          </m:r>
                        </m:sup>
                        <m:e>
                          <m:r>
                            <m:rPr>
                              <m:sty m:val="p"/>
                            </m:rPr>
                            <a:rPr lang="en-US" altLang="zh-CN" sz="2800">
                              <a:solidFill>
                                <a:schemeClr val="accent6">
                                  <a:lumMod val="75000"/>
                                </a:schemeClr>
                              </a:solidFill>
                              <a:latin typeface="Cambria Math" panose="02040503050406030204" pitchFamily="18" charset="0"/>
                            </a:rPr>
                            <m:t>sin</m:t>
                          </m:r>
                          <m:r>
                            <a:rPr lang="en-US" altLang="zh-CN" sz="2800" b="0" i="0" smtClean="0">
                              <a:solidFill>
                                <a:schemeClr val="accent6">
                                  <a:lumMod val="75000"/>
                                </a:schemeClr>
                              </a:solidFill>
                              <a:latin typeface="Cambria Math" panose="02040503050406030204" pitchFamily="18" charset="0"/>
                            </a:rPr>
                            <m:t> </m:t>
                          </m:r>
                          <m:r>
                            <a:rPr lang="en-US" altLang="zh-CN" sz="2800" b="0" i="1" smtClean="0">
                              <a:solidFill>
                                <a:schemeClr val="accent6">
                                  <a:lumMod val="75000"/>
                                </a:schemeClr>
                              </a:solidFill>
                              <a:latin typeface="Cambria Math" panose="02040503050406030204" pitchFamily="18" charset="0"/>
                            </a:rPr>
                            <m:t>𝑚</m:t>
                          </m:r>
                          <m:r>
                            <a:rPr lang="en-US" altLang="zh-CN" sz="2800" i="1">
                              <a:solidFill>
                                <a:schemeClr val="accent6">
                                  <a:lumMod val="75000"/>
                                </a:schemeClr>
                              </a:solidFill>
                              <a:latin typeface="Cambria Math" panose="02040503050406030204" pitchFamily="18" charset="0"/>
                            </a:rPr>
                            <m:t>𝑡</m:t>
                          </m:r>
                          <m:r>
                            <a:rPr lang="en-US" altLang="zh-CN" sz="2800" i="1" smtClean="0">
                              <a:solidFill>
                                <a:schemeClr val="accent6">
                                  <a:lumMod val="75000"/>
                                </a:schemeClr>
                              </a:solidFill>
                              <a:latin typeface="Cambria Math" panose="02040503050406030204" pitchFamily="18" charset="0"/>
                              <a:ea typeface="Cambria Math" panose="02040503050406030204" pitchFamily="18" charset="0"/>
                            </a:rPr>
                            <m:t>∙</m:t>
                          </m:r>
                          <m:r>
                            <m:rPr>
                              <m:sty m:val="p"/>
                            </m:rPr>
                            <a:rPr lang="en-US" altLang="zh-CN" sz="2800">
                              <a:solidFill>
                                <a:schemeClr val="accent6">
                                  <a:lumMod val="75000"/>
                                </a:schemeClr>
                              </a:solidFill>
                              <a:latin typeface="Cambria Math" panose="02040503050406030204" pitchFamily="18" charset="0"/>
                            </a:rPr>
                            <m:t>cos</m:t>
                          </m:r>
                          <m:r>
                            <a:rPr lang="en-US" altLang="zh-CN" sz="2800" i="1">
                              <a:solidFill>
                                <a:schemeClr val="accent6">
                                  <a:lumMod val="75000"/>
                                </a:schemeClr>
                              </a:solidFill>
                              <a:latin typeface="Cambria Math" panose="02040503050406030204" pitchFamily="18" charset="0"/>
                            </a:rPr>
                            <m:t> </m:t>
                          </m:r>
                          <m:r>
                            <a:rPr lang="en-US" altLang="zh-CN" sz="2800" b="0" i="1" smtClean="0">
                              <a:solidFill>
                                <a:schemeClr val="accent6">
                                  <a:lumMod val="75000"/>
                                </a:schemeClr>
                              </a:solidFill>
                              <a:latin typeface="Cambria Math" panose="02040503050406030204" pitchFamily="18" charset="0"/>
                            </a:rPr>
                            <m:t>𝑚</m:t>
                          </m:r>
                          <m:r>
                            <a:rPr lang="en-US" altLang="zh-CN" sz="2800" i="1">
                              <a:solidFill>
                                <a:schemeClr val="accent6">
                                  <a:lumMod val="75000"/>
                                </a:schemeClr>
                              </a:solidFill>
                              <a:latin typeface="Cambria Math" panose="02040503050406030204" pitchFamily="18" charset="0"/>
                            </a:rPr>
                            <m:t>𝑡</m:t>
                          </m:r>
                          <m:r>
                            <a:rPr lang="en-US" altLang="zh-CN" sz="2800" i="1" smtClean="0">
                              <a:solidFill>
                                <a:schemeClr val="tx1"/>
                              </a:solidFill>
                              <a:latin typeface="Cambria Math" panose="02040503050406030204" pitchFamily="18" charset="0"/>
                            </a:rPr>
                            <m:t>𝑑</m:t>
                          </m:r>
                          <m:r>
                            <a:rPr lang="en-US" altLang="zh-CN" sz="2800" b="0" i="1" smtClean="0">
                              <a:solidFill>
                                <a:schemeClr val="tx1"/>
                              </a:solidFill>
                              <a:latin typeface="Cambria Math" panose="02040503050406030204" pitchFamily="18" charset="0"/>
                            </a:rPr>
                            <m:t>𝑡</m:t>
                          </m:r>
                          <m:r>
                            <a:rPr lang="en-US" altLang="zh-CN" sz="2800" b="0" i="1" smtClean="0">
                              <a:latin typeface="Cambria Math" panose="02040503050406030204" pitchFamily="18" charset="0"/>
                            </a:rPr>
                            <m:t>=0</m:t>
                          </m:r>
                        </m:e>
                      </m:nary>
                    </m:oMath>
                  </m:oMathPara>
                </a14:m>
                <a:endParaRPr lang="en-US" altLang="zh-CN" sz="2800" dirty="0">
                  <a:solidFill>
                    <a:srgbClr val="0000FF"/>
                  </a:solidFill>
                  <a:latin typeface="仿宋" panose="02010609060101010101" pitchFamily="49" charset="-122"/>
                  <a:ea typeface="仿宋" panose="02010609060101010101" pitchFamily="49"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1.4.9</a:t>
                </a:r>
                <a:r>
                  <a:rPr lang="zh-CN" altLang="zh-CN" sz="2800" dirty="0"/>
                  <a:t>考查</a:t>
                </a:r>
                <a:r>
                  <a:rPr lang="zh-CN" altLang="en-US" sz="2800" dirty="0"/>
                  <a:t>定义在</a:t>
                </a:r>
                <a14:m>
                  <m:oMath xmlns:m="http://schemas.openxmlformats.org/officeDocument/2006/math">
                    <m:r>
                      <a:rPr lang="en-US" altLang="zh-CN" sz="2800" i="1">
                        <a:latin typeface="Cambria Math" panose="02040503050406030204" pitchFamily="18" charset="0"/>
                      </a:rPr>
                      <m:t>[−</m:t>
                    </m:r>
                    <m:r>
                      <a:rPr lang="en-US" altLang="zh-CN" sz="2800" i="1">
                        <a:latin typeface="Cambria Math" panose="02040503050406030204" pitchFamily="18" charset="0"/>
                      </a:rPr>
                      <m:t>𝜋</m:t>
                    </m:r>
                    <m:r>
                      <a:rPr lang="en-US" altLang="zh-CN" sz="2800" i="1">
                        <a:latin typeface="Cambria Math" panose="02040503050406030204" pitchFamily="18" charset="0"/>
                      </a:rPr>
                      <m:t>,</m:t>
                    </m:r>
                    <m:r>
                      <a:rPr lang="en-US" altLang="zh-CN" sz="2800" i="1">
                        <a:latin typeface="Cambria Math" panose="02040503050406030204" pitchFamily="18" charset="0"/>
                      </a:rPr>
                      <m:t>𝜋</m:t>
                    </m:r>
                    <m:r>
                      <a:rPr lang="en-US" altLang="zh-CN" sz="2800" i="1">
                        <a:latin typeface="Cambria Math" panose="02040503050406030204" pitchFamily="18" charset="0"/>
                      </a:rPr>
                      <m:t>]</m:t>
                    </m:r>
                  </m:oMath>
                </a14:m>
                <a:r>
                  <a:rPr lang="zh-CN" altLang="zh-CN" sz="2800" dirty="0"/>
                  <a:t>的</a:t>
                </a:r>
                <a:r>
                  <a:rPr lang="zh-CN" altLang="en-US" sz="2800" dirty="0"/>
                  <a:t>光滑函数空间</a:t>
                </a:r>
                <a14:m>
                  <m:oMath xmlns:m="http://schemas.openxmlformats.org/officeDocument/2006/math">
                    <m:r>
                      <a:rPr lang="en-US" altLang="zh-CN" sz="2800" b="0" i="1" smtClean="0">
                        <a:latin typeface="Cambria Math" panose="02040503050406030204" pitchFamily="18" charset="0"/>
                      </a:rPr>
                      <m:t>𝑆</m:t>
                    </m:r>
                  </m:oMath>
                </a14:m>
                <a:r>
                  <a:rPr lang="en-US" altLang="zh-CN" sz="2800" dirty="0">
                    <a:latin typeface="仿宋" panose="02010609060101010101" pitchFamily="49" charset="-122"/>
                    <a:ea typeface="仿宋" panose="02010609060101010101" pitchFamily="49" charset="-122"/>
                  </a:rPr>
                  <a:t>,</a:t>
                </a:r>
                <a:r>
                  <a:rPr lang="zh-CN" altLang="en-US" sz="2800" dirty="0"/>
                  <a:t>定义内积为</a:t>
                </a:r>
                <a14:m>
                  <m:oMath xmlns:m="http://schemas.openxmlformats.org/officeDocument/2006/math">
                    <m:r>
                      <a:rPr lang="zh-CN" altLang="en-US" sz="2800" i="1" smtClean="0">
                        <a:latin typeface="Cambria Math" panose="02040503050406030204" pitchFamily="18" charset="0"/>
                      </a:rPr>
                      <m:t>∀</m:t>
                    </m:r>
                    <m:r>
                      <a:rPr lang="en-US" altLang="zh-CN" sz="2800" i="1">
                        <a:latin typeface="Cambria Math" panose="02040503050406030204" pitchFamily="18" charset="0"/>
                      </a:rPr>
                      <m:t>𝑓</m:t>
                    </m:r>
                    <m:d>
                      <m:dPr>
                        <m:ctrlPr>
                          <a:rPr lang="en-US" altLang="zh-CN" sz="2800" i="1">
                            <a:latin typeface="Cambria Math" panose="02040503050406030204" pitchFamily="18" charset="0"/>
                          </a:rPr>
                        </m:ctrlPr>
                      </m:dPr>
                      <m:e>
                        <m:r>
                          <a:rPr lang="en-US" altLang="zh-CN" sz="2800" i="1" smtClean="0">
                            <a:latin typeface="Cambria Math" panose="02040503050406030204" pitchFamily="18" charset="0"/>
                          </a:rPr>
                          <m:t>𝑡</m:t>
                        </m:r>
                      </m:e>
                    </m:d>
                    <m:r>
                      <a:rPr lang="en-US" altLang="zh-CN" sz="2800" i="1">
                        <a:latin typeface="Cambria Math" panose="02040503050406030204" pitchFamily="18" charset="0"/>
                      </a:rPr>
                      <m:t>,</m:t>
                    </m:r>
                    <m:r>
                      <a:rPr lang="en-US" altLang="zh-CN" sz="2800" i="1">
                        <a:latin typeface="Cambria Math" panose="02040503050406030204" pitchFamily="18" charset="0"/>
                      </a:rPr>
                      <m:t>𝑔</m:t>
                    </m:r>
                    <m:r>
                      <a:rPr lang="en-US" altLang="zh-CN" sz="2800" i="1">
                        <a:latin typeface="Cambria Math" panose="02040503050406030204" pitchFamily="18" charset="0"/>
                      </a:rPr>
                      <m:t>(</m:t>
                    </m:r>
                    <m:r>
                      <a:rPr lang="en-US" altLang="zh-CN" sz="2800" i="1">
                        <a:latin typeface="Cambria Math" panose="02040503050406030204" pitchFamily="18" charset="0"/>
                      </a:rPr>
                      <m:t>𝑡</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m:t>
                    </m:r>
                    <m:r>
                      <a:rPr lang="en-US" altLang="zh-CN" sz="2800" i="1">
                        <a:latin typeface="Cambria Math" panose="02040503050406030204" pitchFamily="18" charset="0"/>
                        <a:ea typeface="Cambria Math" panose="02040503050406030204" pitchFamily="18" charset="0"/>
                      </a:rPr>
                      <m:t>𝑆</m:t>
                    </m:r>
                  </m:oMath>
                </a14:m>
                <a:r>
                  <a:rPr lang="en-US" altLang="zh-CN" sz="2800" dirty="0">
                    <a:latin typeface="仿宋" panose="02010609060101010101" pitchFamily="49" charset="-122"/>
                    <a:ea typeface="仿宋" panose="02010609060101010101" pitchFamily="49" charset="-122"/>
                  </a:rPr>
                  <a:t>,</a:t>
                </a:r>
                <a:r>
                  <a:rPr lang="zh-CN" altLang="zh-CN" sz="2800" dirty="0">
                    <a:solidFill>
                      <a:srgbClr val="FF0000"/>
                    </a:solidFill>
                    <a:sym typeface="+mn-ea"/>
                  </a:rPr>
                  <a:t>（本页不讲，自学）</a:t>
                </a:r>
                <a:endParaRPr lang="en-US" altLang="zh-CN" sz="2800" i="1" dirty="0"/>
              </a:p>
              <a:p>
                <a:pPr>
                  <a:lnSpc>
                    <a:spcPct val="100000"/>
                  </a:lnSpc>
                  <a:spcBef>
                    <a:spcPts val="0"/>
                  </a:spcBef>
                </a:pPr>
                <a14:m>
                  <m:oMathPara xmlns:m="http://schemas.openxmlformats.org/officeDocument/2006/math">
                    <m:oMathParaPr>
                      <m:jc m:val="centerGroup"/>
                    </m:oMathParaPr>
                    <m:oMath xmlns:m="http://schemas.openxmlformats.org/officeDocument/2006/math">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i="1">
                                  <a:latin typeface="Cambria Math" panose="02040503050406030204" pitchFamily="18" charset="0"/>
                                </a:rPr>
                                <m:t>𝑡</m:t>
                              </m:r>
                            </m:e>
                          </m:d>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𝑔</m:t>
                          </m:r>
                          <m:r>
                            <a:rPr lang="en-US" altLang="zh-CN" sz="2800" b="0" i="1" smtClean="0">
                              <a:latin typeface="Cambria Math" panose="02040503050406030204" pitchFamily="18" charset="0"/>
                            </a:rPr>
                            <m:t>(</m:t>
                          </m:r>
                          <m:r>
                            <a:rPr lang="en-US" altLang="zh-CN" sz="2800" i="1">
                              <a:latin typeface="Cambria Math" panose="02040503050406030204" pitchFamily="18" charset="0"/>
                            </a:rPr>
                            <m:t>𝑡</m:t>
                          </m:r>
                          <m:r>
                            <a:rPr lang="en-US" altLang="zh-CN" sz="2800" b="0" i="1" smtClean="0">
                              <a:latin typeface="Cambria Math" panose="02040503050406030204" pitchFamily="18" charset="0"/>
                            </a:rPr>
                            <m:t>)</m:t>
                          </m:r>
                        </m:e>
                      </m:d>
                      <m:r>
                        <a:rPr lang="en-US" altLang="zh-CN" sz="2800" b="0" i="1" smtClean="0">
                          <a:latin typeface="Cambria Math" panose="02040503050406030204" pitchFamily="18" charset="0"/>
                        </a:rPr>
                        <m:t>=</m:t>
                      </m:r>
                      <m:nary>
                        <m:naryPr>
                          <m:ctrlPr>
                            <a:rPr lang="en-US" altLang="zh-CN" sz="2800" i="1" smtClean="0">
                              <a:latin typeface="Cambria Math" panose="02040503050406030204" pitchFamily="18" charset="0"/>
                            </a:rPr>
                          </m:ctrlPr>
                        </m:naryPr>
                        <m:sub>
                          <m:r>
                            <m:rPr>
                              <m:brk m:alnAt="23"/>
                            </m:rPr>
                            <a:rPr lang="en-US" altLang="zh-CN" sz="2800" b="0" i="1" smtClean="0">
                              <a:latin typeface="Cambria Math" panose="02040503050406030204" pitchFamily="18" charset="0"/>
                            </a:rPr>
                            <m:t>−</m:t>
                          </m:r>
                          <m:r>
                            <a:rPr lang="zh-CN" altLang="en-US" sz="2800" b="0" i="1" smtClean="0">
                              <a:latin typeface="Cambria Math" panose="02040503050406030204" pitchFamily="18" charset="0"/>
                            </a:rPr>
                            <m:t>𝜋</m:t>
                          </m:r>
                        </m:sub>
                        <m:sup>
                          <m:r>
                            <a:rPr lang="zh-CN" altLang="en-US" sz="2800" i="1" smtClean="0">
                              <a:latin typeface="Cambria Math" panose="02040503050406030204" pitchFamily="18" charset="0"/>
                            </a:rPr>
                            <m:t>𝜋</m:t>
                          </m:r>
                        </m:sup>
                        <m:e>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i="1">
                                  <a:latin typeface="Cambria Math" panose="02040503050406030204" pitchFamily="18" charset="0"/>
                                </a:rPr>
                                <m:t>𝑡</m:t>
                              </m:r>
                            </m:e>
                          </m:d>
                          <m:r>
                            <a:rPr lang="en-US" altLang="zh-CN" sz="2800" b="0" i="1" smtClean="0">
                              <a:latin typeface="Cambria Math" panose="02040503050406030204" pitchFamily="18" charset="0"/>
                            </a:rPr>
                            <m:t>𝑔</m:t>
                          </m:r>
                          <m:d>
                            <m:dPr>
                              <m:ctrlPr>
                                <a:rPr lang="en-US" altLang="zh-CN" sz="2800" b="0" i="1" smtClean="0">
                                  <a:latin typeface="Cambria Math" panose="02040503050406030204" pitchFamily="18" charset="0"/>
                                </a:rPr>
                              </m:ctrlPr>
                            </m:dPr>
                            <m:e>
                              <m:r>
                                <a:rPr lang="en-US" altLang="zh-CN" sz="2800" i="1">
                                  <a:latin typeface="Cambria Math" panose="02040503050406030204" pitchFamily="18" charset="0"/>
                                </a:rPr>
                                <m:t>𝑡</m:t>
                              </m:r>
                            </m:e>
                          </m:d>
                          <m:r>
                            <a:rPr lang="en-US" altLang="zh-CN" sz="2800" b="0" i="1" smtClean="0">
                              <a:latin typeface="Cambria Math" panose="02040503050406030204" pitchFamily="18" charset="0"/>
                            </a:rPr>
                            <m:t>𝑑</m:t>
                          </m:r>
                          <m:r>
                            <a:rPr lang="en-US" altLang="zh-CN" sz="2800" i="1">
                              <a:latin typeface="Cambria Math" panose="02040503050406030204" pitchFamily="18" charset="0"/>
                            </a:rPr>
                            <m:t>𝑡</m:t>
                          </m:r>
                        </m:e>
                      </m:nary>
                    </m:oMath>
                  </m:oMathPara>
                </a14:m>
                <a:endParaRPr lang="en-US" altLang="zh-CN" sz="2800" dirty="0"/>
              </a:p>
              <a:p>
                <a:pPr>
                  <a:lnSpc>
                    <a:spcPct val="120000"/>
                  </a:lnSpc>
                </a:pPr>
                <a:r>
                  <a:rPr lang="zh-CN" altLang="en-US" sz="2800" dirty="0">
                    <a:solidFill>
                      <a:srgbClr val="0000FF"/>
                    </a:solidFill>
                  </a:rPr>
                  <a:t>分析</a:t>
                </a:r>
                <a:r>
                  <a:rPr lang="en-US" altLang="zh-CN" sz="2800" dirty="0">
                    <a:solidFill>
                      <a:srgbClr val="0000FF"/>
                    </a:solidFill>
                    <a:latin typeface="仿宋" panose="02010609060101010101" pitchFamily="49" charset="-122"/>
                    <a:ea typeface="仿宋" panose="02010609060101010101" pitchFamily="49" charset="-122"/>
                  </a:rPr>
                  <a:t>:</a:t>
                </a:r>
                <a:r>
                  <a:rPr lang="zh-CN" altLang="zh-CN" sz="2800" dirty="0">
                    <a:solidFill>
                      <a:srgbClr val="0000FF"/>
                    </a:solidFill>
                  </a:rPr>
                  <a:t>在区间</a:t>
                </a:r>
                <a14:m>
                  <m:oMath xmlns:m="http://schemas.openxmlformats.org/officeDocument/2006/math">
                    <m:r>
                      <a:rPr lang="en-US" altLang="zh-CN" sz="2800">
                        <a:solidFill>
                          <a:srgbClr val="0000FF"/>
                        </a:solidFill>
                        <a:latin typeface="Cambria Math" panose="02040503050406030204" pitchFamily="18" charset="0"/>
                      </a:rPr>
                      <m:t>[</m:t>
                    </m:r>
                    <m:r>
                      <a:rPr lang="en-US" altLang="zh-CN" sz="2800" i="1">
                        <a:solidFill>
                          <a:srgbClr val="0000FF"/>
                        </a:solidFill>
                        <a:latin typeface="Cambria Math" panose="02040503050406030204" pitchFamily="18" charset="0"/>
                      </a:rPr>
                      <m:t>−</m:t>
                    </m:r>
                    <m:r>
                      <a:rPr lang="en-US" altLang="zh-CN" sz="2800" i="1">
                        <a:solidFill>
                          <a:srgbClr val="0000FF"/>
                        </a:solidFill>
                        <a:latin typeface="Cambria Math" panose="02040503050406030204" pitchFamily="18" charset="0"/>
                      </a:rPr>
                      <m:t>𝜋</m:t>
                    </m:r>
                    <m:r>
                      <a:rPr lang="en-US" altLang="zh-CN" sz="2800" i="1">
                        <a:solidFill>
                          <a:srgbClr val="0000FF"/>
                        </a:solidFill>
                        <a:latin typeface="Cambria Math" panose="02040503050406030204" pitchFamily="18" charset="0"/>
                      </a:rPr>
                      <m:t>,</m:t>
                    </m:r>
                    <m:r>
                      <a:rPr lang="en-US" altLang="zh-CN" sz="2800" i="1">
                        <a:solidFill>
                          <a:srgbClr val="0000FF"/>
                        </a:solidFill>
                        <a:latin typeface="Cambria Math" panose="02040503050406030204" pitchFamily="18" charset="0"/>
                      </a:rPr>
                      <m:t>𝜋</m:t>
                    </m:r>
                    <m:r>
                      <a:rPr lang="en-US" altLang="zh-CN" sz="2800">
                        <a:solidFill>
                          <a:srgbClr val="0000FF"/>
                        </a:solidFill>
                        <a:latin typeface="Cambria Math" panose="02040503050406030204" pitchFamily="18" charset="0"/>
                      </a:rPr>
                      <m:t>]</m:t>
                    </m:r>
                  </m:oMath>
                </a14:m>
                <a:r>
                  <a:rPr lang="zh-CN" altLang="zh-CN" sz="2800" dirty="0">
                    <a:solidFill>
                      <a:srgbClr val="0000FF"/>
                    </a:solidFill>
                  </a:rPr>
                  <a:t>上的三角函数组</a:t>
                </a:r>
                <a:endParaRPr lang="en-US" altLang="zh-CN" sz="2800" dirty="0">
                  <a:solidFill>
                    <a:srgbClr val="0000FF"/>
                  </a:solidFill>
                </a:endParaRPr>
              </a:p>
              <a:p>
                <a:pPr>
                  <a:lnSpc>
                    <a:spcPct val="100000"/>
                  </a:lnSpc>
                  <a:spcBef>
                    <a:spcPts val="0"/>
                  </a:spcBef>
                </a:pPr>
                <a14:m>
                  <m:oMathPara xmlns:m="http://schemas.openxmlformats.org/officeDocument/2006/math">
                    <m:oMathParaPr>
                      <m:jc m:val="centerGroup"/>
                    </m:oMathParaPr>
                    <m:oMath xmlns:m="http://schemas.openxmlformats.org/officeDocument/2006/math">
                      <m:r>
                        <a:rPr lang="en-US" altLang="zh-CN" sz="2800">
                          <a:solidFill>
                            <a:srgbClr val="0000FF"/>
                          </a:solidFill>
                          <a:latin typeface="Cambria Math" panose="02040503050406030204" pitchFamily="18" charset="0"/>
                        </a:rPr>
                        <m:t>1,</m:t>
                      </m:r>
                      <m:func>
                        <m:funcPr>
                          <m:ctrlPr>
                            <a:rPr lang="zh-CN" altLang="zh-CN" sz="2800" i="1">
                              <a:solidFill>
                                <a:srgbClr val="0000FF"/>
                              </a:solidFill>
                              <a:latin typeface="Cambria Math" panose="02040503050406030204" pitchFamily="18" charset="0"/>
                            </a:rPr>
                          </m:ctrlPr>
                        </m:funcPr>
                        <m:fName>
                          <m:r>
                            <m:rPr>
                              <m:sty m:val="p"/>
                            </m:rPr>
                            <a:rPr lang="en-US" altLang="zh-CN" sz="2800">
                              <a:solidFill>
                                <a:srgbClr val="0000FF"/>
                              </a:solidFill>
                              <a:latin typeface="Cambria Math" panose="02040503050406030204" pitchFamily="18" charset="0"/>
                            </a:rPr>
                            <m:t>cos</m:t>
                          </m:r>
                        </m:fName>
                        <m:e>
                          <m:r>
                            <a:rPr lang="en-US" altLang="zh-CN" sz="2800" i="1">
                              <a:solidFill>
                                <a:srgbClr val="0000FF"/>
                              </a:solidFill>
                              <a:latin typeface="Cambria Math" panose="02040503050406030204" pitchFamily="18" charset="0"/>
                            </a:rPr>
                            <m:t>𝑡</m:t>
                          </m:r>
                        </m:e>
                      </m:func>
                      <m:r>
                        <a:rPr lang="en-US" altLang="zh-CN" sz="2800" i="1">
                          <a:solidFill>
                            <a:srgbClr val="0000FF"/>
                          </a:solidFill>
                          <a:latin typeface="Cambria Math" panose="02040503050406030204" pitchFamily="18" charset="0"/>
                        </a:rPr>
                        <m:t>,</m:t>
                      </m:r>
                      <m:func>
                        <m:funcPr>
                          <m:ctrlPr>
                            <a:rPr lang="zh-CN" altLang="zh-CN" sz="2800" i="1">
                              <a:solidFill>
                                <a:srgbClr val="0000FF"/>
                              </a:solidFill>
                              <a:latin typeface="Cambria Math" panose="02040503050406030204" pitchFamily="18" charset="0"/>
                            </a:rPr>
                          </m:ctrlPr>
                        </m:funcPr>
                        <m:fName>
                          <m:r>
                            <m:rPr>
                              <m:sty m:val="p"/>
                            </m:rPr>
                            <a:rPr lang="en-US" altLang="zh-CN" sz="2800">
                              <a:solidFill>
                                <a:srgbClr val="0000FF"/>
                              </a:solidFill>
                              <a:latin typeface="Cambria Math" panose="02040503050406030204" pitchFamily="18" charset="0"/>
                            </a:rPr>
                            <m:t>sin</m:t>
                          </m:r>
                        </m:fName>
                        <m:e>
                          <m:r>
                            <a:rPr lang="en-US" altLang="zh-CN" sz="2800" i="1">
                              <a:solidFill>
                                <a:srgbClr val="0000FF"/>
                              </a:solidFill>
                              <a:latin typeface="Cambria Math" panose="02040503050406030204" pitchFamily="18" charset="0"/>
                            </a:rPr>
                            <m:t>𝑡</m:t>
                          </m:r>
                        </m:e>
                      </m:func>
                      <m:r>
                        <a:rPr lang="en-US" altLang="zh-CN" sz="2800" i="1">
                          <a:solidFill>
                            <a:srgbClr val="0000FF"/>
                          </a:solidFill>
                          <a:latin typeface="Cambria Math" panose="02040503050406030204" pitchFamily="18" charset="0"/>
                        </a:rPr>
                        <m:t>,⋯,</m:t>
                      </m:r>
                      <m:r>
                        <m:rPr>
                          <m:sty m:val="p"/>
                        </m:rPr>
                        <a:rPr lang="en-US" altLang="zh-CN" sz="2800">
                          <a:solidFill>
                            <a:srgbClr val="0000FF"/>
                          </a:solidFill>
                          <a:latin typeface="Cambria Math" panose="02040503050406030204" pitchFamily="18" charset="0"/>
                        </a:rPr>
                        <m:t>cos</m:t>
                      </m:r>
                      <m:r>
                        <a:rPr lang="en-US" altLang="zh-CN" sz="2800" i="1">
                          <a:solidFill>
                            <a:srgbClr val="0000FF"/>
                          </a:solidFill>
                          <a:latin typeface="Cambria Math" panose="02040503050406030204" pitchFamily="18" charset="0"/>
                        </a:rPr>
                        <m:t> </m:t>
                      </m:r>
                      <m:r>
                        <a:rPr lang="en-US" altLang="zh-CN" sz="2800" i="1">
                          <a:solidFill>
                            <a:srgbClr val="0000FF"/>
                          </a:solidFill>
                          <a:latin typeface="Cambria Math" panose="02040503050406030204" pitchFamily="18" charset="0"/>
                        </a:rPr>
                        <m:t>𝑘𝑡</m:t>
                      </m:r>
                      <m:r>
                        <a:rPr lang="en-US" altLang="zh-CN" sz="2800" i="1">
                          <a:solidFill>
                            <a:srgbClr val="0000FF"/>
                          </a:solidFill>
                          <a:latin typeface="Cambria Math" panose="02040503050406030204" pitchFamily="18" charset="0"/>
                        </a:rPr>
                        <m:t>,</m:t>
                      </m:r>
                      <m:func>
                        <m:funcPr>
                          <m:ctrlPr>
                            <a:rPr lang="zh-CN" altLang="zh-CN" sz="2800" i="1">
                              <a:solidFill>
                                <a:srgbClr val="0000FF"/>
                              </a:solidFill>
                              <a:latin typeface="Cambria Math" panose="02040503050406030204" pitchFamily="18" charset="0"/>
                            </a:rPr>
                          </m:ctrlPr>
                        </m:funcPr>
                        <m:fName>
                          <m:r>
                            <m:rPr>
                              <m:sty m:val="p"/>
                            </m:rPr>
                            <a:rPr lang="en-US" altLang="zh-CN" sz="2800">
                              <a:solidFill>
                                <a:srgbClr val="0000FF"/>
                              </a:solidFill>
                              <a:latin typeface="Cambria Math" panose="02040503050406030204" pitchFamily="18" charset="0"/>
                            </a:rPr>
                            <m:t>sin</m:t>
                          </m:r>
                        </m:fName>
                        <m:e>
                          <m:r>
                            <a:rPr lang="en-US" altLang="zh-CN" sz="2800" i="1">
                              <a:solidFill>
                                <a:srgbClr val="0000FF"/>
                              </a:solidFill>
                              <a:latin typeface="Cambria Math" panose="02040503050406030204" pitchFamily="18" charset="0"/>
                            </a:rPr>
                            <m:t>𝑘𝑡</m:t>
                          </m:r>
                        </m:e>
                      </m:func>
                      <m:r>
                        <a:rPr lang="en-US" altLang="zh-CN" sz="2800" i="1">
                          <a:solidFill>
                            <a:srgbClr val="0000FF"/>
                          </a:solidFill>
                          <a:latin typeface="Cambria Math" panose="02040503050406030204" pitchFamily="18" charset="0"/>
                        </a:rPr>
                        <m:t>, ⋯,</m:t>
                      </m:r>
                    </m:oMath>
                  </m:oMathPara>
                </a14:m>
                <a:endParaRPr lang="en-US" altLang="zh-CN" sz="2800" dirty="0">
                  <a:solidFill>
                    <a:srgbClr val="0000FF"/>
                  </a:solidFill>
                </a:endParaRPr>
              </a:p>
              <a:p>
                <a:pPr>
                  <a:lnSpc>
                    <a:spcPct val="120000"/>
                  </a:lnSpc>
                </a:pPr>
                <a:r>
                  <a:rPr lang="zh-CN" altLang="zh-CN" sz="2800" dirty="0">
                    <a:solidFill>
                      <a:srgbClr val="0000FF"/>
                    </a:solidFill>
                  </a:rPr>
                  <a:t>是正交向量组</a:t>
                </a:r>
                <a:r>
                  <a:rPr lang="en-US" altLang="zh-CN" sz="2800" dirty="0">
                    <a:solidFill>
                      <a:srgbClr val="0000FF"/>
                    </a:solidFill>
                    <a:latin typeface="仿宋" panose="02010609060101010101" pitchFamily="49" charset="-122"/>
                    <a:ea typeface="仿宋" panose="02010609060101010101" pitchFamily="49" charset="-122"/>
                  </a:rPr>
                  <a:t>,</a:t>
                </a:r>
                <a:r>
                  <a:rPr lang="zh-CN" altLang="en-US" sz="2800" dirty="0">
                    <a:solidFill>
                      <a:srgbClr val="0000FF"/>
                    </a:solidFill>
                  </a:rPr>
                  <a:t>也是空间</a:t>
                </a:r>
                <a14:m>
                  <m:oMath xmlns:m="http://schemas.openxmlformats.org/officeDocument/2006/math">
                    <m:r>
                      <a:rPr lang="en-US" altLang="zh-CN" sz="2800">
                        <a:solidFill>
                          <a:srgbClr val="0000FF"/>
                        </a:solidFill>
                        <a:latin typeface="Cambria Math" panose="02040503050406030204"/>
                      </a:rPr>
                      <m:t>𝑆</m:t>
                    </m:r>
                  </m:oMath>
                </a14:m>
                <a:r>
                  <a:rPr lang="zh-CN" altLang="en-US" sz="2800" dirty="0">
                    <a:solidFill>
                      <a:srgbClr val="0000FF"/>
                    </a:solidFill>
                  </a:rPr>
                  <a:t>的正交基</a:t>
                </a:r>
                <a:r>
                  <a:rPr lang="en-US" altLang="zh-CN" sz="2800" dirty="0">
                    <a:solidFill>
                      <a:srgbClr val="0000FF"/>
                    </a:solidFill>
                    <a:latin typeface="仿宋" panose="02010609060101010101" pitchFamily="49" charset="-122"/>
                    <a:ea typeface="仿宋" panose="02010609060101010101" pitchFamily="49" charset="-122"/>
                  </a:rPr>
                  <a:t>.</a:t>
                </a:r>
              </a:p>
              <a:p>
                <a:r>
                  <a:rPr lang="zh-CN" altLang="en-US" sz="2800" dirty="0">
                    <a:solidFill>
                      <a:schemeClr val="tx1"/>
                    </a:solidFill>
                  </a:rPr>
                  <a:t>因此</a:t>
                </a:r>
                <a:r>
                  <a:rPr lang="en-US" altLang="zh-CN" sz="2800" dirty="0">
                    <a:latin typeface="仿宋" panose="02010609060101010101" pitchFamily="49" charset="-122"/>
                    <a:ea typeface="仿宋" panose="02010609060101010101" pitchFamily="49" charset="-122"/>
                  </a:rPr>
                  <a:t>,</a:t>
                </a:r>
                <a:r>
                  <a:rPr lang="zh-CN" altLang="zh-CN" sz="2800" dirty="0">
                    <a:solidFill>
                      <a:schemeClr val="tx1"/>
                    </a:solidFill>
                  </a:rPr>
                  <a:t>光滑函数</a:t>
                </a:r>
                <a14:m>
                  <m:oMath xmlns:m="http://schemas.openxmlformats.org/officeDocument/2006/math">
                    <m:r>
                      <a:rPr lang="en-US" altLang="zh-CN" sz="2800" i="1">
                        <a:solidFill>
                          <a:schemeClr val="tx1"/>
                        </a:solidFill>
                        <a:latin typeface="Cambria Math" panose="02040503050406030204" pitchFamily="18" charset="0"/>
                      </a:rPr>
                      <m:t>𝑓</m:t>
                    </m:r>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𝑥</m:t>
                    </m:r>
                    <m:r>
                      <a:rPr lang="en-US" altLang="zh-CN" sz="2800" i="1">
                        <a:solidFill>
                          <a:schemeClr val="tx1"/>
                        </a:solidFill>
                        <a:latin typeface="Cambria Math" panose="02040503050406030204" pitchFamily="18" charset="0"/>
                      </a:rPr>
                      <m:t>)</m:t>
                    </m:r>
                  </m:oMath>
                </a14:m>
                <a:r>
                  <a:rPr lang="zh-CN" altLang="zh-CN" sz="2800" dirty="0">
                    <a:solidFill>
                      <a:schemeClr val="tx1"/>
                    </a:solidFill>
                  </a:rPr>
                  <a:t>展开为</a:t>
                </a:r>
                <a:endParaRPr lang="en-US" altLang="zh-CN" sz="2800" dirty="0"/>
              </a:p>
              <a:p>
                <a:pPr algn="ctr">
                  <a:lnSpc>
                    <a:spcPct val="120000"/>
                  </a:lnSpc>
                  <a:spcBef>
                    <a:spcPts val="0"/>
                  </a:spcBef>
                </a:pPr>
                <a14:m>
                  <m:oMath xmlns:m="http://schemas.openxmlformats.org/officeDocument/2006/math">
                    <m:r>
                      <a:rPr lang="en-US" altLang="zh-CN" sz="2800" i="1" smtClean="0">
                        <a:solidFill>
                          <a:srgbClr val="0000FF"/>
                        </a:solidFill>
                        <a:latin typeface="Cambria Math" panose="02040503050406030204" pitchFamily="18" charset="0"/>
                      </a:rPr>
                      <m:t>𝑓</m:t>
                    </m:r>
                    <m:d>
                      <m:dPr>
                        <m:ctrlPr>
                          <a:rPr lang="zh-CN" altLang="zh-CN" sz="2800" i="1">
                            <a:solidFill>
                              <a:srgbClr val="0000FF"/>
                            </a:solidFill>
                            <a:latin typeface="Cambria Math" panose="02040503050406030204" pitchFamily="18" charset="0"/>
                          </a:rPr>
                        </m:ctrlPr>
                      </m:dPr>
                      <m:e>
                        <m:r>
                          <a:rPr lang="en-US" altLang="zh-CN" sz="2800" i="1">
                            <a:solidFill>
                              <a:srgbClr val="0000FF"/>
                            </a:solidFill>
                            <a:latin typeface="Cambria Math" panose="02040503050406030204" pitchFamily="18" charset="0"/>
                          </a:rPr>
                          <m:t>𝑥</m:t>
                        </m:r>
                      </m:e>
                    </m:d>
                    <m:r>
                      <a:rPr lang="en-US" altLang="zh-CN" sz="2800">
                        <a:solidFill>
                          <a:srgbClr val="0000FF"/>
                        </a:solidFill>
                        <a:latin typeface="Cambria Math" panose="02040503050406030204" pitchFamily="18" charset="0"/>
                      </a:rPr>
                      <m:t>=</m:t>
                    </m:r>
                    <m:f>
                      <m:fPr>
                        <m:ctrlPr>
                          <a:rPr lang="zh-CN" altLang="zh-CN" sz="2800" i="1">
                            <a:solidFill>
                              <a:srgbClr val="0000FF"/>
                            </a:solidFill>
                            <a:latin typeface="Cambria Math" panose="02040503050406030204" pitchFamily="18" charset="0"/>
                          </a:rPr>
                        </m:ctrlPr>
                      </m:fPr>
                      <m:num>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𝑎</m:t>
                            </m:r>
                          </m:e>
                          <m:sub>
                            <m:r>
                              <a:rPr lang="en-US" altLang="zh-CN" sz="2800" i="1">
                                <a:solidFill>
                                  <a:srgbClr val="0000FF"/>
                                </a:solidFill>
                                <a:latin typeface="Cambria Math" panose="02040503050406030204" pitchFamily="18" charset="0"/>
                              </a:rPr>
                              <m:t>0</m:t>
                            </m:r>
                          </m:sub>
                        </m:sSub>
                      </m:num>
                      <m:den>
                        <m:r>
                          <a:rPr lang="en-US" altLang="zh-CN" sz="2800" i="1">
                            <a:solidFill>
                              <a:srgbClr val="0000FF"/>
                            </a:solidFill>
                            <a:latin typeface="Cambria Math" panose="02040503050406030204" pitchFamily="18" charset="0"/>
                          </a:rPr>
                          <m:t>2</m:t>
                        </m:r>
                      </m:den>
                    </m:f>
                    <m:r>
                      <a:rPr lang="en-US" altLang="zh-CN" sz="2800" i="1">
                        <a:solidFill>
                          <a:srgbClr val="0000FF"/>
                        </a:solidFill>
                        <a:latin typeface="Cambria Math" panose="02040503050406030204" pitchFamily="18" charset="0"/>
                      </a:rPr>
                      <m:t>+</m:t>
                    </m:r>
                    <m:nary>
                      <m:naryPr>
                        <m:chr m:val="∑"/>
                        <m:limLoc m:val="undOvr"/>
                        <m:ctrlPr>
                          <a:rPr lang="zh-CN" altLang="zh-CN" sz="2800" i="1">
                            <a:solidFill>
                              <a:srgbClr val="0000FF"/>
                            </a:solidFill>
                            <a:latin typeface="Cambria Math" panose="02040503050406030204" pitchFamily="18" charset="0"/>
                          </a:rPr>
                        </m:ctrlPr>
                      </m:naryPr>
                      <m:sub>
                        <m:r>
                          <a:rPr lang="en-US" altLang="zh-CN" sz="2800" i="1">
                            <a:solidFill>
                              <a:srgbClr val="0000FF"/>
                            </a:solidFill>
                            <a:latin typeface="Cambria Math" panose="02040503050406030204" pitchFamily="18" charset="0"/>
                          </a:rPr>
                          <m:t>𝑛</m:t>
                        </m:r>
                        <m:r>
                          <a:rPr lang="en-US" altLang="zh-CN" sz="2800" i="1">
                            <a:solidFill>
                              <a:srgbClr val="0000FF"/>
                            </a:solidFill>
                            <a:latin typeface="Cambria Math" panose="02040503050406030204" pitchFamily="18" charset="0"/>
                          </a:rPr>
                          <m:t>=1</m:t>
                        </m:r>
                      </m:sub>
                      <m:sup>
                        <m:r>
                          <a:rPr lang="en-US" altLang="zh-CN" sz="2800" i="1">
                            <a:solidFill>
                              <a:srgbClr val="0000FF"/>
                            </a:solidFill>
                            <a:latin typeface="Cambria Math" panose="02040503050406030204" pitchFamily="18" charset="0"/>
                          </a:rPr>
                          <m:t>∞</m:t>
                        </m:r>
                      </m:sup>
                      <m:e>
                        <m:d>
                          <m:dPr>
                            <m:ctrlPr>
                              <a:rPr lang="zh-CN" altLang="zh-CN" sz="2800" i="1">
                                <a:solidFill>
                                  <a:srgbClr val="0000FF"/>
                                </a:solidFill>
                                <a:latin typeface="Cambria Math" panose="02040503050406030204" pitchFamily="18" charset="0"/>
                              </a:rPr>
                            </m:ctrlPr>
                          </m:dPr>
                          <m:e>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𝑎</m:t>
                                </m:r>
                              </m:e>
                              <m:sub>
                                <m:r>
                                  <a:rPr lang="en-US" altLang="zh-CN" sz="2800" i="1">
                                    <a:solidFill>
                                      <a:srgbClr val="0000FF"/>
                                    </a:solidFill>
                                    <a:latin typeface="Cambria Math" panose="02040503050406030204" pitchFamily="18" charset="0"/>
                                  </a:rPr>
                                  <m:t>𝑛</m:t>
                                </m:r>
                              </m:sub>
                            </m:sSub>
                            <m:func>
                              <m:funcPr>
                                <m:ctrlPr>
                                  <a:rPr lang="zh-CN" altLang="zh-CN" sz="2800" i="1">
                                    <a:solidFill>
                                      <a:srgbClr val="0000FF"/>
                                    </a:solidFill>
                                    <a:latin typeface="Cambria Math" panose="02040503050406030204" pitchFamily="18" charset="0"/>
                                  </a:rPr>
                                </m:ctrlPr>
                              </m:funcPr>
                              <m:fName>
                                <m:r>
                                  <m:rPr>
                                    <m:sty m:val="p"/>
                                  </m:rPr>
                                  <a:rPr lang="en-US" altLang="zh-CN" sz="2800">
                                    <a:solidFill>
                                      <a:srgbClr val="0000FF"/>
                                    </a:solidFill>
                                    <a:latin typeface="Cambria Math" panose="02040503050406030204" pitchFamily="18" charset="0"/>
                                  </a:rPr>
                                  <m:t>cos</m:t>
                                </m:r>
                              </m:fName>
                              <m:e>
                                <m:r>
                                  <a:rPr lang="en-US" altLang="zh-CN" sz="2800" i="1">
                                    <a:solidFill>
                                      <a:srgbClr val="0000FF"/>
                                    </a:solidFill>
                                    <a:latin typeface="Cambria Math" panose="02040503050406030204" pitchFamily="18" charset="0"/>
                                  </a:rPr>
                                  <m:t>𝑛𝑥</m:t>
                                </m:r>
                              </m:e>
                            </m:func>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𝑏</m:t>
                                </m:r>
                              </m:e>
                              <m:sub>
                                <m:r>
                                  <a:rPr lang="en-US" altLang="zh-CN" sz="2800" i="1">
                                    <a:solidFill>
                                      <a:srgbClr val="0000FF"/>
                                    </a:solidFill>
                                    <a:latin typeface="Cambria Math" panose="02040503050406030204" pitchFamily="18" charset="0"/>
                                  </a:rPr>
                                  <m:t>𝑛</m:t>
                                </m:r>
                              </m:sub>
                            </m:sSub>
                            <m:func>
                              <m:funcPr>
                                <m:ctrlPr>
                                  <a:rPr lang="zh-CN" altLang="zh-CN" sz="2800" i="1">
                                    <a:solidFill>
                                      <a:srgbClr val="0000FF"/>
                                    </a:solidFill>
                                    <a:latin typeface="Cambria Math" panose="02040503050406030204" pitchFamily="18" charset="0"/>
                                  </a:rPr>
                                </m:ctrlPr>
                              </m:funcPr>
                              <m:fName>
                                <m:r>
                                  <m:rPr>
                                    <m:sty m:val="p"/>
                                  </m:rPr>
                                  <a:rPr lang="en-US" altLang="zh-CN" sz="2800">
                                    <a:solidFill>
                                      <a:srgbClr val="0000FF"/>
                                    </a:solidFill>
                                    <a:latin typeface="Cambria Math" panose="02040503050406030204" pitchFamily="18" charset="0"/>
                                  </a:rPr>
                                  <m:t>sin</m:t>
                                </m:r>
                              </m:fName>
                              <m:e>
                                <m:r>
                                  <a:rPr lang="en-US" altLang="zh-CN" sz="2800" i="1">
                                    <a:solidFill>
                                      <a:srgbClr val="0000FF"/>
                                    </a:solidFill>
                                    <a:latin typeface="Cambria Math" panose="02040503050406030204" pitchFamily="18" charset="0"/>
                                  </a:rPr>
                                  <m:t>𝑛𝑥</m:t>
                                </m:r>
                              </m:e>
                            </m:func>
                          </m:e>
                        </m:d>
                      </m:e>
                    </m:nary>
                  </m:oMath>
                </a14:m>
                <a:r>
                  <a:rPr lang="en-US" altLang="zh-CN" sz="2800" dirty="0">
                    <a:solidFill>
                      <a:srgbClr val="0000FF"/>
                    </a:solidFill>
                    <a:latin typeface="仿宋" panose="02010609060101010101" pitchFamily="49" charset="-122"/>
                    <a:ea typeface="仿宋" panose="02010609060101010101" pitchFamily="49" charset="-122"/>
                  </a:rPr>
                  <a:t> </a:t>
                </a: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
        <p:nvSpPr>
          <p:cNvPr id="3" name="文本框 2"/>
          <p:cNvSpPr txBox="1"/>
          <p:nvPr/>
        </p:nvSpPr>
        <p:spPr>
          <a:xfrm>
            <a:off x="4992130" y="4776091"/>
            <a:ext cx="3218935" cy="852616"/>
          </a:xfrm>
          <a:prstGeom prst="rect">
            <a:avLst/>
          </a:prstGeom>
        </p:spPr>
        <p:txBody>
          <a:bodyPr vert="horz" wrap="square" lIns="91440" tIns="45720" rIns="91440" bIns="45720" rtlCol="0">
            <a:normAutofit fontScale="32500" lnSpcReduction="20000"/>
          </a:bodyPr>
          <a:lstStyle/>
          <a:p>
            <a:pPr>
              <a:lnSpc>
                <a:spcPct val="140000"/>
              </a:lnSpc>
            </a:pPr>
            <a:r>
              <a:rPr lang="zh-CN" altLang="zh-CN" sz="9600" b="1" dirty="0">
                <a:solidFill>
                  <a:srgbClr val="C00000"/>
                </a:solidFill>
              </a:rPr>
              <a:t>傅里叶三角级数</a:t>
            </a:r>
            <a:endParaRPr lang="zh-CN" altLang="en-US" sz="11200" b="1" dirty="0">
              <a:solidFill>
                <a:srgbClr val="C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1.4.10 </a:t>
                </a:r>
                <a:r>
                  <a:rPr lang="zh-CN" altLang="zh-CN" sz="2800" dirty="0"/>
                  <a:t>设</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𝑛</m:t>
                        </m:r>
                      </m:sub>
                    </m:sSub>
                  </m:oMath>
                </a14:m>
                <a:r>
                  <a:rPr lang="zh-CN" altLang="zh-CN" sz="2800" dirty="0"/>
                  <a:t>是线性空间</a:t>
                </a:r>
                <a14:m>
                  <m:oMath xmlns:m="http://schemas.openxmlformats.org/officeDocument/2006/math">
                    <m:r>
                      <a:rPr lang="en-US" altLang="zh-CN" sz="2800" i="1">
                        <a:latin typeface="Cambria Math" panose="02040503050406030204" pitchFamily="18" charset="0"/>
                      </a:rPr>
                      <m:t>𝑉</m:t>
                    </m:r>
                  </m:oMath>
                </a14:m>
                <a:r>
                  <a:rPr lang="zh-CN" altLang="zh-CN" sz="2800" dirty="0"/>
                  <a:t>的标准正交基</a:t>
                </a:r>
                <a:r>
                  <a:rPr lang="en-US" altLang="zh-CN" sz="2800" dirty="0">
                    <a:latin typeface="仿宋" panose="02010609060101010101" pitchFamily="49" charset="-122"/>
                    <a:ea typeface="仿宋" panose="02010609060101010101" pitchFamily="49" charset="-122"/>
                  </a:rPr>
                  <a:t>,</a:t>
                </a:r>
                <a:r>
                  <a:rPr lang="zh-CN" altLang="zh-CN" sz="2800" dirty="0"/>
                  <a:t>并定义</a:t>
                </a:r>
                <a14:m>
                  <m:oMath xmlns:m="http://schemas.openxmlformats.org/officeDocument/2006/math">
                    <m:r>
                      <a:rPr lang="en-US" altLang="zh-CN" sz="2800" b="1" i="1">
                        <a:latin typeface="Cambria Math" panose="02040503050406030204" pitchFamily="18" charset="0"/>
                      </a:rPr>
                      <m:t>𝜶</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𝛼</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𝛼</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𝛼</m:t>
                                </m:r>
                              </m:e>
                              <m:sub>
                                <m:r>
                                  <a:rPr lang="en-US" altLang="zh-CN" sz="2800" i="1">
                                    <a:latin typeface="Cambria Math" panose="02040503050406030204" pitchFamily="18" charset="0"/>
                                  </a:rPr>
                                  <m:t>𝑛</m:t>
                                </m:r>
                              </m:sub>
                            </m:sSub>
                          </m:e>
                        </m:d>
                      </m:e>
                      <m:sup>
                        <m:r>
                          <a:rPr lang="en-US" altLang="zh-CN" sz="2800" i="1">
                            <a:latin typeface="Cambria Math" panose="02040503050406030204" pitchFamily="18" charset="0"/>
                          </a:rPr>
                          <m:t>𝑇</m:t>
                        </m:r>
                      </m:sup>
                    </m:sSup>
                  </m:oMath>
                </a14:m>
                <a:r>
                  <a:rPr lang="zh-CN" altLang="zh-CN" sz="2800" dirty="0"/>
                  <a:t>和</a:t>
                </a:r>
                <a14:m>
                  <m:oMath xmlns:m="http://schemas.openxmlformats.org/officeDocument/2006/math">
                    <m:r>
                      <a:rPr lang="en-US" altLang="zh-CN" sz="2800" b="1" i="1">
                        <a:latin typeface="Cambria Math" panose="02040503050406030204" pitchFamily="18" charset="0"/>
                      </a:rPr>
                      <m:t>𝜷</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𝛽</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𝛽</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𝛽</m:t>
                                </m:r>
                              </m:e>
                              <m:sub>
                                <m:r>
                                  <a:rPr lang="en-US" altLang="zh-CN" sz="2800" i="1">
                                    <a:latin typeface="Cambria Math" panose="02040503050406030204" pitchFamily="18" charset="0"/>
                                  </a:rPr>
                                  <m:t>𝑛</m:t>
                                </m:r>
                              </m:sub>
                            </m:sSub>
                          </m:e>
                        </m:d>
                      </m:e>
                      <m:sup>
                        <m:r>
                          <a:rPr lang="en-US" altLang="zh-CN" sz="2800" i="1">
                            <a:latin typeface="Cambria Math" panose="02040503050406030204" pitchFamily="18" charset="0"/>
                          </a:rPr>
                          <m:t>𝑇</m:t>
                        </m:r>
                      </m:sup>
                    </m:sSup>
                  </m:oMath>
                </a14:m>
                <a:r>
                  <a:rPr lang="zh-CN" altLang="zh-CN" sz="2800" dirty="0"/>
                  <a:t>分别是</a:t>
                </a:r>
                <a14:m>
                  <m:oMath xmlns:m="http://schemas.openxmlformats.org/officeDocument/2006/math">
                    <m:r>
                      <a:rPr lang="en-US" altLang="zh-CN" sz="2800" i="1">
                        <a:latin typeface="Cambria Math" panose="02040503050406030204" pitchFamily="18" charset="0"/>
                      </a:rPr>
                      <m:t>𝑉</m:t>
                    </m:r>
                  </m:oMath>
                </a14:m>
                <a:r>
                  <a:rPr lang="zh-CN" altLang="zh-CN" sz="2800" dirty="0"/>
                  <a:t>中向量</a:t>
                </a:r>
                <a14:m>
                  <m:oMath xmlns:m="http://schemas.openxmlformats.org/officeDocument/2006/math">
                    <m:r>
                      <a:rPr lang="en-US" altLang="zh-CN" sz="2800" b="1" i="1">
                        <a:latin typeface="Cambria Math" panose="02040503050406030204" pitchFamily="18" charset="0"/>
                      </a:rPr>
                      <m:t>𝒙</m:t>
                    </m:r>
                    <m:r>
                      <a:rPr lang="zh-CN" altLang="zh-CN" sz="2800">
                        <a:latin typeface="Cambria Math" panose="02040503050406030204" pitchFamily="18" charset="0"/>
                      </a:rPr>
                      <m:t>和</m:t>
                    </m:r>
                    <m:r>
                      <a:rPr lang="en-US" altLang="zh-CN" sz="2800" b="1" i="1">
                        <a:latin typeface="Cambria Math" panose="02040503050406030204" pitchFamily="18" charset="0"/>
                      </a:rPr>
                      <m:t>𝒚</m:t>
                    </m:r>
                  </m:oMath>
                </a14:m>
                <a:r>
                  <a:rPr lang="zh-CN" altLang="zh-CN" sz="2800" dirty="0"/>
                  <a:t>在基</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𝑛</m:t>
                        </m:r>
                      </m:sub>
                    </m:sSub>
                  </m:oMath>
                </a14:m>
                <a:r>
                  <a:rPr lang="zh-CN" altLang="zh-CN" sz="2800" dirty="0"/>
                  <a:t>下的坐标</a:t>
                </a:r>
                <a:r>
                  <a:rPr lang="en-US" altLang="zh-CN" sz="2800" dirty="0">
                    <a:latin typeface="仿宋" panose="02010609060101010101" pitchFamily="49" charset="-122"/>
                    <a:ea typeface="仿宋" panose="02010609060101010101" pitchFamily="49" charset="-122"/>
                  </a:rPr>
                  <a:t>,</a:t>
                </a:r>
                <a:r>
                  <a:rPr lang="zh-CN" altLang="zh-CN" sz="2800" dirty="0"/>
                  <a:t>则</a:t>
                </a:r>
              </a:p>
              <a:p>
                <a:pPr>
                  <a:lnSpc>
                    <a:spcPct val="120000"/>
                  </a:lnSpc>
                </a:pPr>
                <a14:m>
                  <m:oMathPara xmlns:m="http://schemas.openxmlformats.org/officeDocument/2006/math">
                    <m:oMathParaPr>
                      <m:jc m:val="centerGroup"/>
                    </m:oMathParaPr>
                    <m:oMath xmlns:m="http://schemas.openxmlformats.org/officeDocument/2006/math">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𝒚</m:t>
                          </m:r>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b="1" i="1">
                              <a:latin typeface="Cambria Math" panose="02040503050406030204" pitchFamily="18" charset="0"/>
                            </a:rPr>
                            <m:t>𝜷</m:t>
                          </m:r>
                        </m:e>
                        <m:sup>
                          <m:r>
                            <a:rPr lang="en-US" altLang="zh-CN" sz="2800" i="1">
                              <a:latin typeface="Cambria Math" panose="02040503050406030204" pitchFamily="18" charset="0"/>
                            </a:rPr>
                            <m:t>𝐻</m:t>
                          </m:r>
                        </m:sup>
                      </m:sSup>
                      <m:r>
                        <a:rPr lang="en-US" altLang="zh-CN" sz="2800" b="1" i="1">
                          <a:latin typeface="Cambria Math" panose="02040503050406030204" pitchFamily="18" charset="0"/>
                        </a:rPr>
                        <m:t>𝑮</m:t>
                      </m:r>
                      <m:r>
                        <a:rPr lang="en-US" altLang="zh-CN" sz="2800" b="1"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𝑛</m:t>
                          </m:r>
                        </m:sub>
                      </m:sSub>
                      <m:r>
                        <a:rPr lang="en-US" altLang="zh-CN" sz="2800" b="1" i="1">
                          <a:latin typeface="Cambria Math" panose="02040503050406030204" pitchFamily="18" charset="0"/>
                        </a:rPr>
                        <m:t>)</m:t>
                      </m:r>
                      <m:r>
                        <a:rPr lang="en-US" altLang="zh-CN" sz="2800" b="1" i="1">
                          <a:latin typeface="Cambria Math" panose="02040503050406030204" pitchFamily="18" charset="0"/>
                        </a:rPr>
                        <m:t>𝜶</m:t>
                      </m:r>
                    </m:oMath>
                  </m:oMathPara>
                </a14:m>
                <a:endParaRPr lang="zh-CN" altLang="zh-CN" sz="2800" dirty="0"/>
              </a:p>
              <a:p>
                <a:pPr>
                  <a:lnSpc>
                    <a:spcPct val="120000"/>
                  </a:lnSpc>
                </a:pPr>
                <a14:m>
                  <m:oMathPara xmlns:m="http://schemas.openxmlformats.org/officeDocument/2006/math">
                    <m:oMathParaPr>
                      <m:jc m:val="centerGroup"/>
                    </m:oMathParaPr>
                    <m:oMath xmlns:m="http://schemas.openxmlformats.org/officeDocument/2006/math">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r>
                            <a:rPr lang="en-US" altLang="zh-CN" sz="2800" i="1">
                              <a:latin typeface="Cambria Math" panose="02040503050406030204" pitchFamily="18" charset="0"/>
                            </a:rPr>
                            <m:t>,</m:t>
                          </m:r>
                          <m:r>
                            <a:rPr lang="en-US" altLang="zh-CN" sz="2800" b="1" i="1">
                              <a:latin typeface="Cambria Math" panose="02040503050406030204" pitchFamily="18" charset="0"/>
                            </a:rPr>
                            <m:t>𝒚</m:t>
                          </m:r>
                        </m:e>
                      </m:d>
                      <m:r>
                        <a:rPr lang="en-US" altLang="zh-CN" sz="2800" i="1">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b="1" i="1">
                              <a:latin typeface="Cambria Math" panose="02040503050406030204" pitchFamily="18" charset="0"/>
                            </a:rPr>
                            <m:t>𝜷</m:t>
                          </m:r>
                        </m:e>
                        <m:sup>
                          <m:r>
                            <a:rPr lang="en-US" altLang="zh-CN" sz="2800" i="1">
                              <a:latin typeface="Cambria Math" panose="02040503050406030204" pitchFamily="18" charset="0"/>
                            </a:rPr>
                            <m:t>𝐻</m:t>
                          </m:r>
                        </m:sup>
                      </m:sSup>
                      <m:r>
                        <a:rPr lang="en-US" altLang="zh-CN" sz="2800" b="1" i="1">
                          <a:latin typeface="Cambria Math" panose="02040503050406030204" pitchFamily="18" charset="0"/>
                        </a:rPr>
                        <m:t>𝜶</m:t>
                      </m:r>
                    </m:oMath>
                  </m:oMathPara>
                </a14:m>
                <a:endParaRPr lang="en-US" altLang="zh-CN" sz="2800" dirty="0"/>
              </a:p>
              <a:p>
                <a:pPr>
                  <a:lnSpc>
                    <a:spcPct val="120000"/>
                  </a:lnSpc>
                </a:pPr>
                <a:endParaRPr lang="en-US" altLang="zh-CN" sz="2800" b="1" dirty="0">
                  <a:solidFill>
                    <a:srgbClr val="0000FF"/>
                  </a:solidFill>
                </a:endParaRPr>
              </a:p>
              <a:p>
                <a:pPr>
                  <a:lnSpc>
                    <a:spcPct val="120000"/>
                  </a:lnSpc>
                </a:pPr>
                <a:r>
                  <a:rPr lang="zh-CN" altLang="zh-CN" sz="2800" b="1" dirty="0">
                    <a:solidFill>
                      <a:srgbClr val="0000FF"/>
                    </a:solidFill>
                  </a:rPr>
                  <a:t>注</a:t>
                </a:r>
                <a:r>
                  <a:rPr lang="en-US" altLang="zh-CN" sz="2800" b="1" dirty="0">
                    <a:solidFill>
                      <a:srgbClr val="0000FF"/>
                    </a:solidFill>
                  </a:rPr>
                  <a:t>10</a:t>
                </a:r>
                <a:r>
                  <a:rPr lang="en-US" altLang="zh-CN" sz="2800" dirty="0">
                    <a:solidFill>
                      <a:srgbClr val="0000FF"/>
                    </a:solidFill>
                    <a:latin typeface="仿宋" panose="02010609060101010101" pitchFamily="49" charset="-122"/>
                    <a:ea typeface="仿宋" panose="02010609060101010101" pitchFamily="49" charset="-122"/>
                  </a:rPr>
                  <a:t>:</a:t>
                </a:r>
                <a:r>
                  <a:rPr lang="zh-CN" altLang="zh-CN" sz="2800" dirty="0"/>
                  <a:t>线性空间</a:t>
                </a:r>
                <a14:m>
                  <m:oMath xmlns:m="http://schemas.openxmlformats.org/officeDocument/2006/math">
                    <m:r>
                      <a:rPr lang="en-US" altLang="zh-CN" sz="2800" i="1">
                        <a:latin typeface="Cambria Math" panose="02040503050406030204" pitchFamily="18" charset="0"/>
                      </a:rPr>
                      <m:t>𝑉</m:t>
                    </m:r>
                  </m:oMath>
                </a14:m>
                <a:r>
                  <a:rPr lang="zh-CN" altLang="zh-CN" sz="2800" dirty="0"/>
                  <a:t>的向量组</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𝑛</m:t>
                        </m:r>
                      </m:sub>
                    </m:sSub>
                  </m:oMath>
                </a14:m>
                <a:r>
                  <a:rPr lang="zh-CN" altLang="zh-CN" sz="2800" dirty="0"/>
                  <a:t>是标准正交基当且仅当</a:t>
                </a:r>
                <a14:m>
                  <m:oMath xmlns:m="http://schemas.openxmlformats.org/officeDocument/2006/math">
                    <m:r>
                      <a:rPr lang="en-US" altLang="zh-CN" sz="2800" i="1">
                        <a:latin typeface="Cambria Math" panose="02040503050406030204" pitchFamily="18" charset="0"/>
                      </a:rPr>
                      <m:t>𝑉</m:t>
                    </m:r>
                  </m:oMath>
                </a14:m>
                <a:r>
                  <a:rPr lang="zh-CN" altLang="zh-CN" sz="2800" dirty="0"/>
                  <a:t>关于</a:t>
                </a:r>
                <a14:m>
                  <m:oMath xmlns:m="http://schemas.openxmlformats.org/officeDocument/2006/math">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b="1" i="1">
                            <a:latin typeface="Cambria Math" panose="02040503050406030204" pitchFamily="18" charset="0"/>
                          </a:rPr>
                          <m:t>𝝐</m:t>
                        </m:r>
                      </m:e>
                      <m:sub>
                        <m:r>
                          <a:rPr lang="en-US" altLang="zh-CN" sz="2800" i="1">
                            <a:latin typeface="Cambria Math" panose="02040503050406030204" pitchFamily="18" charset="0"/>
                          </a:rPr>
                          <m:t>𝑛</m:t>
                        </m:r>
                      </m:sub>
                    </m:sSub>
                  </m:oMath>
                </a14:m>
                <a:r>
                  <a:rPr lang="zh-CN" altLang="zh-CN" sz="2800" dirty="0"/>
                  <a:t>的度量矩阵为单位矩阵</a:t>
                </a:r>
                <a:r>
                  <a:rPr lang="en-US" altLang="zh-CN" sz="2800" dirty="0">
                    <a:latin typeface="仿宋" panose="02010609060101010101" pitchFamily="49" charset="-122"/>
                    <a:ea typeface="仿宋" panose="02010609060101010101" pitchFamily="49" charset="-122"/>
                  </a:rPr>
                  <a:t>.</a:t>
                </a:r>
                <a:r>
                  <a:rPr lang="zh-CN" altLang="zh-CN" sz="2800" dirty="0">
                    <a:solidFill>
                      <a:srgbClr val="FF0000"/>
                    </a:solidFill>
                  </a:rPr>
                  <a:t>在标准正交基下</a:t>
                </a:r>
                <a:r>
                  <a:rPr lang="en-US" altLang="zh-CN" sz="2800" dirty="0">
                    <a:solidFill>
                      <a:srgbClr val="FF0000"/>
                    </a:solidFill>
                  </a:rPr>
                  <a:t>, </a:t>
                </a:r>
                <a:r>
                  <a:rPr lang="zh-CN" altLang="zh-CN" sz="2800" dirty="0">
                    <a:solidFill>
                      <a:srgbClr val="FF0000"/>
                    </a:solidFill>
                  </a:rPr>
                  <a:t>内积的运算变得更加简单</a:t>
                </a:r>
                <a:r>
                  <a:rPr lang="en-US" altLang="zh-CN" sz="2800" dirty="0">
                    <a:latin typeface="仿宋" panose="02010609060101010101" pitchFamily="49" charset="-122"/>
                    <a:ea typeface="仿宋" panose="02010609060101010101" pitchFamily="49" charset="-122"/>
                  </a:rPr>
                  <a:t>.</a:t>
                </a:r>
                <a:r>
                  <a:rPr lang="en-US" altLang="zh-CN" sz="2800" dirty="0"/>
                  <a:t> </a:t>
                </a: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8890"/>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0" y="1229293"/>
                <a:ext cx="7996717"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注</a:t>
                </a:r>
                <a:r>
                  <a:rPr lang="en-US" altLang="zh-CN" sz="2800" b="1" dirty="0">
                    <a:solidFill>
                      <a:srgbClr val="0000FF"/>
                    </a:solidFill>
                  </a:rPr>
                  <a:t>1</a:t>
                </a:r>
                <a:r>
                  <a:rPr lang="en-US" altLang="zh-CN" sz="2800" dirty="0">
                    <a:solidFill>
                      <a:srgbClr val="0000FF"/>
                    </a:solidFill>
                  </a:rPr>
                  <a:t>: </a:t>
                </a:r>
                <a:r>
                  <a:rPr lang="zh-CN" altLang="zh-CN" sz="2800" dirty="0"/>
                  <a:t>欧氏（酉）空间的维数指它作为线性空间的维数</a:t>
                </a:r>
                <a:r>
                  <a:rPr lang="en-US" altLang="zh-CN" sz="2800" dirty="0"/>
                  <a:t>; </a:t>
                </a:r>
                <a:r>
                  <a:rPr lang="zh-CN" altLang="en-US" sz="2800" dirty="0"/>
                  <a:t>它们</a:t>
                </a:r>
                <a:r>
                  <a:rPr lang="zh-CN" altLang="zh-CN" sz="2800" dirty="0"/>
                  <a:t>的线性子空间仍是欧氏（酉）子空间</a:t>
                </a:r>
                <a:r>
                  <a:rPr lang="en-US" altLang="zh-CN" sz="2800" dirty="0"/>
                  <a:t>.</a:t>
                </a:r>
                <a:endParaRPr lang="zh-CN" altLang="zh-CN" sz="2800" dirty="0"/>
              </a:p>
              <a:p>
                <a:pPr>
                  <a:lnSpc>
                    <a:spcPct val="120000"/>
                  </a:lnSpc>
                </a:pPr>
                <a:r>
                  <a:rPr lang="zh-CN" altLang="zh-CN" sz="2800" b="1" dirty="0">
                    <a:solidFill>
                      <a:srgbClr val="0000FF"/>
                    </a:solidFill>
                  </a:rPr>
                  <a:t>注</a:t>
                </a:r>
                <a:r>
                  <a:rPr lang="en-US" altLang="zh-CN" sz="2800" b="1" dirty="0">
                    <a:solidFill>
                      <a:srgbClr val="0000FF"/>
                    </a:solidFill>
                  </a:rPr>
                  <a:t>2</a:t>
                </a:r>
                <a:r>
                  <a:rPr lang="en-US" altLang="zh-CN" sz="2800" dirty="0">
                    <a:solidFill>
                      <a:srgbClr val="0000FF"/>
                    </a:solidFill>
                  </a:rPr>
                  <a:t>: </a:t>
                </a:r>
                <a:r>
                  <a:rPr lang="zh-CN" altLang="zh-CN" sz="2800" dirty="0"/>
                  <a:t>定义</a:t>
                </a:r>
                <a:r>
                  <a:rPr lang="en-US" altLang="zh-CN" sz="2800" dirty="0"/>
                  <a:t>1.4.1</a:t>
                </a:r>
                <a:r>
                  <a:rPr lang="zh-CN" altLang="zh-CN" sz="2800" dirty="0"/>
                  <a:t>中性质（</a:t>
                </a:r>
                <a:r>
                  <a:rPr lang="en-US" altLang="zh-CN" sz="2800" dirty="0"/>
                  <a:t>3</a:t>
                </a:r>
                <a:r>
                  <a:rPr lang="zh-CN" altLang="zh-CN" sz="2800" dirty="0"/>
                  <a:t>）</a:t>
                </a:r>
                <a:r>
                  <a:rPr lang="zh-CN" altLang="zh-CN" sz="2800" b="1" dirty="0">
                    <a:solidFill>
                      <a:srgbClr val="FF0000"/>
                    </a:solidFill>
                  </a:rPr>
                  <a:t>齐次性仅对第一个向量成立</a:t>
                </a:r>
                <a:r>
                  <a:rPr lang="en-US" altLang="zh-CN" sz="2800" dirty="0"/>
                  <a:t>, </a:t>
                </a:r>
                <a:r>
                  <a:rPr lang="zh-CN" altLang="zh-CN" sz="2800" dirty="0"/>
                  <a:t>对第二个向量则是“</a:t>
                </a:r>
                <a:r>
                  <a:rPr lang="zh-CN" altLang="zh-CN" sz="2800" b="1" dirty="0">
                    <a:solidFill>
                      <a:srgbClr val="FF0000"/>
                    </a:solidFill>
                  </a:rPr>
                  <a:t>共轭齐次性</a:t>
                </a:r>
                <a:r>
                  <a:rPr lang="zh-CN" altLang="zh-CN" sz="2800" dirty="0">
                    <a:solidFill>
                      <a:srgbClr val="FF0000"/>
                    </a:solidFill>
                  </a:rPr>
                  <a:t>”</a:t>
                </a:r>
                <a:r>
                  <a:rPr lang="en-US" altLang="zh-CN" sz="2800" dirty="0"/>
                  <a:t>. </a:t>
                </a:r>
                <a:endParaRPr lang="zh-CN" altLang="zh-CN" sz="2800" dirty="0"/>
              </a:p>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1.4.1 </a:t>
                </a:r>
                <a:r>
                  <a:rPr lang="zh-CN" altLang="zh-CN" sz="2800" dirty="0"/>
                  <a:t>设</a:t>
                </a:r>
                <a14:m>
                  <m:oMath xmlns:m="http://schemas.openxmlformats.org/officeDocument/2006/math">
                    <m:r>
                      <a:rPr lang="en-US" altLang="zh-CN" sz="2800" i="1">
                        <a:latin typeface="Cambria Math" panose="02040503050406030204" pitchFamily="18" charset="0"/>
                      </a:rPr>
                      <m:t>𝑉</m:t>
                    </m:r>
                  </m:oMath>
                </a14:m>
                <a:r>
                  <a:rPr lang="zh-CN" altLang="zh-CN" sz="2800" dirty="0"/>
                  <a:t>是</a:t>
                </a:r>
                <a14:m>
                  <m:oMath xmlns:m="http://schemas.openxmlformats.org/officeDocument/2006/math">
                    <m:r>
                      <a:rPr lang="en-US" altLang="zh-CN" sz="2800" i="1">
                        <a:latin typeface="Cambria Math" panose="02040503050406030204" pitchFamily="18" charset="0"/>
                      </a:rPr>
                      <m:t>𝐹</m:t>
                    </m:r>
                  </m:oMath>
                </a14:m>
                <a:r>
                  <a:rPr lang="zh-CN" altLang="zh-CN" sz="2800" dirty="0"/>
                  <a:t>上的线性空间</a:t>
                </a:r>
                <a:r>
                  <a:rPr lang="en-US" altLang="zh-CN" sz="2800" dirty="0"/>
                  <a:t>, </a:t>
                </a:r>
                <a14:m>
                  <m:oMath xmlns:m="http://schemas.openxmlformats.org/officeDocument/2006/math">
                    <m:r>
                      <a:rPr lang="en-US" altLang="zh-CN" sz="2800">
                        <a:latin typeface="Cambria Math" panose="02040503050406030204" pitchFamily="18" charset="0"/>
                      </a:rPr>
                      <m:t>∀</m:t>
                    </m:r>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b="1" i="1">
                        <a:latin typeface="Cambria Math" panose="02040503050406030204" pitchFamily="18" charset="0"/>
                      </a:rPr>
                      <m:t>𝒚</m:t>
                    </m:r>
                    <m:r>
                      <a:rPr lang="en-US" altLang="zh-CN" sz="2800">
                        <a:latin typeface="Cambria Math" panose="02040503050406030204" pitchFamily="18" charset="0"/>
                      </a:rPr>
                      <m:t>,</m:t>
                    </m:r>
                    <m:r>
                      <a:rPr lang="en-US" altLang="zh-CN" sz="2800" b="1" i="1">
                        <a:latin typeface="Cambria Math" panose="02040503050406030204" pitchFamily="18" charset="0"/>
                      </a:rPr>
                      <m:t>𝒛</m:t>
                    </m:r>
                    <m:r>
                      <a:rPr lang="en-US" altLang="zh-CN" sz="2800">
                        <a:latin typeface="Cambria Math" panose="02040503050406030204" pitchFamily="18" charset="0"/>
                      </a:rPr>
                      <m:t>∈</m:t>
                    </m:r>
                    <m:r>
                      <a:rPr lang="en-US" altLang="zh-CN" sz="2800" i="1">
                        <a:latin typeface="Cambria Math" panose="02040503050406030204" pitchFamily="18" charset="0"/>
                      </a:rPr>
                      <m:t>𝑉</m:t>
                    </m:r>
                  </m:oMath>
                </a14:m>
                <a:r>
                  <a:rPr lang="zh-CN" altLang="zh-CN" sz="2800" dirty="0"/>
                  <a:t>和</a:t>
                </a:r>
                <a14:m>
                  <m:oMath xmlns:m="http://schemas.openxmlformats.org/officeDocument/2006/math">
                    <m:r>
                      <a:rPr lang="en-US" altLang="zh-CN" sz="2800" i="1">
                        <a:latin typeface="Cambria Math" panose="02040503050406030204" pitchFamily="18" charset="0"/>
                      </a:rPr>
                      <m:t>𝑘</m:t>
                    </m:r>
                    <m:r>
                      <a:rPr lang="en-US" altLang="zh-CN" sz="2800">
                        <a:latin typeface="Cambria Math" panose="02040503050406030204" pitchFamily="18" charset="0"/>
                      </a:rPr>
                      <m:t>∈</m:t>
                    </m:r>
                    <m:r>
                      <a:rPr lang="en-US" altLang="zh-CN" sz="2800" i="1">
                        <a:latin typeface="Cambria Math" panose="02040503050406030204" pitchFamily="18" charset="0"/>
                      </a:rPr>
                      <m:t>𝐹</m:t>
                    </m:r>
                  </m:oMath>
                </a14:m>
                <a:r>
                  <a:rPr lang="en-US" altLang="zh-CN" sz="2800" dirty="0"/>
                  <a:t>,</a:t>
                </a:r>
                <a:endParaRPr lang="zh-CN" altLang="zh-CN" sz="2800" dirty="0"/>
              </a:p>
              <a:p>
                <a:pPr>
                  <a:lnSpc>
                    <a:spcPct val="120000"/>
                  </a:lnSpc>
                </a:pPr>
                <a14:m>
                  <m:oMathPara xmlns:m="http://schemas.openxmlformats.org/officeDocument/2006/math">
                    <m:oMathParaPr>
                      <m:jc m:val="centerGroup"/>
                    </m:oMathParaPr>
                    <m:oMath xmlns:m="http://schemas.openxmlformats.org/officeDocument/2006/math">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b="1" i="1">
                              <a:latin typeface="Cambria Math" panose="02040503050406030204" pitchFamily="18" charset="0"/>
                            </a:rPr>
                            <m:t>𝒚</m:t>
                          </m:r>
                          <m:r>
                            <a:rPr lang="en-US" altLang="zh-CN" sz="2800">
                              <a:latin typeface="Cambria Math" panose="02040503050406030204" pitchFamily="18" charset="0"/>
                            </a:rPr>
                            <m:t>+</m:t>
                          </m:r>
                          <m:r>
                            <a:rPr lang="en-US" altLang="zh-CN" sz="2800" b="1" i="1">
                              <a:latin typeface="Cambria Math" panose="02040503050406030204" pitchFamily="18" charset="0"/>
                            </a:rPr>
                            <m:t>𝒛</m:t>
                          </m:r>
                        </m:e>
                      </m:d>
                      <m:r>
                        <a:rPr lang="en-US" altLang="zh-CN" sz="2800">
                          <a:latin typeface="Cambria Math" panose="02040503050406030204" pitchFamily="18" charset="0"/>
                        </a:rPr>
                        <m:t>=</m:t>
                      </m:r>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b="1" i="1">
                              <a:latin typeface="Cambria Math" panose="02040503050406030204" pitchFamily="18" charset="0"/>
                            </a:rPr>
                            <m:t>𝒚</m:t>
                          </m:r>
                        </m:e>
                      </m:d>
                      <m:r>
                        <a:rPr lang="en-US" altLang="zh-CN" sz="2800">
                          <a:latin typeface="Cambria Math" panose="02040503050406030204" pitchFamily="18" charset="0"/>
                        </a:rPr>
                        <m:t>+</m:t>
                      </m:r>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b="1" i="1">
                              <a:latin typeface="Cambria Math" panose="02040503050406030204" pitchFamily="18" charset="0"/>
                            </a:rPr>
                            <m:t>𝒛</m:t>
                          </m:r>
                        </m:e>
                      </m:d>
                    </m:oMath>
                  </m:oMathPara>
                </a14:m>
                <a:endParaRPr lang="zh-CN" altLang="zh-CN" sz="2800" dirty="0"/>
              </a:p>
              <a:p>
                <a:pPr>
                  <a:lnSpc>
                    <a:spcPct val="120000"/>
                  </a:lnSpc>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           </m:t>
                      </m:r>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i="1">
                              <a:latin typeface="Cambria Math" panose="02040503050406030204" pitchFamily="18" charset="0"/>
                            </a:rPr>
                            <m:t>𝑘</m:t>
                          </m:r>
                          <m:r>
                            <a:rPr lang="en-US" altLang="zh-CN" sz="2800" b="1" i="1">
                              <a:latin typeface="Cambria Math" panose="02040503050406030204" pitchFamily="18" charset="0"/>
                            </a:rPr>
                            <m:t>𝒚</m:t>
                          </m:r>
                        </m:e>
                      </m:d>
                      <m:r>
                        <a:rPr lang="en-US" altLang="zh-CN" sz="2800">
                          <a:latin typeface="Cambria Math" panose="02040503050406030204" pitchFamily="18" charset="0"/>
                        </a:rPr>
                        <m:t>=</m:t>
                      </m:r>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𝑘</m:t>
                          </m:r>
                        </m:e>
                      </m:acc>
                      <m:acc>
                        <m:accPr>
                          <m:chr m:val="̅"/>
                          <m:ctrlPr>
                            <a:rPr lang="zh-CN" altLang="zh-CN" sz="2800" i="1">
                              <a:latin typeface="Cambria Math" panose="02040503050406030204" pitchFamily="18" charset="0"/>
                            </a:rPr>
                          </m:ctrlPr>
                        </m:accPr>
                        <m:e>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𝒚</m:t>
                              </m:r>
                              <m:r>
                                <a:rPr lang="en-US" altLang="zh-CN" sz="2800">
                                  <a:latin typeface="Cambria Math" panose="02040503050406030204" pitchFamily="18" charset="0"/>
                                </a:rPr>
                                <m:t>,</m:t>
                              </m:r>
                              <m:r>
                                <a:rPr lang="en-US" altLang="zh-CN" sz="2800" b="1" i="1">
                                  <a:latin typeface="Cambria Math" panose="02040503050406030204" pitchFamily="18" charset="0"/>
                                </a:rPr>
                                <m:t>𝒙</m:t>
                              </m:r>
                            </m:e>
                          </m:d>
                        </m:e>
                      </m:acc>
                      <m:r>
                        <a:rPr lang="en-US" altLang="zh-CN" sz="2800">
                          <a:latin typeface="Cambria Math" panose="02040503050406030204" pitchFamily="18" charset="0"/>
                        </a:rPr>
                        <m:t>=</m:t>
                      </m:r>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𝑘</m:t>
                          </m:r>
                        </m:e>
                      </m:acc>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b="1" i="1">
                              <a:latin typeface="Cambria Math" panose="02040503050406030204" pitchFamily="18" charset="0"/>
                            </a:rPr>
                            <m:t>𝒚</m:t>
                          </m:r>
                        </m:e>
                      </m:d>
                    </m:oMath>
                  </m:oMathPara>
                </a14:m>
                <a:endParaRPr lang="zh-CN" altLang="zh-CN" sz="2800" dirty="0"/>
              </a:p>
              <a:p>
                <a:pPr fontAlgn="auto">
                  <a:lnSpc>
                    <a:spcPct val="120000"/>
                  </a:lnSpc>
                  <a:spcBef>
                    <a:spcPts val="1200"/>
                  </a:spcBef>
                  <a:spcAft>
                    <a:spcPts val="0"/>
                  </a:spcAft>
                </a:pPr>
                <a:r>
                  <a:rPr lang="zh-CN" altLang="zh-CN" dirty="0">
                    <a:solidFill>
                      <a:srgbClr val="FF0000"/>
                    </a:solidFill>
                  </a:rPr>
                  <a:t>思考</a:t>
                </a:r>
                <a:r>
                  <a:rPr lang="en-US" altLang="zh-CN" dirty="0"/>
                  <a:t>: </a:t>
                </a:r>
                <a14:m>
                  <m:oMath xmlns:m="http://schemas.openxmlformats.org/officeDocument/2006/math">
                    <m:r>
                      <a:rPr lang="en-US" altLang="zh-CN">
                        <a:latin typeface="Cambria Math" panose="02040503050406030204" pitchFamily="18" charset="0"/>
                      </a:rPr>
                      <m:t>∀</m:t>
                    </m:r>
                    <m:r>
                      <a:rPr lang="en-US" altLang="zh-CN" b="1" i="1">
                        <a:latin typeface="Cambria Math" panose="02040503050406030204" pitchFamily="18" charset="0"/>
                      </a:rPr>
                      <m:t>𝒚</m:t>
                    </m:r>
                    <m:r>
                      <a:rPr lang="en-US" altLang="zh-CN">
                        <a:latin typeface="Cambria Math" panose="02040503050406030204" pitchFamily="18" charset="0"/>
                      </a:rPr>
                      <m:t>∈</m:t>
                    </m:r>
                    <m:r>
                      <a:rPr lang="en-US" altLang="zh-CN" i="1">
                        <a:latin typeface="Cambria Math" panose="02040503050406030204" pitchFamily="18" charset="0"/>
                      </a:rPr>
                      <m:t>𝑉</m:t>
                    </m:r>
                  </m:oMath>
                </a14:m>
                <a:r>
                  <a:rPr lang="en-US" altLang="zh-CN" dirty="0"/>
                  <a:t>,</a:t>
                </a:r>
                <a14:m>
                  <m:oMath xmlns:m="http://schemas.openxmlformats.org/officeDocument/2006/math">
                    <m:d>
                      <m:dPr>
                        <m:ctrlPr>
                          <a:rPr lang="zh-CN" altLang="zh-CN" i="1">
                            <a:latin typeface="Cambria Math" panose="02040503050406030204" pitchFamily="18" charset="0"/>
                          </a:rPr>
                        </m:ctrlPr>
                      </m:dPr>
                      <m:e>
                        <m:r>
                          <a:rPr lang="en-US" altLang="zh-CN" b="1" i="1">
                            <a:latin typeface="Cambria Math" panose="02040503050406030204" pitchFamily="18" charset="0"/>
                          </a:rPr>
                          <m:t>𝜽</m:t>
                        </m:r>
                        <m:r>
                          <a:rPr lang="en-US" altLang="zh-CN">
                            <a:latin typeface="Cambria Math" panose="02040503050406030204" pitchFamily="18" charset="0"/>
                          </a:rPr>
                          <m:t>,</m:t>
                        </m:r>
                        <m:r>
                          <a:rPr lang="en-US" altLang="zh-CN" b="1" i="1">
                            <a:latin typeface="Cambria Math" panose="02040503050406030204" pitchFamily="18" charset="0"/>
                          </a:rPr>
                          <m:t>𝒚</m:t>
                        </m:r>
                      </m:e>
                    </m:d>
                    <m:r>
                      <a:rPr lang="en-US" altLang="zh-CN">
                        <a:latin typeface="Cambria Math" panose="02040503050406030204" pitchFamily="18" charset="0"/>
                      </a:rPr>
                      <m:t>=</m:t>
                    </m:r>
                  </m:oMath>
                </a14:m>
                <a:r>
                  <a:rPr lang="en-US" altLang="zh-CN" dirty="0"/>
                  <a:t>?</a:t>
                </a:r>
                <a:endParaRPr lang="zh-CN" altLang="zh-CN"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0" y="1229293"/>
                <a:ext cx="7996717" cy="4935337"/>
              </a:xfrm>
              <a:prstGeom prst="rect">
                <a:avLst/>
              </a:prstGeom>
              <a:blipFill rotWithShape="1">
                <a:blip r:embed="rId2"/>
                <a:stretch>
                  <a:fillRect l="-7" t="-12" r="1" b="-4386"/>
                </a:stretch>
              </a:blipFill>
            </p:spPr>
            <p:txBody>
              <a:bodyPr/>
              <a:lstStyle/>
              <a:p>
                <a:r>
                  <a:rPr lang="zh-CN" altLang="en-US">
                    <a:noFill/>
                  </a:rPr>
                  <a:t> </a:t>
                </a:r>
              </a:p>
            </p:txBody>
          </p:sp>
        </mc:Fallback>
      </mc:AlternateContent>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1.4.9</a:t>
                </a:r>
                <a:r>
                  <a:rPr lang="zh-CN" altLang="zh-CN" sz="2800" dirty="0">
                    <a:solidFill>
                      <a:srgbClr val="0000FF"/>
                    </a:solidFill>
                  </a:rPr>
                  <a:t>（</a:t>
                </a:r>
                <a:r>
                  <a:rPr lang="zh-CN" altLang="zh-CN" sz="2800" b="1" dirty="0">
                    <a:solidFill>
                      <a:srgbClr val="0000FF"/>
                    </a:solidFill>
                  </a:rPr>
                  <a:t>向量正交于集合</a:t>
                </a:r>
                <a:r>
                  <a:rPr lang="zh-CN" altLang="zh-CN" sz="2800" dirty="0">
                    <a:solidFill>
                      <a:srgbClr val="0000FF"/>
                    </a:solidFill>
                  </a:rPr>
                  <a:t>）</a:t>
                </a:r>
                <a:r>
                  <a:rPr lang="zh-CN" altLang="zh-CN" sz="2800" dirty="0"/>
                  <a:t>设</a:t>
                </a:r>
                <a14:m>
                  <m:oMath xmlns:m="http://schemas.openxmlformats.org/officeDocument/2006/math">
                    <m:r>
                      <a:rPr lang="en-US" altLang="zh-CN" sz="2800" i="1">
                        <a:latin typeface="Cambria Math" panose="02040503050406030204" pitchFamily="18" charset="0"/>
                      </a:rPr>
                      <m:t>𝑉</m:t>
                    </m:r>
                  </m:oMath>
                </a14:m>
                <a:r>
                  <a:rPr lang="zh-CN" altLang="zh-CN" sz="2800" dirty="0"/>
                  <a:t>是内积空间</a:t>
                </a:r>
                <a:r>
                  <a:rPr lang="en-US" altLang="zh-CN" sz="2800" dirty="0"/>
                  <a:t>, </a:t>
                </a:r>
                <a14:m>
                  <m:oMath xmlns:m="http://schemas.openxmlformats.org/officeDocument/2006/math">
                    <m:r>
                      <a:rPr lang="en-US" altLang="zh-CN" sz="2800" i="1">
                        <a:latin typeface="Cambria Math" panose="02040503050406030204" pitchFamily="18" charset="0"/>
                      </a:rPr>
                      <m:t>𝑊</m:t>
                    </m:r>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的子集</a:t>
                </a:r>
                <a:r>
                  <a:rPr lang="en-US" altLang="zh-CN" sz="2800" dirty="0"/>
                  <a:t>, </a:t>
                </a:r>
                <a:r>
                  <a:rPr lang="zh-CN" altLang="zh-CN" sz="2800" dirty="0"/>
                  <a:t>若对任意向量</a:t>
                </a:r>
                <a14:m>
                  <m:oMath xmlns:m="http://schemas.openxmlformats.org/officeDocument/2006/math">
                    <m:r>
                      <a:rPr lang="en-US" altLang="zh-CN" sz="2800" b="1" i="1">
                        <a:latin typeface="Cambria Math" panose="02040503050406030204" pitchFamily="18" charset="0"/>
                      </a:rPr>
                      <m:t>𝒚</m:t>
                    </m:r>
                    <m:r>
                      <a:rPr lang="en-US" altLang="zh-CN" sz="2800" b="1" i="1">
                        <a:latin typeface="Cambria Math" panose="02040503050406030204" pitchFamily="18" charset="0"/>
                      </a:rPr>
                      <m:t>∈</m:t>
                    </m:r>
                    <m:r>
                      <a:rPr lang="en-US" altLang="zh-CN" sz="2800" i="1">
                        <a:latin typeface="Cambria Math" panose="02040503050406030204" pitchFamily="18" charset="0"/>
                      </a:rPr>
                      <m:t>𝑊</m:t>
                    </m:r>
                  </m:oMath>
                </a14:m>
                <a:r>
                  <a:rPr lang="zh-CN" altLang="zh-CN" sz="2800" dirty="0"/>
                  <a:t>和</a:t>
                </a:r>
                <a14:m>
                  <m:oMath xmlns:m="http://schemas.openxmlformats.org/officeDocument/2006/math">
                    <m:r>
                      <a:rPr lang="en-US" altLang="zh-CN" sz="2800" b="1" i="1">
                        <a:latin typeface="Cambria Math" panose="02040503050406030204" pitchFamily="18" charset="0"/>
                      </a:rPr>
                      <m:t>𝒙</m:t>
                    </m:r>
                    <m:r>
                      <a:rPr lang="en-US" altLang="zh-CN" sz="2800" b="1" i="1">
                        <a:latin typeface="Cambria Math" panose="02040503050406030204" pitchFamily="18" charset="0"/>
                      </a:rPr>
                      <m:t>∈</m:t>
                    </m:r>
                    <m:r>
                      <a:rPr lang="en-US" altLang="zh-CN" sz="2800" i="1">
                        <a:latin typeface="Cambria Math" panose="02040503050406030204" pitchFamily="18" charset="0"/>
                      </a:rPr>
                      <m:t>𝑉</m:t>
                    </m:r>
                  </m:oMath>
                </a14:m>
                <a:r>
                  <a:rPr lang="zh-CN" altLang="zh-CN" sz="2800" dirty="0"/>
                  <a:t>有</a:t>
                </a:r>
                <a14:m>
                  <m:oMath xmlns:m="http://schemas.openxmlformats.org/officeDocument/2006/math">
                    <m:r>
                      <a:rPr lang="en-US" altLang="zh-CN" sz="2800" b="1" i="1">
                        <a:latin typeface="Cambria Math" panose="02040503050406030204" pitchFamily="18" charset="0"/>
                      </a:rPr>
                      <m:t>𝒙</m:t>
                    </m:r>
                    <m:r>
                      <a:rPr lang="en-US" altLang="zh-CN" sz="2800" b="1" i="1">
                        <a:latin typeface="Cambria Math" panose="02040503050406030204" pitchFamily="18" charset="0"/>
                      </a:rPr>
                      <m:t>⊥</m:t>
                    </m:r>
                    <m:r>
                      <a:rPr lang="en-US" altLang="zh-CN" sz="2800" b="1" i="1">
                        <a:latin typeface="Cambria Math" panose="02040503050406030204" pitchFamily="18" charset="0"/>
                      </a:rPr>
                      <m:t>𝒚</m:t>
                    </m:r>
                  </m:oMath>
                </a14:m>
                <a:r>
                  <a:rPr lang="en-US" altLang="zh-CN" sz="2800" dirty="0"/>
                  <a:t>,</a:t>
                </a:r>
                <a:r>
                  <a:rPr lang="zh-CN" altLang="zh-CN" sz="2800" dirty="0"/>
                  <a:t>则称</a:t>
                </a:r>
                <a14:m>
                  <m:oMath xmlns:m="http://schemas.openxmlformats.org/officeDocument/2006/math">
                    <m:r>
                      <a:rPr lang="en-US" altLang="zh-CN" sz="2800" b="1" i="1" smtClean="0">
                        <a:solidFill>
                          <a:srgbClr val="FF0000"/>
                        </a:solidFill>
                        <a:latin typeface="Cambria Math" panose="02040503050406030204" pitchFamily="18" charset="0"/>
                      </a:rPr>
                      <m:t>𝒙</m:t>
                    </m:r>
                  </m:oMath>
                </a14:m>
                <a:r>
                  <a:rPr lang="zh-CN" altLang="zh-CN" sz="2800" dirty="0">
                    <a:solidFill>
                      <a:srgbClr val="FF0000"/>
                    </a:solidFill>
                  </a:rPr>
                  <a:t>正交</a:t>
                </a:r>
                <a:r>
                  <a:rPr lang="zh-CN" altLang="zh-CN" sz="2800" dirty="0"/>
                  <a:t>（或</a:t>
                </a:r>
                <a:r>
                  <a:rPr lang="zh-CN" altLang="zh-CN" sz="2800" dirty="0">
                    <a:solidFill>
                      <a:srgbClr val="FF0000"/>
                    </a:solidFill>
                  </a:rPr>
                  <a:t>垂直</a:t>
                </a:r>
                <a:r>
                  <a:rPr lang="zh-CN" altLang="zh-CN" sz="2800" dirty="0"/>
                  <a:t>）</a:t>
                </a:r>
                <a:r>
                  <a:rPr lang="zh-CN" altLang="zh-CN" sz="2800" dirty="0">
                    <a:solidFill>
                      <a:srgbClr val="FF0000"/>
                    </a:solidFill>
                  </a:rPr>
                  <a:t>于集合</a:t>
                </a:r>
                <a14:m>
                  <m:oMath xmlns:m="http://schemas.openxmlformats.org/officeDocument/2006/math">
                    <m:r>
                      <a:rPr lang="en-US" altLang="zh-CN" sz="2800" i="1">
                        <a:solidFill>
                          <a:srgbClr val="FF0000"/>
                        </a:solidFill>
                        <a:latin typeface="Cambria Math" panose="02040503050406030204" pitchFamily="18" charset="0"/>
                      </a:rPr>
                      <m:t>𝑊</m:t>
                    </m:r>
                  </m:oMath>
                </a14:m>
                <a:r>
                  <a:rPr lang="en-US" altLang="zh-CN" sz="2800" dirty="0"/>
                  <a:t>, </a:t>
                </a:r>
                <a:r>
                  <a:rPr lang="zh-CN" altLang="zh-CN" sz="2800" dirty="0"/>
                  <a:t>记为</a:t>
                </a:r>
                <a14:m>
                  <m:oMath xmlns:m="http://schemas.openxmlformats.org/officeDocument/2006/math">
                    <m:r>
                      <a:rPr lang="en-US" altLang="zh-CN" sz="2800" b="1" i="1">
                        <a:latin typeface="Cambria Math" panose="02040503050406030204" pitchFamily="18" charset="0"/>
                      </a:rPr>
                      <m:t>𝒙</m:t>
                    </m:r>
                    <m:r>
                      <a:rPr lang="en-US" altLang="zh-CN" sz="2800" b="1" i="1">
                        <a:latin typeface="Cambria Math" panose="02040503050406030204" pitchFamily="18" charset="0"/>
                      </a:rPr>
                      <m:t>⊥</m:t>
                    </m:r>
                    <m:r>
                      <a:rPr lang="en-US" altLang="zh-CN" sz="2800" i="1">
                        <a:latin typeface="Cambria Math" panose="02040503050406030204" pitchFamily="18" charset="0"/>
                      </a:rPr>
                      <m:t>𝑊</m:t>
                    </m:r>
                    <m:r>
                      <a:rPr lang="en-US" altLang="zh-CN" sz="2800" i="1">
                        <a:latin typeface="Cambria Math" panose="02040503050406030204" pitchFamily="18" charset="0"/>
                      </a:rPr>
                      <m:t>.</m:t>
                    </m:r>
                  </m:oMath>
                </a14:m>
                <a:endParaRPr lang="zh-CN" altLang="zh-CN" sz="2800" dirty="0"/>
              </a:p>
              <a:p>
                <a:pPr>
                  <a:lnSpc>
                    <a:spcPct val="120000"/>
                  </a:lnSpc>
                </a:pPr>
                <a:endParaRPr lang="en-US" altLang="zh-CN" sz="2800" b="1" dirty="0">
                  <a:solidFill>
                    <a:srgbClr val="0000FF"/>
                  </a:solidFill>
                </a:endParaRPr>
              </a:p>
              <a:p>
                <a:pPr>
                  <a:lnSpc>
                    <a:spcPct val="120000"/>
                  </a:lnSpc>
                </a:pPr>
                <a:r>
                  <a:rPr lang="zh-CN" altLang="zh-CN" sz="2800" b="1" dirty="0">
                    <a:solidFill>
                      <a:srgbClr val="0000FF"/>
                    </a:solidFill>
                  </a:rPr>
                  <a:t>定义</a:t>
                </a:r>
                <a:r>
                  <a:rPr lang="en-US" altLang="zh-CN" sz="2800" b="1" dirty="0">
                    <a:solidFill>
                      <a:srgbClr val="0000FF"/>
                    </a:solidFill>
                  </a:rPr>
                  <a:t>1.4.10</a:t>
                </a:r>
                <a:r>
                  <a:rPr lang="zh-CN" altLang="zh-CN" sz="2800" dirty="0">
                    <a:solidFill>
                      <a:srgbClr val="0000FF"/>
                    </a:solidFill>
                  </a:rPr>
                  <a:t>（</a:t>
                </a:r>
                <a:r>
                  <a:rPr lang="zh-CN" altLang="zh-CN" sz="2800" b="1" dirty="0">
                    <a:solidFill>
                      <a:srgbClr val="0000FF"/>
                    </a:solidFill>
                  </a:rPr>
                  <a:t>两集合正交</a:t>
                </a:r>
                <a:r>
                  <a:rPr lang="zh-CN" altLang="zh-CN" sz="2800" dirty="0">
                    <a:solidFill>
                      <a:srgbClr val="0000FF"/>
                    </a:solidFill>
                  </a:rPr>
                  <a:t>）</a:t>
                </a:r>
                <a:r>
                  <a:rPr lang="zh-CN" altLang="zh-CN" sz="2800" dirty="0"/>
                  <a:t>设</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与</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是内积空间</a:t>
                </a:r>
                <a14:m>
                  <m:oMath xmlns:m="http://schemas.openxmlformats.org/officeDocument/2006/math">
                    <m:r>
                      <a:rPr lang="en-US" altLang="zh-CN" sz="2800" i="1">
                        <a:latin typeface="Cambria Math" panose="02040503050406030204" pitchFamily="18" charset="0"/>
                      </a:rPr>
                      <m:t>𝑉</m:t>
                    </m:r>
                  </m:oMath>
                </a14:m>
                <a:r>
                  <a:rPr lang="zh-CN" altLang="zh-CN" sz="2800" dirty="0"/>
                  <a:t>的两个子集</a:t>
                </a:r>
                <a:r>
                  <a:rPr lang="en-US" altLang="zh-CN" sz="2800" dirty="0"/>
                  <a:t>, </a:t>
                </a:r>
                <a:r>
                  <a:rPr lang="zh-CN" altLang="zh-CN" sz="2800" dirty="0"/>
                  <a:t>若对任意向量</a:t>
                </a:r>
                <a14:m>
                  <m:oMath xmlns:m="http://schemas.openxmlformats.org/officeDocument/2006/math">
                    <m:r>
                      <a:rPr lang="en-US" altLang="zh-CN" sz="2800" b="1" i="1">
                        <a:latin typeface="Cambria Math" panose="02040503050406030204" pitchFamily="18" charset="0"/>
                      </a:rPr>
                      <m:t>𝒙</m:t>
                    </m:r>
                    <m:r>
                      <a:rPr lang="en-US" altLang="zh-CN" sz="2800" b="1"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和任意向量</a:t>
                </a:r>
                <a14:m>
                  <m:oMath xmlns:m="http://schemas.openxmlformats.org/officeDocument/2006/math">
                    <m:r>
                      <a:rPr lang="en-US" altLang="zh-CN" sz="2800" b="1" i="1">
                        <a:latin typeface="Cambria Math" panose="02040503050406030204" pitchFamily="18" charset="0"/>
                      </a:rPr>
                      <m:t>𝒚</m:t>
                    </m:r>
                    <m:r>
                      <a:rPr lang="en-US" altLang="zh-CN" sz="2800" b="1"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zh-CN" sz="2800" dirty="0"/>
                  <a:t>有</a:t>
                </a:r>
                <a14:m>
                  <m:oMath xmlns:m="http://schemas.openxmlformats.org/officeDocument/2006/math">
                    <m:r>
                      <a:rPr lang="en-US" altLang="zh-CN" sz="2800" b="1" i="1">
                        <a:latin typeface="Cambria Math" panose="02040503050406030204" pitchFamily="18" charset="0"/>
                      </a:rPr>
                      <m:t>𝒙</m:t>
                    </m:r>
                    <m:r>
                      <a:rPr lang="en-US" altLang="zh-CN" sz="2800" b="1" i="1">
                        <a:latin typeface="Cambria Math" panose="02040503050406030204" pitchFamily="18" charset="0"/>
                      </a:rPr>
                      <m:t>⊥</m:t>
                    </m:r>
                    <m:r>
                      <a:rPr lang="en-US" altLang="zh-CN" sz="2800" b="1" i="1">
                        <a:latin typeface="Cambria Math" panose="02040503050406030204" pitchFamily="18" charset="0"/>
                      </a:rPr>
                      <m:t>𝒚</m:t>
                    </m:r>
                  </m:oMath>
                </a14:m>
                <a:r>
                  <a:rPr lang="en-US" altLang="zh-CN" sz="2800" dirty="0"/>
                  <a:t>, </a:t>
                </a:r>
                <a:r>
                  <a:rPr lang="zh-CN" altLang="zh-CN" sz="2800" dirty="0"/>
                  <a:t>则称</a:t>
                </a:r>
                <a14:m>
                  <m:oMath xmlns:m="http://schemas.openxmlformats.org/officeDocument/2006/math">
                    <m:sSub>
                      <m:sSubPr>
                        <m:ctrlPr>
                          <a:rPr lang="zh-CN" altLang="zh-CN" sz="2800" i="1" smtClean="0">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𝑊</m:t>
                        </m:r>
                      </m:e>
                      <m:sub>
                        <m:r>
                          <a:rPr lang="en-US" altLang="zh-CN" sz="2800" i="1">
                            <a:solidFill>
                              <a:srgbClr val="FF0000"/>
                            </a:solidFill>
                            <a:latin typeface="Cambria Math" panose="02040503050406030204" pitchFamily="18" charset="0"/>
                          </a:rPr>
                          <m:t>1</m:t>
                        </m:r>
                      </m:sub>
                    </m:sSub>
                  </m:oMath>
                </a14:m>
                <a:r>
                  <a:rPr lang="zh-CN" altLang="zh-CN" sz="2800" dirty="0">
                    <a:solidFill>
                      <a:srgbClr val="FF0000"/>
                    </a:solidFill>
                  </a:rPr>
                  <a:t>与</a:t>
                </a:r>
                <a14:m>
                  <m:oMath xmlns:m="http://schemas.openxmlformats.org/officeDocument/2006/math">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𝑊</m:t>
                        </m:r>
                      </m:e>
                      <m:sub>
                        <m:r>
                          <a:rPr lang="en-US" altLang="zh-CN" sz="2800" i="1">
                            <a:solidFill>
                              <a:srgbClr val="FF0000"/>
                            </a:solidFill>
                            <a:latin typeface="Cambria Math" panose="02040503050406030204" pitchFamily="18" charset="0"/>
                          </a:rPr>
                          <m:t>2</m:t>
                        </m:r>
                      </m:sub>
                    </m:sSub>
                  </m:oMath>
                </a14:m>
                <a:r>
                  <a:rPr lang="zh-CN" altLang="zh-CN" sz="2800" dirty="0">
                    <a:solidFill>
                      <a:srgbClr val="FF0000"/>
                    </a:solidFill>
                  </a:rPr>
                  <a:t>是正交的</a:t>
                </a:r>
                <a:r>
                  <a:rPr lang="en-US" altLang="zh-CN" sz="2800" dirty="0"/>
                  <a:t>, </a:t>
                </a:r>
                <a:r>
                  <a:rPr lang="zh-CN" altLang="zh-CN" sz="2800" dirty="0"/>
                  <a:t>记为</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b="1"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en-US" altLang="zh-CN" sz="2800" dirty="0"/>
                  <a:t>.</a:t>
                </a: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495011" y="1229293"/>
                <a:ext cx="8067145"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1.4.11 </a:t>
                </a:r>
                <a:r>
                  <a:rPr lang="zh-CN" altLang="zh-CN" sz="2800" dirty="0"/>
                  <a:t>在直角坐标系中</a:t>
                </a:r>
                <a:r>
                  <a:rPr lang="zh-CN" altLang="en-US" sz="2800" dirty="0"/>
                  <a:t>定义</a:t>
                </a:r>
                <a:r>
                  <a:rPr lang="zh-CN" altLang="en-US" sz="2800" dirty="0">
                    <a:latin typeface="黑体" panose="02010609060101010101" pitchFamily="49" charset="-122"/>
                  </a:rPr>
                  <a:t>三个子空间</a:t>
                </a:r>
                <a:r>
                  <a:rPr lang="en-US" altLang="zh-CN" sz="2800" dirty="0">
                    <a:latin typeface="仿宋" panose="02010609060101010101" pitchFamily="49" charset="-122"/>
                    <a:ea typeface="仿宋" panose="02010609060101010101" pitchFamily="49" charset="-122"/>
                  </a:rPr>
                  <a:t>:</a:t>
                </a:r>
                <a:r>
                  <a:rPr lang="zh-CN" altLang="zh-CN" sz="2800" dirty="0"/>
                  <a:t>过坐标原点的直线</a:t>
                </a:r>
                <a14:m>
                  <m:oMath xmlns:m="http://schemas.openxmlformats.org/officeDocument/2006/math">
                    <m:r>
                      <a:rPr lang="en-US" altLang="zh-CN" sz="2800" i="1">
                        <a:latin typeface="Cambria Math" panose="02040503050406030204" pitchFamily="18" charset="0"/>
                      </a:rPr>
                      <m:t>𝑊</m:t>
                    </m:r>
                  </m:oMath>
                </a14:m>
                <a:r>
                  <a:rPr lang="zh-CN" altLang="en-US" sz="2800" dirty="0"/>
                  <a:t>、</a:t>
                </a:r>
                <a:r>
                  <a:rPr lang="zh-CN" altLang="zh-CN" sz="2800" dirty="0"/>
                  <a:t>过坐标原点的平面</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zh-CN" altLang="zh-CN" sz="2800" dirty="0"/>
                  <a:t>和</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oMath>
                </a14:m>
                <a:r>
                  <a:rPr lang="zh-CN" altLang="en-US" sz="2800" dirty="0"/>
                  <a:t>如图所示</a:t>
                </a:r>
                <a:r>
                  <a:rPr lang="en-US" altLang="zh-CN" sz="2800" dirty="0">
                    <a:latin typeface="仿宋" panose="02010609060101010101" pitchFamily="49" charset="-122"/>
                    <a:ea typeface="仿宋" panose="02010609060101010101" pitchFamily="49" charset="-122"/>
                  </a:rPr>
                  <a:t>.</a:t>
                </a:r>
                <a:r>
                  <a:rPr lang="zh-CN" altLang="zh-CN" sz="2800" dirty="0">
                    <a:solidFill>
                      <a:srgbClr val="0000FF"/>
                    </a:solidFill>
                  </a:rPr>
                  <a:t>在几何上</a:t>
                </a:r>
                <a:r>
                  <a:rPr lang="en-US" altLang="zh-CN" sz="2800" dirty="0">
                    <a:solidFill>
                      <a:srgbClr val="0000FF"/>
                    </a:solidFill>
                    <a:latin typeface="仿宋" panose="02010609060101010101" pitchFamily="49" charset="-122"/>
                    <a:ea typeface="仿宋" panose="02010609060101010101" pitchFamily="49" charset="-122"/>
                  </a:rPr>
                  <a:t>,</a:t>
                </a:r>
                <a:r>
                  <a:rPr lang="zh-CN" altLang="zh-CN" sz="2800" dirty="0">
                    <a:solidFill>
                      <a:srgbClr val="0000FF"/>
                    </a:solidFill>
                  </a:rPr>
                  <a:t>直线</a:t>
                </a:r>
                <a14:m>
                  <m:oMath xmlns:m="http://schemas.openxmlformats.org/officeDocument/2006/math">
                    <m:r>
                      <a:rPr lang="en-US" altLang="zh-CN" sz="2800" i="1">
                        <a:solidFill>
                          <a:srgbClr val="0000FF"/>
                        </a:solidFill>
                        <a:latin typeface="Cambria Math" panose="02040503050406030204" pitchFamily="18" charset="0"/>
                      </a:rPr>
                      <m:t>𝑊</m:t>
                    </m:r>
                  </m:oMath>
                </a14:m>
                <a:r>
                  <a:rPr lang="zh-CN" altLang="zh-CN" sz="2800" dirty="0">
                    <a:solidFill>
                      <a:srgbClr val="0000FF"/>
                    </a:solidFill>
                  </a:rPr>
                  <a:t>垂直平面</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1</m:t>
                        </m:r>
                      </m:sub>
                    </m:sSub>
                  </m:oMath>
                </a14:m>
                <a:r>
                  <a:rPr lang="en-US" altLang="zh-CN" sz="2800" dirty="0">
                    <a:solidFill>
                      <a:srgbClr val="0000FF"/>
                    </a:solidFill>
                    <a:latin typeface="仿宋" panose="02010609060101010101" pitchFamily="49" charset="-122"/>
                    <a:ea typeface="仿宋" panose="02010609060101010101" pitchFamily="49" charset="-122"/>
                  </a:rPr>
                  <a:t>,</a:t>
                </a:r>
                <a:r>
                  <a:rPr lang="zh-CN" altLang="zh-CN" sz="2800" dirty="0">
                    <a:solidFill>
                      <a:srgbClr val="0000FF"/>
                    </a:solidFill>
                  </a:rPr>
                  <a:t>平面</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1</m:t>
                        </m:r>
                      </m:sub>
                    </m:sSub>
                  </m:oMath>
                </a14:m>
                <a:r>
                  <a:rPr lang="zh-CN" altLang="zh-CN" sz="2800" dirty="0">
                    <a:solidFill>
                      <a:srgbClr val="0000FF"/>
                    </a:solidFill>
                  </a:rPr>
                  <a:t>垂</a:t>
                </a:r>
                <a:r>
                  <a:rPr lang="zh-CN" altLang="en-US" sz="2800" dirty="0">
                    <a:solidFill>
                      <a:srgbClr val="0000FF"/>
                    </a:solidFill>
                  </a:rPr>
                  <a:t>于</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2</m:t>
                        </m:r>
                      </m:sub>
                    </m:sSub>
                  </m:oMath>
                </a14:m>
                <a:r>
                  <a:rPr lang="en-US" altLang="zh-CN" sz="2800" dirty="0">
                    <a:solidFill>
                      <a:srgbClr val="0000FF"/>
                    </a:solidFill>
                    <a:latin typeface="仿宋" panose="02010609060101010101" pitchFamily="49" charset="-122"/>
                    <a:ea typeface="仿宋" panose="02010609060101010101" pitchFamily="49" charset="-122"/>
                  </a:rPr>
                  <a:t>.</a:t>
                </a:r>
              </a:p>
              <a:p>
                <a:pPr>
                  <a:lnSpc>
                    <a:spcPct val="120000"/>
                  </a:lnSpc>
                </a:pPr>
                <a:r>
                  <a:rPr lang="zh-CN" altLang="en-US" sz="2800" dirty="0">
                    <a:solidFill>
                      <a:srgbClr val="FF0000"/>
                    </a:solidFill>
                    <a:latin typeface="黑体" panose="02010609060101010101" pitchFamily="49" charset="-122"/>
                  </a:rPr>
                  <a:t>考察子空间</a:t>
                </a:r>
                <a14:m>
                  <m:oMath xmlns:m="http://schemas.openxmlformats.org/officeDocument/2006/math">
                    <m:r>
                      <a:rPr lang="en-US" altLang="zh-CN" sz="2800" i="1">
                        <a:solidFill>
                          <a:srgbClr val="FF0000"/>
                        </a:solidFill>
                        <a:latin typeface="Cambria Math" panose="02040503050406030204" pitchFamily="18" charset="0"/>
                      </a:rPr>
                      <m:t>𝑊</m:t>
                    </m:r>
                  </m:oMath>
                </a14:m>
                <a:r>
                  <a:rPr lang="zh-CN" altLang="zh-CN" sz="2800" dirty="0">
                    <a:solidFill>
                      <a:srgbClr val="FF0000"/>
                    </a:solidFill>
                    <a:latin typeface="黑体" panose="02010609060101010101" pitchFamily="49" charset="-122"/>
                  </a:rPr>
                  <a:t>与</a:t>
                </a:r>
                <a14:m>
                  <m:oMath xmlns:m="http://schemas.openxmlformats.org/officeDocument/2006/math">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𝑊</m:t>
                        </m:r>
                      </m:e>
                      <m:sub>
                        <m:r>
                          <a:rPr lang="en-US" altLang="zh-CN" sz="2800" i="1">
                            <a:solidFill>
                              <a:srgbClr val="FF0000"/>
                            </a:solidFill>
                            <a:latin typeface="Cambria Math" panose="02040503050406030204" pitchFamily="18" charset="0"/>
                          </a:rPr>
                          <m:t>1</m:t>
                        </m:r>
                      </m:sub>
                    </m:sSub>
                  </m:oMath>
                </a14:m>
                <a:r>
                  <a:rPr lang="zh-CN" altLang="en-US" sz="2800" dirty="0">
                    <a:solidFill>
                      <a:srgbClr val="FF0000"/>
                    </a:solidFill>
                    <a:latin typeface="黑体" panose="02010609060101010101" pitchFamily="49" charset="-122"/>
                  </a:rPr>
                  <a:t>是否正交问题</a:t>
                </a:r>
                <a:r>
                  <a:rPr lang="en-US" altLang="zh-CN" sz="2800" dirty="0">
                    <a:solidFill>
                      <a:srgbClr val="FF0000"/>
                    </a:solidFill>
                    <a:latin typeface="仿宋" panose="02010609060101010101" pitchFamily="49" charset="-122"/>
                    <a:ea typeface="仿宋" panose="02010609060101010101" pitchFamily="49" charset="-122"/>
                  </a:rPr>
                  <a:t>:</a:t>
                </a:r>
              </a:p>
              <a:p>
                <a:pPr>
                  <a:lnSpc>
                    <a:spcPct val="120000"/>
                  </a:lnSpc>
                </a:pPr>
                <a:r>
                  <a:rPr lang="zh-CN" altLang="en-US" sz="2800" dirty="0">
                    <a:latin typeface="黑体" panose="02010609060101010101" pitchFamily="49" charset="-122"/>
                  </a:rPr>
                  <a:t>子空间</a:t>
                </a:r>
                <a14:m>
                  <m:oMath xmlns:m="http://schemas.openxmlformats.org/officeDocument/2006/math">
                    <m:r>
                      <a:rPr lang="en-US" altLang="zh-CN" sz="2800" i="1">
                        <a:latin typeface="Cambria Math" panose="02040503050406030204" pitchFamily="18" charset="0"/>
                      </a:rPr>
                      <m:t>𝑊</m:t>
                    </m:r>
                  </m:oMath>
                </a14:m>
                <a:r>
                  <a:rPr lang="zh-CN" altLang="en-US" sz="2800" dirty="0">
                    <a:latin typeface="黑体" panose="02010609060101010101" pitchFamily="49" charset="-122"/>
                  </a:rPr>
                  <a:t>正交于</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oMath>
                </a14:m>
                <a:r>
                  <a:rPr lang="en-US" altLang="zh-CN" sz="2800" dirty="0">
                    <a:latin typeface="仿宋" panose="02010609060101010101" pitchFamily="49" charset="-122"/>
                    <a:ea typeface="仿宋" panose="02010609060101010101" pitchFamily="49" charset="-122"/>
                  </a:rPr>
                  <a:t>.</a:t>
                </a:r>
                <a:endParaRPr lang="en-US" altLang="zh-CN" sz="2800" dirty="0">
                  <a:solidFill>
                    <a:srgbClr val="FF0000"/>
                  </a:solidFill>
                  <a:latin typeface="黑体" panose="02010609060101010101" pitchFamily="49" charset="-122"/>
                </a:endParaRPr>
              </a:p>
              <a:p>
                <a:pPr>
                  <a:lnSpc>
                    <a:spcPct val="120000"/>
                  </a:lnSpc>
                </a:pPr>
                <a:r>
                  <a:rPr lang="zh-CN" altLang="en-US" sz="2800" dirty="0">
                    <a:solidFill>
                      <a:srgbClr val="FF0000"/>
                    </a:solidFill>
                    <a:latin typeface="黑体" panose="02010609060101010101" pitchFamily="49" charset="-122"/>
                  </a:rPr>
                  <a:t>考察子空间</a:t>
                </a:r>
                <a14:m>
                  <m:oMath xmlns:m="http://schemas.openxmlformats.org/officeDocument/2006/math">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𝑊</m:t>
                        </m:r>
                      </m:e>
                      <m:sub>
                        <m:r>
                          <a:rPr lang="en-US" altLang="zh-CN" sz="2800" i="1">
                            <a:solidFill>
                              <a:srgbClr val="FF0000"/>
                            </a:solidFill>
                            <a:latin typeface="Cambria Math" panose="02040503050406030204" pitchFamily="18" charset="0"/>
                          </a:rPr>
                          <m:t>1</m:t>
                        </m:r>
                      </m:sub>
                    </m:sSub>
                  </m:oMath>
                </a14:m>
                <a:r>
                  <a:rPr lang="zh-CN" altLang="zh-CN" sz="2800" dirty="0">
                    <a:solidFill>
                      <a:srgbClr val="FF0000"/>
                    </a:solidFill>
                    <a:latin typeface="黑体" panose="02010609060101010101" pitchFamily="49" charset="-122"/>
                  </a:rPr>
                  <a:t>与</a:t>
                </a:r>
                <a14:m>
                  <m:oMath xmlns:m="http://schemas.openxmlformats.org/officeDocument/2006/math">
                    <m:sSub>
                      <m:sSubPr>
                        <m:ctrlPr>
                          <a:rPr lang="zh-CN" altLang="zh-CN" sz="2800" i="1">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𝑊</m:t>
                        </m:r>
                      </m:e>
                      <m:sub>
                        <m:r>
                          <a:rPr lang="en-US" altLang="zh-CN" sz="2800" i="1">
                            <a:solidFill>
                              <a:srgbClr val="FF0000"/>
                            </a:solidFill>
                            <a:latin typeface="Cambria Math" panose="02040503050406030204" pitchFamily="18" charset="0"/>
                          </a:rPr>
                          <m:t>2</m:t>
                        </m:r>
                      </m:sub>
                    </m:sSub>
                  </m:oMath>
                </a14:m>
                <a:r>
                  <a:rPr lang="zh-CN" altLang="en-US" sz="2800" dirty="0">
                    <a:solidFill>
                      <a:srgbClr val="FF0000"/>
                    </a:solidFill>
                    <a:latin typeface="黑体" panose="02010609060101010101" pitchFamily="49" charset="-122"/>
                  </a:rPr>
                  <a:t>是否正交问题</a:t>
                </a:r>
                <a:r>
                  <a:rPr lang="en-US" altLang="zh-CN" sz="2800" dirty="0">
                    <a:solidFill>
                      <a:srgbClr val="FF0000"/>
                    </a:solidFill>
                    <a:latin typeface="仿宋" panose="02010609060101010101" pitchFamily="49" charset="-122"/>
                    <a:ea typeface="仿宋" panose="02010609060101010101" pitchFamily="49" charset="-122"/>
                  </a:rPr>
                  <a:t>:</a:t>
                </a:r>
              </a:p>
              <a:p>
                <a:pPr>
                  <a:lnSpc>
                    <a:spcPct val="120000"/>
                  </a:lnSpc>
                  <a:spcBef>
                    <a:spcPts val="0"/>
                  </a:spcBef>
                </a:pPr>
                <a:r>
                  <a:rPr lang="en-US" altLang="zh-CN" sz="2800" dirty="0"/>
                  <a:t>            </a:t>
                </a: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1</m:t>
                        </m:r>
                      </m:sub>
                    </m:sSub>
                    <m:r>
                      <a:rPr lang="en-US" altLang="zh-CN" sz="2800" i="1">
                        <a:latin typeface="Cambria Math" panose="02040503050406030204" pitchFamily="18" charset="0"/>
                        <a:ea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3</m:t>
                        </m:r>
                      </m:sub>
                    </m:sSub>
                  </m:oMath>
                </a14:m>
                <a:endParaRPr lang="en-US" altLang="zh-CN" sz="2800" dirty="0"/>
              </a:p>
              <a:p>
                <a:pPr>
                  <a:lnSpc>
                    <a:spcPct val="120000"/>
                  </a:lnSpc>
                  <a:spcBef>
                    <a:spcPts val="0"/>
                  </a:spcBef>
                </a:pPr>
                <a14:m>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𝑊</m:t>
                        </m:r>
                      </m:e>
                      <m:sub>
                        <m:r>
                          <a:rPr lang="en-US" altLang="zh-CN" sz="2800" i="1">
                            <a:latin typeface="Cambria Math" panose="02040503050406030204" pitchFamily="18" charset="0"/>
                          </a:rPr>
                          <m:t>3</m:t>
                        </m:r>
                      </m:sub>
                    </m:sSub>
                  </m:oMath>
                </a14:m>
                <a:r>
                  <a:rPr lang="zh-CN" altLang="zh-CN" sz="2800" dirty="0"/>
                  <a:t>任两非零向量共线</a:t>
                </a:r>
                <a:r>
                  <a:rPr lang="en-US" altLang="zh-CN" sz="2800" dirty="0">
                    <a:latin typeface="仿宋" panose="02010609060101010101" pitchFamily="49" charset="-122"/>
                    <a:ea typeface="仿宋" panose="02010609060101010101" pitchFamily="49" charset="-122"/>
                  </a:rPr>
                  <a:t>,</a:t>
                </a:r>
                <a:r>
                  <a:rPr lang="zh-CN" altLang="zh-CN" sz="2800" dirty="0"/>
                  <a:t>不正交</a:t>
                </a:r>
                <a:r>
                  <a:rPr lang="en-US" altLang="zh-CN" sz="2800" dirty="0">
                    <a:latin typeface="仿宋" panose="02010609060101010101" pitchFamily="49" charset="-122"/>
                    <a:ea typeface="仿宋" panose="02010609060101010101" pitchFamily="49" charset="-122"/>
                  </a:rPr>
                  <a:t>.</a:t>
                </a:r>
                <a:endParaRPr lang="en-US" altLang="zh-CN" sz="2800" dirty="0"/>
              </a:p>
              <a:p>
                <a:pPr>
                  <a:lnSpc>
                    <a:spcPct val="120000"/>
                  </a:lnSpc>
                  <a:spcBef>
                    <a:spcPts val="0"/>
                  </a:spcBef>
                </a:pPr>
                <a:r>
                  <a:rPr lang="zh-CN" altLang="en-US" sz="2800" dirty="0">
                    <a:latin typeface="黑体" panose="02010609060101010101" pitchFamily="49" charset="-122"/>
                  </a:rPr>
                  <a:t>因此</a:t>
                </a:r>
                <a:r>
                  <a:rPr lang="en-US" altLang="zh-CN" sz="2800" dirty="0">
                    <a:latin typeface="仿宋" panose="02010609060101010101" pitchFamily="49" charset="-122"/>
                    <a:ea typeface="仿宋" panose="02010609060101010101" pitchFamily="49" charset="-122"/>
                  </a:rPr>
                  <a:t>,</a:t>
                </a:r>
                <a:r>
                  <a:rPr lang="zh-CN" altLang="en-US" sz="2800" dirty="0">
                    <a:solidFill>
                      <a:srgbClr val="0000FF"/>
                    </a:solidFill>
                  </a:rPr>
                  <a:t>子空间</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1</m:t>
                        </m:r>
                      </m:sub>
                    </m:sSub>
                  </m:oMath>
                </a14:m>
                <a:r>
                  <a:rPr lang="zh-CN" altLang="zh-CN" sz="2800" dirty="0">
                    <a:solidFill>
                      <a:srgbClr val="0000FF"/>
                    </a:solidFill>
                  </a:rPr>
                  <a:t>与</a:t>
                </a:r>
                <a14:m>
                  <m:oMath xmlns:m="http://schemas.openxmlformats.org/officeDocument/2006/math">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𝑊</m:t>
                        </m:r>
                      </m:e>
                      <m:sub>
                        <m:r>
                          <a:rPr lang="en-US" altLang="zh-CN" sz="2800" i="1">
                            <a:solidFill>
                              <a:srgbClr val="0000FF"/>
                            </a:solidFill>
                            <a:latin typeface="Cambria Math" panose="02040503050406030204" pitchFamily="18" charset="0"/>
                          </a:rPr>
                          <m:t>2</m:t>
                        </m:r>
                      </m:sub>
                    </m:sSub>
                  </m:oMath>
                </a14:m>
                <a:r>
                  <a:rPr lang="zh-CN" altLang="en-US" sz="2800" dirty="0">
                    <a:solidFill>
                      <a:srgbClr val="0000FF"/>
                    </a:solidFill>
                  </a:rPr>
                  <a:t>不正交</a:t>
                </a:r>
                <a:r>
                  <a:rPr lang="en-US" altLang="zh-CN" sz="2800" dirty="0">
                    <a:latin typeface="仿宋" panose="02010609060101010101" pitchFamily="49" charset="-122"/>
                    <a:ea typeface="仿宋" panose="02010609060101010101" pitchFamily="49" charset="-122"/>
                  </a:rPr>
                  <a:t>.</a:t>
                </a:r>
                <a:endParaRPr lang="zh-CN" altLang="zh-CN" sz="2800" dirty="0"/>
              </a:p>
              <a:p>
                <a:pPr>
                  <a:lnSpc>
                    <a:spcPct val="120000"/>
                  </a:lnSpc>
                </a:pPr>
                <a:endParaRPr lang="en-US"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495011" y="1229293"/>
                <a:ext cx="8067145" cy="4935337"/>
              </a:xfrm>
              <a:prstGeom prst="rect">
                <a:avLst/>
              </a:prstGeom>
              <a:blipFill rotWithShape="1">
                <a:blip r:embed="rId2"/>
                <a:stretch>
                  <a:fillRect l="-4" t="-12" r="6" b="-58451"/>
                </a:stretch>
              </a:blipFill>
            </p:spPr>
            <p:txBody>
              <a:bodyPr/>
              <a:lstStyle/>
              <a:p>
                <a:r>
                  <a:rPr lang="zh-CN" altLang="en-US">
                    <a:noFill/>
                  </a:rPr>
                  <a:t> </a:t>
                </a:r>
              </a:p>
            </p:txBody>
          </p:sp>
        </mc:Fallback>
      </mc:AlternateContent>
      <p:grpSp>
        <p:nvGrpSpPr>
          <p:cNvPr id="4" name="组合 3"/>
          <p:cNvGrpSpPr/>
          <p:nvPr/>
        </p:nvGrpSpPr>
        <p:grpSpPr>
          <a:xfrm>
            <a:off x="5455183" y="3087698"/>
            <a:ext cx="2860589" cy="3236778"/>
            <a:chOff x="5214552" y="3087698"/>
            <a:chExt cx="2860589" cy="3236778"/>
          </a:xfrm>
        </p:grpSpPr>
        <p:grpSp>
          <p:nvGrpSpPr>
            <p:cNvPr id="6" name="组合 5"/>
            <p:cNvGrpSpPr/>
            <p:nvPr/>
          </p:nvGrpSpPr>
          <p:grpSpPr>
            <a:xfrm>
              <a:off x="5214552" y="3087698"/>
              <a:ext cx="2860589" cy="3236778"/>
              <a:chOff x="5214552" y="3087698"/>
              <a:chExt cx="2860589" cy="3236778"/>
            </a:xfrm>
          </p:grpSpPr>
          <p:grpSp>
            <p:nvGrpSpPr>
              <p:cNvPr id="9" name="组合 8"/>
              <p:cNvGrpSpPr/>
              <p:nvPr/>
            </p:nvGrpSpPr>
            <p:grpSpPr>
              <a:xfrm>
                <a:off x="5214552" y="3087698"/>
                <a:ext cx="2860589" cy="2923863"/>
                <a:chOff x="3768811" y="2661390"/>
                <a:chExt cx="2860589" cy="2923863"/>
              </a:xfrm>
            </p:grpSpPr>
            <p:sp>
              <p:nvSpPr>
                <p:cNvPr id="14" name="流程图: 数据 13"/>
                <p:cNvSpPr/>
                <p:nvPr/>
              </p:nvSpPr>
              <p:spPr bwMode="auto">
                <a:xfrm>
                  <a:off x="3768811" y="4528750"/>
                  <a:ext cx="2860589" cy="1056503"/>
                </a:xfrm>
                <a:prstGeom prst="flowChartInputOutpu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p:txBody>
            </p:sp>
            <p:sp>
              <p:nvSpPr>
                <p:cNvPr id="15" name="流程图: 数据 14"/>
                <p:cNvSpPr/>
                <p:nvPr/>
              </p:nvSpPr>
              <p:spPr bwMode="auto">
                <a:xfrm rot="5400000">
                  <a:off x="4430215" y="3196069"/>
                  <a:ext cx="2375451" cy="1306093"/>
                </a:xfrm>
                <a:prstGeom prst="flowChartInputOutpu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000" b="0" i="0" u="none" strike="noStrike" cap="none" normalizeH="0" baseline="0">
                    <a:ln>
                      <a:noFill/>
                    </a:ln>
                    <a:solidFill>
                      <a:schemeClr val="tx1"/>
                    </a:solidFill>
                    <a:effectLst/>
                    <a:latin typeface="Times New Roman" panose="02020603050405020304" pitchFamily="18" charset="0"/>
                    <a:cs typeface="Arial" panose="020B0604020202020204" pitchFamily="34" charset="0"/>
                  </a:endParaRPr>
                </a:p>
              </p:txBody>
            </p:sp>
          </p:grpSp>
          <mc:AlternateContent xmlns:mc="http://schemas.openxmlformats.org/markup-compatibility/2006" xmlns:a14="http://schemas.microsoft.com/office/drawing/2010/main">
            <mc:Choice Requires="a14">
              <p:sp>
                <p:nvSpPr>
                  <p:cNvPr id="10" name="文本框 9"/>
                  <p:cNvSpPr txBox="1"/>
                  <p:nvPr/>
                </p:nvSpPr>
                <p:spPr>
                  <a:xfrm>
                    <a:off x="6258698" y="3147505"/>
                    <a:ext cx="914400" cy="914400"/>
                  </a:xfrm>
                  <a:prstGeom prst="rect">
                    <a:avLst/>
                  </a:prstGeom>
                </p:spPr>
                <p:txBody>
                  <a:bodyPr vert="horz" wrap="square" lIns="91440" tIns="45720" rIns="91440" bIns="45720" rtlCol="0">
                    <a:normAutofit/>
                  </a:bodyPr>
                  <a:lstStyle/>
                  <a:p>
                    <a:pPr>
                      <a:lnSpc>
                        <a:spcPct val="140000"/>
                      </a:lnSpc>
                    </a:pPr>
                    <a14:m>
                      <m:oMathPara xmlns:m="http://schemas.openxmlformats.org/officeDocument/2006/math">
                        <m:oMathParaPr>
                          <m:jc m:val="centerGroup"/>
                        </m:oMathParaPr>
                        <m:oMath xmlns:m="http://schemas.openxmlformats.org/officeDocument/2006/math">
                          <m:sSub>
                            <m:sSubPr>
                              <m:ctrlPr>
                                <a:rPr lang="zh-CN" altLang="zh-CN" sz="2800" i="1" smtClean="0">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𝑊</m:t>
                              </m:r>
                            </m:e>
                            <m:sub>
                              <m:r>
                                <a:rPr lang="en-US" altLang="zh-CN" sz="2800" b="0" i="1" smtClean="0">
                                  <a:solidFill>
                                    <a:schemeClr val="tx1"/>
                                  </a:solidFill>
                                  <a:latin typeface="Cambria Math" panose="02040503050406030204" pitchFamily="18" charset="0"/>
                                </a:rPr>
                                <m:t>2</m:t>
                              </m:r>
                            </m:sub>
                          </m:sSub>
                        </m:oMath>
                      </m:oMathPara>
                    </a14:m>
                    <a:endParaRPr lang="zh-CN" altLang="en-US" sz="2800" b="1" dirty="0"/>
                  </a:p>
                </p:txBody>
              </p:sp>
            </mc:Choice>
            <mc:Fallback xmlns="">
              <p:sp>
                <p:nvSpPr>
                  <p:cNvPr id="10" name="文本框 9"/>
                  <p:cNvSpPr txBox="1">
                    <a:spLocks noRot="1" noChangeAspect="1" noMove="1" noResize="1" noEditPoints="1" noAdjustHandles="1" noChangeArrowheads="1" noChangeShapeType="1" noTextEdit="1"/>
                  </p:cNvSpPr>
                  <p:nvPr/>
                </p:nvSpPr>
                <p:spPr>
                  <a:xfrm>
                    <a:off x="6258698" y="3147505"/>
                    <a:ext cx="914400" cy="914400"/>
                  </a:xfrm>
                  <a:prstGeom prst="rect">
                    <a:avLst/>
                  </a:prstGeom>
                  <a:blipFill rotWithShape="1">
                    <a:blip r:embed="rId3"/>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p:cNvSpPr txBox="1"/>
                  <p:nvPr/>
                </p:nvSpPr>
                <p:spPr>
                  <a:xfrm>
                    <a:off x="5274276" y="5410076"/>
                    <a:ext cx="914400" cy="914400"/>
                  </a:xfrm>
                  <a:prstGeom prst="rect">
                    <a:avLst/>
                  </a:prstGeom>
                </p:spPr>
                <p:txBody>
                  <a:bodyPr vert="horz" wrap="square" lIns="91440" tIns="45720" rIns="91440" bIns="45720" rtlCol="0">
                    <a:normAutofit/>
                  </a:bodyPr>
                  <a:lstStyle/>
                  <a:p>
                    <a:pPr>
                      <a:lnSpc>
                        <a:spcPct val="140000"/>
                      </a:lnSpc>
                    </a:pPr>
                    <a14:m>
                      <m:oMathPara xmlns:m="http://schemas.openxmlformats.org/officeDocument/2006/math">
                        <m:oMathParaPr>
                          <m:jc m:val="centerGroup"/>
                        </m:oMathParaPr>
                        <m:oMath xmlns:m="http://schemas.openxmlformats.org/officeDocument/2006/math">
                          <m:sSub>
                            <m:sSubPr>
                              <m:ctrlPr>
                                <a:rPr lang="zh-CN" altLang="zh-CN" sz="2800" i="1" smtClean="0">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𝑊</m:t>
                              </m:r>
                            </m:e>
                            <m:sub>
                              <m:r>
                                <a:rPr lang="en-US" altLang="zh-CN" sz="2800" b="0" i="1" smtClean="0">
                                  <a:solidFill>
                                    <a:schemeClr val="tx1"/>
                                  </a:solidFill>
                                  <a:latin typeface="Cambria Math" panose="02040503050406030204" pitchFamily="18" charset="0"/>
                                </a:rPr>
                                <m:t>1</m:t>
                              </m:r>
                            </m:sub>
                          </m:sSub>
                        </m:oMath>
                      </m:oMathPara>
                    </a14:m>
                    <a:endParaRPr lang="zh-CN" altLang="en-US" sz="2800" b="1" dirty="0"/>
                  </a:p>
                </p:txBody>
              </p:sp>
            </mc:Choice>
            <mc:Fallback xmlns="">
              <p:sp>
                <p:nvSpPr>
                  <p:cNvPr id="11" name="文本框 10"/>
                  <p:cNvSpPr txBox="1">
                    <a:spLocks noRot="1" noChangeAspect="1" noMove="1" noResize="1" noEditPoints="1" noAdjustHandles="1" noChangeArrowheads="1" noChangeShapeType="1" noTextEdit="1"/>
                  </p:cNvSpPr>
                  <p:nvPr/>
                </p:nvSpPr>
                <p:spPr>
                  <a:xfrm>
                    <a:off x="5274276" y="5410076"/>
                    <a:ext cx="914400" cy="914400"/>
                  </a:xfrm>
                  <a:prstGeom prst="rect">
                    <a:avLst/>
                  </a:prstGeom>
                  <a:blipFill rotWithShape="1">
                    <a:blip r:embed="rId4"/>
                  </a:blipFill>
                </p:spPr>
                <p:txBody>
                  <a:bodyPr/>
                  <a:lstStyle/>
                  <a:p>
                    <a:r>
                      <a:rPr lang="zh-CN" altLang="en-US">
                        <a:noFill/>
                      </a:rPr>
                      <a:t> </a:t>
                    </a:r>
                  </a:p>
                </p:txBody>
              </p:sp>
            </mc:Fallback>
          </mc:AlternateContent>
          <p:cxnSp>
            <p:nvCxnSpPr>
              <p:cNvPr id="12" name="直接连接符 11"/>
              <p:cNvCxnSpPr>
                <a:endCxn id="14" idx="5"/>
              </p:cNvCxnSpPr>
              <p:nvPr/>
            </p:nvCxnSpPr>
            <p:spPr bwMode="auto">
              <a:xfrm>
                <a:off x="6188676" y="4905632"/>
                <a:ext cx="1600406" cy="577678"/>
              </a:xfrm>
              <a:prstGeom prst="line">
                <a:avLst/>
              </a:prstGeom>
              <a:solidFill>
                <a:schemeClr val="accent1"/>
              </a:solidFill>
              <a:ln w="38100" cap="flat" cmpd="sng" algn="ctr">
                <a:solidFill>
                  <a:srgbClr val="FF0000"/>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13" name="文本框 12"/>
                  <p:cNvSpPr txBox="1"/>
                  <p:nvPr/>
                </p:nvSpPr>
                <p:spPr>
                  <a:xfrm>
                    <a:off x="6524367" y="4991107"/>
                    <a:ext cx="914400" cy="914400"/>
                  </a:xfrm>
                  <a:prstGeom prst="rect">
                    <a:avLst/>
                  </a:prstGeom>
                </p:spPr>
                <p:txBody>
                  <a:bodyPr vert="horz" wrap="square" lIns="91440" tIns="45720" rIns="91440" bIns="45720" rtlCol="0">
                    <a:normAutofit/>
                  </a:bodyPr>
                  <a:lstStyle/>
                  <a:p>
                    <a:pPr>
                      <a:lnSpc>
                        <a:spcPct val="140000"/>
                      </a:lnSpc>
                    </a:pPr>
                    <a14:m>
                      <m:oMathPara xmlns:m="http://schemas.openxmlformats.org/officeDocument/2006/math">
                        <m:oMathParaPr>
                          <m:jc m:val="centerGroup"/>
                        </m:oMathParaPr>
                        <m:oMath xmlns:m="http://schemas.openxmlformats.org/officeDocument/2006/math">
                          <m:sSub>
                            <m:sSubPr>
                              <m:ctrlPr>
                                <a:rPr lang="zh-CN" altLang="zh-CN" sz="2800" i="1" smtClean="0">
                                  <a:solidFill>
                                    <a:srgbClr val="FF0000"/>
                                  </a:solidFill>
                                  <a:latin typeface="Cambria Math" panose="02040503050406030204" pitchFamily="18" charset="0"/>
                                </a:rPr>
                              </m:ctrlPr>
                            </m:sSubPr>
                            <m:e>
                              <m:r>
                                <a:rPr lang="en-US" altLang="zh-CN" sz="2800" i="1">
                                  <a:solidFill>
                                    <a:srgbClr val="FF0000"/>
                                  </a:solidFill>
                                  <a:latin typeface="Cambria Math" panose="02040503050406030204" pitchFamily="18" charset="0"/>
                                </a:rPr>
                                <m:t>𝑊</m:t>
                              </m:r>
                            </m:e>
                            <m:sub>
                              <m:r>
                                <a:rPr lang="en-US" altLang="zh-CN" sz="2800" b="0" i="1" smtClean="0">
                                  <a:solidFill>
                                    <a:srgbClr val="FF0000"/>
                                  </a:solidFill>
                                  <a:latin typeface="Cambria Math" panose="02040503050406030204" pitchFamily="18" charset="0"/>
                                </a:rPr>
                                <m:t>3</m:t>
                              </m:r>
                            </m:sub>
                          </m:sSub>
                        </m:oMath>
                      </m:oMathPara>
                    </a14:m>
                    <a:endParaRPr lang="zh-CN" altLang="en-US" sz="2800" b="1" dirty="0"/>
                  </a:p>
                </p:txBody>
              </p:sp>
            </mc:Choice>
            <mc:Fallback xmlns="">
              <p:sp>
                <p:nvSpPr>
                  <p:cNvPr id="13" name="文本框 12"/>
                  <p:cNvSpPr txBox="1">
                    <a:spLocks noRot="1" noChangeAspect="1" noMove="1" noResize="1" noEditPoints="1" noAdjustHandles="1" noChangeArrowheads="1" noChangeShapeType="1" noTextEdit="1"/>
                  </p:cNvSpPr>
                  <p:nvPr/>
                </p:nvSpPr>
                <p:spPr>
                  <a:xfrm>
                    <a:off x="6524367" y="4991107"/>
                    <a:ext cx="914400" cy="914400"/>
                  </a:xfrm>
                  <a:prstGeom prst="rect">
                    <a:avLst/>
                  </a:prstGeom>
                  <a:blipFill rotWithShape="1">
                    <a:blip r:embed="rId5"/>
                  </a:blipFill>
                </p:spPr>
                <p:txBody>
                  <a:bodyPr/>
                  <a:lstStyle/>
                  <a:p>
                    <a:r>
                      <a:rPr lang="zh-CN" altLang="en-US">
                        <a:noFill/>
                      </a:rPr>
                      <a:t> </a:t>
                    </a:r>
                  </a:p>
                </p:txBody>
              </p:sp>
            </mc:Fallback>
          </mc:AlternateContent>
        </p:grpSp>
        <p:cxnSp>
          <p:nvCxnSpPr>
            <p:cNvPr id="7" name="直接连接符 6"/>
            <p:cNvCxnSpPr/>
            <p:nvPr/>
          </p:nvCxnSpPr>
          <p:spPr bwMode="auto">
            <a:xfrm>
              <a:off x="7309022" y="3991232"/>
              <a:ext cx="0" cy="1309817"/>
            </a:xfrm>
            <a:prstGeom prst="line">
              <a:avLst/>
            </a:prstGeom>
            <a:solidFill>
              <a:schemeClr val="accent1"/>
            </a:solidFill>
            <a:ln w="38100" cap="flat" cmpd="sng" algn="ctr">
              <a:solidFill>
                <a:srgbClr val="9933FF"/>
              </a:solidFill>
              <a:prstDash val="solid"/>
              <a:round/>
              <a:headEnd type="none" w="med" len="med"/>
              <a:tailEnd type="none" w="med" len="med"/>
            </a:ln>
            <a:effectLst/>
          </p:spPr>
        </p:cxnSp>
        <mc:AlternateContent xmlns:mc="http://schemas.openxmlformats.org/markup-compatibility/2006" xmlns:a14="http://schemas.microsoft.com/office/drawing/2010/main">
          <mc:Choice Requires="a14">
            <p:sp>
              <p:nvSpPr>
                <p:cNvPr id="8" name="文本框 7"/>
                <p:cNvSpPr txBox="1"/>
                <p:nvPr/>
              </p:nvSpPr>
              <p:spPr>
                <a:xfrm>
                  <a:off x="6606481" y="4171472"/>
                  <a:ext cx="914400" cy="914400"/>
                </a:xfrm>
                <a:prstGeom prst="rect">
                  <a:avLst/>
                </a:prstGeom>
              </p:spPr>
              <p:txBody>
                <a:bodyPr vert="horz" wrap="square" lIns="91440" tIns="45720" rIns="91440" bIns="45720" rtlCol="0">
                  <a:normAutofit/>
                </a:bodyPr>
                <a:lstStyle/>
                <a:p>
                  <a:pPr>
                    <a:lnSpc>
                      <a:spcPct val="140000"/>
                    </a:lnSpc>
                  </a:pPr>
                  <a14:m>
                    <m:oMathPara xmlns:m="http://schemas.openxmlformats.org/officeDocument/2006/math">
                      <m:oMathParaPr>
                        <m:jc m:val="centerGroup"/>
                      </m:oMathParaPr>
                      <m:oMath xmlns:m="http://schemas.openxmlformats.org/officeDocument/2006/math">
                        <m:r>
                          <a:rPr lang="en-US" altLang="zh-CN" sz="2800" i="1" smtClean="0">
                            <a:solidFill>
                              <a:srgbClr val="9933FF"/>
                            </a:solidFill>
                            <a:latin typeface="Cambria Math" panose="02040503050406030204" pitchFamily="18" charset="0"/>
                          </a:rPr>
                          <m:t>𝑊</m:t>
                        </m:r>
                      </m:oMath>
                    </m:oMathPara>
                  </a14:m>
                  <a:endParaRPr lang="zh-CN" altLang="en-US" sz="2800" b="1" i="1" dirty="0">
                    <a:solidFill>
                      <a:srgbClr val="9933FF"/>
                    </a:solidFill>
                  </a:endParaRPr>
                </a:p>
              </p:txBody>
            </p:sp>
          </mc:Choice>
          <mc:Fallback xmlns="">
            <p:sp>
              <p:nvSpPr>
                <p:cNvPr id="8" name="文本框 7"/>
                <p:cNvSpPr txBox="1">
                  <a:spLocks noRot="1" noChangeAspect="1" noMove="1" noResize="1" noEditPoints="1" noAdjustHandles="1" noChangeArrowheads="1" noChangeShapeType="1" noTextEdit="1"/>
                </p:cNvSpPr>
                <p:nvPr/>
              </p:nvSpPr>
              <p:spPr>
                <a:xfrm>
                  <a:off x="6606481" y="4171472"/>
                  <a:ext cx="914400" cy="914400"/>
                </a:xfrm>
                <a:prstGeom prst="rect">
                  <a:avLst/>
                </a:prstGeom>
                <a:blipFill rotWithShape="1">
                  <a:blip r:embed="rId6"/>
                </a:blipFill>
              </p:spPr>
              <p:txBody>
                <a:bodyPr/>
                <a:lstStyle/>
                <a:p>
                  <a:r>
                    <a:rPr lang="zh-CN" altLang="en-US">
                      <a:noFill/>
                    </a:rPr>
                    <a:t> </a:t>
                  </a:r>
                </a:p>
              </p:txBody>
            </p:sp>
          </mc:Fallback>
        </mc:AlternateContent>
      </p:gr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1.4.11</a:t>
                </a:r>
                <a:r>
                  <a:rPr lang="zh-CN" altLang="zh-CN" sz="2800" dirty="0">
                    <a:solidFill>
                      <a:srgbClr val="0000FF"/>
                    </a:solidFill>
                  </a:rPr>
                  <a:t>（</a:t>
                </a:r>
                <a:r>
                  <a:rPr lang="zh-CN" altLang="zh-CN" sz="2800" b="1" dirty="0">
                    <a:solidFill>
                      <a:srgbClr val="0000FF"/>
                    </a:solidFill>
                  </a:rPr>
                  <a:t>子空间正交补</a:t>
                </a:r>
                <a:r>
                  <a:rPr lang="zh-CN" altLang="zh-CN" sz="2800" dirty="0">
                    <a:solidFill>
                      <a:srgbClr val="0000FF"/>
                    </a:solidFill>
                  </a:rPr>
                  <a:t>）</a:t>
                </a:r>
                <a:r>
                  <a:rPr lang="zh-CN" altLang="zh-CN" sz="2800" dirty="0"/>
                  <a:t>设</a:t>
                </a:r>
                <a14:m>
                  <m:oMath xmlns:m="http://schemas.openxmlformats.org/officeDocument/2006/math">
                    <m:r>
                      <a:rPr lang="en-US" altLang="zh-CN" sz="2800" i="1">
                        <a:latin typeface="Cambria Math" panose="02040503050406030204" pitchFamily="18" charset="0"/>
                      </a:rPr>
                      <m:t>𝑊</m:t>
                    </m:r>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的线性子空间</a:t>
                </a:r>
                <a:r>
                  <a:rPr lang="en-US" altLang="zh-CN" sz="2800" dirty="0"/>
                  <a:t>, </a:t>
                </a:r>
                <a:r>
                  <a:rPr lang="zh-CN" altLang="zh-CN" sz="2800" dirty="0"/>
                  <a:t>则集合</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𝑊</m:t>
                        </m:r>
                      </m:e>
                      <m:sup>
                        <m:r>
                          <a:rPr lang="en-US" altLang="zh-CN" sz="2800" b="1" i="1">
                            <a:latin typeface="Cambria Math" panose="02040503050406030204" pitchFamily="18" charset="0"/>
                          </a:rPr>
                          <m:t>⊥</m:t>
                        </m:r>
                      </m:sup>
                    </m:sSup>
                    <m:r>
                      <a:rPr lang="en-US" altLang="zh-CN" sz="2800" i="1">
                        <a:latin typeface="Cambria Math" panose="02040503050406030204" pitchFamily="18" charset="0"/>
                      </a:rPr>
                      <m:t>={</m:t>
                    </m:r>
                    <m:r>
                      <a:rPr lang="en-US" altLang="zh-CN" sz="2800" b="1" i="1">
                        <a:latin typeface="Cambria Math" panose="02040503050406030204" pitchFamily="18" charset="0"/>
                      </a:rPr>
                      <m:t>𝒙</m:t>
                    </m:r>
                    <m:r>
                      <a:rPr lang="en-US" altLang="zh-CN" sz="2800" b="1" i="1">
                        <a:latin typeface="Cambria Math" panose="02040503050406030204" pitchFamily="18" charset="0"/>
                      </a:rPr>
                      <m:t>∈</m:t>
                    </m:r>
                    <m:r>
                      <a:rPr lang="en-US" altLang="zh-CN" sz="2800" i="1">
                        <a:latin typeface="Cambria Math" panose="02040503050406030204" pitchFamily="18" charset="0"/>
                      </a:rPr>
                      <m:t>𝑉</m:t>
                    </m:r>
                    <m:r>
                      <a:rPr lang="en-US" altLang="zh-CN" sz="2800" i="1">
                        <a:latin typeface="Cambria Math" panose="02040503050406030204" pitchFamily="18" charset="0"/>
                      </a:rPr>
                      <m:t>|</m:t>
                    </m:r>
                    <m:r>
                      <a:rPr lang="en-US" altLang="zh-CN" sz="2800" b="1" i="1">
                        <a:latin typeface="Cambria Math" panose="02040503050406030204" pitchFamily="18" charset="0"/>
                      </a:rPr>
                      <m:t>𝒙</m:t>
                    </m:r>
                    <m:r>
                      <a:rPr lang="en-US" altLang="zh-CN" sz="2800" b="1" i="1">
                        <a:latin typeface="Cambria Math" panose="02040503050406030204" pitchFamily="18" charset="0"/>
                      </a:rPr>
                      <m:t>⊥</m:t>
                    </m:r>
                    <m:r>
                      <a:rPr lang="en-US" altLang="zh-CN" sz="2800" i="1">
                        <a:latin typeface="Cambria Math" panose="02040503050406030204" pitchFamily="18" charset="0"/>
                      </a:rPr>
                      <m:t>𝑊</m:t>
                    </m:r>
                    <m:r>
                      <a:rPr lang="en-US" altLang="zh-CN" sz="2800" i="1">
                        <a:latin typeface="Cambria Math" panose="02040503050406030204" pitchFamily="18" charset="0"/>
                      </a:rPr>
                      <m:t>}</m:t>
                    </m:r>
                  </m:oMath>
                </a14:m>
                <a:r>
                  <a:rPr lang="en-US" altLang="zh-CN" sz="2800" dirty="0"/>
                  <a:t> </a:t>
                </a:r>
                <a:r>
                  <a:rPr lang="zh-CN" altLang="zh-CN" sz="2800" dirty="0"/>
                  <a:t>称为</a:t>
                </a:r>
                <a14:m>
                  <m:oMath xmlns:m="http://schemas.openxmlformats.org/officeDocument/2006/math">
                    <m:r>
                      <a:rPr lang="en-US" altLang="zh-CN" sz="2800" i="1">
                        <a:latin typeface="Cambria Math" panose="02040503050406030204" pitchFamily="18" charset="0"/>
                      </a:rPr>
                      <m:t>𝑊</m:t>
                    </m:r>
                  </m:oMath>
                </a14:m>
                <a:r>
                  <a:rPr lang="zh-CN" altLang="zh-CN" sz="2800" dirty="0"/>
                  <a:t>的</a:t>
                </a:r>
                <a:r>
                  <a:rPr lang="zh-CN" altLang="zh-CN" sz="2800" b="1" dirty="0">
                    <a:solidFill>
                      <a:srgbClr val="FF0000"/>
                    </a:solidFill>
                  </a:rPr>
                  <a:t>正交补</a:t>
                </a:r>
                <a:r>
                  <a:rPr lang="en-US" altLang="zh-CN" sz="2800" dirty="0"/>
                  <a:t>.</a:t>
                </a:r>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rgbClr val="0000FF"/>
                    </a:solidFill>
                  </a:rPr>
                  <a:t>定义</a:t>
                </a:r>
                <a:r>
                  <a:rPr lang="en-US" altLang="zh-CN" sz="2800" b="1" dirty="0">
                    <a:solidFill>
                      <a:srgbClr val="0000FF"/>
                    </a:solidFill>
                  </a:rPr>
                  <a:t>1.4.11</a:t>
                </a:r>
                <a:r>
                  <a:rPr lang="zh-CN" altLang="zh-CN" sz="2800" dirty="0">
                    <a:solidFill>
                      <a:srgbClr val="0000FF"/>
                    </a:solidFill>
                  </a:rPr>
                  <a:t>（</a:t>
                </a:r>
                <a:r>
                  <a:rPr lang="zh-CN" altLang="zh-CN" sz="2800" b="1" dirty="0">
                    <a:solidFill>
                      <a:srgbClr val="0000FF"/>
                    </a:solidFill>
                  </a:rPr>
                  <a:t>子空间正交补</a:t>
                </a:r>
                <a:r>
                  <a:rPr lang="zh-CN" altLang="zh-CN" sz="2800" dirty="0">
                    <a:solidFill>
                      <a:srgbClr val="0000FF"/>
                    </a:solidFill>
                  </a:rPr>
                  <a:t>）</a:t>
                </a:r>
                <a:r>
                  <a:rPr lang="zh-CN" altLang="zh-CN" sz="2800" dirty="0"/>
                  <a:t>设</a:t>
                </a:r>
                <a14:m>
                  <m:oMath xmlns:m="http://schemas.openxmlformats.org/officeDocument/2006/math">
                    <m:r>
                      <a:rPr lang="en-US" altLang="zh-CN" sz="2800" i="1">
                        <a:latin typeface="Cambria Math" panose="02040503050406030204" pitchFamily="18" charset="0"/>
                      </a:rPr>
                      <m:t>𝑊</m:t>
                    </m:r>
                  </m:oMath>
                </a14:m>
                <a:r>
                  <a:rPr lang="zh-CN" altLang="zh-CN" sz="2800" dirty="0"/>
                  <a:t>是</a:t>
                </a:r>
                <a14:m>
                  <m:oMath xmlns:m="http://schemas.openxmlformats.org/officeDocument/2006/math">
                    <m:r>
                      <a:rPr lang="en-US" altLang="zh-CN" sz="2800" i="1">
                        <a:latin typeface="Cambria Math" panose="02040503050406030204" pitchFamily="18" charset="0"/>
                      </a:rPr>
                      <m:t>𝑉</m:t>
                    </m:r>
                  </m:oMath>
                </a14:m>
                <a:r>
                  <a:rPr lang="zh-CN" altLang="zh-CN" sz="2800" dirty="0"/>
                  <a:t>的线性子空间</a:t>
                </a:r>
                <a:r>
                  <a:rPr lang="en-US" altLang="zh-CN" sz="2800" dirty="0"/>
                  <a:t>, </a:t>
                </a:r>
                <a:r>
                  <a:rPr lang="zh-CN" altLang="zh-CN" sz="2800" dirty="0"/>
                  <a:t>则集合</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𝑊</m:t>
                        </m:r>
                      </m:e>
                      <m:sup>
                        <m:r>
                          <a:rPr lang="en-US" altLang="zh-CN" sz="2800" b="1" i="1">
                            <a:latin typeface="Cambria Math" panose="02040503050406030204" pitchFamily="18" charset="0"/>
                          </a:rPr>
                          <m:t>⊥</m:t>
                        </m:r>
                      </m:sup>
                    </m:sSup>
                    <m:r>
                      <a:rPr lang="en-US" altLang="zh-CN" sz="2800" i="1">
                        <a:latin typeface="Cambria Math" panose="02040503050406030204" pitchFamily="18" charset="0"/>
                      </a:rPr>
                      <m:t>={</m:t>
                    </m:r>
                    <m:r>
                      <a:rPr lang="en-US" altLang="zh-CN" sz="2800" b="1" i="1">
                        <a:latin typeface="Cambria Math" panose="02040503050406030204" pitchFamily="18" charset="0"/>
                      </a:rPr>
                      <m:t>𝒙</m:t>
                    </m:r>
                    <m:r>
                      <a:rPr lang="en-US" altLang="zh-CN" sz="2800" b="1" i="1">
                        <a:latin typeface="Cambria Math" panose="02040503050406030204" pitchFamily="18" charset="0"/>
                      </a:rPr>
                      <m:t>∈</m:t>
                    </m:r>
                    <m:r>
                      <a:rPr lang="en-US" altLang="zh-CN" sz="2800" i="1">
                        <a:latin typeface="Cambria Math" panose="02040503050406030204" pitchFamily="18" charset="0"/>
                      </a:rPr>
                      <m:t>𝑉</m:t>
                    </m:r>
                    <m:r>
                      <a:rPr lang="en-US" altLang="zh-CN" sz="2800" i="1">
                        <a:latin typeface="Cambria Math" panose="02040503050406030204" pitchFamily="18" charset="0"/>
                      </a:rPr>
                      <m:t>|</m:t>
                    </m:r>
                    <m:r>
                      <a:rPr lang="en-US" altLang="zh-CN" sz="2800" b="1" i="1">
                        <a:latin typeface="Cambria Math" panose="02040503050406030204" pitchFamily="18" charset="0"/>
                      </a:rPr>
                      <m:t>𝒙</m:t>
                    </m:r>
                    <m:r>
                      <a:rPr lang="en-US" altLang="zh-CN" sz="2800" b="1" i="1">
                        <a:latin typeface="Cambria Math" panose="02040503050406030204" pitchFamily="18" charset="0"/>
                      </a:rPr>
                      <m:t>⊥</m:t>
                    </m:r>
                    <m:r>
                      <a:rPr lang="en-US" altLang="zh-CN" sz="2800" i="1">
                        <a:latin typeface="Cambria Math" panose="02040503050406030204" pitchFamily="18" charset="0"/>
                      </a:rPr>
                      <m:t>𝑊</m:t>
                    </m:r>
                    <m:r>
                      <a:rPr lang="en-US" altLang="zh-CN" sz="2800" i="1">
                        <a:latin typeface="Cambria Math" panose="02040503050406030204" pitchFamily="18" charset="0"/>
                      </a:rPr>
                      <m:t>}</m:t>
                    </m:r>
                  </m:oMath>
                </a14:m>
                <a:r>
                  <a:rPr lang="en-US" altLang="zh-CN" sz="2800" dirty="0"/>
                  <a:t> </a:t>
                </a:r>
                <a:r>
                  <a:rPr lang="zh-CN" altLang="zh-CN" sz="2800" dirty="0"/>
                  <a:t>称为</a:t>
                </a:r>
                <a14:m>
                  <m:oMath xmlns:m="http://schemas.openxmlformats.org/officeDocument/2006/math">
                    <m:r>
                      <a:rPr lang="en-US" altLang="zh-CN" sz="2800" i="1">
                        <a:latin typeface="Cambria Math" panose="02040503050406030204" pitchFamily="18" charset="0"/>
                      </a:rPr>
                      <m:t>𝑊</m:t>
                    </m:r>
                  </m:oMath>
                </a14:m>
                <a:r>
                  <a:rPr lang="zh-CN" altLang="zh-CN" sz="2800" dirty="0"/>
                  <a:t>的</a:t>
                </a:r>
                <a:r>
                  <a:rPr lang="zh-CN" altLang="zh-CN" sz="2800" b="1" dirty="0">
                    <a:solidFill>
                      <a:srgbClr val="FF0000"/>
                    </a:solidFill>
                  </a:rPr>
                  <a:t>正交补</a:t>
                </a:r>
                <a:r>
                  <a:rPr lang="en-US" altLang="zh-CN" sz="2800" dirty="0"/>
                  <a:t>.</a:t>
                </a:r>
              </a:p>
              <a:p>
                <a:pPr>
                  <a:lnSpc>
                    <a:spcPct val="120000"/>
                  </a:lnSpc>
                </a:pPr>
                <a:endParaRPr lang="en-US" altLang="zh-CN" sz="2800" dirty="0">
                  <a:solidFill>
                    <a:srgbClr val="FF0000"/>
                  </a:solidFill>
                </a:endParaRPr>
              </a:p>
              <a:p>
                <a:pPr>
                  <a:lnSpc>
                    <a:spcPct val="120000"/>
                  </a:lnSpc>
                </a:pPr>
                <a:r>
                  <a:rPr lang="zh-CN" altLang="zh-CN" sz="2800" dirty="0">
                    <a:solidFill>
                      <a:srgbClr val="FF0000"/>
                    </a:solidFill>
                  </a:rPr>
                  <a:t>思考</a:t>
                </a:r>
                <a:r>
                  <a:rPr lang="en-US" altLang="zh-CN" sz="2800" dirty="0">
                    <a:solidFill>
                      <a:srgbClr val="FF0000"/>
                    </a:solidFill>
                  </a:rPr>
                  <a:t>: </a:t>
                </a:r>
                <a:r>
                  <a:rPr lang="zh-CN" altLang="zh-CN" sz="2800" dirty="0"/>
                  <a:t>与</a:t>
                </a:r>
                <a14:m>
                  <m:oMath xmlns:m="http://schemas.openxmlformats.org/officeDocument/2006/math">
                    <m:r>
                      <a:rPr lang="en-US" altLang="zh-CN" sz="2800" i="1">
                        <a:latin typeface="Cambria Math" panose="02040503050406030204" pitchFamily="18" charset="0"/>
                      </a:rPr>
                      <m:t>𝑊</m:t>
                    </m:r>
                  </m:oMath>
                </a14:m>
                <a:r>
                  <a:rPr lang="zh-CN" altLang="zh-CN" sz="2800" dirty="0"/>
                  <a:t>正交的子空间是</a:t>
                </a:r>
                <a14:m>
                  <m:oMath xmlns:m="http://schemas.openxmlformats.org/officeDocument/2006/math">
                    <m:r>
                      <a:rPr lang="en-US" altLang="zh-CN" sz="2800" i="1">
                        <a:latin typeface="Cambria Math" panose="02040503050406030204" pitchFamily="18" charset="0"/>
                      </a:rPr>
                      <m:t>𝑊</m:t>
                    </m:r>
                  </m:oMath>
                </a14:m>
                <a:r>
                  <a:rPr lang="zh-CN" altLang="zh-CN" sz="2800" dirty="0"/>
                  <a:t>的正交补空间吗？</a:t>
                </a:r>
                <a:endParaRPr lang="en-US" altLang="zh-CN" sz="2800" dirty="0"/>
              </a:p>
              <a:p>
                <a:pPr>
                  <a:lnSpc>
                    <a:spcPct val="120000"/>
                  </a:lnSpc>
                </a:pPr>
                <a:endParaRPr lang="zh-CN" altLang="zh-CN" sz="2800" dirty="0"/>
              </a:p>
              <a:p>
                <a:pPr>
                  <a:lnSpc>
                    <a:spcPct val="120000"/>
                  </a:lnSpc>
                </a:pP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3"/>
                <a:stretch>
                  <a:fillRect l="-7" t="-12" r="7" b="1"/>
                </a:stretch>
              </a:blipFill>
            </p:spPr>
            <p:txBody>
              <a:bodyPr/>
              <a:lstStyle/>
              <a:p>
                <a:r>
                  <a:rPr lang="zh-CN" altLang="en-US">
                    <a:noFill/>
                  </a:rPr>
                  <a:t> </a:t>
                </a:r>
              </a:p>
            </p:txBody>
          </p:sp>
        </mc:Fallback>
      </mc:AlternateContent>
      <p:grpSp>
        <p:nvGrpSpPr>
          <p:cNvPr id="2" name="组合 1"/>
          <p:cNvGrpSpPr/>
          <p:nvPr/>
        </p:nvGrpSpPr>
        <p:grpSpPr>
          <a:xfrm>
            <a:off x="2943587" y="3696961"/>
            <a:ext cx="3515445" cy="2367663"/>
            <a:chOff x="2764335" y="3474124"/>
            <a:chExt cx="3515445" cy="2367663"/>
          </a:xfrm>
        </p:grpSpPr>
        <p:grpSp>
          <p:nvGrpSpPr>
            <p:cNvPr id="3" name="组合 2"/>
            <p:cNvGrpSpPr/>
            <p:nvPr/>
          </p:nvGrpSpPr>
          <p:grpSpPr>
            <a:xfrm>
              <a:off x="2764335" y="3474124"/>
              <a:ext cx="3515445" cy="2367663"/>
              <a:chOff x="3400184" y="2938162"/>
              <a:chExt cx="3515445" cy="2367663"/>
            </a:xfrm>
          </p:grpSpPr>
          <p:sp>
            <p:nvSpPr>
              <p:cNvPr id="7" name="流程图: 数据 6"/>
              <p:cNvSpPr/>
              <p:nvPr/>
            </p:nvSpPr>
            <p:spPr bwMode="auto">
              <a:xfrm>
                <a:off x="3400184" y="4041802"/>
                <a:ext cx="3515445" cy="1264023"/>
              </a:xfrm>
              <a:prstGeom prst="flowChartInputOutpu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3000" b="0" i="0" u="none" strike="noStrike" cap="none" normalizeH="0" baseline="0" dirty="0">
                  <a:ln>
                    <a:noFill/>
                  </a:ln>
                  <a:solidFill>
                    <a:schemeClr val="tx1"/>
                  </a:solidFill>
                  <a:effectLst/>
                  <a:latin typeface="Times New Roman" panose="02020603050405020304" pitchFamily="18" charset="0"/>
                  <a:cs typeface="Arial" panose="020B0604020202020204" pitchFamily="34" charset="0"/>
                </a:endParaRPr>
              </a:p>
            </p:txBody>
          </p:sp>
          <p:cxnSp>
            <p:nvCxnSpPr>
              <p:cNvPr id="8" name="直接箭头连接符 7"/>
              <p:cNvCxnSpPr/>
              <p:nvPr/>
            </p:nvCxnSpPr>
            <p:spPr bwMode="auto">
              <a:xfrm flipV="1">
                <a:off x="4687261" y="3125478"/>
                <a:ext cx="0" cy="1408103"/>
              </a:xfrm>
              <a:prstGeom prst="straightConnector1">
                <a:avLst/>
              </a:prstGeom>
              <a:solidFill>
                <a:schemeClr val="accent1"/>
              </a:solidFill>
              <a:ln w="38100" cap="flat" cmpd="sng" algn="ctr">
                <a:solidFill>
                  <a:srgbClr val="00B050"/>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9" name="TextBox 7"/>
                  <p:cNvSpPr txBox="1"/>
                  <p:nvPr/>
                </p:nvSpPr>
                <p:spPr>
                  <a:xfrm>
                    <a:off x="5674659" y="4794837"/>
                    <a:ext cx="334256" cy="276625"/>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sSub>
                            <m:sSubPr>
                              <m:ctrlPr>
                                <a:rPr lang="zh-CN" altLang="zh-CN" sz="9600" i="1" smtClean="0">
                                  <a:latin typeface="Cambria Math" panose="02040503050406030204" pitchFamily="18" charset="0"/>
                                </a:rPr>
                              </m:ctrlPr>
                            </m:sSubPr>
                            <m:e>
                              <m:r>
                                <a:rPr lang="en-US" altLang="zh-CN" sz="9600" i="1">
                                  <a:latin typeface="Cambria Math" panose="02040503050406030204" pitchFamily="18" charset="0"/>
                                </a:rPr>
                                <m:t>𝑊</m:t>
                              </m:r>
                            </m:e>
                            <m:sub>
                              <m:r>
                                <a:rPr lang="en-US" altLang="zh-CN" sz="9600" b="0" i="1" smtClean="0">
                                  <a:latin typeface="Cambria Math" panose="02040503050406030204"/>
                                </a:rPr>
                                <m:t>2</m:t>
                              </m:r>
                            </m:sub>
                          </m:sSub>
                        </m:oMath>
                      </m:oMathPara>
                    </a14:m>
                    <a:endParaRPr lang="zh-CN" altLang="en-US" sz="11200" b="1" dirty="0"/>
                  </a:p>
                </p:txBody>
              </p:sp>
            </mc:Choice>
            <mc:Fallback xmlns="">
              <p:sp>
                <p:nvSpPr>
                  <p:cNvPr id="9" name="TextBox 7"/>
                  <p:cNvSpPr txBox="1">
                    <a:spLocks noRot="1" noChangeAspect="1" noMove="1" noResize="1" noEditPoints="1" noAdjustHandles="1" noChangeArrowheads="1" noChangeShapeType="1" noTextEdit="1"/>
                  </p:cNvSpPr>
                  <p:nvPr/>
                </p:nvSpPr>
                <p:spPr>
                  <a:xfrm>
                    <a:off x="5674659" y="4794837"/>
                    <a:ext cx="334256" cy="276625"/>
                  </a:xfrm>
                  <a:prstGeom prst="rect">
                    <a:avLst/>
                  </a:prstGeom>
                  <a:blipFill rotWithShape="1">
                    <a:blip r:embed="rId4"/>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TextBox 8"/>
                  <p:cNvSpPr txBox="1"/>
                  <p:nvPr/>
                </p:nvSpPr>
                <p:spPr>
                  <a:xfrm>
                    <a:off x="4129215" y="2938162"/>
                    <a:ext cx="487936" cy="288151"/>
                  </a:xfrm>
                  <a:prstGeom prst="rect">
                    <a:avLst/>
                  </a:prstGeom>
                </p:spPr>
                <p:txBody>
                  <a:bodyPr vert="horz" wrap="square" lIns="91440" tIns="45720" rIns="91440" bIns="45720" rtlCol="0">
                    <a:normAutofit fontScale="25000" lnSpcReduction="20000"/>
                  </a:bodyPr>
                  <a:lstStyle/>
                  <a:p>
                    <a:pPr>
                      <a:lnSpc>
                        <a:spcPct val="140000"/>
                      </a:lnSpc>
                    </a:pPr>
                    <a14:m>
                      <m:oMathPara xmlns:m="http://schemas.openxmlformats.org/officeDocument/2006/math">
                        <m:oMathParaPr>
                          <m:jc m:val="centerGroup"/>
                        </m:oMathParaPr>
                        <m:oMath xmlns:m="http://schemas.openxmlformats.org/officeDocument/2006/math">
                          <m:sSub>
                            <m:sSubPr>
                              <m:ctrlPr>
                                <a:rPr lang="zh-CN" altLang="zh-CN" sz="9600" i="1" smtClean="0">
                                  <a:solidFill>
                                    <a:srgbClr val="00B050"/>
                                  </a:solidFill>
                                  <a:latin typeface="Cambria Math" panose="02040503050406030204" pitchFamily="18" charset="0"/>
                                </a:rPr>
                              </m:ctrlPr>
                            </m:sSubPr>
                            <m:e>
                              <m:r>
                                <a:rPr lang="en-US" altLang="zh-CN" sz="9600" i="1">
                                  <a:solidFill>
                                    <a:srgbClr val="00B050"/>
                                  </a:solidFill>
                                  <a:latin typeface="Cambria Math" panose="02040503050406030204" pitchFamily="18" charset="0"/>
                                </a:rPr>
                                <m:t>𝑊</m:t>
                              </m:r>
                            </m:e>
                            <m:sub>
                              <m:r>
                                <a:rPr lang="en-US" altLang="zh-CN" sz="9600" b="0" i="1" smtClean="0">
                                  <a:solidFill>
                                    <a:srgbClr val="00B050"/>
                                  </a:solidFill>
                                  <a:latin typeface="Cambria Math" panose="02040503050406030204"/>
                                </a:rPr>
                                <m:t>1</m:t>
                              </m:r>
                            </m:sub>
                          </m:sSub>
                        </m:oMath>
                      </m:oMathPara>
                    </a14:m>
                    <a:endParaRPr lang="zh-CN" altLang="en-US" sz="11200" b="1" dirty="0">
                      <a:solidFill>
                        <a:srgbClr val="00B050"/>
                      </a:solidFill>
                    </a:endParaRPr>
                  </a:p>
                </p:txBody>
              </p:sp>
            </mc:Choice>
            <mc:Fallback xmlns="">
              <p:sp>
                <p:nvSpPr>
                  <p:cNvPr id="10" name="TextBox 8"/>
                  <p:cNvSpPr txBox="1">
                    <a:spLocks noRot="1" noChangeAspect="1" noMove="1" noResize="1" noEditPoints="1" noAdjustHandles="1" noChangeArrowheads="1" noChangeShapeType="1" noTextEdit="1"/>
                  </p:cNvSpPr>
                  <p:nvPr/>
                </p:nvSpPr>
                <p:spPr>
                  <a:xfrm>
                    <a:off x="4129215" y="2938162"/>
                    <a:ext cx="487936" cy="288151"/>
                  </a:xfrm>
                  <a:prstGeom prst="rect">
                    <a:avLst/>
                  </a:prstGeom>
                  <a:blipFill rotWithShape="1">
                    <a:blip r:embed="rId5"/>
                  </a:blipFill>
                </p:spPr>
                <p:txBody>
                  <a:bodyPr/>
                  <a:lstStyle/>
                  <a:p>
                    <a:r>
                      <a:rPr lang="zh-CN" altLang="en-US">
                        <a:noFill/>
                      </a:rPr>
                      <a:t> </a:t>
                    </a:r>
                  </a:p>
                </p:txBody>
              </p:sp>
            </mc:Fallback>
          </mc:AlternateContent>
        </p:grpSp>
        <p:cxnSp>
          <p:nvCxnSpPr>
            <p:cNvPr id="4" name="直接箭头连接符 3"/>
            <p:cNvCxnSpPr/>
            <p:nvPr/>
          </p:nvCxnSpPr>
          <p:spPr bwMode="auto">
            <a:xfrm flipV="1">
              <a:off x="4051412" y="5042648"/>
              <a:ext cx="987398" cy="26894"/>
            </a:xfrm>
            <a:prstGeom prst="straightConnector1">
              <a:avLst/>
            </a:prstGeom>
            <a:solidFill>
              <a:schemeClr val="accent1"/>
            </a:solidFill>
            <a:ln w="38100" cap="flat" cmpd="sng" algn="ctr">
              <a:solidFill>
                <a:srgbClr val="FFFF66"/>
              </a:solidFill>
              <a:prstDash val="solid"/>
              <a:round/>
              <a:headEnd type="none" w="med" len="med"/>
              <a:tailEnd type="arrow"/>
            </a:ln>
            <a:effectLst/>
          </p:spPr>
        </p:cxnSp>
        <mc:AlternateContent xmlns:mc="http://schemas.openxmlformats.org/markup-compatibility/2006" xmlns:a14="http://schemas.microsoft.com/office/drawing/2010/main">
          <mc:Choice Requires="a14">
            <p:sp>
              <p:nvSpPr>
                <p:cNvPr id="6" name="TextBox 10"/>
                <p:cNvSpPr txBox="1"/>
                <p:nvPr/>
              </p:nvSpPr>
              <p:spPr>
                <a:xfrm>
                  <a:off x="4464424" y="4961005"/>
                  <a:ext cx="297762" cy="508106"/>
                </a:xfrm>
                <a:prstGeom prst="rect">
                  <a:avLst/>
                </a:prstGeom>
              </p:spPr>
              <p:txBody>
                <a:bodyPr vert="horz" wrap="square" lIns="91440" tIns="45720" rIns="91440" bIns="45720" rtlCol="0">
                  <a:normAutofit fontScale="25000" lnSpcReduction="20000"/>
                </a:bodyPr>
                <a:lstStyle/>
                <a:p>
                  <a:pPr>
                    <a:lnSpc>
                      <a:spcPct val="120000"/>
                    </a:lnSpc>
                  </a:pPr>
                  <a14:m>
                    <m:oMathPara xmlns:m="http://schemas.openxmlformats.org/officeDocument/2006/math">
                      <m:oMathParaPr>
                        <m:jc m:val="centerGroup"/>
                      </m:oMathParaPr>
                      <m:oMath xmlns:m="http://schemas.openxmlformats.org/officeDocument/2006/math">
                        <m:sSub>
                          <m:sSubPr>
                            <m:ctrlPr>
                              <a:rPr lang="zh-CN" altLang="zh-CN" sz="11200" i="1" smtClean="0">
                                <a:solidFill>
                                  <a:srgbClr val="FFFF00"/>
                                </a:solidFill>
                                <a:latin typeface="Cambria Math" panose="02040503050406030204" pitchFamily="18" charset="0"/>
                              </a:rPr>
                            </m:ctrlPr>
                          </m:sSubPr>
                          <m:e>
                            <m:r>
                              <a:rPr lang="en-US" altLang="zh-CN" sz="11200" i="1">
                                <a:solidFill>
                                  <a:srgbClr val="FFFF00"/>
                                </a:solidFill>
                                <a:latin typeface="Cambria Math" panose="02040503050406030204" pitchFamily="18" charset="0"/>
                              </a:rPr>
                              <m:t>𝑊</m:t>
                            </m:r>
                          </m:e>
                          <m:sub>
                            <m:r>
                              <a:rPr lang="en-US" altLang="zh-CN" sz="11200" b="0" i="1" smtClean="0">
                                <a:solidFill>
                                  <a:srgbClr val="FFFF00"/>
                                </a:solidFill>
                                <a:latin typeface="Cambria Math" panose="02040503050406030204"/>
                              </a:rPr>
                              <m:t>3</m:t>
                            </m:r>
                          </m:sub>
                        </m:sSub>
                      </m:oMath>
                    </m:oMathPara>
                  </a14:m>
                  <a:endParaRPr lang="zh-CN" altLang="en-US" sz="11200" b="1" dirty="0">
                    <a:solidFill>
                      <a:srgbClr val="FFFF00"/>
                    </a:solidFill>
                  </a:endParaRPr>
                </a:p>
              </p:txBody>
            </p:sp>
          </mc:Choice>
          <mc:Fallback xmlns="">
            <p:sp>
              <p:nvSpPr>
                <p:cNvPr id="6" name="TextBox 10"/>
                <p:cNvSpPr txBox="1">
                  <a:spLocks noRot="1" noChangeAspect="1" noMove="1" noResize="1" noEditPoints="1" noAdjustHandles="1" noChangeArrowheads="1" noChangeShapeType="1" noTextEdit="1"/>
                </p:cNvSpPr>
                <p:nvPr/>
              </p:nvSpPr>
              <p:spPr>
                <a:xfrm>
                  <a:off x="4464424" y="4961005"/>
                  <a:ext cx="297762" cy="508106"/>
                </a:xfrm>
                <a:prstGeom prst="rect">
                  <a:avLst/>
                </a:prstGeom>
                <a:blipFill rotWithShape="1">
                  <a:blip r:embed="rId6"/>
                </a:blipFill>
              </p:spPr>
              <p:txBody>
                <a:bodyPr/>
                <a:lstStyle/>
                <a:p>
                  <a:r>
                    <a:rPr lang="zh-CN" altLang="en-US">
                      <a:noFill/>
                    </a:rPr>
                    <a:t> </a:t>
                  </a:r>
                </a:p>
              </p:txBody>
            </p:sp>
          </mc:Fallback>
        </mc:AlternateContent>
      </p:gr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b="1" dirty="0">
                    <a:solidFill>
                      <a:srgbClr val="0000FF"/>
                    </a:solidFill>
                  </a:rPr>
                  <a:t>定理</a:t>
                </a:r>
                <a:r>
                  <a:rPr lang="en-US" altLang="zh-CN" sz="2800" b="1" dirty="0">
                    <a:solidFill>
                      <a:srgbClr val="0000FF"/>
                    </a:solidFill>
                  </a:rPr>
                  <a:t>1.4.3 </a:t>
                </a:r>
                <a14:m>
                  <m:oMath xmlns:m="http://schemas.openxmlformats.org/officeDocument/2006/math">
                    <m:r>
                      <a:rPr lang="en-US" altLang="zh-CN" sz="2800" b="0" i="1" smtClean="0">
                        <a:solidFill>
                          <a:schemeClr val="tx1"/>
                        </a:solidFill>
                        <a:latin typeface="Cambria Math" panose="02040503050406030204" pitchFamily="18" charset="0"/>
                      </a:rPr>
                      <m:t>𝑊</m:t>
                    </m:r>
                  </m:oMath>
                </a14:m>
                <a:r>
                  <a:rPr lang="zh-CN" altLang="en-US" sz="2800" dirty="0"/>
                  <a:t>是</a:t>
                </a:r>
                <a14:m>
                  <m:oMath xmlns:m="http://schemas.openxmlformats.org/officeDocument/2006/math">
                    <m:r>
                      <a:rPr lang="en-US" altLang="zh-CN" sz="2800" b="0" i="1" dirty="0">
                        <a:latin typeface="Cambria Math" panose="02040503050406030204" pitchFamily="18" charset="0"/>
                      </a:rPr>
                      <m:t>𝑉</m:t>
                    </m:r>
                  </m:oMath>
                </a14:m>
                <a:r>
                  <a:rPr lang="zh-CN" altLang="en-US" sz="2800" dirty="0"/>
                  <a:t>的线性子空间</a:t>
                </a:r>
                <a:r>
                  <a:rPr lang="en-US" altLang="zh-CN" sz="2800" dirty="0"/>
                  <a:t>, </a:t>
                </a:r>
                <a:r>
                  <a:rPr lang="zh-CN" altLang="en-US" sz="2800" dirty="0"/>
                  <a:t>则</a:t>
                </a:r>
                <a14:m>
                  <m:oMath xmlns:m="http://schemas.openxmlformats.org/officeDocument/2006/math">
                    <m:sSup>
                      <m:sSupPr>
                        <m:ctrlPr>
                          <a:rPr lang="zh-CN" altLang="zh-CN" sz="2800" i="1">
                            <a:latin typeface="Cambria Math" panose="02040503050406030204" pitchFamily="18" charset="0"/>
                          </a:rPr>
                        </m:ctrlPr>
                      </m:sSupPr>
                      <m:e>
                        <m:r>
                          <a:rPr lang="en-US" altLang="zh-CN" sz="2800" b="0" i="1">
                            <a:latin typeface="Cambria Math" panose="02040503050406030204" pitchFamily="18" charset="0"/>
                          </a:rPr>
                          <m:t>𝑊</m:t>
                        </m:r>
                      </m:e>
                      <m:sup>
                        <m:r>
                          <a:rPr lang="en-US" altLang="zh-CN" sz="2800" b="0" i="1">
                            <a:latin typeface="Cambria Math" panose="02040503050406030204" pitchFamily="18" charset="0"/>
                          </a:rPr>
                          <m:t>⊥</m:t>
                        </m:r>
                      </m:sup>
                    </m:sSup>
                    <m:r>
                      <a:rPr lang="zh-CN" altLang="en-US" sz="2800" b="0" i="1">
                        <a:latin typeface="Cambria Math" panose="02040503050406030204" pitchFamily="18" charset="0"/>
                      </a:rPr>
                      <m:t>也</m:t>
                    </m:r>
                  </m:oMath>
                </a14:m>
                <a:r>
                  <a:rPr lang="zh-CN" altLang="en-US" sz="2800" dirty="0"/>
                  <a:t>是</a:t>
                </a:r>
                <a14:m>
                  <m:oMath xmlns:m="http://schemas.openxmlformats.org/officeDocument/2006/math">
                    <m:r>
                      <a:rPr lang="en-US" altLang="zh-CN" sz="2800" b="0" i="1" dirty="0">
                        <a:latin typeface="Cambria Math" panose="02040503050406030204" pitchFamily="18" charset="0"/>
                      </a:rPr>
                      <m:t>𝑉</m:t>
                    </m:r>
                  </m:oMath>
                </a14:m>
                <a:r>
                  <a:rPr lang="zh-CN" altLang="en-US" sz="2800" dirty="0"/>
                  <a:t>的线性子空间</a:t>
                </a:r>
                <a:r>
                  <a:rPr lang="en-US" altLang="zh-CN" sz="2800" dirty="0"/>
                  <a:t>.</a:t>
                </a:r>
              </a:p>
              <a:p>
                <a:pPr>
                  <a:lnSpc>
                    <a:spcPct val="150000"/>
                  </a:lnSpc>
                </a:pPr>
                <a:r>
                  <a:rPr lang="zh-CN" altLang="en-US" sz="2400" b="1" dirty="0"/>
                  <a:t>证明：对任意向量</a:t>
                </a:r>
                <a14:m>
                  <m:oMath xmlns:m="http://schemas.openxmlformats.org/officeDocument/2006/math">
                    <m:r>
                      <a:rPr lang="en-US" altLang="zh-CN" sz="2400" b="1" i="1" smtClean="0">
                        <a:latin typeface="Cambria Math" panose="02040503050406030204" pitchFamily="18" charset="0"/>
                      </a:rPr>
                      <m:t>𝒙</m:t>
                    </m:r>
                    <m:r>
                      <a:rPr lang="en-US" altLang="zh-CN" sz="2400" b="1" i="1" smtClean="0">
                        <a:latin typeface="Cambria Math" panose="02040503050406030204" pitchFamily="18" charset="0"/>
                      </a:rPr>
                      <m:t>, </m:t>
                    </m:r>
                    <m:r>
                      <a:rPr lang="en-US" altLang="zh-CN" sz="2400" b="1" i="1" smtClean="0">
                        <a:latin typeface="Cambria Math" panose="02040503050406030204" pitchFamily="18" charset="0"/>
                      </a:rPr>
                      <m:t>𝒚</m:t>
                    </m:r>
                    <m:r>
                      <a:rPr lang="en-US" altLang="zh-CN" sz="2400" b="1" i="1" smtClean="0">
                        <a:latin typeface="Cambria Math" panose="02040503050406030204" pitchFamily="18" charset="0"/>
                      </a:rPr>
                      <m:t>∈</m:t>
                    </m:r>
                    <m:sSup>
                      <m:sSupPr>
                        <m:ctrlPr>
                          <a:rPr lang="en-US" altLang="zh-CN" sz="2400" b="1" i="1" smtClean="0">
                            <a:latin typeface="Cambria Math" panose="02040503050406030204" pitchFamily="18" charset="0"/>
                          </a:rPr>
                        </m:ctrlPr>
                      </m:sSupPr>
                      <m:e>
                        <m:r>
                          <a:rPr lang="en-US" altLang="zh-CN" sz="2400" b="1" i="1" smtClean="0">
                            <a:latin typeface="Cambria Math" panose="02040503050406030204" pitchFamily="18" charset="0"/>
                          </a:rPr>
                          <m:t>𝑾</m:t>
                        </m:r>
                      </m:e>
                      <m:sup>
                        <m:r>
                          <a:rPr lang="en-US" altLang="zh-CN" sz="2400" b="1" i="1">
                            <a:latin typeface="Cambria Math" panose="02040503050406030204" pitchFamily="18" charset="0"/>
                          </a:rPr>
                          <m:t>⊥</m:t>
                        </m:r>
                      </m:sup>
                    </m:sSup>
                  </m:oMath>
                </a14:m>
                <a:r>
                  <a:rPr lang="en-US" altLang="zh-CN" sz="2400" b="1" dirty="0"/>
                  <a:t>,</a:t>
                </a:r>
                <a14:m>
                  <m:oMath xmlns:m="http://schemas.openxmlformats.org/officeDocument/2006/math">
                    <m:r>
                      <a:rPr lang="en-US" altLang="zh-CN" sz="2400" b="1" i="1" dirty="0" smtClean="0">
                        <a:latin typeface="Cambria Math" panose="02040503050406030204" pitchFamily="18" charset="0"/>
                      </a:rPr>
                      <m:t>𝒛</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𝑾</m:t>
                    </m:r>
                    <m:r>
                      <a:rPr lang="en-US" altLang="zh-CN" sz="2400" b="1" i="1" dirty="0" smtClean="0">
                        <a:latin typeface="Cambria Math" panose="02040503050406030204" pitchFamily="18" charset="0"/>
                      </a:rPr>
                      <m:t>,</m:t>
                    </m:r>
                  </m:oMath>
                </a14:m>
                <a:r>
                  <a:rPr lang="en-US" altLang="zh-CN" sz="2400" b="1" dirty="0"/>
                  <a:t> </a:t>
                </a:r>
                <a14:m>
                  <m:oMath xmlns:m="http://schemas.openxmlformats.org/officeDocument/2006/math">
                    <m:r>
                      <a:rPr lang="zh-CN" altLang="en-US" sz="2400" b="1" i="1" dirty="0" smtClean="0">
                        <a:latin typeface="Cambria Math" panose="02040503050406030204" pitchFamily="18" charset="0"/>
                      </a:rPr>
                      <m:t>𝝀</m:t>
                    </m:r>
                    <m:r>
                      <a:rPr lang="en-US" altLang="zh-CN" sz="2400" b="1" i="1" dirty="0" smtClean="0">
                        <a:latin typeface="Cambria Math" panose="02040503050406030204" pitchFamily="18" charset="0"/>
                      </a:rPr>
                      <m:t>, </m:t>
                    </m:r>
                    <m:r>
                      <a:rPr lang="zh-CN" altLang="en-US" sz="2400" b="1" i="1" dirty="0" smtClean="0">
                        <a:latin typeface="Cambria Math" panose="02040503050406030204" pitchFamily="18" charset="0"/>
                      </a:rPr>
                      <m:t>𝝁</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𝑭</m:t>
                    </m:r>
                  </m:oMath>
                </a14:m>
                <a:r>
                  <a:rPr lang="zh-CN" altLang="en-US" sz="2400" b="1" dirty="0"/>
                  <a:t>，有</a:t>
                </a:r>
                <a:endParaRPr lang="en-US" altLang="zh-CN" sz="2400" b="1" dirty="0"/>
              </a:p>
              <a:p>
                <a:pPr>
                  <a:lnSpc>
                    <a:spcPct val="150000"/>
                  </a:lnSpc>
                </a:pPr>
                <a14:m>
                  <m:oMathPara xmlns:m="http://schemas.openxmlformats.org/officeDocument/2006/math">
                    <m:oMathParaPr>
                      <m:jc m:val="centerGroup"/>
                    </m:oMathParaPr>
                    <m:oMath xmlns:m="http://schemas.openxmlformats.org/officeDocument/2006/math">
                      <m:d>
                        <m:dPr>
                          <m:ctrlPr>
                            <a:rPr lang="en-US" altLang="zh-CN" sz="2400" b="1" i="1" smtClean="0">
                              <a:latin typeface="Cambria Math" panose="02040503050406030204" pitchFamily="18" charset="0"/>
                            </a:rPr>
                          </m:ctrlPr>
                        </m:dPr>
                        <m:e>
                          <m:r>
                            <a:rPr lang="zh-CN" altLang="en-US" sz="2400" b="1" i="1" dirty="0">
                              <a:latin typeface="Cambria Math" panose="02040503050406030204" pitchFamily="18" charset="0"/>
                            </a:rPr>
                            <m:t>𝝀</m:t>
                          </m:r>
                          <m:r>
                            <a:rPr lang="en-US" altLang="zh-CN" sz="2400" b="1" i="1" dirty="0" smtClean="0">
                              <a:latin typeface="Cambria Math" panose="02040503050406030204" pitchFamily="18" charset="0"/>
                            </a:rPr>
                            <m:t>𝒙</m:t>
                          </m:r>
                          <m:r>
                            <a:rPr lang="en-US" altLang="zh-CN" sz="2400" b="1" i="1" dirty="0" smtClean="0">
                              <a:latin typeface="Cambria Math" panose="02040503050406030204" pitchFamily="18" charset="0"/>
                            </a:rPr>
                            <m:t>+</m:t>
                          </m:r>
                          <m:r>
                            <a:rPr lang="zh-CN" altLang="en-US" sz="2400" b="1" i="1" dirty="0">
                              <a:latin typeface="Cambria Math" panose="02040503050406030204" pitchFamily="18" charset="0"/>
                            </a:rPr>
                            <m:t>𝝁</m:t>
                          </m:r>
                          <m:r>
                            <a:rPr lang="en-US" altLang="zh-CN" sz="2400" b="1" i="1" dirty="0" smtClean="0">
                              <a:latin typeface="Cambria Math" panose="02040503050406030204" pitchFamily="18" charset="0"/>
                            </a:rPr>
                            <m:t>𝒚</m:t>
                          </m:r>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𝒛</m:t>
                          </m:r>
                        </m:e>
                      </m:d>
                      <m:r>
                        <a:rPr lang="en-US" altLang="zh-CN" sz="2400" b="1" i="1" smtClean="0">
                          <a:latin typeface="Cambria Math" panose="02040503050406030204" pitchFamily="18" charset="0"/>
                        </a:rPr>
                        <m:t>=</m:t>
                      </m:r>
                      <m:r>
                        <a:rPr lang="zh-CN" altLang="en-US" sz="2400" b="1" i="1" dirty="0">
                          <a:latin typeface="Cambria Math" panose="02040503050406030204" pitchFamily="18" charset="0"/>
                        </a:rPr>
                        <m:t>𝝀</m:t>
                      </m:r>
                      <m:d>
                        <m:dPr>
                          <m:ctrlPr>
                            <a:rPr lang="en-US" altLang="zh-CN" sz="2400" b="1" i="1">
                              <a:latin typeface="Cambria Math" panose="02040503050406030204" pitchFamily="18" charset="0"/>
                            </a:rPr>
                          </m:ctrlPr>
                        </m:dPr>
                        <m:e>
                          <m:r>
                            <a:rPr lang="en-US" altLang="zh-CN" sz="2400" b="1" i="1" dirty="0">
                              <a:latin typeface="Cambria Math" panose="02040503050406030204" pitchFamily="18" charset="0"/>
                            </a:rPr>
                            <m:t>𝒙</m:t>
                          </m:r>
                          <m:r>
                            <a:rPr lang="en-US" altLang="zh-CN" sz="2400" b="1" i="1" dirty="0">
                              <a:latin typeface="Cambria Math" panose="02040503050406030204" pitchFamily="18" charset="0"/>
                            </a:rPr>
                            <m:t>,</m:t>
                          </m:r>
                          <m:r>
                            <a:rPr lang="en-US" altLang="zh-CN" sz="2400" b="1" i="1" dirty="0">
                              <a:latin typeface="Cambria Math" panose="02040503050406030204" pitchFamily="18" charset="0"/>
                            </a:rPr>
                            <m:t>𝒛</m:t>
                          </m:r>
                        </m:e>
                      </m:d>
                      <m:r>
                        <a:rPr lang="en-US" altLang="zh-CN" sz="2400" b="1" i="1" dirty="0" smtClean="0">
                          <a:latin typeface="Cambria Math" panose="02040503050406030204" pitchFamily="18" charset="0"/>
                        </a:rPr>
                        <m:t>+</m:t>
                      </m:r>
                      <m:r>
                        <a:rPr lang="zh-CN" altLang="en-US" sz="2400" b="1" i="1" dirty="0">
                          <a:latin typeface="Cambria Math" panose="02040503050406030204" pitchFamily="18" charset="0"/>
                        </a:rPr>
                        <m:t>𝝁</m:t>
                      </m:r>
                      <m:d>
                        <m:dPr>
                          <m:ctrlPr>
                            <a:rPr lang="en-US" altLang="zh-CN" sz="2400" b="1" i="1">
                              <a:latin typeface="Cambria Math" panose="02040503050406030204" pitchFamily="18" charset="0"/>
                            </a:rPr>
                          </m:ctrlPr>
                        </m:dPr>
                        <m:e>
                          <m:r>
                            <a:rPr lang="en-US" altLang="zh-CN" sz="2400" b="1" i="1" dirty="0">
                              <a:latin typeface="Cambria Math" panose="02040503050406030204" pitchFamily="18" charset="0"/>
                            </a:rPr>
                            <m:t>𝒚</m:t>
                          </m:r>
                          <m:r>
                            <a:rPr lang="en-US" altLang="zh-CN" sz="2400" b="1" i="1" dirty="0">
                              <a:latin typeface="Cambria Math" panose="02040503050406030204" pitchFamily="18" charset="0"/>
                            </a:rPr>
                            <m:t>,</m:t>
                          </m:r>
                          <m:r>
                            <a:rPr lang="en-US" altLang="zh-CN" sz="2400" b="1" i="1" dirty="0">
                              <a:latin typeface="Cambria Math" panose="02040503050406030204" pitchFamily="18" charset="0"/>
                            </a:rPr>
                            <m:t>𝒛</m:t>
                          </m:r>
                        </m:e>
                      </m:d>
                      <m:r>
                        <a:rPr lang="en-US" altLang="zh-CN" sz="2400" b="1" i="1" dirty="0" smtClean="0">
                          <a:latin typeface="Cambria Math" panose="02040503050406030204" pitchFamily="18" charset="0"/>
                        </a:rPr>
                        <m:t>=</m:t>
                      </m:r>
                      <m:r>
                        <a:rPr lang="en-US" altLang="zh-CN" sz="2400" b="1" i="1" dirty="0" smtClean="0">
                          <a:latin typeface="Cambria Math" panose="02040503050406030204" pitchFamily="18" charset="0"/>
                        </a:rPr>
                        <m:t>𝟎</m:t>
                      </m:r>
                    </m:oMath>
                  </m:oMathPara>
                </a14:m>
                <a:endParaRPr lang="en-US" altLang="zh-CN" sz="2400" b="1" dirty="0"/>
              </a:p>
              <a:p>
                <a:pPr>
                  <a:lnSpc>
                    <a:spcPct val="150000"/>
                  </a:lnSpc>
                </a:pPr>
                <a:endParaRPr lang="en-US" altLang="zh-CN" sz="2400" dirty="0">
                  <a:solidFill>
                    <a:srgbClr val="FF0000"/>
                  </a:solidFill>
                </a:endParaRPr>
              </a:p>
              <a:p>
                <a:pPr>
                  <a:lnSpc>
                    <a:spcPct val="150000"/>
                  </a:lnSpc>
                </a:pPr>
                <a:r>
                  <a:rPr lang="zh-CN" altLang="en-US" sz="2400" dirty="0">
                    <a:solidFill>
                      <a:srgbClr val="FF0000"/>
                    </a:solidFill>
                  </a:rPr>
                  <a:t>思考</a:t>
                </a:r>
                <a:r>
                  <a:rPr lang="zh-CN" altLang="en-US" sz="2400" b="1" dirty="0"/>
                  <a:t>：</a:t>
                </a:r>
                <a:r>
                  <a:rPr lang="zh-CN" altLang="zh-CN" sz="2400" dirty="0"/>
                  <a:t> </a:t>
                </a:r>
                <a:r>
                  <a:rPr lang="zh-CN" altLang="en-US" sz="2400" dirty="0">
                    <a:solidFill>
                      <a:schemeClr val="tx1"/>
                    </a:solidFill>
                  </a:rPr>
                  <a:t>给定</a:t>
                </a:r>
                <a14:m>
                  <m:oMath xmlns:m="http://schemas.openxmlformats.org/officeDocument/2006/math">
                    <m:r>
                      <a:rPr lang="en-US" altLang="zh-CN" sz="2400" i="1">
                        <a:solidFill>
                          <a:schemeClr val="tx1"/>
                        </a:solidFill>
                        <a:latin typeface="Cambria Math" panose="02040503050406030204" pitchFamily="18" charset="0"/>
                      </a:rPr>
                      <m:t>𝑊</m:t>
                    </m:r>
                    <m:r>
                      <a:rPr lang="en-US" altLang="zh-CN" sz="2400" i="1">
                        <a:solidFill>
                          <a:schemeClr val="tx1"/>
                        </a:solidFill>
                        <a:latin typeface="Cambria Math" panose="02040503050406030204" pitchFamily="18" charset="0"/>
                      </a:rPr>
                      <m:t> ,  </m:t>
                    </m:r>
                    <m:sSup>
                      <m:sSupPr>
                        <m:ctrlPr>
                          <a:rPr lang="zh-CN" altLang="zh-CN" sz="2400" i="1">
                            <a:solidFill>
                              <a:schemeClr val="tx1"/>
                            </a:solidFill>
                            <a:latin typeface="Cambria Math" panose="02040503050406030204" pitchFamily="18" charset="0"/>
                          </a:rPr>
                        </m:ctrlPr>
                      </m:sSupPr>
                      <m:e>
                        <m:r>
                          <a:rPr lang="en-US" altLang="zh-CN" sz="2400" i="1">
                            <a:solidFill>
                              <a:schemeClr val="tx1"/>
                            </a:solidFill>
                            <a:latin typeface="Cambria Math" panose="02040503050406030204" pitchFamily="18" charset="0"/>
                          </a:rPr>
                          <m:t>𝑊</m:t>
                        </m:r>
                      </m:e>
                      <m:sup>
                        <m:r>
                          <a:rPr lang="en-US" altLang="zh-CN" sz="2400" b="1" i="1">
                            <a:solidFill>
                              <a:schemeClr val="tx1"/>
                            </a:solidFill>
                            <a:latin typeface="Cambria Math" panose="02040503050406030204" pitchFamily="18" charset="0"/>
                          </a:rPr>
                          <m:t>⊥</m:t>
                        </m:r>
                      </m:sup>
                    </m:sSup>
                  </m:oMath>
                </a14:m>
                <a:r>
                  <a:rPr lang="zh-CN" altLang="en-US" sz="2400" b="1" dirty="0">
                    <a:solidFill>
                      <a:schemeClr val="tx1"/>
                    </a:solidFill>
                  </a:rPr>
                  <a:t>是惟一的吗</a:t>
                </a:r>
                <a:r>
                  <a:rPr lang="zh-CN" altLang="en-US" sz="2400" b="1" dirty="0"/>
                  <a:t>？</a:t>
                </a:r>
                <a:endParaRPr lang="zh-CN" altLang="zh-CN" sz="2800" dirty="0"/>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50000"/>
                  </a:lnSpc>
                </a:pPr>
                <a:r>
                  <a:rPr lang="zh-CN" altLang="en-US" sz="2800" b="1" dirty="0">
                    <a:solidFill>
                      <a:srgbClr val="0000FF"/>
                    </a:solidFill>
                  </a:rPr>
                  <a:t>定理</a:t>
                </a:r>
                <a:r>
                  <a:rPr lang="en-US" altLang="zh-CN" sz="2800" b="1" dirty="0">
                    <a:solidFill>
                      <a:srgbClr val="0000FF"/>
                    </a:solidFill>
                  </a:rPr>
                  <a:t>1.4.4 </a:t>
                </a:r>
                <a14:m>
                  <m:oMath xmlns:m="http://schemas.openxmlformats.org/officeDocument/2006/math">
                    <m:r>
                      <a:rPr lang="en-US" altLang="zh-CN" sz="2800" i="1" smtClean="0">
                        <a:solidFill>
                          <a:schemeClr val="tx1"/>
                        </a:solidFill>
                        <a:latin typeface="Cambria Math" panose="02040503050406030204" pitchFamily="18" charset="0"/>
                      </a:rPr>
                      <m:t>𝑊</m:t>
                    </m:r>
                  </m:oMath>
                </a14:m>
                <a:r>
                  <a:rPr lang="zh-CN" altLang="en-US" sz="2800" b="1" dirty="0"/>
                  <a:t>是</a:t>
                </a:r>
                <a14:m>
                  <m:oMath xmlns:m="http://schemas.openxmlformats.org/officeDocument/2006/math">
                    <m:r>
                      <a:rPr lang="en-US" altLang="zh-CN" sz="2800" b="0" i="1" dirty="0" smtClean="0">
                        <a:latin typeface="Cambria Math" panose="02040503050406030204" pitchFamily="18" charset="0"/>
                      </a:rPr>
                      <m:t>𝑉</m:t>
                    </m:r>
                  </m:oMath>
                </a14:m>
                <a:r>
                  <a:rPr lang="zh-CN" altLang="en-US" sz="2800" b="1" dirty="0"/>
                  <a:t>的线性子空间，则</a:t>
                </a:r>
                <a14:m>
                  <m:oMath xmlns:m="http://schemas.openxmlformats.org/officeDocument/2006/math">
                    <m:r>
                      <a:rPr lang="en-US" altLang="zh-CN" sz="2800" b="0" i="1" dirty="0">
                        <a:latin typeface="Cambria Math" panose="02040503050406030204" pitchFamily="18" charset="0"/>
                      </a:rPr>
                      <m:t>𝑉</m:t>
                    </m:r>
                    <m:r>
                      <a:rPr lang="en-US" altLang="zh-CN" sz="2800" b="1" i="1" dirty="0" smtClean="0">
                        <a:latin typeface="Cambria Math" panose="02040503050406030204" pitchFamily="18" charset="0"/>
                      </a:rPr>
                      <m:t>=</m:t>
                    </m:r>
                    <m:r>
                      <a:rPr lang="en-US" altLang="zh-CN" sz="2800" b="0" i="1" dirty="0" smtClean="0">
                        <a:latin typeface="Cambria Math" panose="02040503050406030204" pitchFamily="18" charset="0"/>
                      </a:rPr>
                      <m:t>𝑊</m:t>
                    </m:r>
                    <m:r>
                      <a:rPr lang="en-US" altLang="zh-CN" sz="2800" b="1" i="1" dirty="0" smtClean="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𝑊</m:t>
                        </m:r>
                      </m:e>
                      <m:sup>
                        <m:r>
                          <a:rPr lang="en-US" altLang="zh-CN" sz="2800" b="1" i="1">
                            <a:latin typeface="Cambria Math" panose="02040503050406030204" pitchFamily="18" charset="0"/>
                          </a:rPr>
                          <m:t>⊥</m:t>
                        </m:r>
                      </m:sup>
                    </m:sSup>
                  </m:oMath>
                </a14:m>
                <a:endParaRPr lang="en-US" altLang="zh-CN" sz="2800" b="1" dirty="0"/>
              </a:p>
              <a:p>
                <a:pPr>
                  <a:lnSpc>
                    <a:spcPct val="150000"/>
                  </a:lnSpc>
                </a:pPr>
                <a:r>
                  <a:rPr lang="zh-CN" altLang="en-US" sz="2400" b="1" dirty="0"/>
                  <a:t>证明：</a:t>
                </a:r>
                <a:r>
                  <a:rPr lang="en-US" altLang="zh-CN" sz="2400" dirty="0"/>
                  <a:t> </a:t>
                </a:r>
                <a14:m>
                  <m:oMath xmlns:m="http://schemas.openxmlformats.org/officeDocument/2006/math">
                    <m:r>
                      <a:rPr lang="en-US" altLang="zh-CN" sz="2400" i="1" dirty="0">
                        <a:latin typeface="Cambria Math" panose="02040503050406030204" pitchFamily="18" charset="0"/>
                      </a:rPr>
                      <m:t>𝑉</m:t>
                    </m:r>
                    <m:r>
                      <a:rPr lang="en-US" altLang="zh-CN" sz="2400" b="1" i="1" dirty="0">
                        <a:latin typeface="Cambria Math" panose="02040503050406030204" pitchFamily="18" charset="0"/>
                      </a:rPr>
                      <m:t>=</m:t>
                    </m:r>
                    <m:r>
                      <a:rPr lang="en-US" altLang="zh-CN" sz="2400" i="1" dirty="0">
                        <a:latin typeface="Cambria Math" panose="02040503050406030204" pitchFamily="18" charset="0"/>
                      </a:rPr>
                      <m:t>𝑊</m:t>
                    </m:r>
                    <m:r>
                      <a:rPr lang="en-US" altLang="zh-CN" sz="2400" b="1" i="1" dirty="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𝑊</m:t>
                        </m:r>
                      </m:e>
                      <m:sup>
                        <m:r>
                          <a:rPr lang="en-US" altLang="zh-CN" sz="2400" b="1" i="1">
                            <a:latin typeface="Cambria Math" panose="02040503050406030204" pitchFamily="18" charset="0"/>
                          </a:rPr>
                          <m:t>⊥</m:t>
                        </m:r>
                      </m:sup>
                    </m:sSup>
                    <m:r>
                      <a:rPr lang="en-US" altLang="zh-CN" sz="2400" b="1" i="1" smtClean="0">
                        <a:latin typeface="Cambria Math" panose="02040503050406030204" pitchFamily="18" charset="0"/>
                        <a:ea typeface="Cambria Math" panose="02040503050406030204" pitchFamily="18" charset="0"/>
                      </a:rPr>
                      <m:t>⇔</m:t>
                    </m:r>
                  </m:oMath>
                </a14:m>
                <a:r>
                  <a:rPr lang="en-US" altLang="zh-CN" sz="2400" dirty="0"/>
                  <a:t> </a:t>
                </a:r>
                <a14:m>
                  <m:oMath xmlns:m="http://schemas.openxmlformats.org/officeDocument/2006/math">
                    <m:r>
                      <a:rPr lang="en-US" altLang="zh-CN" sz="2400" i="1" dirty="0">
                        <a:latin typeface="Cambria Math" panose="02040503050406030204" pitchFamily="18" charset="0"/>
                      </a:rPr>
                      <m:t>𝑉</m:t>
                    </m:r>
                    <m:r>
                      <a:rPr lang="en-US" altLang="zh-CN" sz="2400" b="1" i="1" dirty="0" smtClean="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rPr>
                      <m:t>𝑊</m:t>
                    </m:r>
                    <m:r>
                      <a:rPr lang="en-US" altLang="zh-CN" sz="2400" b="1" i="1" dirty="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𝑊</m:t>
                        </m:r>
                      </m:e>
                      <m:sup>
                        <m:r>
                          <a:rPr lang="en-US" altLang="zh-CN" sz="2400" b="1" i="1">
                            <a:latin typeface="Cambria Math" panose="02040503050406030204" pitchFamily="18" charset="0"/>
                          </a:rPr>
                          <m:t>⊥</m:t>
                        </m:r>
                      </m:sup>
                    </m:sSup>
                  </m:oMath>
                </a14:m>
                <a:r>
                  <a:rPr lang="zh-CN" altLang="en-US" sz="2400" b="1" dirty="0"/>
                  <a:t>且</a:t>
                </a:r>
                <a14:m>
                  <m:oMath xmlns:m="http://schemas.openxmlformats.org/officeDocument/2006/math">
                    <m:r>
                      <a:rPr lang="en-US" altLang="zh-CN" sz="2400" i="1" dirty="0">
                        <a:latin typeface="Cambria Math" panose="02040503050406030204" pitchFamily="18" charset="0"/>
                      </a:rPr>
                      <m:t>𝑉</m:t>
                    </m:r>
                    <m:r>
                      <a:rPr lang="en-US" altLang="zh-CN" sz="2400" b="1" i="1" dirty="0" smtClean="0">
                        <a:latin typeface="Cambria Math" panose="02040503050406030204" pitchFamily="18" charset="0"/>
                        <a:ea typeface="Cambria Math" panose="02040503050406030204" pitchFamily="18" charset="0"/>
                      </a:rPr>
                      <m:t>⊂</m:t>
                    </m:r>
                    <m:r>
                      <a:rPr lang="en-US" altLang="zh-CN" sz="2400" i="1" dirty="0">
                        <a:latin typeface="Cambria Math" panose="02040503050406030204" pitchFamily="18" charset="0"/>
                      </a:rPr>
                      <m:t>𝑊</m:t>
                    </m:r>
                    <m:r>
                      <a:rPr lang="en-US" altLang="zh-CN" sz="2400" b="1" i="1" dirty="0">
                        <a:latin typeface="Cambria Math" panose="02040503050406030204" pitchFamily="18" charset="0"/>
                      </a:rPr>
                      <m:t>+</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𝑊</m:t>
                        </m:r>
                      </m:e>
                      <m:sup>
                        <m:r>
                          <a:rPr lang="en-US" altLang="zh-CN" sz="2400" b="1" i="1">
                            <a:latin typeface="Cambria Math" panose="02040503050406030204" pitchFamily="18" charset="0"/>
                          </a:rPr>
                          <m:t>⊥</m:t>
                        </m:r>
                      </m:sup>
                    </m:sSup>
                  </m:oMath>
                </a14:m>
                <a:endParaRPr lang="en-US" altLang="zh-CN" sz="2400" b="1" dirty="0"/>
              </a:p>
              <a:p>
                <a:pPr>
                  <a:lnSpc>
                    <a:spcPct val="150000"/>
                  </a:lnSpc>
                </a:pPr>
                <a:r>
                  <a:rPr lang="zh-CN" altLang="en-US" sz="2400" b="1" dirty="0"/>
                  <a:t>选择</a:t>
                </a:r>
                <a14:m>
                  <m:oMath xmlns:m="http://schemas.openxmlformats.org/officeDocument/2006/math">
                    <m:r>
                      <a:rPr lang="en-US" altLang="zh-CN" sz="2400" i="1" dirty="0">
                        <a:latin typeface="Cambria Math" panose="02040503050406030204" pitchFamily="18" charset="0"/>
                      </a:rPr>
                      <m:t>𝑊</m:t>
                    </m:r>
                  </m:oMath>
                </a14:m>
                <a:r>
                  <a:rPr lang="zh-CN" altLang="en-US" sz="2400" b="1" dirty="0"/>
                  <a:t>的一组正交基</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b="0" i="1" smtClean="0">
                            <a:latin typeface="Cambria Math" panose="02040503050406030204" pitchFamily="18" charset="0"/>
                          </a:rPr>
                          <m:t>𝛼</m:t>
                        </m:r>
                      </m:e>
                      <m:sub>
                        <m:r>
                          <a:rPr lang="en-US" altLang="zh-CN" sz="2400" b="0" i="1" smtClean="0">
                            <a:latin typeface="Cambria Math" panose="02040503050406030204" pitchFamily="18" charset="0"/>
                          </a:rPr>
                          <m:t>1</m:t>
                        </m:r>
                      </m:sub>
                    </m:sSub>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b="0" i="1" smtClean="0">
                            <a:latin typeface="Cambria Math" panose="02040503050406030204" pitchFamily="18" charset="0"/>
                          </a:rPr>
                          <m:t>2</m:t>
                        </m:r>
                      </m:sub>
                    </m:sSub>
                  </m:oMath>
                </a14:m>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b="0" i="1" smtClean="0">
                            <a:latin typeface="Cambria Math" panose="02040503050406030204" pitchFamily="18" charset="0"/>
                          </a:rPr>
                          <m:t>𝑚</m:t>
                        </m:r>
                      </m:sub>
                    </m:sSub>
                  </m:oMath>
                </a14:m>
                <a:r>
                  <a:rPr lang="zh-CN" altLang="en-US" sz="2400" dirty="0"/>
                  <a:t>，对于任意的</a:t>
                </a:r>
                <a14:m>
                  <m:oMath xmlns:m="http://schemas.openxmlformats.org/officeDocument/2006/math">
                    <m:r>
                      <a:rPr lang="en-US" altLang="zh-CN" sz="2400" b="0" i="1" dirty="0" smtClean="0">
                        <a:latin typeface="Cambria Math" panose="02040503050406030204" pitchFamily="18" charset="0"/>
                      </a:rPr>
                      <m:t>𝑥</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𝑉</m:t>
                    </m:r>
                  </m:oMath>
                </a14:m>
                <a:r>
                  <a:rPr lang="en-US" altLang="zh-CN" sz="2400" dirty="0"/>
                  <a:t>,</a:t>
                </a:r>
              </a:p>
              <a:p>
                <a:pPr>
                  <a:lnSpc>
                    <a:spcPct val="150000"/>
                  </a:lnSpc>
                </a:pPr>
                <a14:m>
                  <m:oMathPara xmlns:m="http://schemas.openxmlformats.org/officeDocument/2006/math">
                    <m:oMathParaPr>
                      <m:jc m:val="centerGroup"/>
                    </m:oMathParaPr>
                    <m:oMath xmlns:m="http://schemas.openxmlformats.org/officeDocument/2006/math">
                      <m:r>
                        <a:rPr lang="en-US" altLang="zh-CN" sz="2200" i="1" dirty="0" smtClean="0">
                          <a:latin typeface="Cambria Math" panose="02040503050406030204" pitchFamily="18" charset="0"/>
                        </a:rPr>
                        <m:t>𝑥</m:t>
                      </m:r>
                      <m:r>
                        <a:rPr lang="en-US" altLang="zh-CN" sz="2200" b="0" i="1" dirty="0" smtClean="0">
                          <a:latin typeface="Cambria Math" panose="02040503050406030204" pitchFamily="18" charset="0"/>
                        </a:rPr>
                        <m:t>=</m:t>
                      </m:r>
                      <m:nary>
                        <m:naryPr>
                          <m:chr m:val="∑"/>
                          <m:ctrlPr>
                            <a:rPr lang="en-US" altLang="zh-CN" sz="2200" b="0" i="1" dirty="0" smtClean="0">
                              <a:latin typeface="Cambria Math" panose="02040503050406030204" pitchFamily="18" charset="0"/>
                            </a:rPr>
                          </m:ctrlPr>
                        </m:naryPr>
                        <m:sub>
                          <m:r>
                            <m:rPr>
                              <m:brk m:alnAt="23"/>
                            </m:rPr>
                            <a:rPr lang="en-US" altLang="zh-CN" sz="2200" b="0" i="1" dirty="0" smtClean="0">
                              <a:latin typeface="Cambria Math" panose="02040503050406030204" pitchFamily="18" charset="0"/>
                            </a:rPr>
                            <m:t>𝑖</m:t>
                          </m:r>
                          <m:r>
                            <a:rPr lang="en-US" altLang="zh-CN" sz="2200" b="0" i="1" dirty="0" smtClean="0">
                              <a:latin typeface="Cambria Math" panose="02040503050406030204" pitchFamily="18" charset="0"/>
                            </a:rPr>
                            <m:t>=1</m:t>
                          </m:r>
                        </m:sub>
                        <m:sup>
                          <m:r>
                            <a:rPr lang="en-US" altLang="zh-CN" sz="2200" b="0" i="1" dirty="0" smtClean="0">
                              <a:latin typeface="Cambria Math" panose="02040503050406030204" pitchFamily="18" charset="0"/>
                            </a:rPr>
                            <m:t>𝑚</m:t>
                          </m:r>
                        </m:sup>
                        <m:e>
                          <m:sSub>
                            <m:sSubPr>
                              <m:ctrlPr>
                                <a:rPr lang="en-US" altLang="zh-CN" sz="2200" b="0" i="1" dirty="0" smtClean="0">
                                  <a:latin typeface="Cambria Math" panose="02040503050406030204" pitchFamily="18" charset="0"/>
                                </a:rPr>
                              </m:ctrlPr>
                            </m:sSubPr>
                            <m:e>
                              <m:r>
                                <a:rPr lang="en-US" altLang="zh-CN" sz="2200" b="0" i="1" dirty="0" smtClean="0">
                                  <a:latin typeface="Cambria Math" panose="02040503050406030204" pitchFamily="18" charset="0"/>
                                </a:rPr>
                                <m:t>𝑘</m:t>
                              </m:r>
                            </m:e>
                            <m:sub>
                              <m:r>
                                <a:rPr lang="en-US" altLang="zh-CN" sz="2200" b="0" i="1" dirty="0" smtClean="0">
                                  <a:latin typeface="Cambria Math" panose="02040503050406030204" pitchFamily="18" charset="0"/>
                                </a:rPr>
                                <m:t>𝑖</m:t>
                              </m:r>
                            </m:sub>
                          </m:sSub>
                        </m:e>
                      </m:nary>
                      <m:sSub>
                        <m:sSubPr>
                          <m:ctrlPr>
                            <a:rPr lang="en-US" altLang="zh-CN" sz="2200" i="1">
                              <a:latin typeface="Cambria Math" panose="02040503050406030204" pitchFamily="18" charset="0"/>
                            </a:rPr>
                          </m:ctrlPr>
                        </m:sSubPr>
                        <m:e>
                          <m:r>
                            <a:rPr lang="zh-CN" altLang="en-US" sz="2200" i="1">
                              <a:latin typeface="Cambria Math" panose="02040503050406030204" pitchFamily="18" charset="0"/>
                            </a:rPr>
                            <m:t>𝛼</m:t>
                          </m:r>
                        </m:e>
                        <m:sub>
                          <m:r>
                            <a:rPr lang="en-US" altLang="zh-CN" sz="2200" b="0" i="1" smtClean="0">
                              <a:latin typeface="Cambria Math" panose="02040503050406030204" pitchFamily="18" charset="0"/>
                            </a:rPr>
                            <m:t>𝑖</m:t>
                          </m:r>
                        </m:sub>
                      </m:sSub>
                      <m:r>
                        <a:rPr lang="en-US" altLang="zh-CN" sz="2200" b="0" i="1" smtClean="0">
                          <a:latin typeface="Cambria Math" panose="02040503050406030204" pitchFamily="18" charset="0"/>
                        </a:rPr>
                        <m:t>+</m:t>
                      </m:r>
                      <m:d>
                        <m:dPr>
                          <m:ctrlPr>
                            <a:rPr lang="en-US" altLang="zh-CN" sz="2200" b="0" i="1" smtClean="0">
                              <a:latin typeface="Cambria Math" panose="02040503050406030204" pitchFamily="18" charset="0"/>
                            </a:rPr>
                          </m:ctrlPr>
                        </m:dPr>
                        <m:e>
                          <m:r>
                            <a:rPr lang="en-US" altLang="zh-CN" sz="2200" i="1">
                              <a:latin typeface="Cambria Math" panose="02040503050406030204" pitchFamily="18" charset="0"/>
                            </a:rPr>
                            <m:t>𝑥</m:t>
                          </m:r>
                          <m:r>
                            <a:rPr lang="en-US" altLang="zh-CN" sz="2200" i="1">
                              <a:latin typeface="Cambria Math" panose="02040503050406030204" pitchFamily="18" charset="0"/>
                            </a:rPr>
                            <m:t>−</m:t>
                          </m:r>
                          <m:nary>
                            <m:naryPr>
                              <m:chr m:val="∑"/>
                              <m:ctrlPr>
                                <a:rPr lang="en-US" altLang="zh-CN" sz="2200" i="1" dirty="0">
                                  <a:latin typeface="Cambria Math" panose="02040503050406030204" pitchFamily="18" charset="0"/>
                                </a:rPr>
                              </m:ctrlPr>
                            </m:naryPr>
                            <m:sub>
                              <m:r>
                                <m:rPr>
                                  <m:brk m:alnAt="23"/>
                                </m:rPr>
                                <a:rPr lang="en-US" altLang="zh-CN" sz="2200" i="1" dirty="0">
                                  <a:latin typeface="Cambria Math" panose="02040503050406030204" pitchFamily="18" charset="0"/>
                                </a:rPr>
                                <m:t>𝑖</m:t>
                              </m:r>
                              <m:r>
                                <a:rPr lang="en-US" altLang="zh-CN" sz="2200" i="1" dirty="0">
                                  <a:latin typeface="Cambria Math" panose="02040503050406030204" pitchFamily="18" charset="0"/>
                                </a:rPr>
                                <m:t>=1</m:t>
                              </m:r>
                            </m:sub>
                            <m:sup>
                              <m:r>
                                <a:rPr lang="en-US" altLang="zh-CN" sz="2200" i="1" dirty="0">
                                  <a:latin typeface="Cambria Math" panose="02040503050406030204" pitchFamily="18" charset="0"/>
                                </a:rPr>
                                <m:t>𝑚</m:t>
                              </m:r>
                            </m:sup>
                            <m:e>
                              <m:sSub>
                                <m:sSubPr>
                                  <m:ctrlPr>
                                    <a:rPr lang="en-US" altLang="zh-CN" sz="2200" i="1" dirty="0">
                                      <a:latin typeface="Cambria Math" panose="02040503050406030204" pitchFamily="18" charset="0"/>
                                    </a:rPr>
                                  </m:ctrlPr>
                                </m:sSubPr>
                                <m:e>
                                  <m:r>
                                    <a:rPr lang="en-US" altLang="zh-CN" sz="2200" i="1" dirty="0">
                                      <a:latin typeface="Cambria Math" panose="02040503050406030204" pitchFamily="18" charset="0"/>
                                    </a:rPr>
                                    <m:t>𝑘</m:t>
                                  </m:r>
                                </m:e>
                                <m:sub>
                                  <m:r>
                                    <a:rPr lang="en-US" altLang="zh-CN" sz="2200" i="1" dirty="0">
                                      <a:latin typeface="Cambria Math" panose="02040503050406030204" pitchFamily="18" charset="0"/>
                                    </a:rPr>
                                    <m:t>𝑖</m:t>
                                  </m:r>
                                </m:sub>
                              </m:sSub>
                            </m:e>
                          </m:nary>
                          <m:sSub>
                            <m:sSubPr>
                              <m:ctrlPr>
                                <a:rPr lang="en-US" altLang="zh-CN" sz="2200" i="1">
                                  <a:latin typeface="Cambria Math" panose="02040503050406030204" pitchFamily="18" charset="0"/>
                                </a:rPr>
                              </m:ctrlPr>
                            </m:sSubPr>
                            <m:e>
                              <m:r>
                                <a:rPr lang="zh-CN" altLang="en-US" sz="2200" i="1">
                                  <a:latin typeface="Cambria Math" panose="02040503050406030204" pitchFamily="18" charset="0"/>
                                </a:rPr>
                                <m:t>𝛼</m:t>
                              </m:r>
                            </m:e>
                            <m:sub>
                              <m:r>
                                <a:rPr lang="en-US" altLang="zh-CN" sz="2200" i="1">
                                  <a:latin typeface="Cambria Math" panose="02040503050406030204" pitchFamily="18" charset="0"/>
                                </a:rPr>
                                <m:t>𝑖</m:t>
                              </m:r>
                            </m:sub>
                          </m:sSub>
                        </m:e>
                      </m:d>
                      <m:r>
                        <a:rPr lang="en-US" altLang="zh-CN" sz="2200" b="0" i="1" smtClean="0">
                          <a:latin typeface="Cambria Math" panose="02040503050406030204" pitchFamily="18" charset="0"/>
                        </a:rPr>
                        <m:t>, </m:t>
                      </m:r>
                      <m:sSub>
                        <m:sSubPr>
                          <m:ctrlPr>
                            <a:rPr lang="en-US" altLang="zh-CN" sz="2200" i="1" dirty="0">
                              <a:latin typeface="Cambria Math" panose="02040503050406030204" pitchFamily="18" charset="0"/>
                            </a:rPr>
                          </m:ctrlPr>
                        </m:sSubPr>
                        <m:e>
                          <m:r>
                            <a:rPr lang="en-US" altLang="zh-CN" sz="2200" i="1" dirty="0">
                              <a:latin typeface="Cambria Math" panose="02040503050406030204" pitchFamily="18" charset="0"/>
                            </a:rPr>
                            <m:t>𝑘</m:t>
                          </m:r>
                        </m:e>
                        <m:sub>
                          <m:r>
                            <a:rPr lang="en-US" altLang="zh-CN" sz="2200" i="1" dirty="0">
                              <a:latin typeface="Cambria Math" panose="02040503050406030204" pitchFamily="18" charset="0"/>
                            </a:rPr>
                            <m:t>𝑖</m:t>
                          </m:r>
                        </m:sub>
                      </m:sSub>
                      <m:r>
                        <a:rPr lang="en-US" altLang="zh-CN" sz="2200" i="1" dirty="0" smtClean="0">
                          <a:latin typeface="Cambria Math" panose="02040503050406030204" pitchFamily="18" charset="0"/>
                          <a:ea typeface="Cambria Math" panose="02040503050406030204" pitchFamily="18" charset="0"/>
                        </a:rPr>
                        <m:t>∈</m:t>
                      </m:r>
                      <m:r>
                        <a:rPr lang="en-US" altLang="zh-CN" sz="2200" b="0" i="1" dirty="0" smtClean="0">
                          <a:latin typeface="Cambria Math" panose="02040503050406030204" pitchFamily="18" charset="0"/>
                          <a:ea typeface="Cambria Math" panose="02040503050406030204" pitchFamily="18" charset="0"/>
                        </a:rPr>
                        <m:t>𝐹</m:t>
                      </m:r>
                    </m:oMath>
                  </m:oMathPara>
                </a14:m>
                <a:endParaRPr lang="en-US" altLang="zh-CN" sz="2200" dirty="0"/>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𝑘</m:t>
                          </m:r>
                        </m:e>
                        <m:sub>
                          <m:r>
                            <a:rPr lang="en-US" altLang="zh-CN" sz="2400" i="1" dirty="0">
                              <a:latin typeface="Cambria Math" panose="02040503050406030204" pitchFamily="18" charset="0"/>
                            </a:rPr>
                            <m:t>𝑖</m:t>
                          </m:r>
                        </m:sub>
                      </m:sSub>
                      <m:r>
                        <a:rPr lang="en-US" altLang="zh-CN" sz="2400" b="0" i="1" dirty="0" smtClean="0">
                          <a:latin typeface="Cambria Math" panose="02040503050406030204" pitchFamily="18" charset="0"/>
                        </a:rPr>
                        <m:t>=</m:t>
                      </m:r>
                      <m:f>
                        <m:fPr>
                          <m:ctrlPr>
                            <a:rPr lang="en-US" altLang="zh-CN" sz="2400" b="0" i="1" dirty="0" smtClean="0">
                              <a:latin typeface="Cambria Math" panose="02040503050406030204" pitchFamily="18" charset="0"/>
                            </a:rPr>
                          </m:ctrlPr>
                        </m:fPr>
                        <m:num>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𝑥</m:t>
                          </m:r>
                          <m:r>
                            <a:rPr lang="en-US" altLang="zh-CN" sz="2400" b="0" i="1" dirty="0" smtClean="0">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𝑖</m:t>
                              </m:r>
                            </m:sub>
                          </m:sSub>
                          <m:r>
                            <a:rPr lang="en-US" altLang="zh-CN" sz="2400" b="0" i="1" dirty="0" smtClean="0">
                              <a:latin typeface="Cambria Math" panose="02040503050406030204" pitchFamily="18" charset="0"/>
                            </a:rPr>
                            <m:t>)</m:t>
                          </m:r>
                        </m:num>
                        <m:den>
                          <m:r>
                            <a:rPr lang="en-US" altLang="zh-CN" sz="2400" i="1" dirty="0">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𝑖</m:t>
                              </m:r>
                            </m:sub>
                          </m:sSub>
                          <m:r>
                            <a:rPr lang="en-US" altLang="zh-CN" sz="2400" i="1" dirty="0">
                              <a:latin typeface="Cambria Math" panose="02040503050406030204" pitchFamily="18" charset="0"/>
                            </a:rPr>
                            <m:t>,</m:t>
                          </m:r>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𝛼</m:t>
                              </m:r>
                            </m:e>
                            <m:sub>
                              <m:r>
                                <a:rPr lang="en-US" altLang="zh-CN" sz="2400" i="1">
                                  <a:latin typeface="Cambria Math" panose="02040503050406030204" pitchFamily="18" charset="0"/>
                                </a:rPr>
                                <m:t>𝑖</m:t>
                              </m:r>
                            </m:sub>
                          </m:sSub>
                          <m:r>
                            <a:rPr lang="en-US" altLang="zh-CN" sz="2400" i="1" dirty="0">
                              <a:latin typeface="Cambria Math" panose="02040503050406030204" pitchFamily="18" charset="0"/>
                            </a:rPr>
                            <m:t>)</m:t>
                          </m:r>
                        </m:den>
                      </m:f>
                    </m:oMath>
                  </m:oMathPara>
                </a14:m>
                <a:endParaRPr lang="en-US" altLang="zh-CN" sz="2400" b="1" dirty="0"/>
              </a:p>
              <a:p>
                <a:pPr algn="ctr">
                  <a:lnSpc>
                    <a:spcPct val="120000"/>
                  </a:lnSpc>
                </a:pPr>
                <a14:m>
                  <m:oMath xmlns:m="http://schemas.openxmlformats.org/officeDocument/2006/math">
                    <m:sSub>
                      <m:sSubPr>
                        <m:ctrlPr>
                          <a:rPr lang="en-US" altLang="zh-CN" sz="2800" i="1" dirty="0" smtClean="0">
                            <a:solidFill>
                              <a:srgbClr val="FF0000"/>
                            </a:solidFill>
                            <a:latin typeface="Cambria Math" panose="02040503050406030204" pitchFamily="18" charset="0"/>
                          </a:rPr>
                        </m:ctrlPr>
                      </m:sSubPr>
                      <m:e>
                        <m:r>
                          <a:rPr lang="en-US" altLang="zh-CN" sz="2800" i="1" dirty="0">
                            <a:solidFill>
                              <a:srgbClr val="FF0000"/>
                            </a:solidFill>
                            <a:latin typeface="Cambria Math" panose="02040503050406030204" pitchFamily="18" charset="0"/>
                          </a:rPr>
                          <m:t>𝑘</m:t>
                        </m:r>
                      </m:e>
                      <m:sub>
                        <m:r>
                          <a:rPr lang="en-US" altLang="zh-CN" sz="2800" i="1" dirty="0">
                            <a:solidFill>
                              <a:srgbClr val="FF0000"/>
                            </a:solidFill>
                            <a:latin typeface="Cambria Math" panose="02040503050406030204" pitchFamily="18" charset="0"/>
                          </a:rPr>
                          <m:t>𝑖</m:t>
                        </m:r>
                      </m:sub>
                    </m:sSub>
                  </m:oMath>
                </a14:m>
                <a:r>
                  <a:rPr lang="zh-CN" altLang="en-US" sz="2800" dirty="0">
                    <a:solidFill>
                      <a:srgbClr val="FF0000"/>
                    </a:solidFill>
                  </a:rPr>
                  <a:t>是唯一的吗，取值是否有更直观解释？</a:t>
                </a:r>
                <a:endParaRPr lang="zh-CN" altLang="zh-CN" sz="2800" dirty="0">
                  <a:solidFill>
                    <a:srgbClr val="FF0000"/>
                  </a:solidFill>
                </a:endParaRPr>
              </a:p>
              <a:p>
                <a:pPr>
                  <a:lnSpc>
                    <a:spcPct val="120000"/>
                  </a:lnSpc>
                </a:pPr>
                <a:endParaRPr lang="zh-CN" altLang="zh-CN" sz="2800" dirty="0">
                  <a:solidFill>
                    <a:schemeClr val="accent6">
                      <a:lumMod val="75000"/>
                    </a:schemeClr>
                  </a:solidFill>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4731"/>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2">
                                            <p:txEl>
                                              <p:pRg st="4" end="4"/>
                                            </p:txEl>
                                          </p:spTgt>
                                        </p:tgtEl>
                                        <p:attrNameLst>
                                          <p:attrName>style.visibility</p:attrName>
                                        </p:attrNameLst>
                                      </p:cBhvr>
                                      <p:to>
                                        <p:strVal val="visible"/>
                                      </p:to>
                                    </p:set>
                                    <p:animEffect transition="in" filter="fade">
                                      <p:cBhvr>
                                        <p:cTn id="7" dur="1000"/>
                                        <p:tgtEl>
                                          <p:spTgt spid="22">
                                            <p:txEl>
                                              <p:pRg st="4" end="4"/>
                                            </p:txEl>
                                          </p:spTgt>
                                        </p:tgtEl>
                                      </p:cBhvr>
                                    </p:animEffect>
                                    <p:anim calcmode="lin" valueType="num">
                                      <p:cBhvr>
                                        <p:cTn id="8" dur="1000" fill="hold"/>
                                        <p:tgtEl>
                                          <p:spTgt spid="22">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2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2">
                                            <p:txEl>
                                              <p:pRg st="5" end="5"/>
                                            </p:txEl>
                                          </p:spTgt>
                                        </p:tgtEl>
                                        <p:attrNameLst>
                                          <p:attrName>style.visibility</p:attrName>
                                        </p:attrNameLst>
                                      </p:cBhvr>
                                      <p:to>
                                        <p:strVal val="visible"/>
                                      </p:to>
                                    </p:set>
                                    <p:animEffect transition="in" filter="fade">
                                      <p:cBhvr>
                                        <p:cTn id="14" dur="1000"/>
                                        <p:tgtEl>
                                          <p:spTgt spid="22">
                                            <p:txEl>
                                              <p:pRg st="5" end="5"/>
                                            </p:txEl>
                                          </p:spTgt>
                                        </p:tgtEl>
                                      </p:cBhvr>
                                    </p:animEffect>
                                    <p:anim calcmode="lin" valueType="num">
                                      <p:cBhvr>
                                        <p:cTn id="15" dur="1000" fill="hold"/>
                                        <p:tgtEl>
                                          <p:spTgt spid="22">
                                            <p:txEl>
                                              <p:pRg st="5" end="5"/>
                                            </p:txEl>
                                          </p:spTgt>
                                        </p:tgtEl>
                                        <p:attrNameLst>
                                          <p:attrName>ppt_x</p:attrName>
                                        </p:attrNameLst>
                                      </p:cBhvr>
                                      <p:tavLst>
                                        <p:tav tm="0">
                                          <p:val>
                                            <p:strVal val="#ppt_x"/>
                                          </p:val>
                                        </p:tav>
                                        <p:tav tm="100000">
                                          <p:val>
                                            <p:strVal val="#ppt_x"/>
                                          </p:val>
                                        </p:tav>
                                      </p:tavLst>
                                    </p:anim>
                                    <p:anim calcmode="lin" valueType="num">
                                      <p:cBhvr>
                                        <p:cTn id="16" dur="1000" fill="hold"/>
                                        <p:tgtEl>
                                          <p:spTgt spid="2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1.4.2 </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𝑛</m:t>
                        </m:r>
                      </m:sup>
                    </m:sSup>
                  </m:oMath>
                </a14:m>
                <a:r>
                  <a:rPr lang="zh-CN" altLang="zh-CN" sz="2800" dirty="0"/>
                  <a:t>中</a:t>
                </a:r>
                <a:r>
                  <a:rPr lang="en-US" altLang="zh-CN" sz="2800" dirty="0"/>
                  <a:t>, </a:t>
                </a:r>
                <a:r>
                  <a:rPr lang="zh-CN" altLang="zh-CN" sz="2800" dirty="0"/>
                  <a:t>取</a:t>
                </a:r>
                <a14:m>
                  <m:oMath xmlns:m="http://schemas.openxmlformats.org/officeDocument/2006/math">
                    <m:r>
                      <a:rPr lang="en-US" altLang="zh-CN" sz="2800" b="1" i="1">
                        <a:latin typeface="Cambria Math" panose="02040503050406030204" pitchFamily="18" charset="0"/>
                      </a:rPr>
                      <m:t>𝒙</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𝑛</m:t>
                                </m:r>
                              </m:sub>
                            </m:sSub>
                          </m:e>
                        </m:d>
                      </m:e>
                      <m:sup>
                        <m:r>
                          <a:rPr lang="en-US" altLang="zh-CN" sz="2800" i="1">
                            <a:latin typeface="Cambria Math" panose="02040503050406030204" pitchFamily="18" charset="0"/>
                          </a:rPr>
                          <m:t>𝑇</m:t>
                        </m:r>
                      </m:sup>
                    </m:sSup>
                  </m:oMath>
                </a14:m>
                <a:r>
                  <a:rPr lang="en-US" altLang="zh-CN" sz="2800" dirty="0"/>
                  <a:t>, </a:t>
                </a:r>
                <a14:m>
                  <m:oMath xmlns:m="http://schemas.openxmlformats.org/officeDocument/2006/math">
                    <m:r>
                      <a:rPr lang="en-US" altLang="zh-CN" sz="2800" b="1" i="1">
                        <a:latin typeface="Cambria Math" panose="02040503050406030204" pitchFamily="18" charset="0"/>
                      </a:rPr>
                      <m:t>𝒚</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𝑛</m:t>
                                </m:r>
                              </m:sub>
                            </m:sSub>
                          </m:e>
                        </m:d>
                      </m:e>
                      <m:sup>
                        <m:r>
                          <a:rPr lang="en-US" altLang="zh-CN" sz="2800" i="1">
                            <a:latin typeface="Cambria Math" panose="02040503050406030204" pitchFamily="18" charset="0"/>
                          </a:rPr>
                          <m:t>𝑇</m:t>
                        </m:r>
                      </m:sup>
                    </m:sSup>
                  </m:oMath>
                </a14:m>
                <a:r>
                  <a:rPr lang="en-US" altLang="zh-CN" sz="2800" dirty="0"/>
                  <a:t>,</a:t>
                </a:r>
                <a:r>
                  <a:rPr lang="zh-CN" altLang="zh-CN" sz="2800" dirty="0"/>
                  <a:t>令</a:t>
                </a:r>
              </a:p>
              <a:p>
                <a:pPr>
                  <a:lnSpc>
                    <a:spcPct val="120000"/>
                  </a:lnSpc>
                </a:pPr>
                <a14:m>
                  <m:oMathPara xmlns:m="http://schemas.openxmlformats.org/officeDocument/2006/math">
                    <m:oMathParaPr>
                      <m:jc m:val="centerGroup"/>
                    </m:oMathParaPr>
                    <m:oMath xmlns:m="http://schemas.openxmlformats.org/officeDocument/2006/math">
                      <m:d>
                        <m:dPr>
                          <m:ctrlPr>
                            <a:rPr lang="zh-CN" altLang="zh-CN" sz="2800" i="1" smtClean="0">
                              <a:solidFill>
                                <a:srgbClr val="0000FF"/>
                              </a:solidFill>
                              <a:latin typeface="Cambria Math" panose="02040503050406030204" pitchFamily="18" charset="0"/>
                            </a:rPr>
                          </m:ctrlPr>
                        </m:dPr>
                        <m:e>
                          <m:r>
                            <a:rPr lang="en-US" altLang="zh-CN" sz="2800" b="1" i="1">
                              <a:solidFill>
                                <a:srgbClr val="0000FF"/>
                              </a:solidFill>
                              <a:latin typeface="Cambria Math" panose="02040503050406030204" pitchFamily="18" charset="0"/>
                            </a:rPr>
                            <m:t>𝒙</m:t>
                          </m:r>
                          <m:r>
                            <a:rPr lang="en-US" altLang="zh-CN" sz="2800">
                              <a:solidFill>
                                <a:srgbClr val="0000FF"/>
                              </a:solidFill>
                              <a:latin typeface="Cambria Math" panose="02040503050406030204" pitchFamily="18" charset="0"/>
                            </a:rPr>
                            <m:t>,</m:t>
                          </m:r>
                          <m:r>
                            <a:rPr lang="en-US" altLang="zh-CN" sz="2800" b="1" i="1">
                              <a:solidFill>
                                <a:srgbClr val="0000FF"/>
                              </a:solidFill>
                              <a:latin typeface="Cambria Math" panose="02040503050406030204" pitchFamily="18" charset="0"/>
                            </a:rPr>
                            <m:t>𝒚</m:t>
                          </m:r>
                        </m:e>
                      </m:d>
                      <m:r>
                        <a:rPr lang="en-US" altLang="zh-CN" sz="2800">
                          <a:solidFill>
                            <a:srgbClr val="0000FF"/>
                          </a:solidFill>
                          <a:latin typeface="Cambria Math" panose="02040503050406030204" pitchFamily="18" charset="0"/>
                        </a:rPr>
                        <m:t>=</m:t>
                      </m:r>
                      <m:sSup>
                        <m:sSupPr>
                          <m:ctrlPr>
                            <a:rPr lang="zh-CN" altLang="zh-CN" sz="2800" i="1">
                              <a:solidFill>
                                <a:srgbClr val="0000FF"/>
                              </a:solidFill>
                              <a:latin typeface="Cambria Math" panose="02040503050406030204" pitchFamily="18" charset="0"/>
                            </a:rPr>
                          </m:ctrlPr>
                        </m:sSupPr>
                        <m:e>
                          <m:r>
                            <a:rPr lang="en-US" altLang="zh-CN" sz="2800" b="1" i="1">
                              <a:solidFill>
                                <a:srgbClr val="0000FF"/>
                              </a:solidFill>
                              <a:latin typeface="Cambria Math" panose="02040503050406030204" pitchFamily="18" charset="0"/>
                            </a:rPr>
                            <m:t>𝒚</m:t>
                          </m:r>
                        </m:e>
                        <m:sup>
                          <m:r>
                            <a:rPr lang="en-US" altLang="zh-CN" sz="2800" i="1">
                              <a:solidFill>
                                <a:srgbClr val="0000FF"/>
                              </a:solidFill>
                              <a:latin typeface="Cambria Math" panose="02040503050406030204" pitchFamily="18" charset="0"/>
                            </a:rPr>
                            <m:t>𝑇</m:t>
                          </m:r>
                        </m:sup>
                      </m:sSup>
                      <m:r>
                        <a:rPr lang="en-US" altLang="zh-CN" sz="2800" b="1" i="1">
                          <a:solidFill>
                            <a:srgbClr val="0000FF"/>
                          </a:solidFill>
                          <a:latin typeface="Cambria Math" panose="02040503050406030204" pitchFamily="18" charset="0"/>
                        </a:rPr>
                        <m:t>𝒙</m:t>
                      </m:r>
                      <m:r>
                        <a:rPr lang="en-US" altLang="zh-CN" sz="2800">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𝑥</m:t>
                          </m:r>
                        </m:e>
                        <m:sub>
                          <m:r>
                            <a:rPr lang="en-US" altLang="zh-CN" sz="2800" i="1">
                              <a:solidFill>
                                <a:srgbClr val="0000FF"/>
                              </a:solidFill>
                              <a:latin typeface="Cambria Math" panose="02040503050406030204" pitchFamily="18" charset="0"/>
                            </a:rPr>
                            <m:t>1</m:t>
                          </m:r>
                        </m:sub>
                      </m:sSub>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𝑦</m:t>
                          </m:r>
                        </m:e>
                        <m:sub>
                          <m:r>
                            <a:rPr lang="en-US" altLang="zh-CN" sz="2800" i="1">
                              <a:solidFill>
                                <a:srgbClr val="0000FF"/>
                              </a:solidFill>
                              <a:latin typeface="Cambria Math" panose="02040503050406030204" pitchFamily="18" charset="0"/>
                            </a:rPr>
                            <m:t>1</m:t>
                          </m:r>
                        </m:sub>
                      </m:sSub>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𝑥</m:t>
                          </m:r>
                        </m:e>
                        <m:sub>
                          <m:r>
                            <a:rPr lang="en-US" altLang="zh-CN" sz="2800" i="1">
                              <a:solidFill>
                                <a:srgbClr val="0000FF"/>
                              </a:solidFill>
                              <a:latin typeface="Cambria Math" panose="02040503050406030204" pitchFamily="18" charset="0"/>
                            </a:rPr>
                            <m:t>𝑛</m:t>
                          </m:r>
                        </m:sub>
                      </m:sSub>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𝑦</m:t>
                          </m:r>
                        </m:e>
                        <m:sub>
                          <m:r>
                            <a:rPr lang="en-US" altLang="zh-CN" sz="2800" i="1">
                              <a:solidFill>
                                <a:srgbClr val="0000FF"/>
                              </a:solidFill>
                              <a:latin typeface="Cambria Math" panose="02040503050406030204" pitchFamily="18" charset="0"/>
                            </a:rPr>
                            <m:t>𝑛</m:t>
                          </m:r>
                        </m:sub>
                      </m:sSub>
                    </m:oMath>
                  </m:oMathPara>
                </a14:m>
                <a:endParaRPr lang="zh-CN" altLang="zh-CN" sz="2800" dirty="0"/>
              </a:p>
              <a:p>
                <a:pPr>
                  <a:lnSpc>
                    <a:spcPct val="120000"/>
                  </a:lnSpc>
                </a:pPr>
                <a:r>
                  <a:rPr lang="zh-CN" altLang="zh-CN" sz="2800" dirty="0"/>
                  <a:t>满足内积四条性质</a:t>
                </a:r>
                <a:r>
                  <a:rPr lang="en-US" altLang="zh-CN" sz="2800" dirty="0"/>
                  <a:t>, </a:t>
                </a:r>
                <a:r>
                  <a:rPr lang="zh-CN" altLang="zh-CN" sz="2800" dirty="0"/>
                  <a:t>故</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𝑛</m:t>
                        </m:r>
                      </m:sup>
                    </m:sSup>
                  </m:oMath>
                </a14:m>
                <a:r>
                  <a:rPr lang="zh-CN" altLang="zh-CN" sz="2800" dirty="0"/>
                  <a:t>是欧氏空间</a:t>
                </a:r>
                <a:r>
                  <a:rPr lang="en-US" altLang="zh-CN" sz="2800" dirty="0"/>
                  <a:t>, </a:t>
                </a:r>
                <a:r>
                  <a:rPr lang="zh-CN" altLang="zh-CN" sz="2800" dirty="0"/>
                  <a:t>仍记为</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ℝ</m:t>
                        </m:r>
                      </m:e>
                      <m:sup>
                        <m:r>
                          <a:rPr lang="en-US" altLang="zh-CN" sz="2800" i="1">
                            <a:latin typeface="Cambria Math" panose="02040503050406030204" pitchFamily="18" charset="0"/>
                          </a:rPr>
                          <m:t>𝑛</m:t>
                        </m:r>
                      </m:sup>
                    </m:sSup>
                  </m:oMath>
                </a14:m>
                <a:r>
                  <a:rPr lang="en-US" altLang="zh-CN" sz="2800" dirty="0"/>
                  <a:t>. </a:t>
                </a:r>
                <a:endParaRPr lang="zh-CN" altLang="zh-CN" sz="2800" dirty="0"/>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1.4.3 </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zh-CN" altLang="zh-CN" sz="2800" dirty="0"/>
                  <a:t>中</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b="1" i="1">
                        <a:latin typeface="Cambria Math" panose="02040503050406030204" pitchFamily="18" charset="0"/>
                      </a:rPr>
                      <m:t>𝒙</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𝑛</m:t>
                                </m:r>
                              </m:sub>
                            </m:sSub>
                          </m:e>
                        </m:d>
                      </m:e>
                      <m:sup>
                        <m:r>
                          <a:rPr lang="en-US" altLang="zh-CN" sz="2800" i="1">
                            <a:latin typeface="Cambria Math" panose="02040503050406030204" pitchFamily="18" charset="0"/>
                          </a:rPr>
                          <m:t>𝑇</m:t>
                        </m:r>
                      </m:sup>
                    </m:sSup>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b="1" i="1">
                        <a:latin typeface="Cambria Math" panose="02040503050406030204" pitchFamily="18" charset="0"/>
                      </a:rPr>
                      <m:t>𝒚</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𝑛</m:t>
                                </m:r>
                              </m:sub>
                            </m:sSub>
                          </m:e>
                        </m:d>
                      </m:e>
                      <m:sup>
                        <m:r>
                          <a:rPr lang="en-US" altLang="zh-CN" sz="2800" i="1">
                            <a:latin typeface="Cambria Math" panose="02040503050406030204" pitchFamily="18" charset="0"/>
                          </a:rPr>
                          <m:t>𝑇</m:t>
                        </m:r>
                      </m:sup>
                    </m:sSup>
                  </m:oMath>
                </a14:m>
                <a:r>
                  <a:rPr lang="en-US" altLang="zh-CN" sz="2800" dirty="0">
                    <a:latin typeface="仿宋" panose="02010609060101010101" pitchFamily="49" charset="-122"/>
                    <a:ea typeface="仿宋" panose="02010609060101010101" pitchFamily="49" charset="-122"/>
                  </a:rPr>
                  <a:t>,</a:t>
                </a:r>
                <a:r>
                  <a:rPr lang="zh-CN" altLang="zh-CN" sz="2800" dirty="0"/>
                  <a:t>令</a:t>
                </a:r>
              </a:p>
              <a:p>
                <a:pPr>
                  <a:lnSpc>
                    <a:spcPct val="120000"/>
                  </a:lnSpc>
                </a:pPr>
                <a14:m>
                  <m:oMathPara xmlns:m="http://schemas.openxmlformats.org/officeDocument/2006/math">
                    <m:oMathParaPr>
                      <m:jc m:val="centerGroup"/>
                    </m:oMathParaPr>
                    <m:oMath xmlns:m="http://schemas.openxmlformats.org/officeDocument/2006/math">
                      <m:d>
                        <m:dPr>
                          <m:ctrlPr>
                            <a:rPr lang="zh-CN" altLang="zh-CN" sz="2800" i="1">
                              <a:solidFill>
                                <a:srgbClr val="0000FF"/>
                              </a:solidFill>
                              <a:latin typeface="Cambria Math" panose="02040503050406030204" pitchFamily="18" charset="0"/>
                            </a:rPr>
                          </m:ctrlPr>
                        </m:dPr>
                        <m:e>
                          <m:r>
                            <a:rPr lang="en-US" altLang="zh-CN" sz="2800" b="1" i="1">
                              <a:solidFill>
                                <a:srgbClr val="0000FF"/>
                              </a:solidFill>
                              <a:latin typeface="Cambria Math" panose="02040503050406030204" pitchFamily="18" charset="0"/>
                            </a:rPr>
                            <m:t>𝒙</m:t>
                          </m:r>
                          <m:r>
                            <a:rPr lang="en-US" altLang="zh-CN" sz="2800">
                              <a:solidFill>
                                <a:srgbClr val="0000FF"/>
                              </a:solidFill>
                              <a:latin typeface="Cambria Math" panose="02040503050406030204" pitchFamily="18" charset="0"/>
                            </a:rPr>
                            <m:t>,</m:t>
                          </m:r>
                          <m:r>
                            <a:rPr lang="en-US" altLang="zh-CN" sz="2800" b="1" i="1">
                              <a:solidFill>
                                <a:srgbClr val="0000FF"/>
                              </a:solidFill>
                              <a:latin typeface="Cambria Math" panose="02040503050406030204" pitchFamily="18" charset="0"/>
                            </a:rPr>
                            <m:t>𝒚</m:t>
                          </m:r>
                        </m:e>
                      </m:d>
                      <m:r>
                        <a:rPr lang="en-US" altLang="zh-CN" sz="2800">
                          <a:solidFill>
                            <a:srgbClr val="0000FF"/>
                          </a:solidFill>
                          <a:latin typeface="Cambria Math" panose="02040503050406030204" pitchFamily="18" charset="0"/>
                        </a:rPr>
                        <m:t>=</m:t>
                      </m:r>
                      <m:sSup>
                        <m:sSupPr>
                          <m:ctrlPr>
                            <a:rPr lang="zh-CN" altLang="zh-CN" sz="2800" i="1">
                              <a:solidFill>
                                <a:srgbClr val="0000FF"/>
                              </a:solidFill>
                              <a:latin typeface="Cambria Math" panose="02040503050406030204" pitchFamily="18" charset="0"/>
                            </a:rPr>
                          </m:ctrlPr>
                        </m:sSupPr>
                        <m:e>
                          <m:r>
                            <a:rPr lang="en-US" altLang="zh-CN" sz="2800" b="1" i="1">
                              <a:solidFill>
                                <a:srgbClr val="0000FF"/>
                              </a:solidFill>
                              <a:latin typeface="Cambria Math" panose="02040503050406030204" pitchFamily="18" charset="0"/>
                            </a:rPr>
                            <m:t>𝒚</m:t>
                          </m:r>
                        </m:e>
                        <m:sup>
                          <m:r>
                            <a:rPr lang="en-US" altLang="zh-CN" sz="2800" i="1">
                              <a:solidFill>
                                <a:srgbClr val="0000FF"/>
                              </a:solidFill>
                              <a:latin typeface="Cambria Math" panose="02040503050406030204" pitchFamily="18" charset="0"/>
                            </a:rPr>
                            <m:t>𝑇</m:t>
                          </m:r>
                        </m:sup>
                      </m:sSup>
                      <m:r>
                        <a:rPr lang="en-US" altLang="zh-CN" sz="2800" b="1" i="1">
                          <a:solidFill>
                            <a:srgbClr val="0000FF"/>
                          </a:solidFill>
                          <a:latin typeface="Cambria Math" panose="02040503050406030204" pitchFamily="18" charset="0"/>
                        </a:rPr>
                        <m:t>𝒙</m:t>
                      </m:r>
                      <m:r>
                        <a:rPr lang="en-US" altLang="zh-CN" sz="2800">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𝑥</m:t>
                          </m:r>
                        </m:e>
                        <m:sub>
                          <m:r>
                            <a:rPr lang="en-US" altLang="zh-CN" sz="2800" i="1">
                              <a:solidFill>
                                <a:srgbClr val="0000FF"/>
                              </a:solidFill>
                              <a:latin typeface="Cambria Math" panose="02040503050406030204" pitchFamily="18" charset="0"/>
                            </a:rPr>
                            <m:t>1</m:t>
                          </m:r>
                        </m:sub>
                      </m:sSub>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𝑦</m:t>
                          </m:r>
                        </m:e>
                        <m:sub>
                          <m:r>
                            <a:rPr lang="en-US" altLang="zh-CN" sz="2800" i="1">
                              <a:solidFill>
                                <a:srgbClr val="0000FF"/>
                              </a:solidFill>
                              <a:latin typeface="Cambria Math" panose="02040503050406030204" pitchFamily="18" charset="0"/>
                            </a:rPr>
                            <m:t>1</m:t>
                          </m:r>
                        </m:sub>
                      </m:sSub>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𝑥</m:t>
                          </m:r>
                        </m:e>
                        <m:sub>
                          <m:r>
                            <a:rPr lang="en-US" altLang="zh-CN" sz="2800" i="1">
                              <a:solidFill>
                                <a:srgbClr val="0000FF"/>
                              </a:solidFill>
                              <a:latin typeface="Cambria Math" panose="02040503050406030204" pitchFamily="18" charset="0"/>
                            </a:rPr>
                            <m:t>𝑛</m:t>
                          </m:r>
                        </m:sub>
                      </m:sSub>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𝑦</m:t>
                          </m:r>
                        </m:e>
                        <m:sub>
                          <m:r>
                            <a:rPr lang="en-US" altLang="zh-CN" sz="2800" i="1">
                              <a:solidFill>
                                <a:srgbClr val="0000FF"/>
                              </a:solidFill>
                              <a:latin typeface="Cambria Math" panose="02040503050406030204" pitchFamily="18" charset="0"/>
                            </a:rPr>
                            <m:t>𝑛</m:t>
                          </m:r>
                        </m:sub>
                      </m:sSub>
                    </m:oMath>
                  </m:oMathPara>
                </a14:m>
                <a:endParaRPr lang="en-US" altLang="zh-CN" sz="2800" i="1" dirty="0">
                  <a:solidFill>
                    <a:srgbClr val="0000FF"/>
                  </a:solidFill>
                  <a:latin typeface="Cambria Math" panose="02040503050406030204" pitchFamily="18" charset="0"/>
                </a:endParaRPr>
              </a:p>
              <a:p>
                <a:pPr>
                  <a:lnSpc>
                    <a:spcPct val="120000"/>
                  </a:lnSpc>
                </a:pPr>
                <a:r>
                  <a:rPr lang="zh-CN" altLang="en-US" sz="2800" dirty="0"/>
                  <a:t>该定义能否仍作为</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zh-CN" altLang="en-US" sz="2800" dirty="0"/>
                  <a:t>的内积吗？</a:t>
                </a:r>
                <a:endParaRPr lang="en-US" altLang="zh-CN" sz="2800" dirty="0"/>
              </a:p>
              <a:p>
                <a:pPr>
                  <a:lnSpc>
                    <a:spcPct val="120000"/>
                  </a:lnSpc>
                </a:pPr>
                <a:r>
                  <a:rPr lang="zh-CN" altLang="en-US" sz="2800" dirty="0">
                    <a:solidFill>
                      <a:srgbClr val="0000FF"/>
                    </a:solidFill>
                  </a:rPr>
                  <a:t>分析</a:t>
                </a:r>
                <a:r>
                  <a:rPr lang="zh-CN" altLang="en-US" sz="2800" dirty="0">
                    <a:solidFill>
                      <a:srgbClr val="0000FF"/>
                    </a:solidFill>
                    <a:latin typeface="仿宋" panose="02010609060101010101" pitchFamily="49" charset="-122"/>
                    <a:ea typeface="仿宋" panose="02010609060101010101" pitchFamily="49" charset="-122"/>
                  </a:rPr>
                  <a:t>：</a:t>
                </a:r>
                <a:endParaRPr lang="en-US" altLang="zh-CN" sz="2800" dirty="0">
                  <a:solidFill>
                    <a:srgbClr val="0000FF"/>
                  </a:solidFill>
                  <a:latin typeface="仿宋" panose="02010609060101010101" pitchFamily="49" charset="-122"/>
                  <a:ea typeface="仿宋" panose="02010609060101010101" pitchFamily="49" charset="-122"/>
                </a:endParaRPr>
              </a:p>
              <a:p>
                <a:pPr>
                  <a:lnSpc>
                    <a:spcPct val="120000"/>
                  </a:lnSpc>
                </a:pPr>
                <a:r>
                  <a:rPr lang="zh-CN" altLang="en-US" dirty="0">
                    <a:solidFill>
                      <a:srgbClr val="0000FF"/>
                    </a:solidFill>
                  </a:rPr>
                  <a:t>在</a:t>
                </a:r>
                <a14:m>
                  <m:oMath xmlns:m="http://schemas.openxmlformats.org/officeDocument/2006/math">
                    <m:sSup>
                      <m:sSupPr>
                        <m:ctrlPr>
                          <a:rPr lang="zh-CN" altLang="zh-CN" sz="3200" i="1">
                            <a:solidFill>
                              <a:srgbClr val="0000FF"/>
                            </a:solidFill>
                            <a:latin typeface="Cambria Math" panose="02040503050406030204" pitchFamily="18" charset="0"/>
                          </a:rPr>
                        </m:ctrlPr>
                      </m:sSupPr>
                      <m:e>
                        <m:r>
                          <a:rPr lang="en-US" altLang="zh-CN" sz="3200" i="1">
                            <a:solidFill>
                              <a:srgbClr val="0000FF"/>
                            </a:solidFill>
                            <a:latin typeface="Cambria Math" panose="02040503050406030204" pitchFamily="18" charset="0"/>
                          </a:rPr>
                          <m:t>ℂ</m:t>
                        </m:r>
                      </m:e>
                      <m:sup>
                        <m:r>
                          <a:rPr lang="en-US" altLang="zh-CN" sz="3200" b="0" i="1" smtClean="0">
                            <a:solidFill>
                              <a:srgbClr val="0000FF"/>
                            </a:solidFill>
                            <a:latin typeface="Cambria Math" panose="02040503050406030204" pitchFamily="18" charset="0"/>
                          </a:rPr>
                          <m:t>1</m:t>
                        </m:r>
                      </m:sup>
                    </m:sSup>
                  </m:oMath>
                </a14:m>
                <a:r>
                  <a:rPr lang="zh-CN" altLang="en-US" dirty="0">
                    <a:solidFill>
                      <a:srgbClr val="0000FF"/>
                    </a:solidFill>
                  </a:rPr>
                  <a:t>中</a:t>
                </a:r>
                <a:r>
                  <a:rPr lang="en-US" altLang="zh-CN" sz="3200" dirty="0">
                    <a:solidFill>
                      <a:srgbClr val="0000FF"/>
                    </a:solidFill>
                    <a:latin typeface="仿宋" panose="02010609060101010101" pitchFamily="49" charset="-122"/>
                    <a:ea typeface="仿宋" panose="02010609060101010101" pitchFamily="49" charset="-122"/>
                  </a:rPr>
                  <a:t>,</a:t>
                </a:r>
                <a:r>
                  <a:rPr lang="zh-CN" altLang="en-US" sz="2800" dirty="0">
                    <a:solidFill>
                      <a:srgbClr val="0000FF"/>
                    </a:solidFill>
                  </a:rPr>
                  <a:t>取</a:t>
                </a:r>
                <a14:m>
                  <m:oMath xmlns:m="http://schemas.openxmlformats.org/officeDocument/2006/math">
                    <m:r>
                      <a:rPr lang="en-US" altLang="zh-CN" sz="3200" b="1" i="1">
                        <a:solidFill>
                          <a:srgbClr val="0000FF"/>
                        </a:solidFill>
                        <a:latin typeface="Cambria Math" panose="02040503050406030204" pitchFamily="18" charset="0"/>
                      </a:rPr>
                      <m:t>𝒙</m:t>
                    </m:r>
                    <m:r>
                      <a:rPr lang="en-US" altLang="zh-CN" sz="3200">
                        <a:solidFill>
                          <a:srgbClr val="0000FF"/>
                        </a:solidFill>
                        <a:latin typeface="Cambria Math" panose="02040503050406030204" pitchFamily="18" charset="0"/>
                      </a:rPr>
                      <m:t>=</m:t>
                    </m:r>
                    <m:r>
                      <m:rPr>
                        <m:sty m:val="p"/>
                      </m:rPr>
                      <a:rPr lang="en-US" altLang="zh-CN" sz="3200" b="0" i="0" smtClean="0">
                        <a:solidFill>
                          <a:srgbClr val="0000FF"/>
                        </a:solidFill>
                        <a:latin typeface="Cambria Math" panose="02040503050406030204" pitchFamily="18" charset="0"/>
                      </a:rPr>
                      <m:t>i</m:t>
                    </m:r>
                  </m:oMath>
                </a14:m>
                <a:r>
                  <a:rPr lang="zh-CN" altLang="zh-CN" dirty="0">
                    <a:solidFill>
                      <a:srgbClr val="0000FF"/>
                    </a:solidFill>
                  </a:rPr>
                  <a:t>时</a:t>
                </a:r>
                <a:r>
                  <a:rPr lang="en-US" altLang="zh-CN" sz="2800" dirty="0">
                    <a:solidFill>
                      <a:srgbClr val="0000FF"/>
                    </a:solidFill>
                    <a:latin typeface="仿宋" panose="02010609060101010101" pitchFamily="49" charset="-122"/>
                    <a:ea typeface="仿宋" panose="02010609060101010101" pitchFamily="49" charset="-122"/>
                  </a:rPr>
                  <a:t>,</a:t>
                </a:r>
                <a:r>
                  <a:rPr lang="en-US" altLang="zh-CN" sz="2800" b="1" dirty="0">
                    <a:solidFill>
                      <a:srgbClr val="0000FF"/>
                    </a:solidFill>
                  </a:rPr>
                  <a:t> </a:t>
                </a:r>
                <a14:m>
                  <m:oMath xmlns:m="http://schemas.openxmlformats.org/officeDocument/2006/math">
                    <m:r>
                      <a:rPr lang="en-US" altLang="zh-CN" sz="2800" b="1" i="1">
                        <a:solidFill>
                          <a:srgbClr val="0000FF"/>
                        </a:solidFill>
                        <a:latin typeface="Cambria Math" panose="02040503050406030204" pitchFamily="18" charset="0"/>
                      </a:rPr>
                      <m:t>𝒙</m:t>
                    </m:r>
                  </m:oMath>
                </a14:m>
                <a:r>
                  <a:rPr lang="zh-CN" altLang="zh-CN" dirty="0">
                    <a:solidFill>
                      <a:srgbClr val="0000FF"/>
                    </a:solidFill>
                  </a:rPr>
                  <a:t>与</a:t>
                </a:r>
                <a14:m>
                  <m:oMath xmlns:m="http://schemas.openxmlformats.org/officeDocument/2006/math">
                    <m:r>
                      <a:rPr lang="en-US" altLang="zh-CN" sz="2800" b="1" i="1">
                        <a:solidFill>
                          <a:srgbClr val="0000FF"/>
                        </a:solidFill>
                        <a:latin typeface="Cambria Math" panose="02040503050406030204" pitchFamily="18" charset="0"/>
                      </a:rPr>
                      <m:t>𝒙</m:t>
                    </m:r>
                  </m:oMath>
                </a14:m>
                <a:r>
                  <a:rPr lang="zh-CN" altLang="zh-CN" dirty="0">
                    <a:solidFill>
                      <a:srgbClr val="0000FF"/>
                    </a:solidFill>
                  </a:rPr>
                  <a:t>的</a:t>
                </a:r>
                <a:r>
                  <a:rPr lang="zh-CN" altLang="en-US" dirty="0">
                    <a:solidFill>
                      <a:srgbClr val="0000FF"/>
                    </a:solidFill>
                    <a:latin typeface="仿宋" panose="02010609060101010101" pitchFamily="49" charset="-122"/>
                    <a:ea typeface="仿宋" panose="02010609060101010101" pitchFamily="49" charset="-122"/>
                  </a:rPr>
                  <a:t>“</a:t>
                </a:r>
                <a:r>
                  <a:rPr lang="zh-CN" altLang="zh-CN" dirty="0">
                    <a:solidFill>
                      <a:srgbClr val="0000FF"/>
                    </a:solidFill>
                  </a:rPr>
                  <a:t>内积</a:t>
                </a:r>
                <a:r>
                  <a:rPr lang="zh-CN" altLang="en-US" dirty="0">
                    <a:solidFill>
                      <a:srgbClr val="0000FF"/>
                    </a:solidFill>
                    <a:latin typeface="仿宋" panose="02010609060101010101" pitchFamily="49" charset="-122"/>
                    <a:ea typeface="仿宋" panose="02010609060101010101" pitchFamily="49" charset="-122"/>
                  </a:rPr>
                  <a:t>”</a:t>
                </a:r>
                <a:r>
                  <a:rPr lang="zh-CN" altLang="zh-CN" dirty="0">
                    <a:solidFill>
                      <a:srgbClr val="0000FF"/>
                    </a:solidFill>
                  </a:rPr>
                  <a:t>等于</a:t>
                </a:r>
                <a14:m>
                  <m:oMath xmlns:m="http://schemas.openxmlformats.org/officeDocument/2006/math">
                    <m:r>
                      <a:rPr lang="en-US" altLang="zh-CN" i="1" dirty="0">
                        <a:solidFill>
                          <a:srgbClr val="0000FF"/>
                        </a:solidFill>
                        <a:latin typeface="Cambria Math" panose="02040503050406030204" pitchFamily="18" charset="0"/>
                      </a:rPr>
                      <m:t>−</m:t>
                    </m:r>
                  </m:oMath>
                </a14:m>
                <a:r>
                  <a:rPr lang="en-US" altLang="zh-CN" dirty="0">
                    <a:solidFill>
                      <a:srgbClr val="0000FF"/>
                    </a:solidFill>
                  </a:rPr>
                  <a:t>1</a:t>
                </a:r>
                <a:r>
                  <a:rPr lang="en-US" altLang="zh-CN" dirty="0">
                    <a:solidFill>
                      <a:srgbClr val="0000FF"/>
                    </a:solidFill>
                    <a:latin typeface="仿宋" panose="02010609060101010101" pitchFamily="49" charset="-122"/>
                    <a:ea typeface="仿宋" panose="02010609060101010101" pitchFamily="49" charset="-122"/>
                  </a:rPr>
                  <a:t>,</a:t>
                </a:r>
                <a:r>
                  <a:rPr lang="zh-CN" altLang="zh-CN" dirty="0">
                    <a:solidFill>
                      <a:srgbClr val="0000FF"/>
                    </a:solidFill>
                  </a:rPr>
                  <a:t>不满足内积正定性要求</a:t>
                </a:r>
                <a:r>
                  <a:rPr lang="en-US" altLang="zh-CN" dirty="0">
                    <a:solidFill>
                      <a:srgbClr val="0000FF"/>
                    </a:solidFill>
                    <a:latin typeface="仿宋" panose="02010609060101010101" pitchFamily="49" charset="-122"/>
                    <a:ea typeface="仿宋" panose="02010609060101010101" pitchFamily="49" charset="-122"/>
                  </a:rPr>
                  <a:t>.</a:t>
                </a:r>
                <a:endParaRPr lang="zh-CN" altLang="zh-CN" dirty="0">
                  <a:solidFill>
                    <a:srgbClr val="0000FF"/>
                  </a:solidFill>
                  <a:latin typeface="仿宋" panose="02010609060101010101" pitchFamily="49" charset="-122"/>
                  <a:ea typeface="仿宋" panose="02010609060101010101" pitchFamily="49" charset="-122"/>
                </a:endParaRPr>
              </a:p>
              <a:p>
                <a:pPr>
                  <a:lnSpc>
                    <a:spcPct val="120000"/>
                  </a:lnSpc>
                </a:pPr>
                <a:endParaRPr lang="en-US" altLang="zh-CN" sz="2800" dirty="0"/>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3"/>
                <a:stretch>
                  <a:fillRect l="-7" t="-12" r="7" b="-7680"/>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20000"/>
                  </a:lnSpc>
                </a:pPr>
                <a:r>
                  <a:rPr lang="zh-CN" altLang="zh-CN" sz="2800" b="1" dirty="0">
                    <a:solidFill>
                      <a:schemeClr val="accent6">
                        <a:lumMod val="75000"/>
                      </a:schemeClr>
                    </a:solidFill>
                  </a:rPr>
                  <a:t>例</a:t>
                </a:r>
                <a:r>
                  <a:rPr lang="en-US" altLang="zh-CN" sz="2800" b="1" dirty="0">
                    <a:solidFill>
                      <a:schemeClr val="accent6">
                        <a:lumMod val="75000"/>
                      </a:schemeClr>
                    </a:solidFill>
                  </a:rPr>
                  <a:t>1.4.3 </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zh-CN" altLang="zh-CN" sz="2800" dirty="0"/>
                  <a:t>中</a:t>
                </a:r>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b="1" i="1">
                        <a:latin typeface="Cambria Math" panose="02040503050406030204" pitchFamily="18" charset="0"/>
                      </a:rPr>
                      <m:t>𝒙</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𝑛</m:t>
                                </m:r>
                              </m:sub>
                            </m:sSub>
                          </m:e>
                        </m:d>
                      </m:e>
                      <m:sup>
                        <m:r>
                          <a:rPr lang="en-US" altLang="zh-CN" sz="2800" i="1">
                            <a:latin typeface="Cambria Math" panose="02040503050406030204" pitchFamily="18" charset="0"/>
                          </a:rPr>
                          <m:t>𝑇</m:t>
                        </m:r>
                      </m:sup>
                    </m:sSup>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b="1" i="1">
                        <a:latin typeface="Cambria Math" panose="02040503050406030204" pitchFamily="18" charset="0"/>
                      </a:rPr>
                      <m:t>𝒚</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𝑛</m:t>
                                </m:r>
                              </m:sub>
                            </m:sSub>
                          </m:e>
                        </m:d>
                      </m:e>
                      <m:sup>
                        <m:r>
                          <a:rPr lang="en-US" altLang="zh-CN" sz="2800" i="1">
                            <a:latin typeface="Cambria Math" panose="02040503050406030204" pitchFamily="18" charset="0"/>
                          </a:rPr>
                          <m:t>𝑇</m:t>
                        </m:r>
                      </m:sup>
                    </m:sSup>
                  </m:oMath>
                </a14:m>
                <a:r>
                  <a:rPr lang="en-US" altLang="zh-CN" sz="2800" dirty="0">
                    <a:latin typeface="仿宋" panose="02010609060101010101" pitchFamily="49" charset="-122"/>
                    <a:ea typeface="仿宋" panose="02010609060101010101" pitchFamily="49" charset="-122"/>
                  </a:rPr>
                  <a:t>,</a:t>
                </a:r>
                <a:r>
                  <a:rPr lang="zh-CN" altLang="zh-CN" sz="2800" dirty="0"/>
                  <a:t>令</a:t>
                </a:r>
              </a:p>
              <a:p>
                <a:pPr>
                  <a:lnSpc>
                    <a:spcPct val="120000"/>
                  </a:lnSpc>
                </a:pPr>
                <a14:m>
                  <m:oMathPara xmlns:m="http://schemas.openxmlformats.org/officeDocument/2006/math">
                    <m:oMathParaPr>
                      <m:jc m:val="centerGroup"/>
                    </m:oMathParaPr>
                    <m:oMath xmlns:m="http://schemas.openxmlformats.org/officeDocument/2006/math">
                      <m:d>
                        <m:dPr>
                          <m:ctrlPr>
                            <a:rPr lang="zh-CN" altLang="zh-CN" sz="2800" i="1" smtClean="0">
                              <a:solidFill>
                                <a:srgbClr val="0000FF"/>
                              </a:solidFill>
                              <a:latin typeface="Cambria Math" panose="02040503050406030204" pitchFamily="18" charset="0"/>
                            </a:rPr>
                          </m:ctrlPr>
                        </m:dPr>
                        <m:e>
                          <m:r>
                            <a:rPr lang="en-US" altLang="zh-CN" sz="2800" b="1" i="1">
                              <a:solidFill>
                                <a:srgbClr val="0000FF"/>
                              </a:solidFill>
                              <a:latin typeface="Cambria Math" panose="02040503050406030204" pitchFamily="18" charset="0"/>
                            </a:rPr>
                            <m:t>𝒙</m:t>
                          </m:r>
                          <m:r>
                            <a:rPr lang="en-US" altLang="zh-CN" sz="2800">
                              <a:solidFill>
                                <a:srgbClr val="0000FF"/>
                              </a:solidFill>
                              <a:latin typeface="Cambria Math" panose="02040503050406030204" pitchFamily="18" charset="0"/>
                            </a:rPr>
                            <m:t>,</m:t>
                          </m:r>
                          <m:r>
                            <a:rPr lang="en-US" altLang="zh-CN" sz="2800" b="1" i="1">
                              <a:solidFill>
                                <a:srgbClr val="0000FF"/>
                              </a:solidFill>
                              <a:latin typeface="Cambria Math" panose="02040503050406030204" pitchFamily="18" charset="0"/>
                            </a:rPr>
                            <m:t>𝒚</m:t>
                          </m:r>
                        </m:e>
                      </m:d>
                      <m:r>
                        <a:rPr lang="en-US" altLang="zh-CN" sz="2800">
                          <a:solidFill>
                            <a:srgbClr val="0000FF"/>
                          </a:solidFill>
                          <a:latin typeface="Cambria Math" panose="02040503050406030204" pitchFamily="18" charset="0"/>
                        </a:rPr>
                        <m:t>=</m:t>
                      </m:r>
                      <m:sSup>
                        <m:sSupPr>
                          <m:ctrlPr>
                            <a:rPr lang="zh-CN" altLang="zh-CN" sz="2800" i="1">
                              <a:solidFill>
                                <a:srgbClr val="0000FF"/>
                              </a:solidFill>
                              <a:latin typeface="Cambria Math" panose="02040503050406030204" pitchFamily="18" charset="0"/>
                            </a:rPr>
                          </m:ctrlPr>
                        </m:sSupPr>
                        <m:e>
                          <m:r>
                            <a:rPr lang="en-US" altLang="zh-CN" sz="2800" b="1" i="1">
                              <a:solidFill>
                                <a:srgbClr val="0000FF"/>
                              </a:solidFill>
                              <a:latin typeface="Cambria Math" panose="02040503050406030204" pitchFamily="18" charset="0"/>
                            </a:rPr>
                            <m:t>𝒚</m:t>
                          </m:r>
                        </m:e>
                        <m:sup>
                          <m:r>
                            <a:rPr lang="en-US" altLang="zh-CN" sz="2800" i="1">
                              <a:solidFill>
                                <a:srgbClr val="0000FF"/>
                              </a:solidFill>
                              <a:latin typeface="Cambria Math" panose="02040503050406030204" pitchFamily="18" charset="0"/>
                            </a:rPr>
                            <m:t>𝐻</m:t>
                          </m:r>
                        </m:sup>
                      </m:sSup>
                      <m:r>
                        <a:rPr lang="en-US" altLang="zh-CN" sz="2800" b="1" i="1">
                          <a:solidFill>
                            <a:srgbClr val="0000FF"/>
                          </a:solidFill>
                          <a:latin typeface="Cambria Math" panose="02040503050406030204" pitchFamily="18" charset="0"/>
                        </a:rPr>
                        <m:t>𝒙</m:t>
                      </m:r>
                      <m:r>
                        <a:rPr lang="en-US" altLang="zh-CN" sz="2800">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𝑥</m:t>
                          </m:r>
                        </m:e>
                        <m:sub>
                          <m:r>
                            <a:rPr lang="en-US" altLang="zh-CN" sz="2800" i="1">
                              <a:solidFill>
                                <a:srgbClr val="0000FF"/>
                              </a:solidFill>
                              <a:latin typeface="Cambria Math" panose="02040503050406030204" pitchFamily="18" charset="0"/>
                            </a:rPr>
                            <m:t>1</m:t>
                          </m:r>
                        </m:sub>
                      </m:sSub>
                      <m:sSub>
                        <m:sSubPr>
                          <m:ctrlPr>
                            <a:rPr lang="zh-CN" altLang="zh-CN" sz="2800" i="1">
                              <a:solidFill>
                                <a:srgbClr val="0000FF"/>
                              </a:solidFill>
                              <a:latin typeface="Cambria Math" panose="02040503050406030204" pitchFamily="18" charset="0"/>
                            </a:rPr>
                          </m:ctrlPr>
                        </m:sSubPr>
                        <m:e>
                          <m:acc>
                            <m:accPr>
                              <m:chr m:val="̅"/>
                              <m:ctrlPr>
                                <a:rPr lang="zh-CN" altLang="zh-CN" sz="2800" i="1">
                                  <a:solidFill>
                                    <a:srgbClr val="0000FF"/>
                                  </a:solidFill>
                                  <a:latin typeface="Cambria Math" panose="02040503050406030204" pitchFamily="18" charset="0"/>
                                </a:rPr>
                              </m:ctrlPr>
                            </m:accPr>
                            <m:e>
                              <m:r>
                                <a:rPr lang="en-US" altLang="zh-CN" sz="2800" i="1">
                                  <a:solidFill>
                                    <a:srgbClr val="0000FF"/>
                                  </a:solidFill>
                                  <a:latin typeface="Cambria Math" panose="02040503050406030204" pitchFamily="18" charset="0"/>
                                </a:rPr>
                                <m:t>𝑦</m:t>
                              </m:r>
                            </m:e>
                          </m:acc>
                        </m:e>
                        <m:sub>
                          <m:r>
                            <a:rPr lang="en-US" altLang="zh-CN" sz="2800" i="1">
                              <a:solidFill>
                                <a:srgbClr val="0000FF"/>
                              </a:solidFill>
                              <a:latin typeface="Cambria Math" panose="02040503050406030204" pitchFamily="18" charset="0"/>
                            </a:rPr>
                            <m:t>1</m:t>
                          </m:r>
                        </m:sub>
                      </m:sSub>
                      <m:r>
                        <a:rPr lang="en-US" altLang="zh-CN" sz="2800" i="1">
                          <a:solidFill>
                            <a:srgbClr val="0000FF"/>
                          </a:solidFill>
                          <a:latin typeface="Cambria Math" panose="02040503050406030204" pitchFamily="18" charset="0"/>
                        </a:rPr>
                        <m:t>+⋯+</m:t>
                      </m:r>
                      <m:sSub>
                        <m:sSubPr>
                          <m:ctrlPr>
                            <a:rPr lang="zh-CN" altLang="zh-CN" sz="2800" i="1">
                              <a:solidFill>
                                <a:srgbClr val="0000FF"/>
                              </a:solidFill>
                              <a:latin typeface="Cambria Math" panose="02040503050406030204" pitchFamily="18" charset="0"/>
                            </a:rPr>
                          </m:ctrlPr>
                        </m:sSubPr>
                        <m:e>
                          <m:r>
                            <a:rPr lang="en-US" altLang="zh-CN" sz="2800" i="1">
                              <a:solidFill>
                                <a:srgbClr val="0000FF"/>
                              </a:solidFill>
                              <a:latin typeface="Cambria Math" panose="02040503050406030204" pitchFamily="18" charset="0"/>
                            </a:rPr>
                            <m:t>𝑥</m:t>
                          </m:r>
                        </m:e>
                        <m:sub>
                          <m:r>
                            <a:rPr lang="en-US" altLang="zh-CN" sz="2800" i="1">
                              <a:solidFill>
                                <a:srgbClr val="0000FF"/>
                              </a:solidFill>
                              <a:latin typeface="Cambria Math" panose="02040503050406030204" pitchFamily="18" charset="0"/>
                            </a:rPr>
                            <m:t>𝑛</m:t>
                          </m:r>
                        </m:sub>
                      </m:sSub>
                      <m:sSub>
                        <m:sSubPr>
                          <m:ctrlPr>
                            <a:rPr lang="zh-CN" altLang="zh-CN" sz="2800" i="1">
                              <a:solidFill>
                                <a:srgbClr val="0000FF"/>
                              </a:solidFill>
                              <a:latin typeface="Cambria Math" panose="02040503050406030204" pitchFamily="18" charset="0"/>
                            </a:rPr>
                          </m:ctrlPr>
                        </m:sSubPr>
                        <m:e>
                          <m:acc>
                            <m:accPr>
                              <m:chr m:val="̅"/>
                              <m:ctrlPr>
                                <a:rPr lang="zh-CN" altLang="zh-CN" sz="2800" i="1">
                                  <a:solidFill>
                                    <a:srgbClr val="0000FF"/>
                                  </a:solidFill>
                                  <a:latin typeface="Cambria Math" panose="02040503050406030204" pitchFamily="18" charset="0"/>
                                </a:rPr>
                              </m:ctrlPr>
                            </m:accPr>
                            <m:e>
                              <m:r>
                                <a:rPr lang="en-US" altLang="zh-CN" sz="2800" i="1">
                                  <a:solidFill>
                                    <a:srgbClr val="0000FF"/>
                                  </a:solidFill>
                                  <a:latin typeface="Cambria Math" panose="02040503050406030204" pitchFamily="18" charset="0"/>
                                </a:rPr>
                                <m:t>𝑦</m:t>
                              </m:r>
                            </m:e>
                          </m:acc>
                        </m:e>
                        <m:sub>
                          <m:r>
                            <a:rPr lang="en-US" altLang="zh-CN" sz="2800" i="1">
                              <a:solidFill>
                                <a:srgbClr val="0000FF"/>
                              </a:solidFill>
                              <a:latin typeface="Cambria Math" panose="02040503050406030204" pitchFamily="18" charset="0"/>
                            </a:rPr>
                            <m:t>𝑛</m:t>
                          </m:r>
                        </m:sub>
                      </m:sSub>
                    </m:oMath>
                  </m:oMathPara>
                </a14:m>
                <a:endParaRPr lang="zh-CN" altLang="zh-CN" sz="2800" dirty="0"/>
              </a:p>
              <a:p>
                <a:pPr>
                  <a:lnSpc>
                    <a:spcPct val="120000"/>
                  </a:lnSpc>
                </a:pPr>
                <a:r>
                  <a:rPr lang="zh-CN" altLang="zh-CN" sz="2800" dirty="0"/>
                  <a:t>式中</a:t>
                </a:r>
                <a:r>
                  <a:rPr lang="en-US" altLang="zh-CN" sz="2800" dirty="0">
                    <a:latin typeface="仿宋" panose="02010609060101010101" pitchFamily="49" charset="-122"/>
                    <a:ea typeface="仿宋" panose="02010609060101010101" pitchFamily="49" charset="-122"/>
                  </a:rPr>
                  <a:t>,</a:t>
                </a:r>
                <a14:m>
                  <m:oMath xmlns:m="http://schemas.openxmlformats.org/officeDocument/2006/math">
                    <m:sSup>
                      <m:sSupPr>
                        <m:ctrlPr>
                          <a:rPr lang="zh-CN" altLang="zh-CN" sz="2800" i="1">
                            <a:latin typeface="Cambria Math" panose="02040503050406030204" pitchFamily="18" charset="0"/>
                          </a:rPr>
                        </m:ctrlPr>
                      </m:sSupPr>
                      <m:e>
                        <m:r>
                          <a:rPr lang="en-US" altLang="zh-CN" sz="2800" b="1" i="1">
                            <a:latin typeface="Cambria Math" panose="02040503050406030204" pitchFamily="18" charset="0"/>
                          </a:rPr>
                          <m:t>𝒚</m:t>
                        </m:r>
                      </m:e>
                      <m:sup>
                        <m:r>
                          <a:rPr lang="en-US" altLang="zh-CN" sz="2800" i="1">
                            <a:latin typeface="Cambria Math" panose="02040503050406030204" pitchFamily="18" charset="0"/>
                          </a:rPr>
                          <m:t>𝐻</m:t>
                        </m:r>
                      </m:sup>
                    </m:sSup>
                    <m:r>
                      <a:rPr lang="en-US" altLang="zh-CN" sz="2800">
                        <a:latin typeface="Cambria Math" panose="02040503050406030204" pitchFamily="18" charset="0"/>
                      </a:rPr>
                      <m:t>=</m:t>
                    </m:r>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𝑦</m:t>
                            </m:r>
                          </m:e>
                        </m:acc>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acc>
                          <m:accPr>
                            <m:chr m:val="̅"/>
                            <m:ctrlPr>
                              <a:rPr lang="zh-CN" altLang="zh-CN" sz="2800" i="1">
                                <a:latin typeface="Cambria Math" panose="02040503050406030204" pitchFamily="18" charset="0"/>
                              </a:rPr>
                            </m:ctrlPr>
                          </m:accPr>
                          <m:e>
                            <m:r>
                              <a:rPr lang="en-US" altLang="zh-CN" sz="2800" i="1">
                                <a:latin typeface="Cambria Math" panose="02040503050406030204" pitchFamily="18" charset="0"/>
                              </a:rPr>
                              <m:t>𝑦</m:t>
                            </m:r>
                          </m:e>
                        </m:acc>
                      </m:e>
                      <m:sub>
                        <m:r>
                          <a:rPr lang="en-US" altLang="zh-CN" sz="2800" i="1">
                            <a:latin typeface="Cambria Math" panose="02040503050406030204" pitchFamily="18" charset="0"/>
                          </a:rPr>
                          <m:t>𝑛</m:t>
                        </m:r>
                      </m:sub>
                    </m:sSub>
                    <m:r>
                      <a:rPr lang="en-US" altLang="zh-CN" sz="2800" i="1">
                        <a:latin typeface="Cambria Math" panose="02040503050406030204" pitchFamily="18" charset="0"/>
                      </a:rPr>
                      <m:t>]</m:t>
                    </m:r>
                  </m:oMath>
                </a14:m>
                <a:r>
                  <a:rPr lang="zh-CN" altLang="zh-CN" sz="2800" dirty="0"/>
                  <a:t>表示为向量</a:t>
                </a:r>
                <a14:m>
                  <m:oMath xmlns:m="http://schemas.openxmlformats.org/officeDocument/2006/math">
                    <m:r>
                      <a:rPr lang="en-US" altLang="zh-CN" sz="2800" b="1" i="1">
                        <a:latin typeface="Cambria Math" panose="02040503050406030204" pitchFamily="18" charset="0"/>
                      </a:rPr>
                      <m:t>𝒚</m:t>
                    </m:r>
                  </m:oMath>
                </a14:m>
                <a:r>
                  <a:rPr lang="zh-CN" altLang="zh-CN" sz="2800" dirty="0"/>
                  <a:t>的</a:t>
                </a:r>
                <a:r>
                  <a:rPr lang="zh-CN" altLang="zh-CN" sz="2800" b="1" dirty="0">
                    <a:solidFill>
                      <a:srgbClr val="FF0000"/>
                    </a:solidFill>
                  </a:rPr>
                  <a:t>共轭转置</a:t>
                </a:r>
                <a:r>
                  <a:rPr lang="en-US" altLang="zh-CN" sz="2800" dirty="0">
                    <a:latin typeface="仿宋" panose="02010609060101010101" pitchFamily="49" charset="-122"/>
                    <a:ea typeface="仿宋" panose="02010609060101010101" pitchFamily="49" charset="-122"/>
                  </a:rPr>
                  <a:t>.</a:t>
                </a:r>
                <a:r>
                  <a:rPr lang="en-US" altLang="zh-CN" sz="2800" dirty="0"/>
                  <a:t> </a:t>
                </a:r>
                <a:r>
                  <a:rPr lang="zh-CN" altLang="zh-CN" sz="2800" dirty="0"/>
                  <a:t>满足内积四条性质</a:t>
                </a:r>
                <a:r>
                  <a:rPr lang="en-US" altLang="zh-CN" sz="2800" dirty="0">
                    <a:latin typeface="仿宋" panose="02010609060101010101" pitchFamily="49" charset="-122"/>
                    <a:ea typeface="仿宋" panose="02010609060101010101" pitchFamily="49" charset="-122"/>
                  </a:rPr>
                  <a:t>,</a:t>
                </a:r>
                <a:r>
                  <a:rPr lang="zh-CN" altLang="zh-CN" sz="2800" dirty="0"/>
                  <a:t>故</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zh-CN" altLang="zh-CN" sz="2800" dirty="0"/>
                  <a:t>为</a:t>
                </a:r>
                <a:r>
                  <a:rPr lang="zh-CN" altLang="en-US" sz="2800" dirty="0"/>
                  <a:t>酉</a:t>
                </a:r>
                <a:r>
                  <a:rPr lang="zh-CN" altLang="zh-CN" sz="2800" dirty="0"/>
                  <a:t>空间</a:t>
                </a:r>
                <a:r>
                  <a:rPr lang="en-US" altLang="zh-CN" sz="2800" dirty="0">
                    <a:latin typeface="仿宋" panose="02010609060101010101" pitchFamily="49" charset="-122"/>
                    <a:ea typeface="仿宋" panose="02010609060101010101" pitchFamily="49" charset="-122"/>
                  </a:rPr>
                  <a:t>,</a:t>
                </a:r>
                <a:r>
                  <a:rPr lang="zh-CN" altLang="zh-CN" sz="2800" dirty="0"/>
                  <a:t>仍记为</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en-US" altLang="zh-CN" sz="2800" dirty="0">
                    <a:latin typeface="仿宋" panose="02010609060101010101" pitchFamily="49" charset="-122"/>
                    <a:ea typeface="仿宋" panose="02010609060101010101" pitchFamily="49" charset="-122"/>
                  </a:rPr>
                  <a:t>.</a:t>
                </a:r>
                <a:r>
                  <a:rPr lang="en-US" altLang="zh-CN" sz="2800" dirty="0"/>
                  <a:t> </a:t>
                </a:r>
              </a:p>
              <a:p>
                <a:pPr>
                  <a:lnSpc>
                    <a:spcPct val="120000"/>
                  </a:lnSpc>
                </a:pPr>
                <a:endParaRPr lang="en-US" altLang="zh-CN" sz="2800" dirty="0"/>
              </a:p>
              <a:p>
                <a:pPr>
                  <a:lnSpc>
                    <a:spcPct val="120000"/>
                  </a:lnSpc>
                </a:pPr>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2"/>
                <a:stretch>
                  <a:fillRect l="-7" t="-12" r="7" b="1"/>
                </a:stretch>
              </a:blipFill>
            </p:spPr>
            <p:txBody>
              <a:bodyPr/>
              <a:lstStyle/>
              <a:p>
                <a:r>
                  <a:rPr lang="zh-CN" altLang="en-US">
                    <a:noFill/>
                  </a:rPr>
                  <a:t> </a:t>
                </a:r>
              </a:p>
            </p:txBody>
          </p:sp>
        </mc:Fallback>
      </mc:AlternateContent>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1"/>
          <p:cNvSpPr>
            <a:spLocks noGrp="1"/>
          </p:cNvSpPr>
          <p:nvPr>
            <p:ph type="title"/>
          </p:nvPr>
        </p:nvSpPr>
        <p:spPr>
          <a:xfrm>
            <a:off x="513031" y="180000"/>
            <a:ext cx="8001000" cy="678344"/>
          </a:xfrm>
        </p:spPr>
        <p:txBody>
          <a:bodyPr/>
          <a:lstStyle/>
          <a:p>
            <a:r>
              <a:rPr lang="zh-CN" altLang="en-US" sz="2400" dirty="0">
                <a:latin typeface="黑体" panose="02010609060101010101" pitchFamily="49" charset="-122"/>
                <a:ea typeface="黑体" panose="02010609060101010101" pitchFamily="49" charset="-122"/>
                <a:cs typeface="Arial" panose="020B0604020202020204" pitchFamily="34" charset="0"/>
              </a:rPr>
              <a:t>第一章 线性空间引论</a:t>
            </a:r>
            <a:r>
              <a:rPr lang="en-US" altLang="zh-CN" sz="2400" dirty="0">
                <a:latin typeface="黑体" panose="02010609060101010101" pitchFamily="49" charset="-122"/>
                <a:ea typeface="黑体" panose="02010609060101010101" pitchFamily="49" charset="-122"/>
                <a:cs typeface="Arial" panose="020B0604020202020204" pitchFamily="34" charset="0"/>
              </a:rPr>
              <a:t>——</a:t>
            </a:r>
            <a:r>
              <a:rPr lang="zh-CN" altLang="en-US" sz="2400" dirty="0">
                <a:latin typeface="黑体" panose="02010609060101010101" pitchFamily="49" charset="-122"/>
                <a:ea typeface="黑体" panose="02010609060101010101" pitchFamily="49" charset="-122"/>
                <a:cs typeface="Arial" panose="020B0604020202020204" pitchFamily="34" charset="0"/>
              </a:rPr>
              <a:t>内积空间</a:t>
            </a:r>
          </a:p>
        </p:txBody>
      </p:sp>
      <mc:AlternateContent xmlns:mc="http://schemas.openxmlformats.org/markup-compatibility/2006" xmlns:a14="http://schemas.microsoft.com/office/drawing/2010/main">
        <mc:Choice Requires="a14">
          <p:sp>
            <p:nvSpPr>
              <p:cNvPr id="22" name="内容占位符 2"/>
              <p:cNvSpPr txBox="1"/>
              <p:nvPr/>
            </p:nvSpPr>
            <p:spPr>
              <a:xfrm>
                <a:off x="627331" y="1229293"/>
                <a:ext cx="7886700" cy="4935337"/>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600"/>
                  </a:spcBef>
                  <a:buFont typeface="Arial" panose="020B0604020202020204" pitchFamily="34" charset="0"/>
                  <a:buNone/>
                  <a:defRPr sz="3000" kern="1200" baseline="0">
                    <a:solidFill>
                      <a:schemeClr val="tx1"/>
                    </a:solidFill>
                    <a:latin typeface="+mn-ea"/>
                    <a:ea typeface="黑体" panose="02010609060101010101" pitchFamily="49" charset="-122"/>
                    <a:cs typeface="+mn-cs"/>
                  </a:defRPr>
                </a:lvl1pPr>
                <a:lvl2pPr marL="742950" indent="-28575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2pPr>
                <a:lvl3pPr marL="11430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3pPr>
                <a:lvl4pPr marL="16002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4pPr>
                <a:lvl5pPr marL="2057400" indent="-228600" algn="l" defTabSz="914400" rtl="0" eaLnBrk="1" latinLnBrk="0" hangingPunct="1">
                  <a:lnSpc>
                    <a:spcPct val="110000"/>
                  </a:lnSpc>
                  <a:spcBef>
                    <a:spcPct val="20000"/>
                  </a:spcBef>
                  <a:buFont typeface="Arial" panose="020B0604020202020204" pitchFamily="34" charset="0"/>
                  <a:buChar char="»"/>
                  <a:defRPr sz="3000" kern="1200" baseline="0">
                    <a:solidFill>
                      <a:schemeClr val="tx1"/>
                    </a:solidFill>
                    <a:latin typeface="+mn-ea"/>
                    <a:ea typeface="黑体" panose="02010609060101010101" pitchFamily="49" charset="-122"/>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zh-CN" altLang="zh-CN" sz="2800" b="1" dirty="0">
                    <a:solidFill>
                      <a:schemeClr val="accent6">
                        <a:lumMod val="75000"/>
                      </a:schemeClr>
                    </a:solidFill>
                  </a:rPr>
                  <a:t>例</a:t>
                </a:r>
                <a:r>
                  <a:rPr lang="en-US" altLang="zh-CN" sz="2800" b="1" dirty="0">
                    <a:solidFill>
                      <a:schemeClr val="accent6">
                        <a:lumMod val="75000"/>
                      </a:schemeClr>
                    </a:solidFill>
                  </a:rPr>
                  <a:t>1.4.4 </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zh-CN" altLang="zh-CN" sz="2800" dirty="0"/>
                  <a:t>中</a:t>
                </a:r>
                <a:r>
                  <a:rPr lang="en-US" altLang="zh-CN" sz="2800" dirty="0">
                    <a:latin typeface="仿宋" panose="02010609060101010101" pitchFamily="49" charset="-122"/>
                    <a:ea typeface="仿宋" panose="02010609060101010101" pitchFamily="49" charset="-122"/>
                  </a:rPr>
                  <a:t>,</a:t>
                </a:r>
                <a:r>
                  <a:rPr lang="zh-CN" altLang="zh-CN" sz="2800" dirty="0"/>
                  <a:t>取</a:t>
                </a:r>
                <a14:m>
                  <m:oMath xmlns:m="http://schemas.openxmlformats.org/officeDocument/2006/math">
                    <m:r>
                      <a:rPr lang="en-US" altLang="zh-CN" sz="2800" b="1" i="1">
                        <a:latin typeface="Cambria Math" panose="02040503050406030204" pitchFamily="18" charset="0"/>
                      </a:rPr>
                      <m:t>𝒙</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𝑥</m:t>
                                </m:r>
                              </m:e>
                              <m:sub>
                                <m:r>
                                  <a:rPr lang="en-US" altLang="zh-CN" sz="2800" i="1">
                                    <a:latin typeface="Cambria Math" panose="02040503050406030204" pitchFamily="18" charset="0"/>
                                  </a:rPr>
                                  <m:t>𝑛</m:t>
                                </m:r>
                              </m:sub>
                            </m:sSub>
                          </m:e>
                        </m:d>
                      </m:e>
                      <m:sup>
                        <m:r>
                          <a:rPr lang="en-US" altLang="zh-CN" sz="2800" i="1">
                            <a:latin typeface="Cambria Math" panose="02040503050406030204" pitchFamily="18" charset="0"/>
                          </a:rPr>
                          <m:t>𝑇</m:t>
                        </m:r>
                      </m:sup>
                    </m:sSup>
                  </m:oMath>
                </a14:m>
                <a:r>
                  <a:rPr lang="en-US" altLang="zh-CN" sz="2800" dirty="0">
                    <a:latin typeface="仿宋" panose="02010609060101010101" pitchFamily="49" charset="-122"/>
                    <a:ea typeface="仿宋" panose="02010609060101010101" pitchFamily="49" charset="-122"/>
                  </a:rPr>
                  <a:t>,</a:t>
                </a:r>
                <a14:m>
                  <m:oMath xmlns:m="http://schemas.openxmlformats.org/officeDocument/2006/math">
                    <m:r>
                      <a:rPr lang="en-US" altLang="zh-CN" sz="2800" b="1" i="1">
                        <a:latin typeface="Cambria Math" panose="02040503050406030204" pitchFamily="18" charset="0"/>
                      </a:rPr>
                      <m:t>𝒚</m:t>
                    </m:r>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d>
                          <m:dPr>
                            <m:begChr m:val="["/>
                            <m:endChr m:val="]"/>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𝑦</m:t>
                                </m:r>
                              </m:e>
                              <m:sub>
                                <m:r>
                                  <a:rPr lang="en-US" altLang="zh-CN" sz="2800" i="1">
                                    <a:latin typeface="Cambria Math" panose="02040503050406030204" pitchFamily="18" charset="0"/>
                                  </a:rPr>
                                  <m:t>𝑛</m:t>
                                </m:r>
                              </m:sub>
                            </m:sSub>
                          </m:e>
                        </m:d>
                      </m:e>
                      <m:sup>
                        <m:r>
                          <a:rPr lang="en-US" altLang="zh-CN" sz="2800" i="1">
                            <a:latin typeface="Cambria Math" panose="02040503050406030204" pitchFamily="18" charset="0"/>
                          </a:rPr>
                          <m:t>𝑇</m:t>
                        </m:r>
                      </m:sup>
                    </m:sSup>
                  </m:oMath>
                </a14:m>
                <a:r>
                  <a:rPr lang="en-US" altLang="zh-CN" sz="2800" dirty="0">
                    <a:latin typeface="仿宋" panose="02010609060101010101" pitchFamily="49" charset="-122"/>
                    <a:ea typeface="仿宋" panose="02010609060101010101" pitchFamily="49" charset="-122"/>
                  </a:rPr>
                  <a:t>.</a:t>
                </a:r>
                <a:r>
                  <a:rPr lang="en-US" altLang="zh-CN" sz="2800" dirty="0"/>
                  <a:t> </a:t>
                </a:r>
                <a:r>
                  <a:rPr lang="zh-CN" altLang="zh-CN" sz="2800" dirty="0"/>
                  <a:t>令</a:t>
                </a:r>
              </a:p>
              <a:p>
                <a:pPr/>
                <a14:m>
                  <m:oMathPara xmlns:m="http://schemas.openxmlformats.org/officeDocument/2006/math">
                    <m:oMathParaPr>
                      <m:jc m:val="centerGroup"/>
                    </m:oMathParaPr>
                    <m:oMath xmlns:m="http://schemas.openxmlformats.org/officeDocument/2006/math">
                      <m:d>
                        <m:dPr>
                          <m:ctrlPr>
                            <a:rPr lang="zh-CN" altLang="zh-CN" sz="2800" i="1">
                              <a:latin typeface="Cambria Math" panose="02040503050406030204" pitchFamily="18" charset="0"/>
                            </a:rPr>
                          </m:ctrlPr>
                        </m:dPr>
                        <m:e>
                          <m:r>
                            <a:rPr lang="en-US" altLang="zh-CN" sz="2800" b="1" i="1">
                              <a:latin typeface="Cambria Math" panose="02040503050406030204" pitchFamily="18" charset="0"/>
                            </a:rPr>
                            <m:t>𝒙</m:t>
                          </m:r>
                          <m:r>
                            <a:rPr lang="en-US" altLang="zh-CN" sz="2800">
                              <a:latin typeface="Cambria Math" panose="02040503050406030204" pitchFamily="18" charset="0"/>
                            </a:rPr>
                            <m:t>,</m:t>
                          </m:r>
                          <m:r>
                            <a:rPr lang="en-US" altLang="zh-CN" sz="2800" b="1" i="1">
                              <a:latin typeface="Cambria Math" panose="02040503050406030204" pitchFamily="18" charset="0"/>
                            </a:rPr>
                            <m:t>𝒚</m:t>
                          </m:r>
                        </m:e>
                      </m:d>
                      <m:r>
                        <a:rPr lang="en-US" altLang="zh-CN" sz="2800">
                          <a:latin typeface="Cambria Math" panose="02040503050406030204" pitchFamily="18" charset="0"/>
                        </a:rPr>
                        <m:t>=</m:t>
                      </m:r>
                      <m:sSup>
                        <m:sSupPr>
                          <m:ctrlPr>
                            <a:rPr lang="zh-CN" altLang="zh-CN" sz="2800" i="1">
                              <a:latin typeface="Cambria Math" panose="02040503050406030204" pitchFamily="18" charset="0"/>
                            </a:rPr>
                          </m:ctrlPr>
                        </m:sSupPr>
                        <m:e>
                          <m:r>
                            <a:rPr lang="en-US" altLang="zh-CN" sz="2800" b="1" i="1">
                              <a:latin typeface="Cambria Math" panose="02040503050406030204" pitchFamily="18" charset="0"/>
                            </a:rPr>
                            <m:t>𝒚</m:t>
                          </m:r>
                        </m:e>
                        <m:sup>
                          <m:r>
                            <a:rPr lang="en-US" altLang="zh-CN" sz="2800" i="1">
                              <a:latin typeface="Cambria Math" panose="02040503050406030204" pitchFamily="18" charset="0"/>
                            </a:rPr>
                            <m:t>𝐻</m:t>
                          </m:r>
                        </m:sup>
                      </m:sSup>
                      <m:r>
                        <a:rPr lang="en-US" altLang="zh-CN" sz="2800" i="1">
                          <a:latin typeface="Cambria Math" panose="02040503050406030204" pitchFamily="18" charset="0"/>
                        </a:rPr>
                        <m:t>𝐴</m:t>
                      </m:r>
                      <m:r>
                        <a:rPr lang="en-US" altLang="zh-CN" sz="2800" b="1" i="1" smtClean="0">
                          <a:latin typeface="Cambria Math" panose="02040503050406030204" pitchFamily="18" charset="0"/>
                        </a:rPr>
                        <m:t>𝒙</m:t>
                      </m:r>
                    </m:oMath>
                  </m:oMathPara>
                </a14:m>
                <a:endParaRPr lang="en-US" altLang="zh-CN" sz="2800" dirty="0"/>
              </a:p>
              <a:p>
                <a:r>
                  <a:rPr lang="zh-CN" altLang="zh-CN" sz="2800" dirty="0"/>
                  <a:t>若该表达式能定义为</a:t>
                </a:r>
                <a14:m>
                  <m:oMath xmlns:m="http://schemas.openxmlformats.org/officeDocument/2006/math">
                    <m:sSup>
                      <m:sSupPr>
                        <m:ctrlPr>
                          <a:rPr lang="zh-CN" altLang="zh-CN" sz="2800" i="1">
                            <a:latin typeface="Cambria Math" panose="02040503050406030204" pitchFamily="18" charset="0"/>
                          </a:rPr>
                        </m:ctrlPr>
                      </m:sSupPr>
                      <m:e>
                        <m:r>
                          <a:rPr lang="en-US" altLang="zh-CN" sz="2800" i="1">
                            <a:latin typeface="Cambria Math" panose="02040503050406030204" pitchFamily="18" charset="0"/>
                          </a:rPr>
                          <m:t>ℂ</m:t>
                        </m:r>
                      </m:e>
                      <m:sup>
                        <m:r>
                          <a:rPr lang="en-US" altLang="zh-CN" sz="2800" i="1">
                            <a:latin typeface="Cambria Math" panose="02040503050406030204" pitchFamily="18" charset="0"/>
                          </a:rPr>
                          <m:t>𝑛</m:t>
                        </m:r>
                      </m:sup>
                    </m:sSup>
                  </m:oMath>
                </a14:m>
                <a:r>
                  <a:rPr lang="zh-CN" altLang="zh-CN" sz="2800" dirty="0"/>
                  <a:t>的内积</a:t>
                </a:r>
                <a:r>
                  <a:rPr lang="en-US" altLang="zh-CN" sz="2800" dirty="0">
                    <a:latin typeface="仿宋" panose="02010609060101010101" pitchFamily="49" charset="-122"/>
                    <a:ea typeface="仿宋" panose="02010609060101010101" pitchFamily="49" charset="-122"/>
                  </a:rPr>
                  <a:t>,</a:t>
                </a:r>
                <a:r>
                  <a:rPr lang="zh-CN" altLang="en-US" sz="2800" dirty="0"/>
                  <a:t>则需要什么条件？</a:t>
                </a:r>
                <a:endParaRPr lang="en-US" altLang="zh-CN" sz="2800" dirty="0"/>
              </a:p>
              <a:p>
                <a:r>
                  <a:rPr lang="zh-CN" altLang="en-US" sz="2800" dirty="0">
                    <a:solidFill>
                      <a:srgbClr val="0000FF"/>
                    </a:solidFill>
                  </a:rPr>
                  <a:t>分析</a:t>
                </a:r>
                <a:r>
                  <a:rPr lang="zh-CN" altLang="en-US" sz="2800" dirty="0">
                    <a:solidFill>
                      <a:srgbClr val="0000FF"/>
                    </a:solidFill>
                    <a:latin typeface="仿宋" panose="02010609060101010101" pitchFamily="49" charset="-122"/>
                    <a:ea typeface="仿宋" panose="02010609060101010101" pitchFamily="49" charset="-122"/>
                  </a:rPr>
                  <a:t>：</a:t>
                </a:r>
                <a:r>
                  <a:rPr lang="zh-CN" altLang="en-US" sz="2800" dirty="0">
                    <a:solidFill>
                      <a:srgbClr val="0000FF"/>
                    </a:solidFill>
                    <a:latin typeface="黑体" panose="02010609060101010101" pitchFamily="49" charset="-122"/>
                  </a:rPr>
                  <a:t>由内积定义</a:t>
                </a:r>
                <a14:m>
                  <m:oMath xmlns:m="http://schemas.openxmlformats.org/officeDocument/2006/math">
                    <m:d>
                      <m:dPr>
                        <m:ctrlPr>
                          <a:rPr lang="zh-CN" altLang="zh-CN" sz="2800" i="1" smtClean="0">
                            <a:solidFill>
                              <a:srgbClr val="FF0000"/>
                            </a:solidFill>
                            <a:latin typeface="Cambria Math" panose="02040503050406030204" pitchFamily="18" charset="0"/>
                          </a:rPr>
                        </m:ctrlPr>
                      </m:dPr>
                      <m:e>
                        <m:r>
                          <a:rPr lang="en-US" altLang="zh-CN" sz="2800" b="1" i="1">
                            <a:solidFill>
                              <a:srgbClr val="FF0000"/>
                            </a:solidFill>
                            <a:latin typeface="Cambria Math" panose="02040503050406030204" pitchFamily="18" charset="0"/>
                          </a:rPr>
                          <m:t>𝒙</m:t>
                        </m:r>
                        <m:r>
                          <a:rPr lang="en-US" altLang="zh-CN" sz="2800">
                            <a:solidFill>
                              <a:srgbClr val="FF0000"/>
                            </a:solidFill>
                            <a:latin typeface="Cambria Math" panose="02040503050406030204" pitchFamily="18" charset="0"/>
                          </a:rPr>
                          <m:t>,</m:t>
                        </m:r>
                        <m:r>
                          <a:rPr lang="en-US" altLang="zh-CN" sz="2800" b="1" i="1">
                            <a:solidFill>
                              <a:srgbClr val="FF0000"/>
                            </a:solidFill>
                            <a:latin typeface="Cambria Math" panose="02040503050406030204" pitchFamily="18" charset="0"/>
                          </a:rPr>
                          <m:t>𝒚</m:t>
                        </m:r>
                      </m:e>
                    </m:d>
                    <m:r>
                      <a:rPr lang="en-US" altLang="zh-CN" sz="2800">
                        <a:solidFill>
                          <a:srgbClr val="FF0000"/>
                        </a:solidFill>
                        <a:latin typeface="Cambria Math" panose="02040503050406030204" pitchFamily="18" charset="0"/>
                      </a:rPr>
                      <m:t>=</m:t>
                    </m:r>
                    <m:bar>
                      <m:barPr>
                        <m:pos m:val="top"/>
                        <m:ctrlPr>
                          <a:rPr lang="zh-CN" altLang="zh-CN" sz="2800" i="1">
                            <a:solidFill>
                              <a:srgbClr val="FF0000"/>
                            </a:solidFill>
                            <a:latin typeface="Cambria Math" panose="02040503050406030204" pitchFamily="18" charset="0"/>
                          </a:rPr>
                        </m:ctrlPr>
                      </m:barPr>
                      <m:e>
                        <m:d>
                          <m:dPr>
                            <m:ctrlPr>
                              <a:rPr lang="zh-CN" altLang="zh-CN" sz="2800" i="1">
                                <a:solidFill>
                                  <a:srgbClr val="FF0000"/>
                                </a:solidFill>
                                <a:latin typeface="Cambria Math" panose="02040503050406030204" pitchFamily="18" charset="0"/>
                              </a:rPr>
                            </m:ctrlPr>
                          </m:dPr>
                          <m:e>
                            <m:r>
                              <a:rPr lang="en-US" altLang="zh-CN" sz="2800" b="1" i="1">
                                <a:solidFill>
                                  <a:srgbClr val="FF0000"/>
                                </a:solidFill>
                                <a:latin typeface="Cambria Math" panose="02040503050406030204" pitchFamily="18" charset="0"/>
                              </a:rPr>
                              <m:t>𝒚</m:t>
                            </m:r>
                            <m:r>
                              <a:rPr lang="en-US" altLang="zh-CN" sz="2800">
                                <a:solidFill>
                                  <a:srgbClr val="FF0000"/>
                                </a:solidFill>
                                <a:latin typeface="Cambria Math" panose="02040503050406030204" pitchFamily="18" charset="0"/>
                              </a:rPr>
                              <m:t>,</m:t>
                            </m:r>
                            <m:r>
                              <a:rPr lang="en-US" altLang="zh-CN" sz="2800" b="1" i="1">
                                <a:solidFill>
                                  <a:srgbClr val="FF0000"/>
                                </a:solidFill>
                                <a:latin typeface="Cambria Math" panose="02040503050406030204" pitchFamily="18" charset="0"/>
                              </a:rPr>
                              <m:t>𝒙</m:t>
                            </m:r>
                          </m:e>
                        </m:d>
                      </m:e>
                    </m:bar>
                  </m:oMath>
                </a14:m>
                <a:r>
                  <a:rPr lang="zh-CN" altLang="en-US" sz="2800" dirty="0">
                    <a:solidFill>
                      <a:srgbClr val="0000FF"/>
                    </a:solidFill>
                    <a:latin typeface="黑体" panose="02010609060101010101" pitchFamily="49" charset="-122"/>
                  </a:rPr>
                  <a:t>知</a:t>
                </a:r>
                <a:r>
                  <a:rPr lang="en-US" altLang="zh-CN" sz="2800" dirty="0">
                    <a:solidFill>
                      <a:srgbClr val="0000FF"/>
                    </a:solidFill>
                    <a:latin typeface="仿宋" panose="02010609060101010101" pitchFamily="49" charset="-122"/>
                    <a:ea typeface="仿宋" panose="02010609060101010101" pitchFamily="49" charset="-122"/>
                  </a:rPr>
                  <a:t>,</a:t>
                </a:r>
                <a14:m>
                  <m:oMath xmlns:m="http://schemas.openxmlformats.org/officeDocument/2006/math">
                    <m:r>
                      <a:rPr lang="en-US" altLang="zh-CN" sz="2800" b="1" i="1" smtClean="0">
                        <a:solidFill>
                          <a:srgbClr val="0000FF"/>
                        </a:solidFill>
                        <a:latin typeface="Cambria Math" panose="02040503050406030204"/>
                        <a:ea typeface="Cambria Math" panose="02040503050406030204"/>
                      </a:rPr>
                      <m:t>∀</m:t>
                    </m:r>
                    <m:r>
                      <a:rPr lang="en-US" altLang="zh-CN" sz="2800" b="1" i="1">
                        <a:solidFill>
                          <a:srgbClr val="0000FF"/>
                        </a:solidFill>
                        <a:latin typeface="Cambria Math" panose="02040503050406030204" pitchFamily="18" charset="0"/>
                      </a:rPr>
                      <m:t>𝒙</m:t>
                    </m:r>
                  </m:oMath>
                </a14:m>
                <a:r>
                  <a:rPr lang="en-US" altLang="zh-CN" sz="2800" dirty="0">
                    <a:solidFill>
                      <a:srgbClr val="0000FF"/>
                    </a:solidFill>
                    <a:latin typeface="仿宋" panose="02010609060101010101" pitchFamily="49" charset="-122"/>
                    <a:ea typeface="仿宋" panose="02010609060101010101" pitchFamily="49" charset="-122"/>
                  </a:rPr>
                  <a:t>,</a:t>
                </a:r>
                <a14:m>
                  <m:oMath xmlns:m="http://schemas.openxmlformats.org/officeDocument/2006/math">
                    <m:r>
                      <a:rPr lang="en-US" altLang="zh-CN" sz="2800" b="1" i="1">
                        <a:solidFill>
                          <a:srgbClr val="0000FF"/>
                        </a:solidFill>
                        <a:latin typeface="Cambria Math" panose="02040503050406030204" pitchFamily="18" charset="0"/>
                      </a:rPr>
                      <m:t>𝒚</m:t>
                    </m:r>
                    <m:r>
                      <a:rPr lang="en-US" altLang="zh-CN" sz="2800" b="1" i="1" smtClean="0">
                        <a:solidFill>
                          <a:srgbClr val="0000FF"/>
                        </a:solidFill>
                        <a:latin typeface="Cambria Math" panose="02040503050406030204"/>
                        <a:ea typeface="Cambria Math" panose="02040503050406030204"/>
                      </a:rPr>
                      <m:t>∈</m:t>
                    </m:r>
                  </m:oMath>
                </a14:m>
                <a:r>
                  <a:rPr lang="zh-CN" altLang="zh-CN" sz="2800" dirty="0">
                    <a:solidFill>
                      <a:srgbClr val="0000FF"/>
                    </a:solidFill>
                  </a:rPr>
                  <a:t> </a:t>
                </a:r>
                <a14:m>
                  <m:oMath xmlns:m="http://schemas.openxmlformats.org/officeDocument/2006/math">
                    <m:sSup>
                      <m:sSupPr>
                        <m:ctrlPr>
                          <a:rPr lang="zh-CN"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pitchFamily="18" charset="0"/>
                          </a:rPr>
                          <m:t>ℂ</m:t>
                        </m:r>
                      </m:e>
                      <m:sup>
                        <m:r>
                          <a:rPr lang="en-US" altLang="zh-CN" sz="2800" i="1">
                            <a:solidFill>
                              <a:srgbClr val="0000FF"/>
                            </a:solidFill>
                            <a:latin typeface="Cambria Math" panose="02040503050406030204" pitchFamily="18" charset="0"/>
                          </a:rPr>
                          <m:t>𝑛</m:t>
                        </m:r>
                      </m:sup>
                    </m:sSup>
                  </m:oMath>
                </a14:m>
                <a:r>
                  <a:rPr lang="zh-CN" altLang="en-US" sz="2800" dirty="0">
                    <a:solidFill>
                      <a:srgbClr val="0000FF"/>
                    </a:solidFill>
                    <a:latin typeface="仿宋" panose="02010609060101010101" pitchFamily="49" charset="-122"/>
                    <a:ea typeface="仿宋" panose="02010609060101010101" pitchFamily="49" charset="-122"/>
                  </a:rPr>
                  <a:t>，</a:t>
                </a:r>
                <a:endParaRPr lang="en-US" altLang="zh-CN" sz="2800" dirty="0">
                  <a:solidFill>
                    <a:srgbClr val="0000FF"/>
                  </a:solidFill>
                  <a:latin typeface="仿宋" panose="02010609060101010101" pitchFamily="49" charset="-122"/>
                  <a:ea typeface="仿宋" panose="02010609060101010101" pitchFamily="49" charset="-122"/>
                </a:endParaRPr>
              </a:p>
              <a:p>
                <a:pPr/>
                <a14:m>
                  <m:oMathPara xmlns:m="http://schemas.openxmlformats.org/officeDocument/2006/math">
                    <m:oMathParaPr>
                      <m:jc m:val="centerGroup"/>
                    </m:oMathParaPr>
                    <m:oMath xmlns:m="http://schemas.openxmlformats.org/officeDocument/2006/math">
                      <m:sSup>
                        <m:sSupPr>
                          <m:ctrlPr>
                            <a:rPr lang="zh-CN" altLang="zh-CN" sz="2800" i="1" smtClean="0">
                              <a:solidFill>
                                <a:srgbClr val="C00000"/>
                              </a:solidFill>
                              <a:latin typeface="Cambria Math" panose="02040503050406030204" pitchFamily="18" charset="0"/>
                            </a:rPr>
                          </m:ctrlPr>
                        </m:sSupPr>
                        <m:e>
                          <m:r>
                            <a:rPr lang="en-US" altLang="zh-CN" sz="2800" b="1" i="1">
                              <a:solidFill>
                                <a:srgbClr val="C00000"/>
                              </a:solidFill>
                              <a:latin typeface="Cambria Math" panose="02040503050406030204" pitchFamily="18" charset="0"/>
                            </a:rPr>
                            <m:t>𝒚</m:t>
                          </m:r>
                        </m:e>
                        <m:sup>
                          <m:r>
                            <a:rPr lang="en-US" altLang="zh-CN" sz="2800" i="1">
                              <a:solidFill>
                                <a:srgbClr val="C00000"/>
                              </a:solidFill>
                              <a:latin typeface="Cambria Math" panose="02040503050406030204" pitchFamily="18" charset="0"/>
                            </a:rPr>
                            <m:t>𝐻</m:t>
                          </m:r>
                        </m:sup>
                      </m:sSup>
                      <m:r>
                        <a:rPr lang="en-US" altLang="zh-CN" sz="2800" i="1">
                          <a:solidFill>
                            <a:srgbClr val="C00000"/>
                          </a:solidFill>
                          <a:latin typeface="Cambria Math" panose="02040503050406030204" pitchFamily="18" charset="0"/>
                        </a:rPr>
                        <m:t>𝐴</m:t>
                      </m:r>
                      <m:r>
                        <a:rPr lang="en-US" altLang="zh-CN" sz="2800" b="1" i="1">
                          <a:solidFill>
                            <a:srgbClr val="C00000"/>
                          </a:solidFill>
                          <a:latin typeface="Cambria Math" panose="02040503050406030204" pitchFamily="18" charset="0"/>
                        </a:rPr>
                        <m:t>𝒙</m:t>
                      </m:r>
                      <m:r>
                        <a:rPr lang="en-US" altLang="zh-CN" sz="2800" b="1" i="1" smtClean="0">
                          <a:solidFill>
                            <a:srgbClr val="C00000"/>
                          </a:solidFill>
                          <a:latin typeface="Cambria Math" panose="02040503050406030204" pitchFamily="18" charset="0"/>
                        </a:rPr>
                        <m:t>=</m:t>
                      </m:r>
                      <m:bar>
                        <m:barPr>
                          <m:pos m:val="top"/>
                          <m:ctrlPr>
                            <a:rPr lang="zh-CN" altLang="zh-CN" sz="2800" i="1">
                              <a:solidFill>
                                <a:srgbClr val="0000FF"/>
                              </a:solidFill>
                              <a:latin typeface="Cambria Math" panose="02040503050406030204" pitchFamily="18" charset="0"/>
                            </a:rPr>
                          </m:ctrlPr>
                        </m:barPr>
                        <m:e>
                          <m:sSup>
                            <m:sSupPr>
                              <m:ctrlPr>
                                <a:rPr lang="zh-CN" altLang="zh-CN" sz="2800" i="1" smtClean="0">
                                  <a:solidFill>
                                    <a:srgbClr val="C00000"/>
                                  </a:solidFill>
                                  <a:latin typeface="Cambria Math" panose="02040503050406030204" pitchFamily="18" charset="0"/>
                                </a:rPr>
                              </m:ctrlPr>
                            </m:sSupPr>
                            <m:e>
                              <m:r>
                                <a:rPr lang="en-US" altLang="zh-CN" sz="2800" b="1" i="1" smtClean="0">
                                  <a:solidFill>
                                    <a:srgbClr val="C00000"/>
                                  </a:solidFill>
                                  <a:latin typeface="Cambria Math" panose="02040503050406030204" pitchFamily="18" charset="0"/>
                                </a:rPr>
                                <m:t>𝒙</m:t>
                              </m:r>
                            </m:e>
                            <m:sup>
                              <m:r>
                                <a:rPr lang="en-US" altLang="zh-CN" sz="2800" i="1">
                                  <a:solidFill>
                                    <a:srgbClr val="C00000"/>
                                  </a:solidFill>
                                  <a:latin typeface="Cambria Math" panose="02040503050406030204" pitchFamily="18" charset="0"/>
                                </a:rPr>
                                <m:t>𝐻</m:t>
                              </m:r>
                            </m:sup>
                          </m:sSup>
                          <m:r>
                            <a:rPr lang="en-US" altLang="zh-CN" sz="2800" i="1">
                              <a:solidFill>
                                <a:srgbClr val="C00000"/>
                              </a:solidFill>
                              <a:latin typeface="Cambria Math" panose="02040503050406030204" pitchFamily="18" charset="0"/>
                            </a:rPr>
                            <m:t>𝐴</m:t>
                          </m:r>
                          <m:r>
                            <a:rPr lang="en-US" altLang="zh-CN" sz="2800" b="1" i="1" smtClean="0">
                              <a:solidFill>
                                <a:srgbClr val="C00000"/>
                              </a:solidFill>
                              <a:latin typeface="Cambria Math" panose="02040503050406030204" pitchFamily="18" charset="0"/>
                            </a:rPr>
                            <m:t>𝒚</m:t>
                          </m:r>
                        </m:e>
                      </m:bar>
                    </m:oMath>
                  </m:oMathPara>
                </a14:m>
                <a:endParaRPr lang="en-US" altLang="zh-CN" sz="2800" dirty="0"/>
              </a:p>
              <a:p>
                <a:pPr/>
                <a14:m>
                  <m:oMathPara xmlns:m="http://schemas.openxmlformats.org/officeDocument/2006/math">
                    <m:oMathParaPr>
                      <m:jc m:val="centerGroup"/>
                    </m:oMathParaPr>
                    <m:oMath xmlns:m="http://schemas.openxmlformats.org/officeDocument/2006/math">
                      <m:r>
                        <a:rPr lang="en-US" altLang="zh-CN" sz="2800" b="0" i="1" smtClean="0">
                          <a:solidFill>
                            <a:srgbClr val="C00000"/>
                          </a:solidFill>
                          <a:latin typeface="Cambria Math" panose="02040503050406030204"/>
                        </a:rPr>
                        <m:t>   </m:t>
                      </m:r>
                      <m:sSup>
                        <m:sSupPr>
                          <m:ctrlPr>
                            <a:rPr lang="zh-CN" altLang="zh-CN" sz="2800" i="1">
                              <a:solidFill>
                                <a:srgbClr val="C00000"/>
                              </a:solidFill>
                              <a:latin typeface="Cambria Math" panose="02040503050406030204" pitchFamily="18" charset="0"/>
                            </a:rPr>
                          </m:ctrlPr>
                        </m:sSupPr>
                        <m:e>
                          <m:r>
                            <a:rPr lang="en-US" altLang="zh-CN" sz="2800" b="1" i="1">
                              <a:solidFill>
                                <a:srgbClr val="C00000"/>
                              </a:solidFill>
                              <a:latin typeface="Cambria Math" panose="02040503050406030204" pitchFamily="18" charset="0"/>
                            </a:rPr>
                            <m:t>𝒚</m:t>
                          </m:r>
                        </m:e>
                        <m:sup>
                          <m:r>
                            <a:rPr lang="en-US" altLang="zh-CN" sz="2800" i="1">
                              <a:solidFill>
                                <a:srgbClr val="C00000"/>
                              </a:solidFill>
                              <a:latin typeface="Cambria Math" panose="02040503050406030204" pitchFamily="18" charset="0"/>
                            </a:rPr>
                            <m:t>𝐻</m:t>
                          </m:r>
                        </m:sup>
                      </m:sSup>
                      <m:r>
                        <a:rPr lang="en-US" altLang="zh-CN" sz="2800" i="1">
                          <a:solidFill>
                            <a:srgbClr val="C00000"/>
                          </a:solidFill>
                          <a:latin typeface="Cambria Math" panose="02040503050406030204" pitchFamily="18" charset="0"/>
                        </a:rPr>
                        <m:t>𝐴</m:t>
                      </m:r>
                      <m:r>
                        <a:rPr lang="en-US" altLang="zh-CN" sz="2800" b="1" i="1">
                          <a:solidFill>
                            <a:srgbClr val="C00000"/>
                          </a:solidFill>
                          <a:latin typeface="Cambria Math" panose="02040503050406030204" pitchFamily="18" charset="0"/>
                        </a:rPr>
                        <m:t>𝒙</m:t>
                      </m:r>
                      <m:r>
                        <a:rPr lang="en-US" altLang="zh-CN" sz="2800" b="1" i="1" smtClean="0">
                          <a:solidFill>
                            <a:srgbClr val="C00000"/>
                          </a:solidFill>
                          <a:latin typeface="Cambria Math" panose="02040503050406030204" pitchFamily="18" charset="0"/>
                        </a:rPr>
                        <m:t>=</m:t>
                      </m:r>
                      <m:sSup>
                        <m:sSupPr>
                          <m:ctrlPr>
                            <a:rPr lang="zh-CN" altLang="zh-CN" sz="2800" i="1">
                              <a:solidFill>
                                <a:srgbClr val="C00000"/>
                              </a:solidFill>
                              <a:latin typeface="Cambria Math" panose="02040503050406030204" pitchFamily="18" charset="0"/>
                            </a:rPr>
                          </m:ctrlPr>
                        </m:sSupPr>
                        <m:e>
                          <m:r>
                            <a:rPr lang="en-US" altLang="zh-CN" sz="2800" b="1" i="1">
                              <a:solidFill>
                                <a:srgbClr val="C00000"/>
                              </a:solidFill>
                              <a:latin typeface="Cambria Math" panose="02040503050406030204" pitchFamily="18" charset="0"/>
                            </a:rPr>
                            <m:t>𝒚</m:t>
                          </m:r>
                        </m:e>
                        <m:sup>
                          <m:r>
                            <a:rPr lang="en-US" altLang="zh-CN" sz="2800" i="1">
                              <a:solidFill>
                                <a:srgbClr val="C00000"/>
                              </a:solidFill>
                              <a:latin typeface="Cambria Math" panose="02040503050406030204" pitchFamily="18" charset="0"/>
                            </a:rPr>
                            <m:t>𝐻</m:t>
                          </m:r>
                        </m:sup>
                      </m:sSup>
                      <m:sSup>
                        <m:sSupPr>
                          <m:ctrlPr>
                            <a:rPr lang="zh-CN" altLang="zh-CN" sz="2800" i="1">
                              <a:solidFill>
                                <a:srgbClr val="C00000"/>
                              </a:solidFill>
                              <a:latin typeface="Cambria Math" panose="02040503050406030204" pitchFamily="18" charset="0"/>
                            </a:rPr>
                          </m:ctrlPr>
                        </m:sSupPr>
                        <m:e>
                          <m:r>
                            <a:rPr lang="en-US" altLang="zh-CN" sz="2800" i="1">
                              <a:solidFill>
                                <a:srgbClr val="C00000"/>
                              </a:solidFill>
                              <a:latin typeface="Cambria Math" panose="02040503050406030204" pitchFamily="18" charset="0"/>
                            </a:rPr>
                            <m:t>𝐴</m:t>
                          </m:r>
                        </m:e>
                        <m:sup>
                          <m:r>
                            <a:rPr lang="en-US" altLang="zh-CN" sz="2800" i="1">
                              <a:solidFill>
                                <a:srgbClr val="C00000"/>
                              </a:solidFill>
                              <a:latin typeface="Cambria Math" panose="02040503050406030204" pitchFamily="18" charset="0"/>
                            </a:rPr>
                            <m:t>𝐻</m:t>
                          </m:r>
                        </m:sup>
                      </m:sSup>
                      <m:r>
                        <a:rPr lang="en-US" altLang="zh-CN" sz="2800" b="1" i="1">
                          <a:solidFill>
                            <a:srgbClr val="C00000"/>
                          </a:solidFill>
                          <a:latin typeface="Cambria Math" panose="02040503050406030204" pitchFamily="18" charset="0"/>
                        </a:rPr>
                        <m:t>𝒙</m:t>
                      </m:r>
                    </m:oMath>
                  </m:oMathPara>
                </a14:m>
                <a:endParaRPr lang="en-US" altLang="zh-CN" sz="2800" b="1" i="1" dirty="0">
                  <a:solidFill>
                    <a:srgbClr val="C00000"/>
                  </a:solidFill>
                  <a:latin typeface="Cambria Math" panose="02040503050406030204" pitchFamily="18" charset="0"/>
                </a:endParaRPr>
              </a:p>
              <a:p>
                <a:r>
                  <a:rPr lang="zh-CN" altLang="en-US" sz="2800" dirty="0">
                    <a:solidFill>
                      <a:srgbClr val="0000FF"/>
                    </a:solidFill>
                  </a:rPr>
                  <a:t>因此</a:t>
                </a:r>
                <a:r>
                  <a:rPr lang="en-US" altLang="zh-CN" sz="2800" dirty="0">
                    <a:solidFill>
                      <a:srgbClr val="0000FF"/>
                    </a:solidFill>
                    <a:latin typeface="仿宋" panose="02010609060101010101" pitchFamily="49" charset="-122"/>
                    <a:ea typeface="仿宋" panose="02010609060101010101" pitchFamily="49" charset="-122"/>
                  </a:rPr>
                  <a:t>,</a:t>
                </a:r>
                <a:endParaRPr lang="en-US" altLang="zh-CN" sz="2800" i="1" dirty="0">
                  <a:solidFill>
                    <a:srgbClr val="0000FF"/>
                  </a:solidFill>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altLang="zh-CN" sz="2800" i="1" smtClean="0">
                          <a:solidFill>
                            <a:srgbClr val="0000FF"/>
                          </a:solidFill>
                          <a:latin typeface="Cambria Math" panose="02040503050406030204" pitchFamily="18" charset="0"/>
                        </a:rPr>
                        <m:t>𝐴</m:t>
                      </m:r>
                      <m:r>
                        <a:rPr lang="en-US" altLang="zh-CN" sz="2800" i="1" smtClean="0">
                          <a:solidFill>
                            <a:srgbClr val="0000FF"/>
                          </a:solidFill>
                          <a:latin typeface="Cambria Math" panose="02040503050406030204" pitchFamily="18" charset="0"/>
                        </a:rPr>
                        <m:t>=</m:t>
                      </m:r>
                      <m:sSup>
                        <m:sSupPr>
                          <m:ctrlPr>
                            <a:rPr lang="zh-CN" altLang="zh-CN" sz="2800" i="1">
                              <a:solidFill>
                                <a:srgbClr val="0000FF"/>
                              </a:solidFill>
                              <a:latin typeface="Cambria Math" panose="02040503050406030204" pitchFamily="18" charset="0"/>
                            </a:rPr>
                          </m:ctrlPr>
                        </m:sSupPr>
                        <m:e>
                          <m:r>
                            <a:rPr lang="en-US" altLang="zh-CN" sz="2800" i="1">
                              <a:solidFill>
                                <a:srgbClr val="0000FF"/>
                              </a:solidFill>
                              <a:latin typeface="Cambria Math" panose="02040503050406030204" pitchFamily="18" charset="0"/>
                            </a:rPr>
                            <m:t>𝐴</m:t>
                          </m:r>
                        </m:e>
                        <m:sup>
                          <m:r>
                            <a:rPr lang="en-US" altLang="zh-CN" sz="2800" i="1">
                              <a:solidFill>
                                <a:srgbClr val="0000FF"/>
                              </a:solidFill>
                              <a:latin typeface="Cambria Math" panose="02040503050406030204" pitchFamily="18" charset="0"/>
                            </a:rPr>
                            <m:t>𝐻</m:t>
                          </m:r>
                        </m:sup>
                      </m:sSup>
                    </m:oMath>
                  </m:oMathPara>
                </a14:m>
                <a:endParaRPr lang="zh-CN" altLang="zh-CN" sz="2800" dirty="0"/>
              </a:p>
              <a:p>
                <a:pPr lvl="0" fontAlgn="auto">
                  <a:lnSpc>
                    <a:spcPct val="120000"/>
                  </a:lnSpc>
                  <a:spcBef>
                    <a:spcPts val="1200"/>
                  </a:spcBef>
                  <a:spcAft>
                    <a:spcPts val="0"/>
                  </a:spcAft>
                </a:pPr>
                <a:endParaRPr kumimoji="0" lang="en-US" altLang="zh-CN" sz="2800" b="0" i="0" u="none" strike="noStrike" kern="1200" cap="none" spc="0" normalizeH="0" baseline="0" noProof="0" dirty="0">
                  <a:ln>
                    <a:noFill/>
                  </a:ln>
                  <a:solidFill>
                    <a:srgbClr val="0000FF"/>
                  </a:solidFill>
                  <a:effectLst/>
                  <a:uLnTx/>
                  <a:uFillTx/>
                  <a:latin typeface="宋体" panose="02010600030101010101" pitchFamily="2" charset="-122"/>
                </a:endParaRPr>
              </a:p>
            </p:txBody>
          </p:sp>
        </mc:Choice>
        <mc:Fallback xmlns="">
          <p:sp>
            <p:nvSpPr>
              <p:cNvPr id="22" name="内容占位符 2"/>
              <p:cNvSpPr txBox="1">
                <a:spLocks noRot="1" noChangeAspect="1" noMove="1" noResize="1" noEditPoints="1" noAdjustHandles="1" noChangeArrowheads="1" noChangeShapeType="1" noTextEdit="1"/>
              </p:cNvSpPr>
              <p:nvPr/>
            </p:nvSpPr>
            <p:spPr>
              <a:xfrm>
                <a:off x="627331" y="1229293"/>
                <a:ext cx="7886700" cy="4935337"/>
              </a:xfrm>
              <a:prstGeom prst="rect">
                <a:avLst/>
              </a:prstGeom>
              <a:blipFill rotWithShape="1">
                <a:blip r:embed="rId3"/>
                <a:stretch>
                  <a:fillRect l="-7" t="-12" r="7" b="-9005"/>
                </a:stretch>
              </a:blipFill>
            </p:spPr>
            <p:txBody>
              <a:bodyPr/>
              <a:lstStyle/>
              <a:p>
                <a:r>
                  <a:rPr lang="zh-CN" altLang="en-US">
                    <a:noFill/>
                  </a:rPr>
                  <a:t> </a:t>
                </a:r>
              </a:p>
            </p:txBody>
          </p:sp>
        </mc:Fallback>
      </mc:AlternateContent>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hiN2VmYWI4ZGY0ZjNlNmMyOGRhMWVmYTkwOWFmOTUifQ=="/>
</p:tagLst>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30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3000" b="0" i="0" u="none" strike="noStrike" cap="none" normalizeH="0" baseline="0" smtClean="0">
            <a:ln>
              <a:noFill/>
            </a:ln>
            <a:solidFill>
              <a:schemeClr val="tx1"/>
            </a:solidFill>
            <a:effectLst/>
            <a:latin typeface="Times New Roman" panose="02020603050405020304" pitchFamily="18" charset="0"/>
            <a:cs typeface="Arial" panose="020B0604020202020204" pitchFamily="34" charset="0"/>
          </a:defRPr>
        </a:defPPr>
      </a:lstStyle>
    </a:lnDef>
    <a:txDef>
      <a:spPr/>
      <a:bodyPr vert="horz" lIns="91440" tIns="45720" rIns="91440" bIns="45720" rtlCol="0">
        <a:normAutofit fontScale="25000" lnSpcReduction="20000"/>
      </a:bodyPr>
      <a:lstStyle>
        <a:defPPr>
          <a:lnSpc>
            <a:spcPct val="140000"/>
          </a:lnSpc>
          <a:defRPr sz="11200" b="1" dirty="0"/>
        </a:defPPr>
      </a:lstStyle>
    </a:tx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4474</Words>
  <Application>Microsoft Office PowerPoint</Application>
  <PresentationFormat>全屏显示(4:3)</PresentationFormat>
  <Paragraphs>399</Paragraphs>
  <Slides>55</Slides>
  <Notes>12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55</vt:i4>
      </vt:variant>
    </vt:vector>
  </HeadingPairs>
  <TitlesOfParts>
    <vt:vector size="65" baseType="lpstr">
      <vt:lpstr>仿宋</vt:lpstr>
      <vt:lpstr>黑体</vt:lpstr>
      <vt:lpstr>宋体</vt:lpstr>
      <vt:lpstr>Arial</vt:lpstr>
      <vt:lpstr>Calibri</vt:lpstr>
      <vt:lpstr>Cambria Math</vt:lpstr>
      <vt:lpstr>Times New Roman</vt:lpstr>
      <vt:lpstr>Verdana</vt:lpstr>
      <vt:lpstr>Wingdings</vt:lpstr>
      <vt:lpstr>Profile</vt:lpstr>
      <vt:lpstr>第一章 线性空间引论</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线性空间引论——向量长度与夹角</vt:lpstr>
      <vt:lpstr>第一章 线性空间引论——内积空间</vt:lpstr>
      <vt:lpstr>第一章 线性空间引论——向量长度与夹角</vt:lpstr>
      <vt:lpstr>第一章 线性空间引论——向量长度与夹角</vt:lpstr>
      <vt:lpstr>第一章 线性空间引论——向量长度与夹角</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lpstr>第一章 线性空间引论——内积空间</vt:lpstr>
    </vt:vector>
  </TitlesOfParts>
  <Company>University of Illinois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Coordination of Multi-Agent Systems</dc:title>
  <dc:creator>Mark Spong</dc:creator>
  <cp:lastModifiedBy>buaa</cp:lastModifiedBy>
  <cp:revision>1388</cp:revision>
  <dcterms:created xsi:type="dcterms:W3CDTF">2006-05-15T15:18:00Z</dcterms:created>
  <dcterms:modified xsi:type="dcterms:W3CDTF">2024-08-30T10:55:59Z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DC23992B782A4F869285340DC5373F5E_12</vt:lpwstr>
  </property>
  <property fmtid="{D5CDD505-2E9C-101B-9397-08002B2CF9AE}" pid="3" name="KSOProductBuildVer">
    <vt:lpwstr>2052-12.1.0.16417</vt:lpwstr>
  </property>
</Properties>
</file>