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427" r:id="rId2"/>
    <p:sldId id="402" r:id="rId3"/>
    <p:sldId id="434" r:id="rId4"/>
    <p:sldId id="404" r:id="rId5"/>
    <p:sldId id="435" r:id="rId6"/>
    <p:sldId id="571" r:id="rId7"/>
    <p:sldId id="406" r:id="rId8"/>
    <p:sldId id="438" r:id="rId9"/>
    <p:sldId id="572" r:id="rId10"/>
    <p:sldId id="573" r:id="rId11"/>
    <p:sldId id="574" r:id="rId12"/>
    <p:sldId id="575" r:id="rId13"/>
    <p:sldId id="576" r:id="rId14"/>
    <p:sldId id="431" r:id="rId15"/>
    <p:sldId id="548" r:id="rId16"/>
    <p:sldId id="432" r:id="rId17"/>
    <p:sldId id="429" r:id="rId18"/>
    <p:sldId id="408" r:id="rId19"/>
    <p:sldId id="409" r:id="rId20"/>
    <p:sldId id="585" r:id="rId21"/>
    <p:sldId id="577" r:id="rId22"/>
    <p:sldId id="578" r:id="rId23"/>
    <p:sldId id="579" r:id="rId24"/>
    <p:sldId id="582" r:id="rId25"/>
    <p:sldId id="583" r:id="rId26"/>
    <p:sldId id="584" r:id="rId27"/>
    <p:sldId id="413" r:id="rId28"/>
    <p:sldId id="514" r:id="rId29"/>
    <p:sldId id="564" r:id="rId30"/>
    <p:sldId id="417" r:id="rId31"/>
    <p:sldId id="565" r:id="rId32"/>
    <p:sldId id="568" r:id="rId33"/>
    <p:sldId id="517" r:id="rId34"/>
    <p:sldId id="518" r:id="rId35"/>
    <p:sldId id="420" r:id="rId36"/>
    <p:sldId id="608" r:id="rId37"/>
    <p:sldId id="439" r:id="rId38"/>
  </p:sldIdLst>
  <p:sldSz cx="9144000" cy="6858000" type="screen4x3"/>
  <p:notesSz cx="7315200" cy="9601200"/>
  <p:custDataLst>
    <p:tags r:id="rId40"/>
  </p:custDataLst>
  <p:defaultTextStyle>
    <a:defPPr>
      <a:defRPr lang="en-US"/>
    </a:defPPr>
    <a:lvl1pPr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30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30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30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30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buser" initials="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2456C6"/>
    <a:srgbClr val="F2B800"/>
    <a:srgbClr val="FF9900"/>
    <a:srgbClr val="FF6600"/>
    <a:srgbClr val="FFFFFF"/>
    <a:srgbClr val="FFFF66"/>
    <a:srgbClr val="CCFF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54" autoAdjust="0"/>
    <p:restoredTop sz="91398" autoAdjust="0"/>
  </p:normalViewPr>
  <p:slideViewPr>
    <p:cSldViewPr snapToGrid="0" showGuides="1">
      <p:cViewPr varScale="1">
        <p:scale>
          <a:sx n="63" d="100"/>
          <a:sy n="63" d="100"/>
        </p:scale>
        <p:origin x="12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891A5F5-5892-403B-B42B-C44EFE4992F9}" type="datetimeFigureOut">
              <a:rPr lang="zh-CN" altLang="en-US" smtClean="0"/>
              <a:t>2024/8/30</a:t>
            </a:fld>
            <a:endParaRPr lang="zh-CN" altLang="en-US"/>
          </a:p>
        </p:txBody>
      </p:sp>
      <p:sp>
        <p:nvSpPr>
          <p:cNvPr id="4" name="幻灯片图像占位符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EA38935-2443-4442-B9E7-AF218D8B08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我们之所以能利用直和的分解来定义向量投影的核心原因就在于直和分解时向量分解是唯一的</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15042" name="Rectangle 2"/>
          <p:cNvSpPr>
            <a:spLocks noGrp="1" noChangeArrowheads="1"/>
          </p:cNvSpPr>
          <p:nvPr>
            <p:ph type="ctrTitle"/>
          </p:nvPr>
        </p:nvSpPr>
        <p:spPr>
          <a:xfrm>
            <a:off x="685800" y="1833079"/>
            <a:ext cx="7772400" cy="1371600"/>
          </a:xfrm>
        </p:spPr>
        <p:txBody>
          <a:bodyPr/>
          <a:lstStyle>
            <a:lvl1pPr>
              <a:defRPr/>
            </a:lvl1pPr>
          </a:lstStyle>
          <a:p>
            <a:r>
              <a:rPr lang="en-US" altLang="zh-CN"/>
              <a:t>Click to edit Master title style</a:t>
            </a:r>
          </a:p>
        </p:txBody>
      </p:sp>
      <p:sp>
        <p:nvSpPr>
          <p:cNvPr id="215043" name="Rectangle 3"/>
          <p:cNvSpPr>
            <a:spLocks noGrp="1" noChangeArrowheads="1"/>
          </p:cNvSpPr>
          <p:nvPr>
            <p:ph type="subTitle" idx="1"/>
          </p:nvPr>
        </p:nvSpPr>
        <p:spPr>
          <a:xfrm>
            <a:off x="1066800" y="4654192"/>
            <a:ext cx="7010400" cy="1087323"/>
          </a:xfrm>
        </p:spPr>
        <p:txBody>
          <a:bodyPr/>
          <a:lstStyle>
            <a:lvl1pPr marL="0" indent="0" algn="ctr">
              <a:buFont typeface="Wingdings" panose="05000000000000000000" pitchFamily="2" charset="2"/>
              <a:buNone/>
              <a:defRPr/>
            </a:lvl1pPr>
          </a:lstStyle>
          <a:p>
            <a:r>
              <a:rPr lang="en-US" altLang="zh-CN" dirty="0"/>
              <a:t>Click to edit Master subtitle style</a:t>
            </a:r>
          </a:p>
        </p:txBody>
      </p:sp>
      <p:sp>
        <p:nvSpPr>
          <p:cNvPr id="215044" name="Rectangle 4"/>
          <p:cNvSpPr>
            <a:spLocks noGrp="1" noChangeArrowheads="1"/>
          </p:cNvSpPr>
          <p:nvPr>
            <p:ph type="dt" sz="half" idx="2"/>
          </p:nvPr>
        </p:nvSpPr>
        <p:spPr>
          <a:xfrm>
            <a:off x="685800" y="6248400"/>
            <a:ext cx="1905000" cy="457200"/>
          </a:xfrm>
        </p:spPr>
        <p:txBody>
          <a:bodyPr/>
          <a:lstStyle>
            <a:lvl1pPr>
              <a:defRPr sz="1200">
                <a:latin typeface="+mn-lt"/>
              </a:defRPr>
            </a:lvl1pPr>
          </a:lstStyle>
          <a:p>
            <a:endParaRPr lang="en-US" altLang="zh-CN"/>
          </a:p>
        </p:txBody>
      </p:sp>
      <p:sp>
        <p:nvSpPr>
          <p:cNvPr id="215045"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215046" name="Rectangle 6"/>
          <p:cNvSpPr>
            <a:spLocks noGrp="1" noChangeArrowheads="1"/>
          </p:cNvSpPr>
          <p:nvPr>
            <p:ph type="sldNum" sz="quarter" idx="4"/>
          </p:nvPr>
        </p:nvSpPr>
        <p:spPr bwMode="auto">
          <a:xfrm>
            <a:off x="6553200" y="6248400"/>
            <a:ext cx="1905000" cy="457200"/>
          </a:xfrm>
          <a:prstGeom prst="rect">
            <a:avLst/>
          </a:prstGeom>
          <a:noFill/>
          <a:ln>
            <a:miter lim="800000"/>
          </a:ln>
        </p:spPr>
        <p:txBody>
          <a:bodyPr vert="horz" wrap="square" lIns="91440" tIns="45720" rIns="91440" bIns="45720" numCol="1" anchor="t" anchorCtr="0" compatLnSpc="1"/>
          <a:lstStyle>
            <a:lvl1pPr algn="r" eaLnBrk="1" hangingPunct="1">
              <a:defRPr sz="1200">
                <a:latin typeface="+mn-lt"/>
                <a:ea typeface="宋体" panose="02010600030101010101" pitchFamily="2" charset="-122"/>
              </a:defRPr>
            </a:lvl1pPr>
          </a:lstStyle>
          <a:p>
            <a:fld id="{32B3A7C3-238C-4F15-9026-CB518688ABFA}" type="slidenum">
              <a:rPr lang="en-US" altLang="zh-CN"/>
              <a:t>‹#›</a:t>
            </a:fld>
            <a:endParaRPr lang="en-US" altLang="zh-CN"/>
          </a:p>
        </p:txBody>
      </p:sp>
      <p:sp>
        <p:nvSpPr>
          <p:cNvPr id="215047" name="AutoShape 7"/>
          <p:cNvSpPr>
            <a:spLocks noChangeArrowheads="1"/>
          </p:cNvSpPr>
          <p:nvPr/>
        </p:nvSpPr>
        <p:spPr bwMode="auto">
          <a:xfrm>
            <a:off x="685800" y="3935747"/>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183883"/>
          </a:solidFill>
          <a:ln w="9525">
            <a:solidFill>
              <a:srgbClr val="01519A"/>
            </a:solidFill>
            <a:round/>
          </a:ln>
        </p:spPr>
        <p:txBody>
          <a:bodyPr/>
          <a:lstStyle/>
          <a:p>
            <a:pPr eaLnBrk="1" hangingPunct="1"/>
            <a:endParaRPr lang="zh-CN" altLang="zh-CN" sz="240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5335" y="489436"/>
            <a:ext cx="4073331" cy="908972"/>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3031" y="349324"/>
            <a:ext cx="8001000" cy="678344"/>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8" name="页脚占位符 7"/>
          <p:cNvSpPr>
            <a:spLocks noGrp="1"/>
          </p:cNvSpPr>
          <p:nvPr>
            <p:ph type="ftr" sz="quarter" idx="11"/>
          </p:nvPr>
        </p:nvSpPr>
        <p:spPr/>
        <p:txBody>
          <a:bodyPr/>
          <a:lstStyle>
            <a:lvl1pPr>
              <a:defRPr/>
            </a:lvl1pPr>
          </a:lstStyle>
          <a:p>
            <a:endParaRPr lang="en-US" altLang="zh-CN"/>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4" name="页脚占位符 3"/>
          <p:cNvSpPr>
            <a:spLocks noGrp="1"/>
          </p:cNvSpPr>
          <p:nvPr>
            <p:ph type="ftr" sz="quarter" idx="11"/>
          </p:nvPr>
        </p:nvSpPr>
        <p:spPr/>
        <p:txBody>
          <a:bodyPr/>
          <a:lstStyle>
            <a:lvl1pPr>
              <a:defRPr/>
            </a:lvl1pPr>
          </a:lstStyle>
          <a:p>
            <a:endParaRPr lang="en-US" altLang="zh-CN"/>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3" name="页脚占位符 2"/>
          <p:cNvSpPr>
            <a:spLocks noGrp="1"/>
          </p:cNvSpPr>
          <p:nvPr>
            <p:ph type="ftr" sz="quarter" idx="11"/>
          </p:nvPr>
        </p:nvSpPr>
        <p:spPr/>
        <p:txBody>
          <a:bodyPr/>
          <a:lstStyle>
            <a:lvl1pPr>
              <a:defRPr/>
            </a:lvl1pPr>
          </a:lstStyle>
          <a:p>
            <a:endParaRPr lang="en-US" altLang="zh-CN"/>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tint val="34118"/>
                <a:invGamma/>
              </a:schemeClr>
            </a:gs>
            <a:gs pos="50000">
              <a:schemeClr val="bg1"/>
            </a:gs>
            <a:gs pos="100000">
              <a:schemeClr val="bg1">
                <a:gamma/>
                <a:tint val="34118"/>
                <a:invGamma/>
              </a:schemeClr>
            </a:gs>
          </a:gsLst>
          <a:lin ang="5400000" scaled="1"/>
        </a:gra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bwMode="auto">
          <a:xfrm>
            <a:off x="513031" y="410968"/>
            <a:ext cx="8001000" cy="678344"/>
          </a:xfrm>
          <a:prstGeom prst="rect">
            <a:avLst/>
          </a:prstGeom>
          <a:noFill/>
          <a:ln w="9525">
            <a:noFill/>
            <a:miter lim="800000"/>
          </a:ln>
          <a:effectLst/>
        </p:spPr>
        <p:txBody>
          <a:bodyPr vert="horz" wrap="square" lIns="91440" tIns="45720" rIns="91440" bIns="45720" numCol="1" anchor="b" anchorCtr="0" compatLnSpc="1"/>
          <a:lstStyle/>
          <a:p>
            <a:pPr lvl="0"/>
            <a:r>
              <a:rPr lang="en-US" altLang="zh-CN" dirty="0"/>
              <a:t>Click to edit Master title style</a:t>
            </a:r>
          </a:p>
        </p:txBody>
      </p:sp>
      <p:sp>
        <p:nvSpPr>
          <p:cNvPr id="214019" name="Rectangle 3"/>
          <p:cNvSpPr>
            <a:spLocks noGrp="1" noChangeArrowheads="1"/>
          </p:cNvSpPr>
          <p:nvPr>
            <p:ph type="body" idx="1"/>
          </p:nvPr>
        </p:nvSpPr>
        <p:spPr bwMode="auto">
          <a:xfrm>
            <a:off x="494820" y="1454654"/>
            <a:ext cx="8001000" cy="4267200"/>
          </a:xfrm>
          <a:prstGeom prst="rect">
            <a:avLst/>
          </a:prstGeom>
          <a:noFill/>
          <a:ln w="9525">
            <a:noFill/>
            <a:miter lim="800000"/>
          </a:ln>
          <a:effectLst/>
        </p:spPr>
        <p:txBody>
          <a:bodyPr vert="horz" wrap="square" lIns="91440" tIns="45720" rIns="91440" bIns="45720" numCol="1" anchor="t" anchorCtr="0" compatLnSpc="1"/>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14020" name="AutoShape 4"/>
          <p:cNvSpPr>
            <a:spLocks noChangeArrowheads="1"/>
          </p:cNvSpPr>
          <p:nvPr/>
        </p:nvSpPr>
        <p:spPr bwMode="auto">
          <a:xfrm>
            <a:off x="609600" y="1114802"/>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183883"/>
          </a:solidFill>
          <a:ln w="9525">
            <a:solidFill>
              <a:srgbClr val="01519A"/>
            </a:solidFill>
            <a:round/>
          </a:ln>
        </p:spPr>
        <p:txBody>
          <a:bodyPr/>
          <a:lstStyle/>
          <a:p>
            <a:pPr eaLnBrk="1" hangingPunct="1"/>
            <a:endParaRPr lang="zh-CN" altLang="zh-CN" sz="2400"/>
          </a:p>
        </p:txBody>
      </p:sp>
      <p:sp>
        <p:nvSpPr>
          <p:cNvPr id="214021" name="Line 5"/>
          <p:cNvSpPr>
            <a:spLocks noChangeShapeType="1"/>
          </p:cNvSpPr>
          <p:nvPr/>
        </p:nvSpPr>
        <p:spPr bwMode="auto">
          <a:xfrm flipV="1">
            <a:off x="609600" y="6254392"/>
            <a:ext cx="7924800" cy="0"/>
          </a:xfrm>
          <a:prstGeom prst="line">
            <a:avLst/>
          </a:prstGeom>
          <a:noFill/>
          <a:ln w="3175">
            <a:solidFill>
              <a:srgbClr val="01519A"/>
            </a:solidFill>
            <a:round/>
          </a:ln>
          <a:effectLst/>
        </p:spPr>
        <p:txBody>
          <a:bodyPr/>
          <a:lstStyle/>
          <a:p>
            <a:endParaRPr lang="zh-CN" altLang="en-US"/>
          </a:p>
        </p:txBody>
      </p:sp>
      <p:sp>
        <p:nvSpPr>
          <p:cNvPr id="214022" name="Rectangle 6"/>
          <p:cNvSpPr>
            <a:spLocks noGrp="1" noChangeArrowheads="1"/>
          </p:cNvSpPr>
          <p:nvPr>
            <p:ph type="dt" sz="half" idx="2"/>
          </p:nvPr>
        </p:nvSpPr>
        <p:spPr bwMode="auto">
          <a:xfrm>
            <a:off x="609600" y="6245225"/>
            <a:ext cx="2895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900">
                <a:latin typeface="Arial" panose="020B0604020202020204" pitchFamily="34" charset="0"/>
                <a:ea typeface="宋体" panose="02010600030101010101" pitchFamily="2" charset="-122"/>
              </a:defRPr>
            </a:lvl1pPr>
          </a:lstStyle>
          <a:p>
            <a:r>
              <a:rPr lang="en-US" altLang="zh-CN" dirty="0"/>
              <a:t>IASTED CONTROL AND APPLICATIONS</a:t>
            </a:r>
          </a:p>
          <a:p>
            <a:r>
              <a:rPr lang="en-US" altLang="zh-CN" dirty="0"/>
              <a:t>May 24-26,  2006,  Montreal,  Quebec,  Canada</a:t>
            </a:r>
          </a:p>
        </p:txBody>
      </p:sp>
      <p:sp>
        <p:nvSpPr>
          <p:cNvPr id="214023" name="Rectangle 7"/>
          <p:cNvSpPr>
            <a:spLocks noGrp="1" noChangeArrowheads="1"/>
          </p:cNvSpPr>
          <p:nvPr>
            <p:ph type="ftr" sz="quarter" idx="3"/>
          </p:nvPr>
        </p:nvSpPr>
        <p:spPr bwMode="auto">
          <a:xfrm>
            <a:off x="5715000" y="6172200"/>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atin typeface="+mn-lt"/>
                <a:ea typeface="宋体" panose="02010600030101010101"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2pPr>
      <a:lvl3pPr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3pPr>
      <a:lvl4pPr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4pPr>
      <a:lvl5pPr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5pPr>
      <a:lvl6pPr marL="4572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6pPr>
      <a:lvl7pPr marL="9144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7pPr>
      <a:lvl8pPr marL="13716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8pPr>
      <a:lvl9pPr marL="18288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9pPr>
    </p:titleStyle>
    <p:bodyStyle>
      <a:lvl1pPr marL="469900" indent="-469900" algn="l" rtl="0" fontAlgn="base">
        <a:spcBef>
          <a:spcPct val="20000"/>
        </a:spcBef>
        <a:spcAft>
          <a:spcPct val="0"/>
        </a:spcAft>
        <a:buClr>
          <a:srgbClr val="183883"/>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rgbClr val="183883"/>
        </a:buClr>
        <a:buFont typeface="Wingdings" panose="05000000000000000000" pitchFamily="2" charset="2"/>
        <a:buChar char="n"/>
        <a:defRPr sz="2600">
          <a:solidFill>
            <a:schemeClr val="tx1"/>
          </a:solidFill>
          <a:latin typeface="+mn-lt"/>
          <a:cs typeface="+mn-cs"/>
        </a:defRPr>
      </a:lvl2pPr>
      <a:lvl3pPr marL="1304925" indent="-395605" algn="l" rtl="0" fontAlgn="base">
        <a:spcBef>
          <a:spcPct val="20000"/>
        </a:spcBef>
        <a:spcAft>
          <a:spcPct val="0"/>
        </a:spcAft>
        <a:buClr>
          <a:srgbClr val="183883"/>
        </a:buClr>
        <a:buFont typeface="Wingdings" panose="05000000000000000000" pitchFamily="2" charset="2"/>
        <a:buChar char="o"/>
        <a:defRPr sz="2300">
          <a:solidFill>
            <a:schemeClr val="tx1"/>
          </a:solidFill>
          <a:latin typeface="+mn-lt"/>
          <a:cs typeface="+mn-cs"/>
        </a:defRPr>
      </a:lvl3pPr>
      <a:lvl4pPr marL="1694180" indent="-387350" algn="l" rtl="0" fontAlgn="base">
        <a:spcBef>
          <a:spcPct val="20000"/>
        </a:spcBef>
        <a:spcAft>
          <a:spcPct val="0"/>
        </a:spcAft>
        <a:buClr>
          <a:srgbClr val="183883"/>
        </a:buClr>
        <a:buFont typeface="Wingdings" panose="05000000000000000000" pitchFamily="2" charset="2"/>
        <a:buChar char="n"/>
        <a:defRPr sz="2000">
          <a:solidFill>
            <a:schemeClr val="tx1"/>
          </a:solidFill>
          <a:latin typeface="+mn-lt"/>
          <a:cs typeface="+mn-cs"/>
        </a:defRPr>
      </a:lvl4pPr>
      <a:lvl5pPr marL="2094230" indent="-398780" algn="l" rtl="0" fontAlgn="base">
        <a:spcBef>
          <a:spcPct val="25000"/>
        </a:spcBef>
        <a:spcAft>
          <a:spcPct val="0"/>
        </a:spcAft>
        <a:buClr>
          <a:srgbClr val="183883"/>
        </a:buClr>
        <a:buFont typeface="Wingdings" panose="05000000000000000000" pitchFamily="2" charset="2"/>
        <a:buChar char="§"/>
        <a:defRPr sz="2000">
          <a:solidFill>
            <a:schemeClr val="tx1"/>
          </a:solidFill>
          <a:latin typeface="+mn-lt"/>
          <a:cs typeface="+mn-cs"/>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54.png"/><Relationship Id="rId2" Type="http://schemas.openxmlformats.org/officeDocument/2006/relationships/image" Target="../media/image46.png"/><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3.png"/><Relationship Id="rId5" Type="http://schemas.openxmlformats.org/officeDocument/2006/relationships/image" Target="../media/image48.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7.png"/><Relationship Id="rId9" Type="http://schemas.openxmlformats.org/officeDocument/2006/relationships/image" Target="../media/image51.png"/><Relationship Id="rId14" Type="http://schemas.openxmlformats.org/officeDocument/2006/relationships/image" Target="../media/image56.png"/></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74.png"/><Relationship Id="rId7" Type="http://schemas.openxmlformats.org/officeDocument/2006/relationships/image" Target="../media/image55.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2.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0.png"/><Relationship Id="rId3" Type="http://schemas.openxmlformats.org/officeDocument/2006/relationships/image" Target="../media/image74.png"/><Relationship Id="rId7" Type="http://schemas.openxmlformats.org/officeDocument/2006/relationships/image" Target="../media/image79.png"/><Relationship Id="rId12" Type="http://schemas.openxmlformats.org/officeDocument/2006/relationships/image" Target="../media/image57.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image" Target="../media/image58.png"/><Relationship Id="rId5" Type="http://schemas.openxmlformats.org/officeDocument/2006/relationships/image" Target="../media/image76.png"/><Relationship Id="rId10" Type="http://schemas.openxmlformats.org/officeDocument/2006/relationships/image" Target="../media/image56.png"/><Relationship Id="rId4" Type="http://schemas.openxmlformats.org/officeDocument/2006/relationships/image" Target="../media/image75.png"/><Relationship Id="rId9" Type="http://schemas.openxmlformats.org/officeDocument/2006/relationships/image" Target="../media/image55.png"/><Relationship Id="rId14" Type="http://schemas.openxmlformats.org/officeDocument/2006/relationships/image" Target="../media/image63.png"/></Relationships>
</file>

<file path=ppt/slides/_rels/slide3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031" y="325968"/>
            <a:ext cx="8001000" cy="678344"/>
          </a:xfrm>
        </p:spPr>
        <p:txBody>
          <a:bodyPr/>
          <a:lstStyle/>
          <a:p>
            <a:pPr algn="ctr"/>
            <a:r>
              <a:rPr lang="zh-CN" altLang="en-US" dirty="0">
                <a:latin typeface="黑体" panose="02010609060101010101" pitchFamily="49" charset="-122"/>
                <a:ea typeface="黑体" panose="02010609060101010101" pitchFamily="49" charset="-122"/>
              </a:rPr>
              <a:t>第一章 线性空间引论</a:t>
            </a:r>
          </a:p>
        </p:txBody>
      </p:sp>
      <p:sp>
        <p:nvSpPr>
          <p:cNvPr id="4" name="内容占位符 2"/>
          <p:cNvSpPr txBox="1"/>
          <p:nvPr/>
        </p:nvSpPr>
        <p:spPr>
          <a:xfrm>
            <a:off x="0" y="2886905"/>
            <a:ext cx="9144000" cy="902475"/>
          </a:xfrm>
          <a:prstGeom prst="rect">
            <a:avLst/>
          </a:prstGeom>
        </p:spPr>
        <p:txBody>
          <a:bodyPr/>
          <a:lstStyle>
            <a:lvl1pPr marL="469900" indent="-469900" algn="l" rtl="0" fontAlgn="base">
              <a:spcBef>
                <a:spcPct val="20000"/>
              </a:spcBef>
              <a:spcAft>
                <a:spcPct val="0"/>
              </a:spcAft>
              <a:buClr>
                <a:srgbClr val="01519A"/>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rgbClr val="01519A"/>
              </a:buClr>
              <a:buFont typeface="Wingdings" panose="05000000000000000000" pitchFamily="2" charset="2"/>
              <a:buChar char="n"/>
              <a:defRPr sz="2600">
                <a:solidFill>
                  <a:schemeClr val="tx1"/>
                </a:solidFill>
                <a:latin typeface="+mn-lt"/>
                <a:cs typeface="+mn-cs"/>
              </a:defRPr>
            </a:lvl2pPr>
            <a:lvl3pPr marL="1304925" indent="-395605" algn="l" rtl="0" fontAlgn="base">
              <a:spcBef>
                <a:spcPct val="20000"/>
              </a:spcBef>
              <a:spcAft>
                <a:spcPct val="0"/>
              </a:spcAft>
              <a:buClr>
                <a:srgbClr val="01519A"/>
              </a:buClr>
              <a:buFont typeface="Wingdings" panose="05000000000000000000" pitchFamily="2" charset="2"/>
              <a:buChar char="o"/>
              <a:defRPr sz="2300">
                <a:solidFill>
                  <a:schemeClr val="tx1"/>
                </a:solidFill>
                <a:latin typeface="+mn-lt"/>
                <a:cs typeface="+mn-cs"/>
              </a:defRPr>
            </a:lvl3pPr>
            <a:lvl4pPr marL="1694180" indent="-387350" algn="l" rtl="0" fontAlgn="base">
              <a:spcBef>
                <a:spcPct val="20000"/>
              </a:spcBef>
              <a:spcAft>
                <a:spcPct val="0"/>
              </a:spcAft>
              <a:buClr>
                <a:srgbClr val="01519A"/>
              </a:buClr>
              <a:buFont typeface="Wingdings" panose="05000000000000000000" pitchFamily="2" charset="2"/>
              <a:buChar char="n"/>
              <a:defRPr sz="2000">
                <a:solidFill>
                  <a:schemeClr val="tx1"/>
                </a:solidFill>
                <a:latin typeface="+mn-lt"/>
                <a:cs typeface="+mn-cs"/>
              </a:defRPr>
            </a:lvl4pPr>
            <a:lvl5pPr marL="2094230" indent="-398780" algn="l" rtl="0" fontAlgn="base">
              <a:spcBef>
                <a:spcPct val="25000"/>
              </a:spcBef>
              <a:spcAft>
                <a:spcPct val="0"/>
              </a:spcAft>
              <a:buClr>
                <a:srgbClr val="01519A"/>
              </a:buClr>
              <a:buFont typeface="Wingdings" panose="05000000000000000000" pitchFamily="2" charset="2"/>
              <a:buChar char="§"/>
              <a:defRPr sz="2000">
                <a:solidFill>
                  <a:schemeClr val="tx1"/>
                </a:solidFill>
                <a:latin typeface="+mn-lt"/>
                <a:cs typeface="+mn-cs"/>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9pPr>
          </a:lstStyle>
          <a:p>
            <a:pPr marL="0" indent="0" algn="ctr" eaLnBrk="1" hangingPunct="1">
              <a:lnSpc>
                <a:spcPct val="150000"/>
              </a:lnSpc>
              <a:buNone/>
            </a:pPr>
            <a:r>
              <a:rPr lang="en-US" altLang="zh-CN" sz="3600" kern="0" dirty="0">
                <a:latin typeface="Times New Roman" panose="02020603050405020304" pitchFamily="18" charset="0"/>
                <a:ea typeface="黑体" panose="02010609060101010101" pitchFamily="49" charset="-122"/>
              </a:rPr>
              <a:t>1.5 </a:t>
            </a:r>
            <a:r>
              <a:rPr lang="zh-CN" altLang="en-US" sz="3600" kern="0" dirty="0">
                <a:latin typeface="Times New Roman" panose="02020603050405020304" pitchFamily="18" charset="0"/>
                <a:ea typeface="黑体" panose="02010609060101010101" pitchFamily="49" charset="-122"/>
              </a:rPr>
              <a:t>直 和 与 投 影</a:t>
            </a:r>
            <a:endParaRPr lang="en-US" altLang="zh-CN" sz="3600" kern="0" dirty="0">
              <a:latin typeface="Times New Roman" panose="02020603050405020304" pitchFamily="18" charset="0"/>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94155"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1.5.4 </a:t>
                </a:r>
                <a14:m>
                  <m:oMath xmlns:m="http://schemas.openxmlformats.org/officeDocument/2006/math">
                    <m:d>
                      <m:dPr>
                        <m:ctrlPr>
                          <a:rPr lang="en-US" altLang="zh-CN" sz="2800" b="1" i="1">
                            <a:solidFill>
                              <a:schemeClr val="accent6">
                                <a:lumMod val="75000"/>
                              </a:schemeClr>
                            </a:solidFill>
                            <a:latin typeface="Cambria Math" panose="02040503050406030204" pitchFamily="18" charset="0"/>
                          </a:rPr>
                        </m:ctrlPr>
                      </m:dPr>
                      <m:e>
                        <m:r>
                          <a:rPr lang="zh-CN" altLang="en-US" sz="2800" b="1" i="1">
                            <a:solidFill>
                              <a:schemeClr val="accent6">
                                <a:lumMod val="75000"/>
                              </a:schemeClr>
                            </a:solidFill>
                            <a:latin typeface="Cambria Math" panose="02040503050406030204"/>
                          </a:rPr>
                          <m:t>续</m:t>
                        </m:r>
                      </m:e>
                    </m:d>
                  </m:oMath>
                </a14:m>
                <a:endParaRPr lang="en-US" altLang="zh-CN" sz="2800" b="1" dirty="0">
                  <a:solidFill>
                    <a:schemeClr val="accent6">
                      <a:lumMod val="75000"/>
                    </a:schemeClr>
                  </a:solidFill>
                </a:endParaRPr>
              </a:p>
              <a:p>
                <a:pPr>
                  <a:lnSpc>
                    <a:spcPct val="120000"/>
                  </a:lnSpc>
                </a:pPr>
                <a:r>
                  <a:rPr lang="zh-CN" altLang="en-US" sz="2800" dirty="0">
                    <a:solidFill>
                      <a:srgbClr val="0000FF"/>
                    </a:solidFill>
                    <a:latin typeface="黑体" panose="02010609060101010101" pitchFamily="49" charset="-122"/>
                  </a:rPr>
                  <a:t>证明</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rPr>
                  <a:t>（</a:t>
                </a:r>
                <a:r>
                  <a:rPr lang="en-US" altLang="zh-CN" sz="2800" dirty="0">
                    <a:solidFill>
                      <a:srgbClr val="0000FF"/>
                    </a:solidFill>
                  </a:rPr>
                  <a:t>1</a:t>
                </a:r>
                <a:r>
                  <a:rPr lang="zh-CN" altLang="en-US" sz="2800" dirty="0">
                    <a:solidFill>
                      <a:srgbClr val="0000FF"/>
                    </a:solidFill>
                  </a:rPr>
                  <a:t>）</a:t>
                </a:r>
                <a14:m>
                  <m:oMath xmlns:m="http://schemas.openxmlformats.org/officeDocument/2006/math">
                    <m:r>
                      <a:rPr lang="en-US" altLang="zh-CN" sz="2800" i="1">
                        <a:solidFill>
                          <a:srgbClr val="0000FF"/>
                        </a:solidFill>
                        <a:latin typeface="Cambria Math" panose="02040503050406030204" pitchFamily="18" charset="0"/>
                      </a:rPr>
                      <m:t>𝑅</m:t>
                    </m:r>
                    <m:d>
                      <m:dPr>
                        <m:ctrlPr>
                          <a:rPr lang="en-US" altLang="zh-CN" sz="2800" i="1">
                            <a:solidFill>
                              <a:srgbClr val="0000FF"/>
                            </a:solidFill>
                            <a:latin typeface="Cambria Math" panose="02040503050406030204" pitchFamily="18" charset="0"/>
                          </a:rPr>
                        </m:ctrlPr>
                      </m:dPr>
                      <m:e>
                        <m:r>
                          <a:rPr lang="en-US" altLang="zh-CN" sz="2800" i="1">
                            <a:solidFill>
                              <a:srgbClr val="0000FF"/>
                            </a:solidFill>
                            <a:latin typeface="Cambria Math" panose="02040503050406030204" pitchFamily="18" charset="0"/>
                          </a:rPr>
                          <m:t>𝐴</m:t>
                        </m:r>
                      </m:e>
                    </m:d>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𝑅</m:t>
                    </m:r>
                    <m:r>
                      <a:rPr lang="en-US" altLang="zh-CN" sz="2800" i="1" dirty="0">
                        <a:solidFill>
                          <a:srgbClr val="0000FF"/>
                        </a:solidFill>
                        <a:latin typeface="Cambria Math" panose="02040503050406030204"/>
                      </a:rPr>
                      <m:t>(</m:t>
                    </m:r>
                    <m:r>
                      <a:rPr lang="en-US" altLang="zh-CN" sz="2800" i="1" dirty="0">
                        <a:solidFill>
                          <a:srgbClr val="0000FF"/>
                        </a:solidFill>
                        <a:latin typeface="Cambria Math" panose="02040503050406030204" pitchFamily="18" charset="0"/>
                      </a:rPr>
                      <m:t>𝐼</m:t>
                    </m:r>
                    <m:r>
                      <a:rPr lang="en-US" altLang="zh-CN" sz="2800" i="1" dirty="0">
                        <a:solidFill>
                          <a:srgbClr val="0000FF"/>
                        </a:solidFill>
                        <a:latin typeface="Cambria Math" panose="02040503050406030204" pitchFamily="18" charset="0"/>
                      </a:rPr>
                      <m:t>−</m:t>
                    </m:r>
                    <m:r>
                      <a:rPr lang="en-US" altLang="zh-CN" sz="2800" i="1" dirty="0">
                        <a:solidFill>
                          <a:srgbClr val="0000FF"/>
                        </a:solidFill>
                        <a:latin typeface="Cambria Math" panose="02040503050406030204"/>
                      </a:rPr>
                      <m:t>𝐴</m:t>
                    </m:r>
                    <m:r>
                      <a:rPr lang="en-US" altLang="zh-CN" sz="2800" i="1" dirty="0">
                        <a:solidFill>
                          <a:srgbClr val="0000FF"/>
                        </a:solidFill>
                        <a:latin typeface="Cambria Math" panose="02040503050406030204"/>
                      </a:rPr>
                      <m:t>)</m:t>
                    </m:r>
                  </m:oMath>
                </a14:m>
                <a:r>
                  <a:rPr lang="zh-CN" altLang="en-US" sz="2800" dirty="0">
                    <a:solidFill>
                      <a:srgbClr val="0000FF"/>
                    </a:solidFill>
                  </a:rPr>
                  <a:t>是直和</a:t>
                </a:r>
                <a:r>
                  <a:rPr lang="en-US" altLang="zh-CN" sz="2800" dirty="0">
                    <a:solidFill>
                      <a:srgbClr val="0000FF"/>
                    </a:solidFill>
                    <a:latin typeface="仿宋" panose="02010609060101010101" pitchFamily="49" charset="-122"/>
                    <a:ea typeface="仿宋" panose="02010609060101010101" pitchFamily="49" charset="-122"/>
                  </a:rPr>
                  <a:t>;</a:t>
                </a:r>
              </a:p>
              <a:p>
                <a:pPr>
                  <a:lnSpc>
                    <a:spcPct val="120000"/>
                  </a:lnSpc>
                </a:pPr>
                <a:r>
                  <a:rPr lang="zh-CN" altLang="en-US" sz="2800" dirty="0"/>
                  <a:t>设</a:t>
                </a:r>
                <a14:m>
                  <m:oMath xmlns:m="http://schemas.openxmlformats.org/officeDocument/2006/math">
                    <m:r>
                      <a:rPr lang="en-US" altLang="zh-CN" sz="2800" b="1" i="1" smtClean="0">
                        <a:latin typeface="Cambria Math" panose="02040503050406030204" pitchFamily="18" charset="0"/>
                        <a:ea typeface="Cambria Math" panose="02040503050406030204" pitchFamily="18" charset="0"/>
                      </a:rPr>
                      <m:t>𝒙</m:t>
                    </m:r>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𝑅</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1" i="1" smtClean="0">
                        <a:latin typeface="Cambria Math" panose="02040503050406030204" pitchFamily="18" charset="0"/>
                      </a:rPr>
                      <m:t>𝒚</m:t>
                    </m:r>
                    <m:r>
                      <a:rPr lang="en-US" altLang="zh-CN" sz="2800" i="1">
                        <a:latin typeface="Cambria Math" panose="02040503050406030204" pitchFamily="18" charset="0"/>
                        <a:ea typeface="Cambria Math" panose="02040503050406030204" pitchFamily="18" charset="0"/>
                      </a:rPr>
                      <m:t>∈</m:t>
                    </m:r>
                  </m:oMath>
                </a14:m>
                <a:r>
                  <a:rPr lang="en-US" altLang="zh-CN" sz="2800" dirty="0"/>
                  <a:t> </a:t>
                </a:r>
                <a14:m>
                  <m:oMath xmlns:m="http://schemas.openxmlformats.org/officeDocument/2006/math">
                    <m:r>
                      <a:rPr lang="en-US" altLang="zh-CN" sz="2800" i="1">
                        <a:latin typeface="Cambria Math" panose="02040503050406030204" pitchFamily="18" charset="0"/>
                      </a:rPr>
                      <m:t>𝑅</m:t>
                    </m:r>
                    <m:r>
                      <a:rPr lang="en-US" altLang="zh-CN" sz="2800" i="1" dirty="0">
                        <a:latin typeface="Cambria Math" panose="02040503050406030204"/>
                      </a:rPr>
                      <m:t>(</m:t>
                    </m:r>
                    <m:r>
                      <a:rPr lang="en-US" altLang="zh-CN" sz="2800" i="1" dirty="0">
                        <a:latin typeface="Cambria Math" panose="02040503050406030204" pitchFamily="18" charset="0"/>
                      </a:rPr>
                      <m:t>𝐼</m:t>
                    </m:r>
                    <m:r>
                      <a:rPr lang="en-US" altLang="zh-CN" sz="2800" i="1" dirty="0">
                        <a:latin typeface="Cambria Math" panose="02040503050406030204" pitchFamily="18" charset="0"/>
                      </a:rPr>
                      <m:t>−</m:t>
                    </m:r>
                    <m:r>
                      <a:rPr lang="en-US" altLang="zh-CN" sz="2800" i="1" dirty="0">
                        <a:latin typeface="Cambria Math" panose="02040503050406030204"/>
                      </a:rPr>
                      <m:t>𝐴</m:t>
                    </m:r>
                    <m:r>
                      <a:rPr lang="en-US" altLang="zh-CN" sz="2800" i="1" dirty="0">
                        <a:latin typeface="Cambria Math" panose="02040503050406030204"/>
                      </a:rPr>
                      <m:t>)</m:t>
                    </m:r>
                  </m:oMath>
                </a14:m>
                <a:r>
                  <a:rPr lang="en-US" altLang="zh-CN" sz="2800" dirty="0">
                    <a:latin typeface="仿宋" panose="02010609060101010101" pitchFamily="49" charset="-122"/>
                    <a:ea typeface="仿宋" panose="02010609060101010101" pitchFamily="49" charset="-122"/>
                  </a:rPr>
                  <a:t>,</a:t>
                </a:r>
                <a:r>
                  <a:rPr lang="zh-CN" altLang="en-US" sz="2800" dirty="0"/>
                  <a:t>则有</a:t>
                </a:r>
                <a:endParaRPr lang="en-US" altLang="zh-CN" sz="2800" dirty="0"/>
              </a:p>
              <a:p>
                <a:pPr algn="ctr">
                  <a:lnSpc>
                    <a:spcPct val="120000"/>
                  </a:lnSpc>
                  <a:spcBef>
                    <a:spcPts val="0"/>
                  </a:spcBef>
                </a:pPr>
                <a14:m>
                  <m:oMath xmlns:m="http://schemas.openxmlformats.org/officeDocument/2006/math">
                    <m:r>
                      <a:rPr lang="en-US" altLang="zh-CN" sz="2800" b="1" i="1" smtClean="0">
                        <a:latin typeface="Cambria Math" panose="02040503050406030204" pitchFamily="18" charset="0"/>
                      </a:rPr>
                      <m:t>𝒙</m:t>
                    </m:r>
                    <m:r>
                      <a:rPr lang="en-US" altLang="zh-CN" sz="2800" b="1" i="1" smtClean="0">
                        <a:latin typeface="Cambria Math" panose="02040503050406030204" pitchFamily="18" charset="0"/>
                      </a:rPr>
                      <m:t>=</m:t>
                    </m:r>
                    <m:r>
                      <a:rPr lang="en-US" altLang="zh-CN" sz="2800" b="0" i="1" smtClean="0">
                        <a:latin typeface="Cambria Math" panose="02040503050406030204" pitchFamily="18" charset="0"/>
                      </a:rPr>
                      <m:t>𝐴</m:t>
                    </m:r>
                    <m:sSub>
                      <m:sSubPr>
                        <m:ctrlPr>
                          <a:rPr lang="en-US" altLang="zh-CN" sz="2800" b="0" i="1" smtClean="0">
                            <a:latin typeface="Cambria Math" panose="02040503050406030204" pitchFamily="18" charset="0"/>
                          </a:rPr>
                        </m:ctrlPr>
                      </m:sSubPr>
                      <m:e>
                        <m:r>
                          <a:rPr lang="en-US" altLang="zh-CN" sz="2800" b="1" i="1" smtClean="0">
                            <a:latin typeface="Cambria Math" panose="02040503050406030204" pitchFamily="18" charset="0"/>
                          </a:rPr>
                          <m:t>𝒛</m:t>
                        </m:r>
                      </m:e>
                      <m:sub>
                        <m:r>
                          <a:rPr lang="en-US" altLang="zh-CN" sz="2800" b="0" i="1" smtClean="0">
                            <a:latin typeface="Cambria Math" panose="02040503050406030204" pitchFamily="18" charset="0"/>
                          </a:rPr>
                          <m:t>1</m:t>
                        </m:r>
                      </m:sub>
                    </m:sSub>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1" i="1" smtClean="0">
                        <a:latin typeface="Cambria Math" panose="02040503050406030204" pitchFamily="18" charset="0"/>
                      </a:rPr>
                      <m:t>𝒚</m:t>
                    </m:r>
                    <m:r>
                      <a:rPr lang="en-US" altLang="zh-CN" sz="2800" b="1" i="1">
                        <a:latin typeface="Cambria Math" panose="02040503050406030204" pitchFamily="18" charset="0"/>
                      </a:rPr>
                      <m: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𝐼</m:t>
                        </m:r>
                        <m:r>
                          <a:rPr lang="en-US" altLang="zh-CN" sz="2800" b="0" i="1" smtClean="0">
                            <a:latin typeface="Cambria Math" panose="02040503050406030204" pitchFamily="18" charset="0"/>
                          </a:rPr>
                          <m:t>−</m:t>
                        </m:r>
                        <m:r>
                          <a:rPr lang="en-US" altLang="zh-CN" sz="2800" i="1">
                            <a:latin typeface="Cambria Math" panose="02040503050406030204" pitchFamily="18" charset="0"/>
                          </a:rPr>
                          <m:t>𝐴</m:t>
                        </m:r>
                      </m:e>
                    </m:d>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𝒛</m:t>
                        </m:r>
                      </m:e>
                      <m:sub>
                        <m:r>
                          <a:rPr lang="en-US" altLang="zh-CN" sz="2800" b="0" i="1" smtClean="0">
                            <a:latin typeface="Cambria Math" panose="02040503050406030204" pitchFamily="18" charset="0"/>
                          </a:rPr>
                          <m:t>2</m:t>
                        </m:r>
                      </m:sub>
                    </m:sSub>
                  </m:oMath>
                </a14:m>
                <a:endParaRPr lang="en-US" altLang="zh-CN" sz="2800" dirty="0">
                  <a:latin typeface="仿宋" panose="02010609060101010101" pitchFamily="49" charset="-122"/>
                </a:endParaRPr>
              </a:p>
              <a:p>
                <a:pPr>
                  <a:lnSpc>
                    <a:spcPct val="120000"/>
                  </a:lnSpc>
                  <a:spcBef>
                    <a:spcPts val="0"/>
                  </a:spcBef>
                </a:pPr>
                <a:r>
                  <a:rPr lang="zh-CN" altLang="en-US" sz="2800" dirty="0"/>
                  <a:t>其中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𝒛</m:t>
                        </m:r>
                      </m:e>
                      <m:sub>
                        <m:r>
                          <a:rPr lang="en-US" altLang="zh-CN" sz="2800" i="1">
                            <a:latin typeface="Cambria Math" panose="02040503050406030204" pitchFamily="18" charset="0"/>
                          </a:rPr>
                          <m:t>1</m:t>
                        </m:r>
                      </m:sub>
                    </m:sSub>
                    <m:r>
                      <m:rPr>
                        <m:nor/>
                      </m:rPr>
                      <a:rPr lang="en-US" altLang="zh-CN" sz="2800" dirty="0">
                        <a:latin typeface="仿宋" panose="02010609060101010101" pitchFamily="49" charset="-122"/>
                        <a:ea typeface="仿宋" panose="02010609060101010101" pitchFamily="49" charset="-122"/>
                      </a:rPr>
                      <m:t>,</m:t>
                    </m:r>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𝒛</m:t>
                        </m:r>
                      </m:e>
                      <m:sub>
                        <m:r>
                          <a:rPr lang="en-US" altLang="zh-CN" sz="2800" i="1">
                            <a:latin typeface="Cambria Math" panose="02040503050406030204" pitchFamily="18" charset="0"/>
                          </a:rPr>
                          <m:t>2</m:t>
                        </m:r>
                      </m:sub>
                    </m:sSub>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en-US" altLang="zh-CN" sz="2800" dirty="0">
                    <a:latin typeface="仿宋" panose="02010609060101010101" pitchFamily="49" charset="-122"/>
                    <a:ea typeface="仿宋" panose="02010609060101010101" pitchFamily="49" charset="-122"/>
                  </a:rPr>
                  <a:t>.</a:t>
                </a:r>
                <a:r>
                  <a:rPr lang="zh-CN" altLang="en-US" sz="2800" dirty="0"/>
                  <a:t>进一步</a:t>
                </a:r>
                <a:r>
                  <a:rPr lang="en-US" altLang="zh-CN" sz="2800" dirty="0">
                    <a:latin typeface="仿宋" panose="02010609060101010101" pitchFamily="49" charset="-122"/>
                    <a:ea typeface="仿宋" panose="02010609060101010101" pitchFamily="49" charset="-122"/>
                  </a:rPr>
                  <a:t>,</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altLang="zh-CN" sz="2800" i="1" smtClean="0">
                          <a:latin typeface="Cambria Math" panose="02040503050406030204" pitchFamily="18" charset="0"/>
                        </a:rPr>
                        <m:t>𝐴</m:t>
                      </m:r>
                      <m:r>
                        <a:rPr lang="en-US" altLang="zh-CN" sz="2800" b="1" i="1" smtClean="0">
                          <a:latin typeface="Cambria Math" panose="02040503050406030204" pitchFamily="18" charset="0"/>
                        </a:rPr>
                        <m:t>𝒙</m:t>
                      </m:r>
                      <m:r>
                        <a:rPr lang="en-US" altLang="zh-CN" sz="2800" b="1"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a:latin typeface="Cambria Math" panose="02040503050406030204" pitchFamily="18" charset="0"/>
                            </a:rPr>
                            <m:t>2</m:t>
                          </m:r>
                        </m:sup>
                      </m:sSup>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𝒛</m:t>
                          </m:r>
                        </m:e>
                        <m:sub>
                          <m:r>
                            <a:rPr lang="en-US" altLang="zh-CN" sz="2800" i="1">
                              <a:latin typeface="Cambria Math" panose="02040503050406030204" pitchFamily="18" charset="0"/>
                            </a:rPr>
                            <m:t>1</m:t>
                          </m:r>
                        </m:sub>
                      </m:sSub>
                      <m:r>
                        <a:rPr lang="en-US" altLang="zh-CN" sz="2800" b="1" i="1" smtClean="0">
                          <a:latin typeface="Cambria Math" panose="02040503050406030204" pitchFamily="18" charset="0"/>
                        </a:rPr>
                        <m:t>=</m:t>
                      </m:r>
                      <m:r>
                        <a:rPr lang="en-US" altLang="zh-CN" sz="2800" i="1">
                          <a:latin typeface="Cambria Math" panose="02040503050406030204" pitchFamily="18" charset="0"/>
                        </a:rPr>
                        <m:t>𝐴</m:t>
                      </m:r>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𝒛</m:t>
                          </m:r>
                        </m:e>
                        <m:sub>
                          <m:r>
                            <a:rPr lang="en-US" altLang="zh-CN" sz="2800" i="1">
                              <a:latin typeface="Cambria Math" panose="02040503050406030204" pitchFamily="18" charset="0"/>
                            </a:rPr>
                            <m:t>1</m:t>
                          </m:r>
                        </m:sub>
                      </m:sSub>
                      <m:r>
                        <a:rPr lang="en-US" altLang="zh-CN" sz="2800" b="1" i="1" smtClean="0">
                          <a:latin typeface="Cambria Math" panose="02040503050406030204" pitchFamily="18" charset="0"/>
                        </a:rPr>
                        <m:t>=</m:t>
                      </m:r>
                      <m:r>
                        <a:rPr lang="en-US" altLang="zh-CN" sz="2800" b="1" i="1">
                          <a:latin typeface="Cambria Math" panose="02040503050406030204" pitchFamily="18" charset="0"/>
                        </a:rPr>
                        <m:t>𝒙</m:t>
                      </m:r>
                    </m:oMath>
                  </m:oMathPara>
                </a14:m>
                <a:endParaRPr lang="en-US" altLang="zh-CN" sz="2800" dirty="0">
                  <a:latin typeface="仿宋" panose="02010609060101010101" pitchFamily="49" charset="-122"/>
                  <a:ea typeface="仿宋" panose="02010609060101010101" pitchFamily="49" charset="-122"/>
                </a:endParaRPr>
              </a:p>
              <a:p>
                <a:pPr>
                  <a:lnSpc>
                    <a:spcPct val="120000"/>
                  </a:lnSpc>
                  <a:spcBef>
                    <a:spcPts val="0"/>
                  </a:spcBef>
                </a:pPr>
                <a14:m>
                  <m:oMathPara xmlns:m="http://schemas.openxmlformats.org/officeDocument/2006/math">
                    <m:oMathParaPr>
                      <m:jc m:val="centerGroup"/>
                    </m:oMathParaPr>
                    <m:oMath xmlns:m="http://schemas.openxmlformats.org/officeDocument/2006/math">
                      <m:r>
                        <a:rPr lang="en-US" altLang="zh-CN" sz="2800" i="1" smtClean="0">
                          <a:latin typeface="Cambria Math" panose="02040503050406030204" pitchFamily="18" charset="0"/>
                        </a:rPr>
                        <m:t>𝐴</m:t>
                      </m:r>
                      <m:r>
                        <a:rPr lang="en-US" altLang="zh-CN" sz="2800" b="1" i="1">
                          <a:latin typeface="Cambria Math" panose="02040503050406030204" pitchFamily="18" charset="0"/>
                        </a:rPr>
                        <m:t>𝒚</m:t>
                      </m:r>
                      <m:r>
                        <a:rPr lang="en-US" altLang="zh-CN" sz="2800" b="1" i="1">
                          <a:latin typeface="Cambria Math" panose="02040503050406030204" pitchFamily="18" charset="0"/>
                        </a:rPr>
                        <m:t>=</m:t>
                      </m:r>
                      <m:r>
                        <a:rPr lang="en-US" altLang="zh-CN" sz="2800" b="0" i="1" smtClean="0">
                          <a:latin typeface="Cambria Math" panose="02040503050406030204" pitchFamily="18" charset="0"/>
                        </a:rPr>
                        <m:t>𝐴</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𝐼</m:t>
                          </m:r>
                          <m:r>
                            <a:rPr lang="en-US" altLang="zh-CN" sz="2800" i="1">
                              <a:latin typeface="Cambria Math" panose="02040503050406030204" pitchFamily="18" charset="0"/>
                            </a:rPr>
                            <m:t>−</m:t>
                          </m:r>
                          <m:r>
                            <a:rPr lang="en-US" altLang="zh-CN" sz="2800" i="1">
                              <a:latin typeface="Cambria Math" panose="02040503050406030204" pitchFamily="18" charset="0"/>
                            </a:rPr>
                            <m:t>𝐴</m:t>
                          </m:r>
                        </m:e>
                      </m:d>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𝒛</m:t>
                          </m:r>
                        </m:e>
                        <m:sub>
                          <m:r>
                            <a:rPr lang="en-US" altLang="zh-CN" sz="2800" i="1">
                              <a:latin typeface="Cambria Math" panose="02040503050406030204" pitchFamily="18" charset="0"/>
                            </a:rPr>
                            <m:t>2</m:t>
                          </m:r>
                        </m:sub>
                      </m:sSub>
                      <m:r>
                        <a:rPr lang="en-US" altLang="zh-CN" sz="2800" b="0" i="1" smtClean="0">
                          <a:latin typeface="Cambria Math" panose="02040503050406030204" pitchFamily="18" charset="0"/>
                        </a:rPr>
                        <m:t>=</m:t>
                      </m:r>
                      <m:r>
                        <a:rPr lang="en-US" altLang="zh-CN" sz="2800" b="1" i="1" smtClean="0">
                          <a:latin typeface="Cambria Math" panose="02040503050406030204" pitchFamily="18" charset="0"/>
                        </a:rPr>
                        <m:t>𝟎</m:t>
                      </m:r>
                    </m:oMath>
                  </m:oMathPara>
                </a14:m>
                <a:endParaRPr lang="zh-CN" altLang="zh-CN" sz="2800" b="1" dirty="0">
                  <a:latin typeface="仿宋" panose="02010609060101010101" pitchFamily="49" charset="-122"/>
                  <a:ea typeface="仿宋" panose="02010609060101010101" pitchFamily="49" charset="-122"/>
                </a:endParaRPr>
              </a:p>
              <a:p>
                <a:pPr>
                  <a:lnSpc>
                    <a:spcPct val="120000"/>
                  </a:lnSpc>
                </a:pPr>
                <a:r>
                  <a:rPr lang="zh-CN" altLang="en-US" sz="2800" dirty="0"/>
                  <a:t>令</a:t>
                </a:r>
                <a14:m>
                  <m:oMath xmlns:m="http://schemas.openxmlformats.org/officeDocument/2006/math">
                    <m:r>
                      <a:rPr lang="en-US" altLang="zh-CN" sz="2800" b="1" i="1">
                        <a:latin typeface="Cambria Math" panose="02040503050406030204" pitchFamily="18" charset="0"/>
                      </a:rPr>
                      <m:t>𝒚</m:t>
                    </m:r>
                    <m:r>
                      <a:rPr lang="en-US" altLang="zh-CN" sz="2800" b="1" i="1">
                        <a:latin typeface="Cambria Math" panose="02040503050406030204" pitchFamily="18" charset="0"/>
                      </a:rPr>
                      <m:t>=</m:t>
                    </m:r>
                    <m:r>
                      <a:rPr lang="en-US" altLang="zh-CN" sz="2800" b="1" i="1">
                        <a:latin typeface="Cambria Math" panose="02040503050406030204" pitchFamily="18" charset="0"/>
                      </a:rPr>
                      <m:t>𝒙</m:t>
                    </m:r>
                  </m:oMath>
                </a14:m>
                <a:r>
                  <a:rPr lang="en-US" altLang="zh-CN" sz="2800" dirty="0">
                    <a:latin typeface="仿宋" panose="02010609060101010101" pitchFamily="49" charset="-122"/>
                    <a:ea typeface="仿宋" panose="02010609060101010101" pitchFamily="49" charset="-122"/>
                  </a:rPr>
                  <a:t>,</a:t>
                </a:r>
                <a:r>
                  <a:rPr lang="zh-CN" altLang="en-US" sz="2800" dirty="0"/>
                  <a:t>则有</a:t>
                </a:r>
                <a14:m>
                  <m:oMath xmlns:m="http://schemas.openxmlformats.org/officeDocument/2006/math">
                    <m:r>
                      <a:rPr lang="en-US" altLang="zh-CN" sz="2800" b="1" i="1" smtClean="0">
                        <a:latin typeface="Cambria Math" panose="02040503050406030204" pitchFamily="18" charset="0"/>
                      </a:rPr>
                      <m:t>𝒙</m:t>
                    </m:r>
                    <m:r>
                      <a:rPr lang="en-US" altLang="zh-CN" sz="2800" b="1" i="1">
                        <a:latin typeface="Cambria Math" panose="02040503050406030204" pitchFamily="18" charset="0"/>
                      </a:rPr>
                      <m:t>=</m:t>
                    </m:r>
                    <m:r>
                      <a:rPr lang="en-US" altLang="zh-CN" sz="2800" i="1">
                        <a:latin typeface="Cambria Math" panose="02040503050406030204" pitchFamily="18" charset="0"/>
                      </a:rPr>
                      <m:t>𝐴</m:t>
                    </m:r>
                    <m:r>
                      <a:rPr lang="en-US" altLang="zh-CN" sz="2800" b="1" i="1">
                        <a:latin typeface="Cambria Math" panose="02040503050406030204" pitchFamily="18" charset="0"/>
                      </a:rPr>
                      <m:t>𝒙</m:t>
                    </m:r>
                    <m:r>
                      <a:rPr lang="en-US" altLang="zh-CN" sz="2800" b="1" i="1" smtClean="0">
                        <a:latin typeface="Cambria Math" panose="02040503050406030204" pitchFamily="18" charset="0"/>
                      </a:rPr>
                      <m:t>=</m:t>
                    </m:r>
                    <m:r>
                      <a:rPr lang="en-US" altLang="zh-CN" sz="2800" i="1">
                        <a:latin typeface="Cambria Math" panose="02040503050406030204" pitchFamily="18" charset="0"/>
                      </a:rPr>
                      <m:t>𝐴</m:t>
                    </m:r>
                    <m:r>
                      <a:rPr lang="en-US" altLang="zh-CN" sz="2800" b="1" i="1">
                        <a:latin typeface="Cambria Math" panose="02040503050406030204" pitchFamily="18" charset="0"/>
                      </a:rPr>
                      <m:t>𝒚</m:t>
                    </m:r>
                    <m:r>
                      <a:rPr lang="en-US" altLang="zh-CN" sz="2800" b="1" i="1">
                        <a:latin typeface="Cambria Math" panose="02040503050406030204" pitchFamily="18" charset="0"/>
                      </a:rPr>
                      <m:t>=</m:t>
                    </m:r>
                    <m:r>
                      <a:rPr lang="en-US" altLang="zh-CN" sz="2800" b="1" i="1">
                        <a:latin typeface="Cambria Math" panose="02040503050406030204" pitchFamily="18" charset="0"/>
                      </a:rPr>
                      <m:t>𝟎</m:t>
                    </m:r>
                  </m:oMath>
                </a14:m>
                <a:r>
                  <a:rPr lang="en-US" altLang="zh-CN" sz="2800" dirty="0">
                    <a:latin typeface="仿宋" panose="02010609060101010101" pitchFamily="49" charset="-122"/>
                    <a:ea typeface="仿宋" panose="02010609060101010101" pitchFamily="49" charset="-122"/>
                  </a:rPr>
                  <a:t>.</a:t>
                </a:r>
                <a:r>
                  <a:rPr lang="zh-CN" altLang="en-US" sz="2800" dirty="0"/>
                  <a:t>故</a:t>
                </a:r>
                <a14:m>
                  <m:oMath xmlns:m="http://schemas.openxmlformats.org/officeDocument/2006/math">
                    <m:r>
                      <a:rPr lang="en-US" altLang="zh-CN" sz="2800" i="1" smtClean="0">
                        <a:latin typeface="Cambria Math" panose="02040503050406030204" pitchFamily="18" charset="0"/>
                      </a:rPr>
                      <m:t>𝑅</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r>
                      <a:rPr lang="en-US" altLang="zh-CN" sz="280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𝑅</m:t>
                    </m:r>
                    <m:r>
                      <a:rPr lang="en-US" altLang="zh-CN" sz="2800" i="1" dirty="0">
                        <a:latin typeface="Cambria Math" panose="02040503050406030204"/>
                      </a:rPr>
                      <m:t>(</m:t>
                    </m:r>
                    <m:r>
                      <a:rPr lang="en-US" altLang="zh-CN" sz="2800" i="1" dirty="0">
                        <a:latin typeface="Cambria Math" panose="02040503050406030204" pitchFamily="18" charset="0"/>
                      </a:rPr>
                      <m:t>𝐼</m:t>
                    </m:r>
                    <m:r>
                      <a:rPr lang="en-US" altLang="zh-CN" sz="2800" i="1" dirty="0">
                        <a:latin typeface="Cambria Math" panose="02040503050406030204" pitchFamily="18" charset="0"/>
                      </a:rPr>
                      <m:t>−</m:t>
                    </m:r>
                    <m:r>
                      <a:rPr lang="en-US" altLang="zh-CN" sz="2800" i="1" dirty="0">
                        <a:latin typeface="Cambria Math" panose="02040503050406030204"/>
                      </a:rPr>
                      <m:t>𝐴</m:t>
                    </m:r>
                    <m:r>
                      <a:rPr lang="en-US" altLang="zh-CN" sz="2800" i="1" dirty="0">
                        <a:latin typeface="Cambria Math" panose="02040503050406030204"/>
                      </a:rPr>
                      <m:t>)=</m:t>
                    </m:r>
                    <m:d>
                      <m:dPr>
                        <m:begChr m:val="{"/>
                        <m:endChr m:val="}"/>
                        <m:ctrlPr>
                          <a:rPr lang="en-US" altLang="zh-CN" sz="2800" i="1" dirty="0" smtClean="0">
                            <a:latin typeface="Cambria Math" panose="02040503050406030204" pitchFamily="18" charset="0"/>
                          </a:rPr>
                        </m:ctrlPr>
                      </m:dPr>
                      <m:e>
                        <m:r>
                          <a:rPr lang="en-US" altLang="zh-CN" sz="2800" b="1" i="1">
                            <a:latin typeface="Cambria Math" panose="02040503050406030204" pitchFamily="18" charset="0"/>
                          </a:rPr>
                          <m:t>𝟎</m:t>
                        </m:r>
                      </m:e>
                    </m:d>
                  </m:oMath>
                </a14:m>
                <a:r>
                  <a:rPr lang="en-US" altLang="zh-CN" sz="2800" dirty="0">
                    <a:latin typeface="仿宋" panose="02010609060101010101" pitchFamily="49" charset="-122"/>
                    <a:ea typeface="仿宋" panose="02010609060101010101" pitchFamily="49" charset="-122"/>
                  </a:rPr>
                  <a:t>,</a:t>
                </a:r>
                <a:r>
                  <a:rPr lang="zh-CN" altLang="en-US" sz="2800" dirty="0"/>
                  <a:t>即</a:t>
                </a:r>
                <a14:m>
                  <m:oMath xmlns:m="http://schemas.openxmlformats.org/officeDocument/2006/math">
                    <m:r>
                      <a:rPr lang="en-US" altLang="zh-CN" sz="2800" i="1">
                        <a:latin typeface="Cambria Math" panose="02040503050406030204" pitchFamily="18" charset="0"/>
                      </a:rPr>
                      <m:t>𝑅</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r>
                      <a:rPr lang="en-US" altLang="zh-CN" sz="2800" i="1">
                        <a:latin typeface="Cambria Math" panose="02040503050406030204" pitchFamily="18" charset="0"/>
                      </a:rPr>
                      <m:t>+</m:t>
                    </m:r>
                    <m:r>
                      <a:rPr lang="en-US" altLang="zh-CN" sz="2800" i="1">
                        <a:latin typeface="Cambria Math" panose="02040503050406030204" pitchFamily="18" charset="0"/>
                      </a:rPr>
                      <m:t>𝑅</m:t>
                    </m:r>
                    <m:r>
                      <a:rPr lang="en-US" altLang="zh-CN" sz="2800" i="1" dirty="0">
                        <a:latin typeface="Cambria Math" panose="02040503050406030204"/>
                      </a:rPr>
                      <m:t>(</m:t>
                    </m:r>
                    <m:r>
                      <a:rPr lang="en-US" altLang="zh-CN" sz="2800" i="1" dirty="0">
                        <a:latin typeface="Cambria Math" panose="02040503050406030204" pitchFamily="18" charset="0"/>
                      </a:rPr>
                      <m:t>𝐼</m:t>
                    </m:r>
                    <m:r>
                      <a:rPr lang="en-US" altLang="zh-CN" sz="2800" i="1" dirty="0">
                        <a:latin typeface="Cambria Math" panose="02040503050406030204" pitchFamily="18" charset="0"/>
                      </a:rPr>
                      <m:t>−</m:t>
                    </m:r>
                    <m:r>
                      <a:rPr lang="en-US" altLang="zh-CN" sz="2800" i="1" dirty="0">
                        <a:latin typeface="Cambria Math" panose="02040503050406030204"/>
                      </a:rPr>
                      <m:t>𝐴</m:t>
                    </m:r>
                    <m:r>
                      <a:rPr lang="en-US" altLang="zh-CN" sz="2800" i="1" dirty="0">
                        <a:latin typeface="Cambria Math" panose="02040503050406030204"/>
                      </a:rPr>
                      <m:t>)</m:t>
                    </m:r>
                  </m:oMath>
                </a14:m>
                <a:r>
                  <a:rPr lang="zh-CN" altLang="en-US" sz="2800" dirty="0"/>
                  <a:t>是直和</a:t>
                </a:r>
                <a:r>
                  <a:rPr lang="en-US" altLang="zh-CN" sz="2800" dirty="0">
                    <a:latin typeface="仿宋" panose="02010609060101010101" pitchFamily="49" charset="-122"/>
                    <a:ea typeface="仿宋" panose="02010609060101010101" pitchFamily="49" charset="-122"/>
                  </a:rPr>
                  <a:t>.</a:t>
                </a:r>
              </a:p>
              <a:p>
                <a:pPr>
                  <a:lnSpc>
                    <a:spcPct val="120000"/>
                  </a:lnSpc>
                </a:pPr>
                <a:endParaRPr lang="zh-CN" altLang="zh-CN" sz="2800" dirty="0"/>
              </a:p>
              <a:p>
                <a:pPr>
                  <a:lnSpc>
                    <a:spcPct val="120000"/>
                  </a:lnSpc>
                </a:pPr>
                <a:r>
                  <a:rPr lang="en-US" altLang="zh-CN" sz="2800" dirty="0"/>
                  <a:t> </a:t>
                </a:r>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94155" cy="4935337"/>
              </a:xfrm>
              <a:prstGeom prst="rect">
                <a:avLst/>
              </a:prstGeom>
              <a:blipFill rotWithShape="1">
                <a:blip r:embed="rId2"/>
                <a:stretch>
                  <a:fillRect l="-7" t="-12" r="1" b="-105967"/>
                </a:stretch>
              </a:blipFill>
            </p:spPr>
            <p:txBody>
              <a:bodyPr/>
              <a:lstStyle/>
              <a:p>
                <a:r>
                  <a:rPr lang="zh-CN" altLang="en-US">
                    <a:noFill/>
                  </a:rPr>
                  <a:t> </a:t>
                </a:r>
              </a:p>
            </p:txBody>
          </p:sp>
        </mc:Fallback>
      </mc:AlternateContent>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94155"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1.5.4</a:t>
                </a:r>
                <a14:m>
                  <m:oMath xmlns:m="http://schemas.openxmlformats.org/officeDocument/2006/math">
                    <m:d>
                      <m:dPr>
                        <m:ctrlPr>
                          <a:rPr lang="en-US" altLang="zh-CN" sz="2800" b="1" i="1" smtClean="0">
                            <a:solidFill>
                              <a:schemeClr val="accent6">
                                <a:lumMod val="75000"/>
                              </a:schemeClr>
                            </a:solidFill>
                            <a:latin typeface="Cambria Math" panose="02040503050406030204" pitchFamily="18" charset="0"/>
                          </a:rPr>
                        </m:ctrlPr>
                      </m:dPr>
                      <m:e>
                        <m:r>
                          <a:rPr lang="zh-CN" altLang="en-US" sz="2800" b="1" i="1" smtClean="0">
                            <a:solidFill>
                              <a:schemeClr val="accent6">
                                <a:lumMod val="75000"/>
                              </a:schemeClr>
                            </a:solidFill>
                            <a:latin typeface="Cambria Math" panose="02040503050406030204"/>
                          </a:rPr>
                          <m:t>续</m:t>
                        </m:r>
                      </m:e>
                    </m:d>
                  </m:oMath>
                </a14:m>
                <a:endParaRPr lang="en-US" altLang="zh-CN" sz="2800" b="1" dirty="0">
                  <a:solidFill>
                    <a:schemeClr val="accent6">
                      <a:lumMod val="75000"/>
                    </a:schemeClr>
                  </a:solidFill>
                </a:endParaRPr>
              </a:p>
              <a:p>
                <a:pPr>
                  <a:lnSpc>
                    <a:spcPct val="120000"/>
                  </a:lnSpc>
                </a:pPr>
                <a:r>
                  <a:rPr lang="zh-CN" altLang="en-US" sz="2800" dirty="0">
                    <a:solidFill>
                      <a:srgbClr val="0000FF"/>
                    </a:solidFill>
                  </a:rPr>
                  <a:t>证明（</a:t>
                </a:r>
                <a:r>
                  <a:rPr lang="en-US" altLang="zh-CN" sz="2800" dirty="0">
                    <a:solidFill>
                      <a:srgbClr val="0000FF"/>
                    </a:solidFill>
                  </a:rPr>
                  <a:t>2</a:t>
                </a:r>
                <a:r>
                  <a:rPr lang="zh-CN" altLang="en-US" sz="2800" dirty="0">
                    <a:solidFill>
                      <a:srgbClr val="0000FF"/>
                    </a:solidFill>
                  </a:rPr>
                  <a:t>）</a:t>
                </a:r>
                <a14:m>
                  <m:oMath xmlns:m="http://schemas.openxmlformats.org/officeDocument/2006/math">
                    <m:r>
                      <a:rPr lang="en-US" altLang="zh-CN" sz="2800" i="1" smtClean="0">
                        <a:solidFill>
                          <a:srgbClr val="0000FF"/>
                        </a:solidFill>
                        <a:latin typeface="Cambria Math" panose="02040503050406030204" pitchFamily="18" charset="0"/>
                      </a:rPr>
                      <m:t>𝑅</m:t>
                    </m:r>
                    <m:d>
                      <m:dPr>
                        <m:ctrlPr>
                          <a:rPr lang="en-US" altLang="zh-CN" sz="2800" i="1">
                            <a:solidFill>
                              <a:srgbClr val="0000FF"/>
                            </a:solidFill>
                            <a:latin typeface="Cambria Math" panose="02040503050406030204" pitchFamily="18" charset="0"/>
                          </a:rPr>
                        </m:ctrlPr>
                      </m:dPr>
                      <m:e>
                        <m:r>
                          <a:rPr lang="en-US" altLang="zh-CN" sz="2800" i="1">
                            <a:solidFill>
                              <a:srgbClr val="0000FF"/>
                            </a:solidFill>
                            <a:latin typeface="Cambria Math" panose="02040503050406030204" pitchFamily="18" charset="0"/>
                          </a:rPr>
                          <m:t>𝐴</m:t>
                        </m:r>
                      </m:e>
                    </m:d>
                    <m:acc>
                      <m:accPr>
                        <m:chr m:val="̇"/>
                        <m:ctrlPr>
                          <a:rPr lang="en-US" altLang="zh-CN" sz="2800" i="1">
                            <a:solidFill>
                              <a:srgbClr val="0000FF"/>
                            </a:solidFill>
                            <a:latin typeface="Cambria Math" panose="02040503050406030204" pitchFamily="18" charset="0"/>
                          </a:rPr>
                        </m:ctrlPr>
                      </m:accPr>
                      <m:e>
                        <m:r>
                          <a:rPr lang="en-US" altLang="zh-CN" sz="2800" i="1">
                            <a:solidFill>
                              <a:srgbClr val="0000FF"/>
                            </a:solidFill>
                            <a:latin typeface="Cambria Math" panose="02040503050406030204" pitchFamily="18" charset="0"/>
                          </a:rPr>
                          <m:t>+</m:t>
                        </m:r>
                      </m:e>
                    </m:acc>
                    <m:r>
                      <a:rPr lang="en-US" altLang="zh-CN" sz="2800" i="1">
                        <a:solidFill>
                          <a:srgbClr val="0000FF"/>
                        </a:solidFill>
                        <a:latin typeface="Cambria Math" panose="02040503050406030204" pitchFamily="18" charset="0"/>
                      </a:rPr>
                      <m:t>𝑅</m:t>
                    </m:r>
                    <m:r>
                      <a:rPr lang="en-US" altLang="zh-CN" sz="2800" i="1" dirty="0">
                        <a:solidFill>
                          <a:srgbClr val="0000FF"/>
                        </a:solidFill>
                        <a:latin typeface="Cambria Math" panose="02040503050406030204"/>
                      </a:rPr>
                      <m:t>(</m:t>
                    </m:r>
                    <m:r>
                      <a:rPr lang="en-US" altLang="zh-CN" sz="2800" i="1" dirty="0">
                        <a:solidFill>
                          <a:srgbClr val="0000FF"/>
                        </a:solidFill>
                        <a:latin typeface="Cambria Math" panose="02040503050406030204" pitchFamily="18" charset="0"/>
                      </a:rPr>
                      <m:t>𝐼</m:t>
                    </m:r>
                    <m:r>
                      <a:rPr lang="en-US" altLang="zh-CN" sz="2800" i="1" dirty="0">
                        <a:solidFill>
                          <a:srgbClr val="0000FF"/>
                        </a:solidFill>
                        <a:latin typeface="Cambria Math" panose="02040503050406030204" pitchFamily="18" charset="0"/>
                      </a:rPr>
                      <m:t>−</m:t>
                    </m:r>
                    <m:r>
                      <a:rPr lang="en-US" altLang="zh-CN" sz="2800" i="1" dirty="0">
                        <a:solidFill>
                          <a:srgbClr val="0000FF"/>
                        </a:solidFill>
                        <a:latin typeface="Cambria Math" panose="02040503050406030204"/>
                      </a:rPr>
                      <m:t>𝐴</m:t>
                    </m:r>
                    <m:r>
                      <a:rPr lang="en-US" altLang="zh-CN" sz="2800" i="1" dirty="0">
                        <a:solidFill>
                          <a:srgbClr val="0000FF"/>
                        </a:solidFill>
                        <a:latin typeface="Cambria Math" panose="02040503050406030204"/>
                      </a:rPr>
                      <m:t>)</m:t>
                    </m:r>
                  </m:oMath>
                </a14:m>
                <a:r>
                  <a:rPr lang="zh-CN" altLang="en-US" sz="2800" dirty="0">
                    <a:solidFill>
                      <a:srgbClr val="0000FF"/>
                    </a:solidFill>
                  </a:rPr>
                  <a:t>与</a:t>
                </a:r>
                <a14:m>
                  <m:oMath xmlns:m="http://schemas.openxmlformats.org/officeDocument/2006/math">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pitchFamily="18" charset="0"/>
                          </a:rPr>
                          <m:t>ℂ</m:t>
                        </m:r>
                      </m:e>
                      <m:sup>
                        <m:r>
                          <a:rPr lang="en-US" altLang="zh-CN" sz="2800" i="1">
                            <a:solidFill>
                              <a:srgbClr val="0000FF"/>
                            </a:solidFill>
                            <a:latin typeface="Cambria Math" panose="02040503050406030204" pitchFamily="18" charset="0"/>
                          </a:rPr>
                          <m:t>𝑛</m:t>
                        </m:r>
                      </m:sup>
                    </m:sSup>
                  </m:oMath>
                </a14:m>
                <a:r>
                  <a:rPr lang="zh-CN" altLang="en-US" sz="2800" dirty="0">
                    <a:solidFill>
                      <a:srgbClr val="0000FF"/>
                    </a:solidFill>
                  </a:rPr>
                  <a:t>相等</a:t>
                </a:r>
                <a:r>
                  <a:rPr lang="en-US" altLang="zh-CN" sz="2800" dirty="0">
                    <a:solidFill>
                      <a:srgbClr val="0000FF"/>
                    </a:solidFill>
                    <a:latin typeface="仿宋" panose="02010609060101010101" pitchFamily="49" charset="-122"/>
                    <a:ea typeface="仿宋" panose="02010609060101010101" pitchFamily="49" charset="-122"/>
                  </a:rPr>
                  <a:t>.</a:t>
                </a:r>
              </a:p>
              <a:p>
                <a:pPr>
                  <a:lnSpc>
                    <a:spcPct val="120000"/>
                  </a:lnSpc>
                </a:pPr>
                <a:r>
                  <a:rPr lang="zh-CN" altLang="en-US" sz="2800" dirty="0">
                    <a:solidFill>
                      <a:srgbClr val="C00000"/>
                    </a:solidFill>
                  </a:rPr>
                  <a:t>方法一</a:t>
                </a:r>
                <a14:m>
                  <m:oMath xmlns:m="http://schemas.openxmlformats.org/officeDocument/2006/math">
                    <m:d>
                      <m:dPr>
                        <m:ctrlPr>
                          <a:rPr lang="en-US" altLang="zh-CN" sz="2800" i="1" smtClean="0">
                            <a:solidFill>
                              <a:srgbClr val="C00000"/>
                            </a:solidFill>
                            <a:latin typeface="Cambria Math" panose="02040503050406030204" pitchFamily="18" charset="0"/>
                          </a:rPr>
                        </m:ctrlPr>
                      </m:dPr>
                      <m:e>
                        <m:r>
                          <a:rPr lang="zh-CN" altLang="en-US" sz="2800" i="1">
                            <a:solidFill>
                              <a:srgbClr val="C00000"/>
                            </a:solidFill>
                            <a:latin typeface="Cambria Math" panose="02040503050406030204" pitchFamily="18" charset="0"/>
                          </a:rPr>
                          <m:t>两</m:t>
                        </m:r>
                        <m:r>
                          <a:rPr lang="zh-CN" altLang="en-US" sz="2800" i="1" smtClean="0">
                            <a:solidFill>
                              <a:srgbClr val="C00000"/>
                            </a:solidFill>
                            <a:latin typeface="Cambria Math" panose="02040503050406030204" pitchFamily="18" charset="0"/>
                          </a:rPr>
                          <m:t>集合</m:t>
                        </m:r>
                        <m:r>
                          <a:rPr lang="zh-CN" altLang="en-US" sz="2800" i="1">
                            <a:solidFill>
                              <a:srgbClr val="C00000"/>
                            </a:solidFill>
                            <a:latin typeface="Cambria Math" panose="02040503050406030204" pitchFamily="18" charset="0"/>
                          </a:rPr>
                          <m:t>相等</m:t>
                        </m:r>
                      </m:e>
                    </m:d>
                  </m:oMath>
                </a14:m>
                <a:r>
                  <a:rPr lang="en-US" altLang="zh-CN" sz="2800" dirty="0">
                    <a:solidFill>
                      <a:srgbClr val="C00000"/>
                    </a:solidFill>
                    <a:latin typeface="仿宋" panose="02010609060101010101" pitchFamily="49" charset="-122"/>
                    <a:ea typeface="仿宋" panose="02010609060101010101" pitchFamily="49" charset="-122"/>
                  </a:rPr>
                  <a:t>:</a:t>
                </a:r>
                <a14:m>
                  <m:oMath xmlns:m="http://schemas.openxmlformats.org/officeDocument/2006/math">
                    <m:r>
                      <a:rPr lang="en-US" altLang="zh-CN" sz="2800" i="1" dirty="0" smtClean="0">
                        <a:solidFill>
                          <a:schemeClr val="tx1"/>
                        </a:solidFill>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rPr>
                      <m:t>𝒙</m:t>
                    </m:r>
                    <m:r>
                      <a:rPr lang="en-US" altLang="zh-CN" sz="2800" b="1" i="1" smtClean="0">
                        <a:latin typeface="Cambria Math" panose="02040503050406030204" pitchFamily="18" charset="0"/>
                        <a:ea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en-US" altLang="zh-CN" sz="2800" dirty="0">
                    <a:latin typeface="仿宋" panose="02010609060101010101" pitchFamily="49" charset="-122"/>
                    <a:ea typeface="仿宋" panose="02010609060101010101" pitchFamily="49" charset="-122"/>
                  </a:rPr>
                  <a:t>,</a:t>
                </a:r>
              </a:p>
              <a:p>
                <a:pPr>
                  <a:lnSpc>
                    <a:spcPct val="120000"/>
                  </a:lnSpc>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𝒙</m:t>
                      </m:r>
                      <m:r>
                        <a:rPr lang="en-US" altLang="zh-CN" sz="2800" b="1" i="1">
                          <a:latin typeface="Cambria Math" panose="02040503050406030204" pitchFamily="18" charset="0"/>
                        </a:rPr>
                        <m:t>=</m:t>
                      </m:r>
                      <m:r>
                        <a:rPr lang="en-US" altLang="zh-CN" sz="2800" i="1">
                          <a:latin typeface="Cambria Math" panose="02040503050406030204" pitchFamily="18" charset="0"/>
                        </a:rPr>
                        <m:t>𝐴</m:t>
                      </m:r>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i="1" dirty="0">
                          <a:latin typeface="Cambria Math" panose="02040503050406030204"/>
                        </a:rPr>
                        <m:t>(</m:t>
                      </m:r>
                      <m:r>
                        <a:rPr lang="en-US" altLang="zh-CN" sz="2800" i="1" dirty="0">
                          <a:latin typeface="Cambria Math" panose="02040503050406030204" pitchFamily="18" charset="0"/>
                        </a:rPr>
                        <m:t>𝐼</m:t>
                      </m:r>
                      <m:r>
                        <a:rPr lang="en-US" altLang="zh-CN" sz="2800" i="1" dirty="0">
                          <a:latin typeface="Cambria Math" panose="02040503050406030204" pitchFamily="18" charset="0"/>
                        </a:rPr>
                        <m:t>−</m:t>
                      </m:r>
                      <m:r>
                        <a:rPr lang="en-US" altLang="zh-CN" sz="2800" i="1" dirty="0">
                          <a:latin typeface="Cambria Math" panose="02040503050406030204"/>
                        </a:rPr>
                        <m:t>𝐴</m:t>
                      </m:r>
                      <m:r>
                        <a:rPr lang="en-US" altLang="zh-CN" sz="2800" b="1" i="1" dirty="0" smtClean="0">
                          <a:latin typeface="Cambria Math" panose="02040503050406030204" pitchFamily="18" charset="0"/>
                        </a:rPr>
                        <m:t>)</m:t>
                      </m:r>
                      <m:r>
                        <a:rPr lang="en-US" altLang="zh-CN" sz="2800" b="1" i="1">
                          <a:latin typeface="Cambria Math" panose="02040503050406030204" pitchFamily="18" charset="0"/>
                        </a:rPr>
                        <m:t>𝒙</m:t>
                      </m:r>
                    </m:oMath>
                  </m:oMathPara>
                </a14:m>
                <a:endParaRPr lang="zh-CN" altLang="zh-CN" sz="2800" dirty="0"/>
              </a:p>
              <a:p>
                <a:pPr>
                  <a:lnSpc>
                    <a:spcPct val="120000"/>
                  </a:lnSpc>
                </a:pPr>
                <a:r>
                  <a:rPr lang="zh-CN" altLang="en-US" sz="2800" dirty="0"/>
                  <a:t>其中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𝐴</m:t>
                    </m:r>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i="1">
                        <a:latin typeface="Cambria Math" panose="02040503050406030204" pitchFamily="18" charset="0"/>
                      </a:rPr>
                      <m:t>𝑅</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dirty="0">
                        <a:latin typeface="Cambria Math" panose="02040503050406030204"/>
                      </a:rPr>
                      <m:t>(</m:t>
                    </m:r>
                    <m:r>
                      <a:rPr lang="en-US" altLang="zh-CN" sz="2800" i="1" dirty="0">
                        <a:latin typeface="Cambria Math" panose="02040503050406030204" pitchFamily="18" charset="0"/>
                      </a:rPr>
                      <m:t>𝐼</m:t>
                    </m:r>
                    <m:r>
                      <a:rPr lang="en-US" altLang="zh-CN" sz="2800" i="1" dirty="0">
                        <a:latin typeface="Cambria Math" panose="02040503050406030204" pitchFamily="18" charset="0"/>
                      </a:rPr>
                      <m:t>−</m:t>
                    </m:r>
                    <m:r>
                      <a:rPr lang="en-US" altLang="zh-CN" sz="2800" i="1" dirty="0">
                        <a:latin typeface="Cambria Math" panose="02040503050406030204"/>
                      </a:rPr>
                      <m:t>𝐴</m:t>
                    </m:r>
                    <m:r>
                      <a:rPr lang="en-US" altLang="zh-CN" sz="2800" b="1" i="1" dirty="0">
                        <a:latin typeface="Cambria Math" panose="02040503050406030204" pitchFamily="18" charset="0"/>
                      </a:rPr>
                      <m:t>)</m:t>
                    </m:r>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i="1">
                        <a:latin typeface="Cambria Math" panose="02040503050406030204" pitchFamily="18" charset="0"/>
                      </a:rPr>
                      <m:t>𝑅</m:t>
                    </m:r>
                    <m:r>
                      <a:rPr lang="en-US" altLang="zh-CN" sz="2800" i="1" dirty="0">
                        <a:latin typeface="Cambria Math" panose="02040503050406030204"/>
                      </a:rPr>
                      <m:t>(</m:t>
                    </m:r>
                    <m:r>
                      <a:rPr lang="en-US" altLang="zh-CN" sz="2800" i="1" dirty="0">
                        <a:latin typeface="Cambria Math" panose="02040503050406030204" pitchFamily="18" charset="0"/>
                      </a:rPr>
                      <m:t>𝐼</m:t>
                    </m:r>
                    <m:r>
                      <a:rPr lang="en-US" altLang="zh-CN" sz="2800" i="1" dirty="0">
                        <a:latin typeface="Cambria Math" panose="02040503050406030204" pitchFamily="18" charset="0"/>
                      </a:rPr>
                      <m:t>−</m:t>
                    </m:r>
                    <m:r>
                      <a:rPr lang="en-US" altLang="zh-CN" sz="2800" i="1" dirty="0">
                        <a:latin typeface="Cambria Math" panose="02040503050406030204"/>
                      </a:rPr>
                      <m:t>𝐴</m:t>
                    </m:r>
                    <m:r>
                      <a:rPr lang="en-US" altLang="zh-CN" sz="2800" i="1" dirty="0">
                        <a:latin typeface="Cambria Math" panose="02040503050406030204"/>
                      </a:rPr>
                      <m:t>)</m:t>
                    </m:r>
                    <m:r>
                      <m:rPr>
                        <m:nor/>
                      </m:rPr>
                      <a:rPr lang="en-US" altLang="zh-CN" sz="2800" dirty="0">
                        <a:latin typeface="仿宋" panose="02010609060101010101" pitchFamily="49" charset="-122"/>
                        <a:ea typeface="仿宋" panose="02010609060101010101" pitchFamily="49" charset="-122"/>
                      </a:rPr>
                      <m:t>.</m:t>
                    </m:r>
                  </m:oMath>
                </a14:m>
                <a:endParaRPr lang="en-US" altLang="zh-CN" sz="2800" dirty="0">
                  <a:latin typeface="仿宋" panose="02010609060101010101" pitchFamily="49" charset="-122"/>
                  <a:ea typeface="仿宋" panose="02010609060101010101" pitchFamily="49" charset="-122"/>
                </a:endParaRPr>
              </a:p>
              <a:p>
                <a:pPr>
                  <a:lnSpc>
                    <a:spcPct val="120000"/>
                  </a:lnSpc>
                </a:pPr>
                <a:r>
                  <a:rPr lang="zh-CN" altLang="en-US" sz="2800" dirty="0">
                    <a:solidFill>
                      <a:schemeClr val="tx1"/>
                    </a:solidFill>
                  </a:rPr>
                  <a:t>因此</a:t>
                </a:r>
                <a:r>
                  <a:rPr lang="en-US" altLang="zh-CN" sz="2800" dirty="0">
                    <a:solidFill>
                      <a:schemeClr val="tx1"/>
                    </a:solidFill>
                    <a:latin typeface="仿宋" panose="02010609060101010101" pitchFamily="49" charset="-122"/>
                    <a:ea typeface="仿宋" panose="02010609060101010101" pitchFamily="49" charset="-122"/>
                  </a:rPr>
                  <a:t>,</a:t>
                </a:r>
                <a:r>
                  <a:rPr lang="en-US" altLang="zh-CN" sz="2800" dirty="0">
                    <a:solidFill>
                      <a:schemeClr val="tx1"/>
                    </a:solidFill>
                  </a:rPr>
                  <a:t> </a:t>
                </a:r>
                <a14:m>
                  <m:oMath xmlns:m="http://schemas.openxmlformats.org/officeDocument/2006/math">
                    <m:sSup>
                      <m:sSupPr>
                        <m:ctrlPr>
                          <a:rPr lang="zh-CN" altLang="zh-CN" sz="2800" i="1">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ℂ</m:t>
                        </m:r>
                      </m:e>
                      <m:sup>
                        <m:r>
                          <a:rPr lang="en-US" altLang="zh-CN" sz="2800" i="1">
                            <a:solidFill>
                              <a:schemeClr val="tx1"/>
                            </a:solidFill>
                            <a:latin typeface="Cambria Math" panose="02040503050406030204" pitchFamily="18" charset="0"/>
                          </a:rPr>
                          <m:t>𝑛</m:t>
                        </m:r>
                      </m:sup>
                    </m:sSup>
                    <m:r>
                      <a:rPr lang="en-US" altLang="zh-CN" sz="2800" i="1">
                        <a:solidFill>
                          <a:schemeClr val="tx1"/>
                        </a:solidFill>
                        <a:latin typeface="Cambria Math" panose="02040503050406030204" pitchFamily="18" charset="0"/>
                      </a:rPr>
                      <m:t>=</m:t>
                    </m:r>
                    <m:r>
                      <a:rPr lang="en-US" altLang="zh-CN" sz="2800" i="1" smtClean="0">
                        <a:solidFill>
                          <a:schemeClr val="tx1"/>
                        </a:solidFill>
                        <a:latin typeface="Cambria Math" panose="02040503050406030204" pitchFamily="18" charset="0"/>
                      </a:rPr>
                      <m:t>𝑅</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𝐴</m:t>
                        </m:r>
                      </m:e>
                    </m:d>
                    <m:acc>
                      <m:accPr>
                        <m:chr m:val="̇"/>
                        <m:ctrlPr>
                          <a:rPr lang="en-US" altLang="zh-CN" sz="2800" i="1">
                            <a:solidFill>
                              <a:schemeClr val="tx1"/>
                            </a:solidFill>
                            <a:latin typeface="Cambria Math" panose="02040503050406030204" pitchFamily="18" charset="0"/>
                          </a:rPr>
                        </m:ctrlPr>
                      </m:accPr>
                      <m:e>
                        <m:r>
                          <a:rPr lang="en-US" altLang="zh-CN" sz="2800" i="1">
                            <a:solidFill>
                              <a:schemeClr val="tx1"/>
                            </a:solidFill>
                            <a:latin typeface="Cambria Math" panose="02040503050406030204" pitchFamily="18" charset="0"/>
                          </a:rPr>
                          <m:t>+</m:t>
                        </m:r>
                      </m:e>
                    </m:acc>
                    <m:r>
                      <a:rPr lang="en-US" altLang="zh-CN" sz="2800" i="1">
                        <a:solidFill>
                          <a:schemeClr val="tx1"/>
                        </a:solidFill>
                        <a:latin typeface="Cambria Math" panose="02040503050406030204" pitchFamily="18" charset="0"/>
                      </a:rPr>
                      <m:t>𝑅</m:t>
                    </m:r>
                    <m:r>
                      <a:rPr lang="en-US" altLang="zh-CN" sz="2800" i="1" dirty="0">
                        <a:solidFill>
                          <a:schemeClr val="tx1"/>
                        </a:solidFill>
                        <a:latin typeface="Cambria Math" panose="02040503050406030204"/>
                      </a:rPr>
                      <m:t>(</m:t>
                    </m:r>
                    <m:r>
                      <a:rPr lang="en-US" altLang="zh-CN" sz="2800" i="1" dirty="0">
                        <a:solidFill>
                          <a:schemeClr val="tx1"/>
                        </a:solidFill>
                        <a:latin typeface="Cambria Math" panose="02040503050406030204" pitchFamily="18" charset="0"/>
                      </a:rPr>
                      <m:t>𝐼</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a:rPr>
                      <m:t>𝐴</m:t>
                    </m:r>
                    <m:r>
                      <a:rPr lang="en-US" altLang="zh-CN" sz="2800" i="1" dirty="0">
                        <a:solidFill>
                          <a:schemeClr val="tx1"/>
                        </a:solidFill>
                        <a:latin typeface="Cambria Math" panose="02040503050406030204"/>
                      </a:rPr>
                      <m:t>)</m:t>
                    </m:r>
                    <m:r>
                      <m:rPr>
                        <m:nor/>
                      </m:rPr>
                      <a:rPr lang="en-US" altLang="zh-CN" sz="2800" dirty="0">
                        <a:solidFill>
                          <a:schemeClr val="tx1"/>
                        </a:solidFill>
                        <a:latin typeface="仿宋" panose="02010609060101010101" pitchFamily="49" charset="-122"/>
                        <a:ea typeface="仿宋" panose="02010609060101010101" pitchFamily="49" charset="-122"/>
                      </a:rPr>
                      <m:t>.</m:t>
                    </m:r>
                  </m:oMath>
                </a14:m>
                <a:endParaRPr lang="zh-CN" altLang="zh-CN" sz="2800" dirty="0"/>
              </a:p>
              <a:p>
                <a:pPr>
                  <a:lnSpc>
                    <a:spcPct val="120000"/>
                  </a:lnSpc>
                </a:pPr>
                <a:r>
                  <a:rPr lang="en-US" altLang="zh-CN" sz="2800" dirty="0"/>
                  <a:t> </a:t>
                </a:r>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94155" cy="4935337"/>
              </a:xfrm>
              <a:prstGeom prst="rect">
                <a:avLst/>
              </a:prstGeom>
              <a:blipFill rotWithShape="1">
                <a:blip r:embed="rId2"/>
                <a:stretch>
                  <a:fillRect l="-7" t="-12" r="1" b="-65219"/>
                </a:stretch>
              </a:blipFill>
            </p:spPr>
            <p:txBody>
              <a:bodyPr/>
              <a:lstStyle/>
              <a:p>
                <a:r>
                  <a:rPr lang="zh-CN" altLang="en-US">
                    <a:noFill/>
                  </a:rPr>
                  <a:t> </a:t>
                </a:r>
              </a:p>
            </p:txBody>
          </p:sp>
        </mc:Fallback>
      </mc:AlternateContent>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94155"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1.5.4</a:t>
                </a:r>
                <a14:m>
                  <m:oMath xmlns:m="http://schemas.openxmlformats.org/officeDocument/2006/math">
                    <m:d>
                      <m:dPr>
                        <m:ctrlPr>
                          <a:rPr lang="en-US" altLang="zh-CN" sz="2800" b="1" i="1" smtClean="0">
                            <a:solidFill>
                              <a:schemeClr val="accent6">
                                <a:lumMod val="75000"/>
                              </a:schemeClr>
                            </a:solidFill>
                            <a:latin typeface="Cambria Math" panose="02040503050406030204" pitchFamily="18" charset="0"/>
                          </a:rPr>
                        </m:ctrlPr>
                      </m:dPr>
                      <m:e>
                        <m:r>
                          <a:rPr lang="zh-CN" altLang="en-US" sz="2800" b="1" i="1" smtClean="0">
                            <a:solidFill>
                              <a:schemeClr val="accent6">
                                <a:lumMod val="75000"/>
                              </a:schemeClr>
                            </a:solidFill>
                            <a:latin typeface="Cambria Math" panose="02040503050406030204"/>
                          </a:rPr>
                          <m:t>续</m:t>
                        </m:r>
                      </m:e>
                    </m:d>
                  </m:oMath>
                </a14:m>
                <a:endParaRPr lang="en-US" altLang="zh-CN" sz="2800" dirty="0">
                  <a:solidFill>
                    <a:srgbClr val="0000FF"/>
                  </a:solidFill>
                </a:endParaRPr>
              </a:p>
              <a:p>
                <a:pPr>
                  <a:lnSpc>
                    <a:spcPct val="120000"/>
                  </a:lnSpc>
                  <a:spcBef>
                    <a:spcPts val="0"/>
                  </a:spcBef>
                </a:pPr>
                <a:r>
                  <a:rPr lang="zh-CN" altLang="en-US" sz="2800" dirty="0">
                    <a:solidFill>
                      <a:srgbClr val="0000FF"/>
                    </a:solidFill>
                  </a:rPr>
                  <a:t>证明（</a:t>
                </a:r>
                <a:r>
                  <a:rPr lang="en-US" altLang="zh-CN" sz="2800" dirty="0">
                    <a:solidFill>
                      <a:srgbClr val="0000FF"/>
                    </a:solidFill>
                  </a:rPr>
                  <a:t>2</a:t>
                </a:r>
                <a:r>
                  <a:rPr lang="zh-CN" altLang="en-US" sz="2800" dirty="0">
                    <a:solidFill>
                      <a:srgbClr val="0000FF"/>
                    </a:solidFill>
                  </a:rPr>
                  <a:t>）</a:t>
                </a:r>
                <a14:m>
                  <m:oMath xmlns:m="http://schemas.openxmlformats.org/officeDocument/2006/math">
                    <m:r>
                      <a:rPr lang="en-US" altLang="zh-CN" sz="2800" i="1" smtClean="0">
                        <a:solidFill>
                          <a:srgbClr val="0000FF"/>
                        </a:solidFill>
                        <a:latin typeface="Cambria Math" panose="02040503050406030204" pitchFamily="18" charset="0"/>
                      </a:rPr>
                      <m:t>𝑅</m:t>
                    </m:r>
                    <m:d>
                      <m:dPr>
                        <m:ctrlPr>
                          <a:rPr lang="en-US" altLang="zh-CN" sz="2800" i="1">
                            <a:solidFill>
                              <a:srgbClr val="0000FF"/>
                            </a:solidFill>
                            <a:latin typeface="Cambria Math" panose="02040503050406030204" pitchFamily="18" charset="0"/>
                          </a:rPr>
                        </m:ctrlPr>
                      </m:dPr>
                      <m:e>
                        <m:r>
                          <a:rPr lang="en-US" altLang="zh-CN" sz="2800" i="1">
                            <a:solidFill>
                              <a:srgbClr val="0000FF"/>
                            </a:solidFill>
                            <a:latin typeface="Cambria Math" panose="02040503050406030204" pitchFamily="18" charset="0"/>
                          </a:rPr>
                          <m:t>𝐴</m:t>
                        </m:r>
                      </m:e>
                    </m:d>
                    <m:acc>
                      <m:accPr>
                        <m:chr m:val="̇"/>
                        <m:ctrlPr>
                          <a:rPr lang="en-US" altLang="zh-CN" sz="2800" i="1">
                            <a:solidFill>
                              <a:srgbClr val="0000FF"/>
                            </a:solidFill>
                            <a:latin typeface="Cambria Math" panose="02040503050406030204" pitchFamily="18" charset="0"/>
                          </a:rPr>
                        </m:ctrlPr>
                      </m:accPr>
                      <m:e>
                        <m:r>
                          <a:rPr lang="en-US" altLang="zh-CN" sz="2800" i="1">
                            <a:solidFill>
                              <a:srgbClr val="0000FF"/>
                            </a:solidFill>
                            <a:latin typeface="Cambria Math" panose="02040503050406030204" pitchFamily="18" charset="0"/>
                          </a:rPr>
                          <m:t>+</m:t>
                        </m:r>
                      </m:e>
                    </m:acc>
                    <m:r>
                      <a:rPr lang="en-US" altLang="zh-CN" sz="2800" i="1">
                        <a:solidFill>
                          <a:srgbClr val="0000FF"/>
                        </a:solidFill>
                        <a:latin typeface="Cambria Math" panose="02040503050406030204" pitchFamily="18" charset="0"/>
                      </a:rPr>
                      <m:t>𝑅</m:t>
                    </m:r>
                    <m:r>
                      <a:rPr lang="en-US" altLang="zh-CN" sz="2800" i="1" dirty="0">
                        <a:solidFill>
                          <a:srgbClr val="0000FF"/>
                        </a:solidFill>
                        <a:latin typeface="Cambria Math" panose="02040503050406030204"/>
                      </a:rPr>
                      <m:t>(</m:t>
                    </m:r>
                    <m:r>
                      <a:rPr lang="en-US" altLang="zh-CN" sz="2800" i="1" dirty="0">
                        <a:solidFill>
                          <a:srgbClr val="0000FF"/>
                        </a:solidFill>
                        <a:latin typeface="Cambria Math" panose="02040503050406030204" pitchFamily="18" charset="0"/>
                      </a:rPr>
                      <m:t>𝐼</m:t>
                    </m:r>
                    <m:r>
                      <a:rPr lang="en-US" altLang="zh-CN" sz="2800" i="1" dirty="0">
                        <a:solidFill>
                          <a:srgbClr val="0000FF"/>
                        </a:solidFill>
                        <a:latin typeface="Cambria Math" panose="02040503050406030204" pitchFamily="18" charset="0"/>
                      </a:rPr>
                      <m:t>−</m:t>
                    </m:r>
                    <m:r>
                      <a:rPr lang="en-US" altLang="zh-CN" sz="2800" i="1" dirty="0">
                        <a:solidFill>
                          <a:srgbClr val="0000FF"/>
                        </a:solidFill>
                        <a:latin typeface="Cambria Math" panose="02040503050406030204"/>
                      </a:rPr>
                      <m:t>𝐴</m:t>
                    </m:r>
                    <m:r>
                      <a:rPr lang="en-US" altLang="zh-CN" sz="2800" i="1" dirty="0">
                        <a:solidFill>
                          <a:srgbClr val="0000FF"/>
                        </a:solidFill>
                        <a:latin typeface="Cambria Math" panose="02040503050406030204"/>
                      </a:rPr>
                      <m:t>)</m:t>
                    </m:r>
                  </m:oMath>
                </a14:m>
                <a:r>
                  <a:rPr lang="zh-CN" altLang="en-US" sz="2800" dirty="0">
                    <a:solidFill>
                      <a:srgbClr val="0000FF"/>
                    </a:solidFill>
                  </a:rPr>
                  <a:t>与</a:t>
                </a:r>
                <a14:m>
                  <m:oMath xmlns:m="http://schemas.openxmlformats.org/officeDocument/2006/math">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pitchFamily="18" charset="0"/>
                          </a:rPr>
                          <m:t>ℂ</m:t>
                        </m:r>
                      </m:e>
                      <m:sup>
                        <m:r>
                          <a:rPr lang="en-US" altLang="zh-CN" sz="2800" i="1">
                            <a:solidFill>
                              <a:srgbClr val="0000FF"/>
                            </a:solidFill>
                            <a:latin typeface="Cambria Math" panose="02040503050406030204" pitchFamily="18" charset="0"/>
                          </a:rPr>
                          <m:t>𝑛</m:t>
                        </m:r>
                      </m:sup>
                    </m:sSup>
                  </m:oMath>
                </a14:m>
                <a:r>
                  <a:rPr lang="zh-CN" altLang="en-US" sz="2800" dirty="0">
                    <a:solidFill>
                      <a:srgbClr val="0000FF"/>
                    </a:solidFill>
                  </a:rPr>
                  <a:t>相等</a:t>
                </a:r>
                <a:r>
                  <a:rPr lang="en-US" altLang="zh-CN" sz="2800" dirty="0">
                    <a:solidFill>
                      <a:srgbClr val="0000FF"/>
                    </a:solidFill>
                    <a:latin typeface="仿宋" panose="02010609060101010101" pitchFamily="49" charset="-122"/>
                    <a:ea typeface="仿宋" panose="02010609060101010101" pitchFamily="49" charset="-122"/>
                  </a:rPr>
                  <a:t>.</a:t>
                </a:r>
              </a:p>
              <a:p>
                <a:pPr>
                  <a:lnSpc>
                    <a:spcPct val="120000"/>
                  </a:lnSpc>
                </a:pPr>
                <a:r>
                  <a:rPr lang="zh-CN" altLang="en-US" sz="2800" dirty="0">
                    <a:solidFill>
                      <a:srgbClr val="C00000"/>
                    </a:solidFill>
                  </a:rPr>
                  <a:t>方法二</a:t>
                </a:r>
                <a14:m>
                  <m:oMath xmlns:m="http://schemas.openxmlformats.org/officeDocument/2006/math">
                    <m:d>
                      <m:dPr>
                        <m:ctrlPr>
                          <a:rPr lang="en-US" altLang="zh-CN" sz="2800" i="1" smtClean="0">
                            <a:solidFill>
                              <a:srgbClr val="C00000"/>
                            </a:solidFill>
                            <a:latin typeface="Cambria Math" panose="02040503050406030204" pitchFamily="18" charset="0"/>
                          </a:rPr>
                        </m:ctrlPr>
                      </m:dPr>
                      <m:e>
                        <m:r>
                          <a:rPr lang="zh-CN" altLang="en-US" sz="2800" i="1">
                            <a:solidFill>
                              <a:srgbClr val="C00000"/>
                            </a:solidFill>
                            <a:latin typeface="Cambria Math" panose="02040503050406030204" pitchFamily="18" charset="0"/>
                          </a:rPr>
                          <m:t>一</m:t>
                        </m:r>
                        <m:r>
                          <a:rPr lang="zh-CN" altLang="en-US" sz="2800" i="1" smtClean="0">
                            <a:solidFill>
                              <a:srgbClr val="C00000"/>
                            </a:solidFill>
                            <a:latin typeface="Cambria Math" panose="02040503050406030204" pitchFamily="18" charset="0"/>
                          </a:rPr>
                          <m:t>空间</m:t>
                        </m:r>
                        <m:r>
                          <a:rPr lang="zh-CN" altLang="en-US" sz="2800" i="1">
                            <a:solidFill>
                              <a:srgbClr val="C00000"/>
                            </a:solidFill>
                            <a:latin typeface="Cambria Math" panose="02040503050406030204" pitchFamily="18" charset="0"/>
                          </a:rPr>
                          <m:t>是</m:t>
                        </m:r>
                        <m:r>
                          <a:rPr lang="zh-CN" altLang="en-US" sz="2800" i="1" smtClean="0">
                            <a:solidFill>
                              <a:srgbClr val="C00000"/>
                            </a:solidFill>
                            <a:latin typeface="Cambria Math" panose="02040503050406030204" pitchFamily="18" charset="0"/>
                          </a:rPr>
                          <m:t>另一</m:t>
                        </m:r>
                        <m:r>
                          <a:rPr lang="zh-CN" altLang="en-US" sz="2800" i="1">
                            <a:solidFill>
                              <a:srgbClr val="C00000"/>
                            </a:solidFill>
                            <a:latin typeface="Cambria Math" panose="02040503050406030204" pitchFamily="18" charset="0"/>
                          </a:rPr>
                          <m:t>空间</m:t>
                        </m:r>
                        <m:r>
                          <a:rPr lang="zh-CN" altLang="en-US" sz="2800" i="1" smtClean="0">
                            <a:solidFill>
                              <a:srgbClr val="C00000"/>
                            </a:solidFill>
                            <a:latin typeface="Cambria Math" panose="02040503050406030204" pitchFamily="18" charset="0"/>
                          </a:rPr>
                          <m:t>子集</m:t>
                        </m:r>
                        <m:r>
                          <a:rPr lang="zh-CN" altLang="en-US" sz="2800" i="1">
                            <a:solidFill>
                              <a:srgbClr val="C00000"/>
                            </a:solidFill>
                            <a:latin typeface="Cambria Math" panose="02040503050406030204" pitchFamily="18" charset="0"/>
                          </a:rPr>
                          <m:t>且</m:t>
                        </m:r>
                        <m:r>
                          <a:rPr lang="zh-CN" altLang="en-US" sz="2800" i="1" smtClean="0">
                            <a:solidFill>
                              <a:srgbClr val="C00000"/>
                            </a:solidFill>
                            <a:latin typeface="Cambria Math" panose="02040503050406030204" pitchFamily="18" charset="0"/>
                          </a:rPr>
                          <m:t>两</m:t>
                        </m:r>
                        <m:r>
                          <a:rPr lang="zh-CN" altLang="en-US" sz="2800" i="1">
                            <a:solidFill>
                              <a:srgbClr val="C00000"/>
                            </a:solidFill>
                            <a:latin typeface="Cambria Math" panose="02040503050406030204" pitchFamily="18" charset="0"/>
                          </a:rPr>
                          <m:t>空间</m:t>
                        </m:r>
                        <m:r>
                          <a:rPr lang="zh-CN" altLang="en-US" sz="2800" i="1" smtClean="0">
                            <a:solidFill>
                              <a:srgbClr val="C00000"/>
                            </a:solidFill>
                            <a:latin typeface="Cambria Math" panose="02040503050406030204" pitchFamily="18" charset="0"/>
                          </a:rPr>
                          <m:t>维数</m:t>
                        </m:r>
                        <m:r>
                          <a:rPr lang="zh-CN" altLang="en-US" sz="2800" i="1">
                            <a:solidFill>
                              <a:srgbClr val="C00000"/>
                            </a:solidFill>
                            <a:latin typeface="Cambria Math" panose="02040503050406030204" pitchFamily="18" charset="0"/>
                          </a:rPr>
                          <m:t>相等</m:t>
                        </m:r>
                      </m:e>
                    </m:d>
                  </m:oMath>
                </a14:m>
                <a:r>
                  <a:rPr lang="en-US" altLang="zh-CN" sz="2800" dirty="0">
                    <a:solidFill>
                      <a:srgbClr val="C00000"/>
                    </a:solidFill>
                    <a:latin typeface="仿宋" panose="02010609060101010101" pitchFamily="49" charset="-122"/>
                    <a:ea typeface="仿宋" panose="02010609060101010101" pitchFamily="49" charset="-122"/>
                  </a:rPr>
                  <a:t>:</a:t>
                </a:r>
              </a:p>
              <a:p>
                <a:pPr>
                  <a:lnSpc>
                    <a:spcPct val="120000"/>
                  </a:lnSpc>
                </a:pPr>
                <a:r>
                  <a:rPr lang="zh-CN" altLang="en-US" dirty="0"/>
                  <a:t>已知</a:t>
                </a:r>
                <a14:m>
                  <m:oMath xmlns:m="http://schemas.openxmlformats.org/officeDocument/2006/math">
                    <m:r>
                      <a:rPr lang="en-US" altLang="zh-CN" i="1">
                        <a:latin typeface="Cambria Math" panose="02040503050406030204"/>
                      </a:rPr>
                      <m:t>𝑅</m:t>
                    </m:r>
                    <m:d>
                      <m:dPr>
                        <m:ctrlPr>
                          <a:rPr lang="zh-CN" altLang="zh-CN" i="1">
                            <a:latin typeface="Cambria Math" panose="02040503050406030204" pitchFamily="18" charset="0"/>
                          </a:rPr>
                        </m:ctrlPr>
                      </m:dPr>
                      <m:e>
                        <m:r>
                          <a:rPr lang="en-US" altLang="zh-CN" i="1">
                            <a:latin typeface="Cambria Math" panose="02040503050406030204"/>
                          </a:rPr>
                          <m:t>𝐴</m:t>
                        </m:r>
                      </m:e>
                    </m:d>
                    <m:r>
                      <a:rPr lang="en-US" altLang="zh-CN" i="1">
                        <a:latin typeface="Cambria Math" panose="02040503050406030204" pitchFamily="18" charset="0"/>
                      </a:rPr>
                      <m:t>+</m:t>
                    </m:r>
                    <m:r>
                      <a:rPr lang="en-US" altLang="zh-CN" i="1">
                        <a:latin typeface="Cambria Math" panose="02040503050406030204"/>
                      </a:rPr>
                      <m:t>𝑅</m:t>
                    </m:r>
                    <m:r>
                      <a:rPr lang="en-US" altLang="zh-CN" i="1">
                        <a:latin typeface="Cambria Math" panose="02040503050406030204"/>
                      </a:rPr>
                      <m:t>(</m:t>
                    </m:r>
                    <m:r>
                      <a:rPr lang="en-US" altLang="zh-CN" i="1">
                        <a:latin typeface="Cambria Math" panose="02040503050406030204"/>
                      </a:rPr>
                      <m:t>𝐼</m:t>
                    </m:r>
                    <m:r>
                      <a:rPr lang="en-US" altLang="zh-CN" i="1">
                        <a:latin typeface="Cambria Math" panose="02040503050406030204"/>
                      </a:rPr>
                      <m:t>−</m:t>
                    </m:r>
                    <m:r>
                      <a:rPr lang="en-US" altLang="zh-CN" i="1">
                        <a:latin typeface="Cambria Math" panose="02040503050406030204"/>
                      </a:rPr>
                      <m:t>𝐴</m:t>
                    </m:r>
                    <m:r>
                      <a:rPr lang="en-US" altLang="zh-CN" i="1">
                        <a:latin typeface="Cambria Math" panose="02040503050406030204"/>
                      </a:rPr>
                      <m:t>)</m:t>
                    </m:r>
                  </m:oMath>
                </a14:m>
                <a:r>
                  <a:rPr lang="zh-CN" altLang="zh-CN" dirty="0"/>
                  <a:t>一定是</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a:rPr>
                          <m:t>ℂ</m:t>
                        </m:r>
                      </m:e>
                      <m:sup>
                        <m:r>
                          <a:rPr lang="en-US" altLang="zh-CN" i="1">
                            <a:latin typeface="Cambria Math" panose="02040503050406030204"/>
                          </a:rPr>
                          <m:t>𝑛</m:t>
                        </m:r>
                      </m:sup>
                    </m:sSup>
                  </m:oMath>
                </a14:m>
                <a:r>
                  <a:rPr lang="zh-CN" altLang="zh-CN" dirty="0"/>
                  <a:t>的子空间</a:t>
                </a:r>
                <a:r>
                  <a:rPr lang="en-US" altLang="zh-CN" sz="2800" dirty="0">
                    <a:latin typeface="仿宋" panose="02010609060101010101" pitchFamily="49" charset="-122"/>
                    <a:ea typeface="仿宋" panose="02010609060101010101" pitchFamily="49" charset="-122"/>
                  </a:rPr>
                  <a:t>,</a:t>
                </a:r>
                <a:r>
                  <a:rPr lang="zh-CN" altLang="en-US" sz="2800" dirty="0">
                    <a:solidFill>
                      <a:schemeClr val="tx1"/>
                    </a:solidFill>
                  </a:rPr>
                  <a:t>故</a:t>
                </a:r>
                <a:endParaRPr lang="en-US" altLang="zh-CN" sz="2800" dirty="0">
                  <a:solidFill>
                    <a:schemeClr val="tx1"/>
                  </a:solidFill>
                </a:endParaRPr>
              </a:p>
              <a:p>
                <a:pPr>
                  <a:lnSpc>
                    <a:spcPct val="120000"/>
                  </a:lnSpc>
                </a:pPr>
                <a14:m>
                  <m:oMathPara xmlns:m="http://schemas.openxmlformats.org/officeDocument/2006/math">
                    <m:oMathParaPr>
                      <m:jc m:val="centerGroup"/>
                    </m:oMathParaPr>
                    <m:oMath xmlns:m="http://schemas.openxmlformats.org/officeDocument/2006/math">
                      <m:r>
                        <a:rPr lang="en-US" altLang="zh-CN" sz="2800" b="0" i="1" smtClean="0">
                          <a:solidFill>
                            <a:schemeClr val="tx1"/>
                          </a:solidFill>
                          <a:latin typeface="Cambria Math" panose="02040503050406030204" pitchFamily="18" charset="0"/>
                        </a:rPr>
                        <m:t>         </m:t>
                      </m:r>
                      <m:sSup>
                        <m:sSupPr>
                          <m:ctrlPr>
                            <a:rPr lang="zh-CN" altLang="zh-CN" sz="2800" i="1">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ℂ</m:t>
                          </m:r>
                        </m:e>
                        <m:sup>
                          <m:r>
                            <a:rPr lang="en-US" altLang="zh-CN" sz="2800" i="1">
                              <a:solidFill>
                                <a:schemeClr val="tx1"/>
                              </a:solidFill>
                              <a:latin typeface="Cambria Math" panose="02040503050406030204" pitchFamily="18" charset="0"/>
                            </a:rPr>
                            <m:t>𝑛</m:t>
                          </m:r>
                        </m:sup>
                      </m:sSup>
                      <m:r>
                        <a:rPr lang="en-US" altLang="zh-CN" sz="2800" i="1">
                          <a:solidFill>
                            <a:schemeClr val="tx1"/>
                          </a:solidFill>
                          <a:latin typeface="Cambria Math" panose="02040503050406030204" pitchFamily="18" charset="0"/>
                        </a:rPr>
                        <m:t>=</m:t>
                      </m:r>
                      <m:r>
                        <a:rPr lang="en-US" altLang="zh-CN" sz="2800" i="1" smtClean="0">
                          <a:solidFill>
                            <a:schemeClr val="tx1"/>
                          </a:solidFill>
                          <a:latin typeface="Cambria Math" panose="02040503050406030204" pitchFamily="18" charset="0"/>
                        </a:rPr>
                        <m:t>𝑅</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𝐴</m:t>
                          </m:r>
                        </m:e>
                      </m:d>
                      <m:acc>
                        <m:accPr>
                          <m:chr m:val="̇"/>
                          <m:ctrlPr>
                            <a:rPr lang="en-US" altLang="zh-CN" sz="2800" i="1">
                              <a:solidFill>
                                <a:schemeClr val="tx1"/>
                              </a:solidFill>
                              <a:latin typeface="Cambria Math" panose="02040503050406030204" pitchFamily="18" charset="0"/>
                            </a:rPr>
                          </m:ctrlPr>
                        </m:accPr>
                        <m:e>
                          <m:r>
                            <a:rPr lang="en-US" altLang="zh-CN" sz="2800" i="1">
                              <a:solidFill>
                                <a:schemeClr val="tx1"/>
                              </a:solidFill>
                              <a:latin typeface="Cambria Math" panose="02040503050406030204" pitchFamily="18" charset="0"/>
                            </a:rPr>
                            <m:t>+</m:t>
                          </m:r>
                        </m:e>
                      </m:acc>
                      <m:r>
                        <a:rPr lang="en-US" altLang="zh-CN" sz="2800" i="1">
                          <a:solidFill>
                            <a:schemeClr val="tx1"/>
                          </a:solidFill>
                          <a:latin typeface="Cambria Math" panose="02040503050406030204" pitchFamily="18" charset="0"/>
                        </a:rPr>
                        <m:t>𝑅</m:t>
                      </m:r>
                      <m:d>
                        <m:dPr>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𝐼</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a:rPr>
                            <m:t>𝐴</m:t>
                          </m:r>
                        </m:e>
                      </m:d>
                      <m:r>
                        <a:rPr lang="en-US" altLang="zh-CN" sz="2800" i="1" dirty="0" smtClean="0">
                          <a:solidFill>
                            <a:srgbClr val="FF0000"/>
                          </a:solidFill>
                          <a:latin typeface="Cambria Math" panose="02040503050406030204" pitchFamily="18" charset="0"/>
                          <a:ea typeface="Cambria Math" panose="02040503050406030204" pitchFamily="18" charset="0"/>
                        </a:rPr>
                        <m:t>⟺</m:t>
                      </m:r>
                    </m:oMath>
                  </m:oMathPara>
                </a14:m>
                <a:endParaRPr lang="en-US" altLang="zh-CN" sz="2800" dirty="0">
                  <a:solidFill>
                    <a:schemeClr val="tx1"/>
                  </a:solidFill>
                  <a:ea typeface="Cambria Math" panose="02040503050406030204" pitchFamily="18" charset="0"/>
                </a:endParaRPr>
              </a:p>
              <a:p>
                <a:pPr>
                  <a:lnSpc>
                    <a:spcPct val="120000"/>
                  </a:lnSpc>
                </a:pPr>
                <a14:m>
                  <m:oMath xmlns:m="http://schemas.openxmlformats.org/officeDocument/2006/math">
                    <m:r>
                      <a:rPr lang="en-US" altLang="zh-CN" sz="2800" b="0" i="1" dirty="0" smtClean="0">
                        <a:latin typeface="Cambria Math" panose="02040503050406030204" pitchFamily="18" charset="0"/>
                      </a:rPr>
                      <m:t>        </m:t>
                    </m:r>
                    <m:r>
                      <m:rPr>
                        <m:sty m:val="p"/>
                      </m:rPr>
                      <a:rPr lang="en-US" altLang="zh-CN" sz="2800" i="1" dirty="0">
                        <a:latin typeface="Cambria Math" panose="02040503050406030204" pitchFamily="18" charset="0"/>
                      </a:rPr>
                      <m:t>dim</m:t>
                    </m:r>
                    <m:d>
                      <m:dPr>
                        <m:ctrlPr>
                          <a:rPr lang="en-US" altLang="zh-CN" sz="2800" i="1" dirty="0" smtClean="0">
                            <a:latin typeface="Cambria Math" panose="02040503050406030204" pitchFamily="18" charset="0"/>
                          </a:rPr>
                        </m:ctrlPr>
                      </m:dPr>
                      <m:e>
                        <m:r>
                          <a:rPr lang="en-US" altLang="zh-CN" sz="2800" i="1">
                            <a:latin typeface="Cambria Math" panose="02040503050406030204" pitchFamily="18" charset="0"/>
                          </a:rPr>
                          <m:t>𝑅</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e>
                    </m:d>
                    <m:r>
                      <a:rPr lang="en-US" altLang="zh-CN" sz="2800" b="0" i="1" dirty="0" smtClean="0">
                        <a:latin typeface="Cambria Math" panose="02040503050406030204" pitchFamily="18" charset="0"/>
                      </a:rPr>
                      <m:t>+</m:t>
                    </m:r>
                    <m:r>
                      <m:rPr>
                        <m:sty m:val="p"/>
                      </m:rPr>
                      <a:rPr lang="en-US" altLang="zh-CN" sz="2800" i="1" dirty="0">
                        <a:latin typeface="Cambria Math" panose="02040503050406030204" pitchFamily="18" charset="0"/>
                      </a:rPr>
                      <m:t>dim</m:t>
                    </m:r>
                    <m:d>
                      <m:dPr>
                        <m:ctrlPr>
                          <a:rPr lang="en-US" altLang="zh-CN" sz="2800" b="0" i="1" dirty="0" smtClean="0">
                            <a:latin typeface="Cambria Math" panose="02040503050406030204" pitchFamily="18" charset="0"/>
                          </a:rPr>
                        </m:ctrlPr>
                      </m:dPr>
                      <m:e>
                        <m:r>
                          <a:rPr lang="en-US" altLang="zh-CN" sz="2800" i="1">
                            <a:latin typeface="Cambria Math" panose="02040503050406030204" pitchFamily="18" charset="0"/>
                          </a:rPr>
                          <m:t>𝑅</m:t>
                        </m:r>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𝐼</m:t>
                            </m:r>
                            <m:r>
                              <a:rPr lang="en-US" altLang="zh-CN" sz="2800" i="1" dirty="0">
                                <a:latin typeface="Cambria Math" panose="02040503050406030204" pitchFamily="18" charset="0"/>
                              </a:rPr>
                              <m:t>−</m:t>
                            </m:r>
                            <m:r>
                              <a:rPr lang="en-US" altLang="zh-CN" sz="2800" i="1" dirty="0">
                                <a:latin typeface="Cambria Math" panose="02040503050406030204"/>
                              </a:rPr>
                              <m:t>𝐴</m:t>
                            </m:r>
                          </m:e>
                        </m:d>
                      </m:e>
                    </m:d>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𝑛</m:t>
                    </m:r>
                    <m:r>
                      <a:rPr lang="en-US" altLang="zh-CN" sz="2800" i="1" dirty="0" smtClean="0">
                        <a:solidFill>
                          <a:srgbClr val="FF0000"/>
                        </a:solidFill>
                        <a:latin typeface="Cambria Math" panose="02040503050406030204" pitchFamily="18" charset="0"/>
                        <a:ea typeface="Cambria Math" panose="02040503050406030204" pitchFamily="18" charset="0"/>
                      </a:rPr>
                      <m:t>⟺</m:t>
                    </m:r>
                  </m:oMath>
                </a14:m>
                <a:r>
                  <a:rPr lang="en-US" altLang="zh-CN" sz="2800" dirty="0">
                    <a:ea typeface="Cambria Math" panose="02040503050406030204" pitchFamily="18" charset="0"/>
                  </a:rPr>
                  <a:t> </a:t>
                </a:r>
              </a:p>
              <a:p>
                <a:pPr>
                  <a:lnSpc>
                    <a:spcPct val="120000"/>
                  </a:lnSpc>
                </a:pPr>
                <a14:m>
                  <m:oMathPara xmlns:m="http://schemas.openxmlformats.org/officeDocument/2006/math">
                    <m:oMathParaPr>
                      <m:jc m:val="centerGroup"/>
                    </m:oMathParaPr>
                    <m:oMath xmlns:m="http://schemas.openxmlformats.org/officeDocument/2006/math">
                      <m:r>
                        <m:rPr>
                          <m:sty m:val="p"/>
                        </m:rPr>
                        <a:rPr lang="en-US" altLang="zh-CN" sz="2800" i="1" dirty="0">
                          <a:latin typeface="Cambria Math" panose="02040503050406030204" pitchFamily="18" charset="0"/>
                        </a:rPr>
                        <m:t>rank</m:t>
                      </m:r>
                      <m:d>
                        <m:dPr>
                          <m:ctrlPr>
                            <a:rPr lang="en-US" altLang="zh-CN" sz="2800" i="1" dirty="0" smtClean="0">
                              <a:latin typeface="Cambria Math" panose="02040503050406030204" pitchFamily="18" charset="0"/>
                            </a:rPr>
                          </m:ctrlPr>
                        </m:dPr>
                        <m:e>
                          <m:r>
                            <a:rPr lang="en-US" altLang="zh-CN" sz="2800" b="0" i="1" dirty="0" smtClean="0">
                              <a:latin typeface="Cambria Math" panose="02040503050406030204" pitchFamily="18" charset="0"/>
                            </a:rPr>
                            <m:t>𝐴</m:t>
                          </m:r>
                        </m:e>
                      </m:d>
                      <m:r>
                        <a:rPr lang="en-US" altLang="zh-CN" sz="2800" b="0" i="1" dirty="0" smtClean="0">
                          <a:latin typeface="Cambria Math" panose="02040503050406030204" pitchFamily="18" charset="0"/>
                        </a:rPr>
                        <m:t>+</m:t>
                      </m:r>
                      <m:r>
                        <m:rPr>
                          <m:sty m:val="p"/>
                        </m:rPr>
                        <a:rPr lang="en-US" altLang="zh-CN" sz="2800" i="1" dirty="0">
                          <a:latin typeface="Cambria Math" panose="02040503050406030204" pitchFamily="18" charset="0"/>
                        </a:rPr>
                        <m:t>rank</m:t>
                      </m:r>
                      <m:d>
                        <m:dPr>
                          <m:ctrlPr>
                            <a:rPr lang="en-US" altLang="zh-CN" sz="2800" b="0" i="1" dirty="0" smtClean="0">
                              <a:latin typeface="Cambria Math" panose="02040503050406030204" pitchFamily="18" charset="0"/>
                            </a:rPr>
                          </m:ctrlPr>
                        </m:dPr>
                        <m:e>
                          <m:r>
                            <a:rPr lang="en-US" altLang="zh-CN" sz="2800" b="0" i="1" dirty="0" smtClean="0">
                              <a:latin typeface="Cambria Math" panose="02040503050406030204" pitchFamily="18" charset="0"/>
                            </a:rPr>
                            <m:t>𝐼</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𝐴</m:t>
                          </m:r>
                        </m:e>
                      </m:d>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𝑛</m:t>
                      </m:r>
                      <m:r>
                        <a:rPr lang="en-US" altLang="zh-CN" sz="2800" i="1" dirty="0" smtClean="0">
                          <a:solidFill>
                            <a:srgbClr val="FF0000"/>
                          </a:solidFill>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  </m:t>
                      </m:r>
                    </m:oMath>
                  </m:oMathPara>
                </a14:m>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r>
                        <a:rPr lang="en-US" altLang="zh-CN" sz="2800" b="0" i="1" dirty="0" smtClean="0">
                          <a:latin typeface="Cambria Math" panose="02040503050406030204" pitchFamily="18" charset="0"/>
                        </a:rPr>
                        <m:t>                    </m:t>
                      </m:r>
                      <m:r>
                        <m:rPr>
                          <m:sty m:val="p"/>
                        </m:rPr>
                        <a:rPr lang="en-US" altLang="zh-CN" sz="2800" i="1" dirty="0" smtClean="0">
                          <a:latin typeface="Cambria Math" panose="02040503050406030204" pitchFamily="18" charset="0"/>
                        </a:rPr>
                        <m:t>rank</m:t>
                      </m:r>
                      <m:d>
                        <m:dPr>
                          <m:ctrlPr>
                            <a:rPr lang="en-US" altLang="zh-CN" sz="2800" b="0" i="1" dirty="0" smtClean="0">
                              <a:latin typeface="Cambria Math" panose="02040503050406030204" pitchFamily="18" charset="0"/>
                            </a:rPr>
                          </m:ctrlPr>
                        </m:dPr>
                        <m:e>
                          <m:r>
                            <a:rPr lang="en-US" altLang="zh-CN" sz="2800" b="0" i="1" dirty="0" smtClean="0">
                              <a:latin typeface="Cambria Math" panose="02040503050406030204" pitchFamily="18" charset="0"/>
                            </a:rPr>
                            <m:t>𝐼</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𝐴</m:t>
                          </m:r>
                        </m:e>
                      </m:d>
                      <m:r>
                        <a:rPr lang="en-US" altLang="zh-CN" sz="2800" i="1" dirty="0">
                          <a:latin typeface="Cambria Math" panose="02040503050406030204" pitchFamily="18" charset="0"/>
                        </a:rPr>
                        <m:t>=</m:t>
                      </m:r>
                      <m:r>
                        <a:rPr lang="en-US" altLang="zh-CN" sz="2800" b="0" i="1" dirty="0" smtClean="0">
                          <a:latin typeface="Cambria Math" panose="02040503050406030204" pitchFamily="18" charset="0"/>
                        </a:rPr>
                        <m:t>𝑛</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𝑟</m:t>
                      </m:r>
                    </m:oMath>
                  </m:oMathPara>
                </a14:m>
                <a:endParaRPr lang="en-US" altLang="zh-CN" sz="2800" i="1" dirty="0"/>
              </a:p>
              <a:p>
                <a:pPr>
                  <a:lnSpc>
                    <a:spcPct val="120000"/>
                  </a:lnSpc>
                </a:pPr>
                <a:r>
                  <a:rPr lang="zh-CN" altLang="en-US" sz="2800" dirty="0"/>
                  <a:t>式中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r>
                      <m:rPr>
                        <m:sty m:val="p"/>
                      </m:rPr>
                      <a:rPr lang="en-US" altLang="zh-CN" sz="2800" i="1" dirty="0" smtClean="0">
                        <a:latin typeface="Cambria Math" panose="02040503050406030204" pitchFamily="18" charset="0"/>
                      </a:rPr>
                      <m:t>rank</m:t>
                    </m:r>
                    <m:d>
                      <m:dPr>
                        <m:ctrlPr>
                          <a:rPr lang="en-US" altLang="zh-CN" sz="2800" b="0" i="1" dirty="0" smtClean="0">
                            <a:latin typeface="Cambria Math" panose="02040503050406030204" pitchFamily="18" charset="0"/>
                          </a:rPr>
                        </m:ctrlPr>
                      </m:dPr>
                      <m:e>
                        <m:r>
                          <a:rPr lang="en-US" altLang="zh-CN" sz="2800" b="0" i="1" dirty="0" smtClean="0">
                            <a:latin typeface="Cambria Math" panose="02040503050406030204" pitchFamily="18" charset="0"/>
                          </a:rPr>
                          <m:t>𝐴</m:t>
                        </m:r>
                      </m:e>
                    </m:d>
                    <m:r>
                      <a:rPr lang="en-US" altLang="zh-CN" sz="2800" i="1" dirty="0">
                        <a:latin typeface="Cambria Math" panose="02040503050406030204" pitchFamily="18" charset="0"/>
                      </a:rPr>
                      <m:t>=</m:t>
                    </m:r>
                    <m:r>
                      <a:rPr lang="en-US" altLang="zh-CN" sz="2800" b="0" i="1" dirty="0" smtClean="0">
                        <a:solidFill>
                          <a:schemeClr val="tx1"/>
                        </a:solidFill>
                        <a:latin typeface="Cambria Math" panose="02040503050406030204" pitchFamily="18" charset="0"/>
                      </a:rPr>
                      <m:t>𝑟</m:t>
                    </m:r>
                  </m:oMath>
                </a14:m>
                <a:r>
                  <a:rPr lang="en-US" altLang="zh-CN" sz="2800" dirty="0">
                    <a:solidFill>
                      <a:schemeClr val="tx1"/>
                    </a:solidFill>
                    <a:latin typeface="仿宋" panose="02010609060101010101" pitchFamily="49" charset="-122"/>
                    <a:ea typeface="仿宋" panose="02010609060101010101" pitchFamily="49" charset="-122"/>
                  </a:rPr>
                  <a:t>.</a:t>
                </a:r>
                <a:endParaRPr lang="en-US" altLang="zh-CN" sz="2800" i="1" dirty="0">
                  <a:solidFill>
                    <a:schemeClr val="tx1"/>
                  </a:solidFill>
                </a:endParaRPr>
              </a:p>
              <a:p>
                <a:pPr>
                  <a:lnSpc>
                    <a:spcPct val="120000"/>
                  </a:lnSpc>
                </a:pPr>
                <a:endParaRPr lang="zh-CN" altLang="zh-CN" sz="2800" dirty="0"/>
              </a:p>
              <a:p>
                <a:pPr>
                  <a:lnSpc>
                    <a:spcPct val="120000"/>
                  </a:lnSpc>
                </a:pPr>
                <a:r>
                  <a:rPr lang="en-US" altLang="zh-CN" sz="2800" dirty="0"/>
                  <a:t> </a:t>
                </a:r>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94155" cy="4935337"/>
              </a:xfrm>
              <a:prstGeom prst="rect">
                <a:avLst/>
              </a:prstGeom>
              <a:blipFill rotWithShape="1">
                <a:blip r:embed="rId2"/>
                <a:stretch>
                  <a:fillRect l="-7" t="-12" r="-460" b="-111229"/>
                </a:stretch>
              </a:blipFill>
            </p:spPr>
            <p:txBody>
              <a:bodyPr/>
              <a:lstStyle/>
              <a:p>
                <a:r>
                  <a:rPr lang="zh-CN" altLang="en-US">
                    <a:noFill/>
                  </a:rPr>
                  <a:t> </a:t>
                </a:r>
              </a:p>
            </p:txBody>
          </p:sp>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94155"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1.5.4</a:t>
                </a:r>
                <a14:m>
                  <m:oMath xmlns:m="http://schemas.openxmlformats.org/officeDocument/2006/math">
                    <m:d>
                      <m:dPr>
                        <m:ctrlPr>
                          <a:rPr lang="en-US" altLang="zh-CN" sz="2800" b="1" i="1" smtClean="0">
                            <a:solidFill>
                              <a:schemeClr val="accent6">
                                <a:lumMod val="75000"/>
                              </a:schemeClr>
                            </a:solidFill>
                            <a:latin typeface="Cambria Math" panose="02040503050406030204" pitchFamily="18" charset="0"/>
                          </a:rPr>
                        </m:ctrlPr>
                      </m:dPr>
                      <m:e>
                        <m:r>
                          <a:rPr lang="zh-CN" altLang="en-US" sz="2800" b="1" i="1" smtClean="0">
                            <a:solidFill>
                              <a:schemeClr val="accent6">
                                <a:lumMod val="75000"/>
                              </a:schemeClr>
                            </a:solidFill>
                            <a:latin typeface="Cambria Math" panose="02040503050406030204"/>
                          </a:rPr>
                          <m:t>续</m:t>
                        </m:r>
                      </m:e>
                    </m:d>
                  </m:oMath>
                </a14:m>
                <a:endParaRPr lang="en-US" altLang="zh-CN" sz="2800" dirty="0">
                  <a:solidFill>
                    <a:srgbClr val="0000FF"/>
                  </a:solidFill>
                </a:endParaRPr>
              </a:p>
              <a:p>
                <a:pPr>
                  <a:lnSpc>
                    <a:spcPct val="120000"/>
                  </a:lnSpc>
                </a:pPr>
                <a:r>
                  <a:rPr lang="zh-CN" altLang="en-US" sz="2800" dirty="0">
                    <a:solidFill>
                      <a:srgbClr val="0000FF"/>
                    </a:solidFill>
                  </a:rPr>
                  <a:t>证明 </a:t>
                </a:r>
                <a14:m>
                  <m:oMath xmlns:m="http://schemas.openxmlformats.org/officeDocument/2006/math">
                    <m:r>
                      <m:rPr>
                        <m:sty m:val="p"/>
                      </m:rPr>
                      <a:rPr lang="en-US" altLang="zh-CN" sz="2800" i="1" dirty="0" smtClean="0">
                        <a:solidFill>
                          <a:srgbClr val="0000FF"/>
                        </a:solidFill>
                        <a:latin typeface="Cambria Math" panose="02040503050406030204" pitchFamily="18" charset="0"/>
                      </a:rPr>
                      <m:t>rank</m:t>
                    </m:r>
                    <m:d>
                      <m:dPr>
                        <m:ctrlPr>
                          <a:rPr lang="en-US" altLang="zh-CN" sz="2800" i="1" dirty="0">
                            <a:solidFill>
                              <a:srgbClr val="0000FF"/>
                            </a:solidFill>
                            <a:latin typeface="Cambria Math" panose="02040503050406030204" pitchFamily="18" charset="0"/>
                          </a:rPr>
                        </m:ctrlPr>
                      </m:dPr>
                      <m:e>
                        <m:r>
                          <a:rPr lang="en-US" altLang="zh-CN" sz="2800" i="1" dirty="0">
                            <a:solidFill>
                              <a:srgbClr val="0000FF"/>
                            </a:solidFill>
                            <a:latin typeface="Cambria Math" panose="02040503050406030204" pitchFamily="18" charset="0"/>
                          </a:rPr>
                          <m:t>𝐼</m:t>
                        </m:r>
                        <m:r>
                          <a:rPr lang="en-US" altLang="zh-CN" sz="2800" i="1" dirty="0">
                            <a:solidFill>
                              <a:srgbClr val="0000FF"/>
                            </a:solidFill>
                            <a:latin typeface="Cambria Math" panose="02040503050406030204" pitchFamily="18" charset="0"/>
                          </a:rPr>
                          <m:t>−</m:t>
                        </m:r>
                        <m:r>
                          <a:rPr lang="en-US" altLang="zh-CN" sz="2800" i="1" dirty="0">
                            <a:solidFill>
                              <a:srgbClr val="0000FF"/>
                            </a:solidFill>
                            <a:latin typeface="Cambria Math" panose="02040503050406030204" pitchFamily="18" charset="0"/>
                          </a:rPr>
                          <m:t>𝐴</m:t>
                        </m:r>
                      </m:e>
                    </m:d>
                    <m:r>
                      <a:rPr lang="en-US" altLang="zh-CN" sz="2800" i="1" dirty="0">
                        <a:solidFill>
                          <a:srgbClr val="0000FF"/>
                        </a:solidFill>
                        <a:latin typeface="Cambria Math" panose="02040503050406030204" pitchFamily="18" charset="0"/>
                      </a:rPr>
                      <m:t>=</m:t>
                    </m:r>
                    <m:r>
                      <a:rPr lang="en-US" altLang="zh-CN" sz="2800" i="1" dirty="0">
                        <a:solidFill>
                          <a:srgbClr val="0000FF"/>
                        </a:solidFill>
                        <a:latin typeface="Cambria Math" panose="02040503050406030204" pitchFamily="18" charset="0"/>
                      </a:rPr>
                      <m:t>𝑛</m:t>
                    </m:r>
                    <m:r>
                      <a:rPr lang="en-US" altLang="zh-CN" sz="2800" i="1" dirty="0">
                        <a:solidFill>
                          <a:srgbClr val="0000FF"/>
                        </a:solidFill>
                        <a:latin typeface="Cambria Math" panose="02040503050406030204" pitchFamily="18" charset="0"/>
                      </a:rPr>
                      <m:t>−</m:t>
                    </m:r>
                    <m:r>
                      <a:rPr lang="en-US" altLang="zh-CN" sz="2800" i="1" dirty="0">
                        <a:solidFill>
                          <a:srgbClr val="0000FF"/>
                        </a:solidFill>
                        <a:latin typeface="Cambria Math" panose="02040503050406030204" pitchFamily="18" charset="0"/>
                      </a:rPr>
                      <m:t>𝑟</m:t>
                    </m:r>
                    <m:r>
                      <m:rPr>
                        <m:nor/>
                      </m:rPr>
                      <a:rPr lang="en-US" altLang="zh-CN" sz="2800" dirty="0">
                        <a:solidFill>
                          <a:srgbClr val="0000FF"/>
                        </a:solidFill>
                        <a:latin typeface="仿宋" panose="02010609060101010101" pitchFamily="49" charset="-122"/>
                        <a:ea typeface="仿宋" panose="02010609060101010101" pitchFamily="49" charset="-122"/>
                      </a:rPr>
                      <m:t>.</m:t>
                    </m:r>
                  </m:oMath>
                </a14:m>
                <a:endParaRPr lang="en-US" altLang="zh-CN" sz="2800" dirty="0">
                  <a:solidFill>
                    <a:srgbClr val="0000FF"/>
                  </a:solidFill>
                  <a:latin typeface="仿宋" panose="02010609060101010101" pitchFamily="49" charset="-122"/>
                  <a:ea typeface="仿宋" panose="02010609060101010101" pitchFamily="49" charset="-122"/>
                </a:endParaRPr>
              </a:p>
              <a:p>
                <a:pPr>
                  <a:lnSpc>
                    <a:spcPct val="120000"/>
                  </a:lnSpc>
                </a:pPr>
                <a:r>
                  <a:rPr lang="zh-CN" altLang="en-US" sz="2800" dirty="0"/>
                  <a:t>一方面</a:t>
                </a:r>
                <a:r>
                  <a:rPr lang="en-US" altLang="zh-CN" sz="2800" dirty="0">
                    <a:latin typeface="仿宋" panose="02010609060101010101" pitchFamily="49" charset="-122"/>
                    <a:ea typeface="仿宋" panose="02010609060101010101" pitchFamily="49" charset="-122"/>
                  </a:rPr>
                  <a:t>,</a:t>
                </a:r>
                <a:r>
                  <a:rPr lang="zh-CN" altLang="en-US" sz="2800" dirty="0">
                    <a:solidFill>
                      <a:schemeClr val="tx1"/>
                    </a:solidFill>
                  </a:rPr>
                  <a:t>根据</a:t>
                </a:r>
                <a14:m>
                  <m:oMath xmlns:m="http://schemas.openxmlformats.org/officeDocument/2006/math">
                    <m:r>
                      <a:rPr lang="en-US" altLang="zh-CN" sz="2800" i="1" dirty="0" smtClean="0">
                        <a:solidFill>
                          <a:schemeClr val="tx1"/>
                        </a:solidFill>
                        <a:latin typeface="Cambria Math" panose="02040503050406030204" pitchFamily="18" charset="0"/>
                      </a:rPr>
                      <m:t>𝐴</m:t>
                    </m:r>
                    <m:d>
                      <m:dPr>
                        <m:ctrlPr>
                          <a:rPr lang="en-US" altLang="zh-CN" sz="2800" i="1" dirty="0" smtClean="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𝐼</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𝐴</m:t>
                        </m:r>
                      </m:e>
                    </m:d>
                    <m:r>
                      <a:rPr lang="en-US" altLang="zh-CN" sz="2800" i="1" dirty="0">
                        <a:solidFill>
                          <a:schemeClr val="tx1"/>
                        </a:solidFill>
                        <a:latin typeface="Cambria Math" panose="02040503050406030204" pitchFamily="18" charset="0"/>
                      </a:rPr>
                      <m:t>=</m:t>
                    </m:r>
                    <m:r>
                      <a:rPr lang="en-US" altLang="zh-CN" sz="2800" b="0" i="1" dirty="0" smtClean="0">
                        <a:solidFill>
                          <a:schemeClr val="tx1"/>
                        </a:solidFill>
                        <a:latin typeface="Cambria Math" panose="02040503050406030204" pitchFamily="18" charset="0"/>
                      </a:rPr>
                      <m:t>0</m:t>
                    </m:r>
                  </m:oMath>
                </a14:m>
                <a:r>
                  <a:rPr lang="zh-CN" altLang="en-US" sz="2800" dirty="0">
                    <a:solidFill>
                      <a:schemeClr val="tx1"/>
                    </a:solidFill>
                  </a:rPr>
                  <a:t>得</a:t>
                </a:r>
                <a:r>
                  <a:rPr lang="en-US" altLang="zh-CN" sz="2800" dirty="0">
                    <a:solidFill>
                      <a:schemeClr val="tx1"/>
                    </a:solidFill>
                    <a:latin typeface="仿宋" panose="02010609060101010101" pitchFamily="49" charset="-122"/>
                    <a:ea typeface="仿宋" panose="02010609060101010101" pitchFamily="49" charset="-122"/>
                  </a:rPr>
                  <a:t>,</a:t>
                </a:r>
                <a:r>
                  <a:rPr lang="en-US" altLang="zh-CN" sz="2800" dirty="0">
                    <a:solidFill>
                      <a:schemeClr val="tx1"/>
                    </a:solidFill>
                  </a:rPr>
                  <a:t> </a:t>
                </a:r>
                <a14:m>
                  <m:oMath xmlns:m="http://schemas.openxmlformats.org/officeDocument/2006/math">
                    <m:d>
                      <m:dPr>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𝐼</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𝐴</m:t>
                        </m:r>
                      </m:e>
                    </m:d>
                  </m:oMath>
                </a14:m>
                <a:r>
                  <a:rPr lang="zh-CN" altLang="en-US" sz="2800" dirty="0"/>
                  <a:t>的列向量是方程组</a:t>
                </a:r>
                <a14:m>
                  <m:oMath xmlns:m="http://schemas.openxmlformats.org/officeDocument/2006/math">
                    <m:r>
                      <a:rPr lang="en-US" altLang="zh-CN" sz="2800" b="0" i="1" smtClean="0">
                        <a:latin typeface="Cambria Math" panose="02040503050406030204" pitchFamily="18" charset="0"/>
                      </a:rPr>
                      <m:t>𝐴</m:t>
                    </m:r>
                    <m:r>
                      <a:rPr lang="en-US" altLang="zh-CN" sz="2800" b="1" i="1" smtClean="0">
                        <a:latin typeface="Cambria Math" panose="02040503050406030204" pitchFamily="18" charset="0"/>
                      </a:rPr>
                      <m:t>𝒙</m:t>
                    </m:r>
                    <m:r>
                      <a:rPr lang="en-US" altLang="zh-CN" sz="2800" b="0" i="1" smtClean="0">
                        <a:latin typeface="Cambria Math" panose="02040503050406030204" pitchFamily="18" charset="0"/>
                      </a:rPr>
                      <m:t>=</m:t>
                    </m:r>
                    <m:r>
                      <a:rPr lang="en-US" altLang="zh-CN" sz="2800" b="1" i="1" smtClean="0">
                        <a:latin typeface="Cambria Math" panose="02040503050406030204" pitchFamily="18" charset="0"/>
                      </a:rPr>
                      <m:t>𝟎</m:t>
                    </m:r>
                  </m:oMath>
                </a14:m>
                <a:r>
                  <a:rPr lang="en-US" altLang="zh-CN" sz="2800" dirty="0"/>
                  <a:t> </a:t>
                </a:r>
                <a:r>
                  <a:rPr lang="zh-CN" altLang="en-US" sz="2800" dirty="0"/>
                  <a:t>的解向量</a:t>
                </a:r>
                <a:r>
                  <a:rPr lang="en-US" altLang="zh-CN" sz="2800" dirty="0">
                    <a:latin typeface="仿宋" panose="02010609060101010101" pitchFamily="49" charset="-122"/>
                    <a:ea typeface="仿宋" panose="02010609060101010101" pitchFamily="49" charset="-122"/>
                  </a:rPr>
                  <a:t>,</a:t>
                </a:r>
                <a:r>
                  <a:rPr lang="zh-CN" altLang="en-US" sz="2800" dirty="0"/>
                  <a:t>故</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r>
                        <m:rPr>
                          <m:sty m:val="p"/>
                        </m:rPr>
                        <a:rPr lang="en-US" altLang="zh-CN" sz="2800" i="1" dirty="0" smtClean="0">
                          <a:solidFill>
                            <a:srgbClr val="0000FF"/>
                          </a:solidFill>
                          <a:latin typeface="Cambria Math" panose="02040503050406030204" pitchFamily="18" charset="0"/>
                        </a:rPr>
                        <m:t>rank</m:t>
                      </m:r>
                      <m:d>
                        <m:dPr>
                          <m:ctrlPr>
                            <a:rPr lang="en-US" altLang="zh-CN" sz="2800" i="1" dirty="0">
                              <a:solidFill>
                                <a:srgbClr val="0000FF"/>
                              </a:solidFill>
                              <a:latin typeface="Cambria Math" panose="02040503050406030204" pitchFamily="18" charset="0"/>
                            </a:rPr>
                          </m:ctrlPr>
                        </m:dPr>
                        <m:e>
                          <m:r>
                            <a:rPr lang="en-US" altLang="zh-CN" sz="2800" i="1" dirty="0">
                              <a:solidFill>
                                <a:srgbClr val="0000FF"/>
                              </a:solidFill>
                              <a:latin typeface="Cambria Math" panose="02040503050406030204" pitchFamily="18" charset="0"/>
                            </a:rPr>
                            <m:t>𝐼</m:t>
                          </m:r>
                          <m:r>
                            <a:rPr lang="en-US" altLang="zh-CN" sz="2800" i="1" dirty="0">
                              <a:solidFill>
                                <a:srgbClr val="0000FF"/>
                              </a:solidFill>
                              <a:latin typeface="Cambria Math" panose="02040503050406030204" pitchFamily="18" charset="0"/>
                            </a:rPr>
                            <m:t>−</m:t>
                          </m:r>
                          <m:r>
                            <a:rPr lang="en-US" altLang="zh-CN" sz="2800" i="1" dirty="0">
                              <a:solidFill>
                                <a:srgbClr val="0000FF"/>
                              </a:solidFill>
                              <a:latin typeface="Cambria Math" panose="02040503050406030204" pitchFamily="18" charset="0"/>
                            </a:rPr>
                            <m:t>𝐴</m:t>
                          </m:r>
                        </m:e>
                      </m:d>
                      <m:r>
                        <a:rPr lang="en-US" altLang="zh-CN" sz="2800" i="1" dirty="0" smtClean="0">
                          <a:solidFill>
                            <a:srgbClr val="0000FF"/>
                          </a:solidFill>
                          <a:latin typeface="Cambria Math" panose="02040503050406030204" pitchFamily="18" charset="0"/>
                          <a:ea typeface="Cambria Math" panose="02040503050406030204" pitchFamily="18" charset="0"/>
                        </a:rPr>
                        <m:t>≤</m:t>
                      </m:r>
                      <m:r>
                        <a:rPr lang="en-US" altLang="zh-CN" sz="2800" i="1" dirty="0">
                          <a:solidFill>
                            <a:srgbClr val="0000FF"/>
                          </a:solidFill>
                          <a:latin typeface="Cambria Math" panose="02040503050406030204" pitchFamily="18" charset="0"/>
                        </a:rPr>
                        <m:t>𝑛</m:t>
                      </m:r>
                      <m:r>
                        <a:rPr lang="en-US" altLang="zh-CN" sz="2800" i="1" dirty="0">
                          <a:solidFill>
                            <a:srgbClr val="0000FF"/>
                          </a:solidFill>
                          <a:latin typeface="Cambria Math" panose="02040503050406030204" pitchFamily="18" charset="0"/>
                        </a:rPr>
                        <m:t>−</m:t>
                      </m:r>
                      <m:r>
                        <a:rPr lang="en-US" altLang="zh-CN" sz="2800" i="1" dirty="0">
                          <a:solidFill>
                            <a:srgbClr val="0000FF"/>
                          </a:solidFill>
                          <a:latin typeface="Cambria Math" panose="02040503050406030204" pitchFamily="18" charset="0"/>
                        </a:rPr>
                        <m:t>𝑟</m:t>
                      </m:r>
                      <m:r>
                        <m:rPr>
                          <m:nor/>
                        </m:rPr>
                        <a:rPr lang="en-US" altLang="zh-CN" sz="2800" dirty="0">
                          <a:solidFill>
                            <a:srgbClr val="0000FF"/>
                          </a:solidFill>
                          <a:latin typeface="仿宋" panose="02010609060101010101" pitchFamily="49" charset="-122"/>
                          <a:ea typeface="仿宋" panose="02010609060101010101" pitchFamily="49" charset="-122"/>
                        </a:rPr>
                        <m:t>.</m:t>
                      </m:r>
                    </m:oMath>
                  </m:oMathPara>
                </a14:m>
                <a:endParaRPr lang="en-US" altLang="zh-CN" sz="2800" dirty="0"/>
              </a:p>
              <a:p>
                <a:pPr>
                  <a:lnSpc>
                    <a:spcPct val="120000"/>
                  </a:lnSpc>
                </a:pPr>
                <a:r>
                  <a:rPr lang="zh-CN" altLang="en-US" sz="2800" dirty="0"/>
                  <a:t>另一方面根据</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r>
                        <m:rPr>
                          <m:sty m:val="p"/>
                        </m:rPr>
                        <a:rPr lang="en-US" altLang="zh-CN" sz="2800" i="1" dirty="0" smtClean="0">
                          <a:solidFill>
                            <a:srgbClr val="0000FF"/>
                          </a:solidFill>
                          <a:latin typeface="Cambria Math" panose="02040503050406030204" pitchFamily="18" charset="0"/>
                        </a:rPr>
                        <m:t>rank</m:t>
                      </m:r>
                      <m:d>
                        <m:dPr>
                          <m:ctrlPr>
                            <a:rPr lang="en-US" altLang="zh-CN" sz="2800" i="1" dirty="0" smtClean="0">
                              <a:solidFill>
                                <a:srgbClr val="0000FF"/>
                              </a:solidFill>
                              <a:latin typeface="Cambria Math" panose="02040503050406030204" pitchFamily="18" charset="0"/>
                            </a:rPr>
                          </m:ctrlPr>
                        </m:dPr>
                        <m:e>
                          <m:r>
                            <a:rPr lang="en-US" altLang="zh-CN" sz="2800" b="0" i="1" dirty="0" smtClean="0">
                              <a:solidFill>
                                <a:srgbClr val="0000FF"/>
                              </a:solidFill>
                              <a:latin typeface="Cambria Math" panose="02040503050406030204" pitchFamily="18" charset="0"/>
                            </a:rPr>
                            <m:t>𝐴</m:t>
                          </m:r>
                          <m:r>
                            <a:rPr lang="en-US" altLang="zh-CN" sz="2800" b="0" i="1" dirty="0" smtClean="0">
                              <a:solidFill>
                                <a:srgbClr val="0000FF"/>
                              </a:solidFill>
                              <a:latin typeface="Cambria Math" panose="02040503050406030204" pitchFamily="18" charset="0"/>
                            </a:rPr>
                            <m:t>+</m:t>
                          </m:r>
                          <m:d>
                            <m:dPr>
                              <m:ctrlPr>
                                <a:rPr lang="en-US" altLang="zh-CN" sz="2800" b="0" i="1" dirty="0" smtClean="0">
                                  <a:solidFill>
                                    <a:srgbClr val="0000FF"/>
                                  </a:solidFill>
                                  <a:latin typeface="Cambria Math" panose="02040503050406030204" pitchFamily="18" charset="0"/>
                                </a:rPr>
                              </m:ctrlPr>
                            </m:dPr>
                            <m:e>
                              <m:r>
                                <a:rPr lang="en-US" altLang="zh-CN" sz="2800" b="0" i="1" dirty="0" smtClean="0">
                                  <a:solidFill>
                                    <a:srgbClr val="0000FF"/>
                                  </a:solidFill>
                                  <a:latin typeface="Cambria Math" panose="02040503050406030204" pitchFamily="18" charset="0"/>
                                </a:rPr>
                                <m:t>𝐼</m:t>
                              </m:r>
                              <m:r>
                                <a:rPr lang="en-US" altLang="zh-CN" sz="2800" b="0" i="1" dirty="0" smtClean="0">
                                  <a:solidFill>
                                    <a:srgbClr val="0000FF"/>
                                  </a:solidFill>
                                  <a:latin typeface="Cambria Math" panose="02040503050406030204" pitchFamily="18" charset="0"/>
                                </a:rPr>
                                <m:t>−</m:t>
                              </m:r>
                              <m:r>
                                <a:rPr lang="en-US" altLang="zh-CN" sz="2800" b="0" i="1" dirty="0" smtClean="0">
                                  <a:solidFill>
                                    <a:srgbClr val="0000FF"/>
                                  </a:solidFill>
                                  <a:latin typeface="Cambria Math" panose="02040503050406030204" pitchFamily="18" charset="0"/>
                                </a:rPr>
                                <m:t>𝐴</m:t>
                              </m:r>
                            </m:e>
                          </m:d>
                        </m:e>
                      </m:d>
                      <m:r>
                        <a:rPr lang="en-US" altLang="zh-CN" sz="2800" i="1" dirty="0" smtClean="0">
                          <a:solidFill>
                            <a:srgbClr val="0000FF"/>
                          </a:solidFill>
                          <a:latin typeface="Cambria Math" panose="02040503050406030204" pitchFamily="18" charset="0"/>
                          <a:ea typeface="Cambria Math" panose="02040503050406030204" pitchFamily="18" charset="0"/>
                        </a:rPr>
                        <m:t>≤</m:t>
                      </m:r>
                      <m:r>
                        <m:rPr>
                          <m:sty m:val="p"/>
                        </m:rPr>
                        <a:rPr lang="en-US" altLang="zh-CN" sz="2800" i="1" dirty="0">
                          <a:solidFill>
                            <a:srgbClr val="0000FF"/>
                          </a:solidFill>
                          <a:latin typeface="Cambria Math" panose="02040503050406030204" pitchFamily="18" charset="0"/>
                        </a:rPr>
                        <m:t>rank</m:t>
                      </m:r>
                      <m:d>
                        <m:dPr>
                          <m:ctrlPr>
                            <a:rPr lang="en-US" altLang="zh-CN" sz="2800" i="1" dirty="0">
                              <a:solidFill>
                                <a:srgbClr val="0000FF"/>
                              </a:solidFill>
                              <a:latin typeface="Cambria Math" panose="02040503050406030204" pitchFamily="18" charset="0"/>
                            </a:rPr>
                          </m:ctrlPr>
                        </m:dPr>
                        <m:e>
                          <m:r>
                            <a:rPr lang="en-US" altLang="zh-CN" sz="2800" i="1" dirty="0">
                              <a:solidFill>
                                <a:srgbClr val="0000FF"/>
                              </a:solidFill>
                              <a:latin typeface="Cambria Math" panose="02040503050406030204" pitchFamily="18" charset="0"/>
                            </a:rPr>
                            <m:t>𝐴</m:t>
                          </m:r>
                        </m:e>
                      </m:d>
                      <m:r>
                        <a:rPr lang="en-US" altLang="zh-CN" sz="2800" b="0" i="1" dirty="0" smtClean="0">
                          <a:solidFill>
                            <a:srgbClr val="0000FF"/>
                          </a:solidFill>
                          <a:latin typeface="Cambria Math" panose="02040503050406030204" pitchFamily="18" charset="0"/>
                        </a:rPr>
                        <m:t>+</m:t>
                      </m:r>
                      <m:r>
                        <m:rPr>
                          <m:sty m:val="p"/>
                        </m:rPr>
                        <a:rPr lang="en-US" altLang="zh-CN" sz="2800" i="1" dirty="0">
                          <a:solidFill>
                            <a:srgbClr val="0000FF"/>
                          </a:solidFill>
                          <a:latin typeface="Cambria Math" panose="02040503050406030204" pitchFamily="18" charset="0"/>
                        </a:rPr>
                        <m:t>rank</m:t>
                      </m:r>
                      <m:d>
                        <m:dPr>
                          <m:ctrlPr>
                            <a:rPr lang="en-US" altLang="zh-CN" sz="2800" i="1" dirty="0">
                              <a:solidFill>
                                <a:srgbClr val="0000FF"/>
                              </a:solidFill>
                              <a:latin typeface="Cambria Math" panose="02040503050406030204" pitchFamily="18" charset="0"/>
                            </a:rPr>
                          </m:ctrlPr>
                        </m:dPr>
                        <m:e>
                          <m:r>
                            <a:rPr lang="en-US" altLang="zh-CN" sz="2800" i="1" dirty="0">
                              <a:solidFill>
                                <a:srgbClr val="0000FF"/>
                              </a:solidFill>
                              <a:latin typeface="Cambria Math" panose="02040503050406030204" pitchFamily="18" charset="0"/>
                            </a:rPr>
                            <m:t>𝐼</m:t>
                          </m:r>
                          <m:r>
                            <a:rPr lang="en-US" altLang="zh-CN" sz="2800" i="1" dirty="0">
                              <a:solidFill>
                                <a:srgbClr val="0000FF"/>
                              </a:solidFill>
                              <a:latin typeface="Cambria Math" panose="02040503050406030204" pitchFamily="18" charset="0"/>
                            </a:rPr>
                            <m:t>−</m:t>
                          </m:r>
                          <m:r>
                            <a:rPr lang="en-US" altLang="zh-CN" sz="2800" i="1" dirty="0">
                              <a:solidFill>
                                <a:srgbClr val="0000FF"/>
                              </a:solidFill>
                              <a:latin typeface="Cambria Math" panose="02040503050406030204" pitchFamily="18" charset="0"/>
                            </a:rPr>
                            <m:t>𝐴</m:t>
                          </m:r>
                        </m:e>
                      </m:d>
                    </m:oMath>
                  </m:oMathPara>
                </a14:m>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r>
                        <m:rPr>
                          <m:sty m:val="p"/>
                        </m:rPr>
                        <a:rPr lang="en-US" altLang="zh-CN" sz="2800" i="1" dirty="0" smtClean="0">
                          <a:solidFill>
                            <a:srgbClr val="0000FF"/>
                          </a:solidFill>
                          <a:latin typeface="Cambria Math" panose="02040503050406030204" pitchFamily="18" charset="0"/>
                        </a:rPr>
                        <m:t>rank</m:t>
                      </m:r>
                      <m:d>
                        <m:dPr>
                          <m:ctrlPr>
                            <a:rPr lang="en-US" altLang="zh-CN" sz="2800" i="1" dirty="0">
                              <a:solidFill>
                                <a:srgbClr val="0000FF"/>
                              </a:solidFill>
                              <a:latin typeface="Cambria Math" panose="02040503050406030204" pitchFamily="18" charset="0"/>
                            </a:rPr>
                          </m:ctrlPr>
                        </m:dPr>
                        <m:e>
                          <m:r>
                            <a:rPr lang="en-US" altLang="zh-CN" sz="2800" i="1" dirty="0">
                              <a:solidFill>
                                <a:srgbClr val="0000FF"/>
                              </a:solidFill>
                              <a:latin typeface="Cambria Math" panose="02040503050406030204" pitchFamily="18" charset="0"/>
                            </a:rPr>
                            <m:t>𝐼</m:t>
                          </m:r>
                          <m:r>
                            <a:rPr lang="en-US" altLang="zh-CN" sz="2800" i="1" dirty="0">
                              <a:solidFill>
                                <a:srgbClr val="0000FF"/>
                              </a:solidFill>
                              <a:latin typeface="Cambria Math" panose="02040503050406030204" pitchFamily="18" charset="0"/>
                            </a:rPr>
                            <m:t>−</m:t>
                          </m:r>
                          <m:r>
                            <a:rPr lang="en-US" altLang="zh-CN" sz="2800" i="1" dirty="0">
                              <a:solidFill>
                                <a:srgbClr val="0000FF"/>
                              </a:solidFill>
                              <a:latin typeface="Cambria Math" panose="02040503050406030204" pitchFamily="18" charset="0"/>
                            </a:rPr>
                            <m:t>𝐴</m:t>
                          </m:r>
                        </m:e>
                      </m:d>
                      <m:r>
                        <a:rPr lang="en-US" altLang="zh-CN" sz="2800" i="1" dirty="0" smtClean="0">
                          <a:solidFill>
                            <a:srgbClr val="0000FF"/>
                          </a:solidFill>
                          <a:latin typeface="Cambria Math" panose="02040503050406030204" pitchFamily="18" charset="0"/>
                          <a:ea typeface="Cambria Math" panose="02040503050406030204" pitchFamily="18" charset="0"/>
                        </a:rPr>
                        <m:t>≥</m:t>
                      </m:r>
                      <m:r>
                        <a:rPr lang="en-US" altLang="zh-CN" sz="2800" i="1" dirty="0">
                          <a:solidFill>
                            <a:srgbClr val="0000FF"/>
                          </a:solidFill>
                          <a:latin typeface="Cambria Math" panose="02040503050406030204" pitchFamily="18" charset="0"/>
                        </a:rPr>
                        <m:t>𝑛</m:t>
                      </m:r>
                      <m:r>
                        <a:rPr lang="en-US" altLang="zh-CN" sz="2800" i="1" dirty="0">
                          <a:solidFill>
                            <a:srgbClr val="0000FF"/>
                          </a:solidFill>
                          <a:latin typeface="Cambria Math" panose="02040503050406030204" pitchFamily="18" charset="0"/>
                        </a:rPr>
                        <m:t>−</m:t>
                      </m:r>
                      <m:r>
                        <a:rPr lang="en-US" altLang="zh-CN" sz="2800" i="1" dirty="0">
                          <a:solidFill>
                            <a:srgbClr val="0000FF"/>
                          </a:solidFill>
                          <a:latin typeface="Cambria Math" panose="02040503050406030204" pitchFamily="18" charset="0"/>
                        </a:rPr>
                        <m:t>𝑟</m:t>
                      </m:r>
                      <m:r>
                        <a:rPr lang="en-US" altLang="zh-CN" sz="2800" b="0" i="1" dirty="0" smtClean="0">
                          <a:solidFill>
                            <a:srgbClr val="0000FF"/>
                          </a:solidFill>
                          <a:latin typeface="Cambria Math" panose="02040503050406030204" pitchFamily="18" charset="0"/>
                        </a:rPr>
                        <m:t>                     </m:t>
                      </m:r>
                    </m:oMath>
                  </m:oMathPara>
                </a14:m>
                <a:endParaRPr lang="en-US" altLang="zh-CN" sz="2800" dirty="0">
                  <a:solidFill>
                    <a:srgbClr val="0000FF"/>
                  </a:solidFill>
                  <a:latin typeface="仿宋" panose="02010609060101010101" pitchFamily="49" charset="-122"/>
                  <a:ea typeface="仿宋" panose="02010609060101010101" pitchFamily="49" charset="-122"/>
                </a:endParaRPr>
              </a:p>
              <a:p>
                <a:pPr>
                  <a:lnSpc>
                    <a:spcPct val="120000"/>
                  </a:lnSpc>
                </a:pPr>
                <a:r>
                  <a:rPr lang="zh-CN" altLang="en-US" sz="2800" dirty="0"/>
                  <a:t>综上</a:t>
                </a:r>
                <a:r>
                  <a:rPr lang="en-US" altLang="zh-CN" sz="2800" dirty="0">
                    <a:solidFill>
                      <a:schemeClr val="tx1"/>
                    </a:solidFill>
                    <a:latin typeface="仿宋" panose="02010609060101010101" pitchFamily="49" charset="-122"/>
                    <a:ea typeface="仿宋" panose="02010609060101010101" pitchFamily="49" charset="-122"/>
                  </a:rPr>
                  <a:t>,</a:t>
                </a:r>
                <a14:m>
                  <m:oMath xmlns:m="http://schemas.openxmlformats.org/officeDocument/2006/math">
                    <m:r>
                      <m:rPr>
                        <m:sty m:val="p"/>
                      </m:rPr>
                      <a:rPr lang="en-US" altLang="zh-CN" sz="2800" i="1" dirty="0" smtClean="0">
                        <a:solidFill>
                          <a:schemeClr val="tx1"/>
                        </a:solidFill>
                        <a:latin typeface="Cambria Math" panose="02040503050406030204" pitchFamily="18" charset="0"/>
                      </a:rPr>
                      <m:t>rank</m:t>
                    </m:r>
                    <m:d>
                      <m:dPr>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𝐼</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𝐴</m:t>
                        </m:r>
                      </m:e>
                    </m:d>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𝑛</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𝑟</m:t>
                    </m:r>
                    <m:r>
                      <m:rPr>
                        <m:nor/>
                      </m:rPr>
                      <a:rPr lang="en-US" altLang="zh-CN" sz="2800" dirty="0">
                        <a:solidFill>
                          <a:schemeClr val="tx1"/>
                        </a:solidFill>
                        <a:latin typeface="仿宋" panose="02010609060101010101" pitchFamily="49" charset="-122"/>
                        <a:ea typeface="仿宋" panose="02010609060101010101" pitchFamily="49" charset="-122"/>
                      </a:rPr>
                      <m:t>.</m:t>
                    </m:r>
                  </m:oMath>
                </a14:m>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94155" cy="4935337"/>
              </a:xfrm>
              <a:prstGeom prst="rect">
                <a:avLst/>
              </a:prstGeom>
              <a:blipFill rotWithShape="1">
                <a:blip r:embed="rId2"/>
                <a:stretch>
                  <a:fillRect l="-7" t="-12" r="1" b="-49650"/>
                </a:stretch>
              </a:blipFill>
            </p:spPr>
            <p:txBody>
              <a:bodyPr/>
              <a:lstStyle/>
              <a:p>
                <a:r>
                  <a:rPr lang="zh-CN" altLang="en-US">
                    <a:noFill/>
                  </a:rPr>
                  <a:t> </a:t>
                </a:r>
              </a:p>
            </p:txBody>
          </p:sp>
        </mc:Fallback>
      </mc:AlternateContent>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1.5.4 </a:t>
                </a:r>
                <a14:m>
                  <m:oMath xmlns:m="http://schemas.openxmlformats.org/officeDocument/2006/math">
                    <m:d>
                      <m:dPr>
                        <m:ctrlPr>
                          <a:rPr lang="en-US" altLang="zh-CN" sz="2800" b="1" i="1">
                            <a:solidFill>
                              <a:schemeClr val="accent6">
                                <a:lumMod val="75000"/>
                              </a:schemeClr>
                            </a:solidFill>
                            <a:latin typeface="Cambria Math" panose="02040503050406030204" pitchFamily="18" charset="0"/>
                          </a:rPr>
                        </m:ctrlPr>
                      </m:dPr>
                      <m:e>
                        <m:r>
                          <a:rPr lang="zh-CN" altLang="en-US" sz="2800" b="1" i="1">
                            <a:solidFill>
                              <a:schemeClr val="accent6">
                                <a:lumMod val="75000"/>
                              </a:schemeClr>
                            </a:solidFill>
                            <a:latin typeface="Cambria Math" panose="02040503050406030204"/>
                          </a:rPr>
                          <m:t>续</m:t>
                        </m:r>
                      </m:e>
                    </m:d>
                  </m:oMath>
                </a14:m>
                <a:r>
                  <a:rPr lang="zh-CN" altLang="zh-CN" sz="2800" dirty="0"/>
                  <a:t>设</a:t>
                </a:r>
                <a14:m>
                  <m:oMath xmlns:m="http://schemas.openxmlformats.org/officeDocument/2006/math">
                    <m:r>
                      <a:rPr lang="en-US" altLang="zh-CN" sz="2800" i="1">
                        <a:latin typeface="Cambria Math" panose="02040503050406030204" pitchFamily="18" charset="0"/>
                      </a:rPr>
                      <m:t>𝐴</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r>
                          <a:rPr lang="en-US" altLang="zh-CN" sz="2800">
                            <a:latin typeface="Cambria Math" panose="02040503050406030204" pitchFamily="18" charset="0"/>
                          </a:rPr>
                          <m:t>×</m:t>
                        </m:r>
                        <m:r>
                          <a:rPr lang="en-US" altLang="zh-CN" sz="2800" i="1">
                            <a:latin typeface="Cambria Math" panose="02040503050406030204" pitchFamily="18" charset="0"/>
                          </a:rPr>
                          <m:t>𝑛</m:t>
                        </m:r>
                      </m:sup>
                    </m:sSup>
                  </m:oMath>
                </a14:m>
                <a:r>
                  <a:rPr lang="zh-CN" altLang="zh-CN" sz="2800" dirty="0"/>
                  <a:t>且满足</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r>
                      <a:rPr lang="en-US" altLang="zh-CN" sz="2800" i="1">
                        <a:latin typeface="Cambria Math" panose="02040503050406030204" pitchFamily="18" charset="0"/>
                      </a:rPr>
                      <m:t>𝐴</m:t>
                    </m:r>
                  </m:oMath>
                </a14:m>
                <a:r>
                  <a:rPr lang="en-US" altLang="zh-CN" sz="2800" dirty="0"/>
                  <a:t>, </a:t>
                </a:r>
                <a:r>
                  <a:rPr lang="zh-CN" altLang="zh-CN" sz="2800" dirty="0"/>
                  <a:t>试证明</a:t>
                </a:r>
                <a:endParaRPr lang="en-US" altLang="zh-CN" sz="2800" i="1" dirty="0">
                  <a:latin typeface="Cambria Math" panose="02040503050406030204" pitchFamily="18" charset="0"/>
                </a:endParaRPr>
              </a:p>
              <a:p>
                <a:pPr algn="ctr">
                  <a:lnSpc>
                    <a:spcPct val="120000"/>
                  </a:lnSpc>
                </a:pP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r>
                      <a:rPr lang="en-US" altLang="zh-CN" sz="2800">
                        <a:latin typeface="Cambria Math" panose="02040503050406030204" pitchFamily="18" charset="0"/>
                      </a:rPr>
                      <m:t>=</m:t>
                    </m:r>
                    <m:r>
                      <a:rPr lang="en-US" altLang="zh-CN" sz="2800" i="1">
                        <a:latin typeface="Cambria Math" panose="02040503050406030204" pitchFamily="18" charset="0"/>
                      </a:rPr>
                      <m:t>𝑅</m:t>
                    </m:r>
                    <m:r>
                      <a:rPr lang="en-US" altLang="zh-CN" sz="2800">
                        <a:latin typeface="Cambria Math" panose="02040503050406030204" pitchFamily="18" charset="0"/>
                      </a:rPr>
                      <m:t>(</m:t>
                    </m:r>
                    <m:r>
                      <a:rPr lang="en-US" altLang="zh-CN" sz="2800" i="1">
                        <a:latin typeface="Cambria Math" panose="02040503050406030204" pitchFamily="18" charset="0"/>
                      </a:rPr>
                      <m:t>𝐴</m:t>
                    </m:r>
                    <m:r>
                      <a:rPr lang="en-US" altLang="zh-CN" sz="2800">
                        <a:latin typeface="Cambria Math" panose="02040503050406030204" pitchFamily="18" charset="0"/>
                      </a:rPr>
                      <m:t>)</m:t>
                    </m:r>
                    <m:acc>
                      <m:accPr>
                        <m:chr m:val="̇"/>
                        <m:ctrlPr>
                          <a:rPr lang="zh-CN" altLang="zh-CN" sz="2800" i="1">
                            <a:latin typeface="Cambria Math" panose="02040503050406030204" pitchFamily="18" charset="0"/>
                          </a:rPr>
                        </m:ctrlPr>
                      </m:accPr>
                      <m:e>
                        <m:r>
                          <a:rPr lang="en-US" altLang="zh-CN" sz="2800">
                            <a:latin typeface="Cambria Math" panose="02040503050406030204" pitchFamily="18" charset="0"/>
                          </a:rPr>
                          <m:t>+</m:t>
                        </m:r>
                      </m:e>
                    </m:acc>
                    <m:r>
                      <a:rPr lang="en-US" altLang="zh-CN" sz="2800" b="0" i="1" smtClean="0">
                        <a:latin typeface="Cambria Math" panose="02040503050406030204" pitchFamily="18" charset="0"/>
                      </a:rPr>
                      <m:t>𝑁</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oMath>
                </a14:m>
                <a:r>
                  <a:rPr lang="en-US" altLang="zh-CN" sz="2800" dirty="0"/>
                  <a:t>, </a:t>
                </a:r>
                <a14:m>
                  <m:oMath xmlns:m="http://schemas.openxmlformats.org/officeDocument/2006/math">
                    <m:r>
                      <a:rPr lang="en-US" altLang="zh-CN" sz="2800" i="1">
                        <a:latin typeface="Cambria Math" panose="02040503050406030204" pitchFamily="18" charset="0"/>
                      </a:rPr>
                      <m:t>𝑅</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𝐼</m:t>
                        </m:r>
                        <m:r>
                          <a:rPr lang="en-US" altLang="zh-CN" sz="2800" i="1">
                            <a:latin typeface="Cambria Math" panose="02040503050406030204" pitchFamily="18" charset="0"/>
                          </a:rPr>
                          <m:t>−</m:t>
                        </m:r>
                        <m:r>
                          <a:rPr lang="en-US" altLang="zh-CN" sz="2800" i="1">
                            <a:latin typeface="Cambria Math" panose="02040503050406030204" pitchFamily="18" charset="0"/>
                          </a:rPr>
                          <m:t>𝐴</m:t>
                        </m:r>
                      </m:e>
                    </m:d>
                    <m:r>
                      <a:rPr lang="en-US" altLang="zh-CN" sz="2800" b="0" i="0" smtClean="0">
                        <a:latin typeface="Cambria Math" panose="02040503050406030204" pitchFamily="18" charset="0"/>
                      </a:rPr>
                      <m:t>=</m:t>
                    </m:r>
                    <m:r>
                      <a:rPr lang="en-US" altLang="zh-CN" sz="2800" b="0" i="1" smtClean="0">
                        <a:latin typeface="Cambria Math" panose="02040503050406030204" pitchFamily="18" charset="0"/>
                      </a:rPr>
                      <m:t>𝑁</m:t>
                    </m:r>
                    <m:r>
                      <a:rPr lang="en-US" altLang="zh-CN" sz="2800" b="0" i="0" smtClean="0">
                        <a:latin typeface="Cambria Math" panose="02040503050406030204" pitchFamily="18" charset="0"/>
                      </a:rPr>
                      <m:t>(</m:t>
                    </m:r>
                    <m:r>
                      <m:rPr>
                        <m:sty m:val="p"/>
                      </m:rPr>
                      <a:rPr lang="en-US" altLang="zh-CN" sz="2800" b="0" i="0" smtClean="0">
                        <a:latin typeface="Cambria Math" panose="02040503050406030204" pitchFamily="18" charset="0"/>
                      </a:rPr>
                      <m:t>A</m:t>
                    </m:r>
                    <m:r>
                      <a:rPr lang="en-US" altLang="zh-CN" sz="2800" b="0" i="0" smtClean="0">
                        <a:latin typeface="Cambria Math" panose="02040503050406030204" pitchFamily="18" charset="0"/>
                      </a:rPr>
                      <m:t>)</m:t>
                    </m:r>
                  </m:oMath>
                </a14:m>
                <a:endParaRPr lang="en-US" altLang="zh-CN" sz="2800" dirty="0"/>
              </a:p>
              <a:p>
                <a:pPr>
                  <a:lnSpc>
                    <a:spcPct val="120000"/>
                  </a:lnSpc>
                </a:pPr>
                <a:endParaRPr lang="en-US" altLang="zh-CN" sz="2800" dirty="0"/>
              </a:p>
              <a:p>
                <a:pPr>
                  <a:lnSpc>
                    <a:spcPct val="120000"/>
                  </a:lnSpc>
                </a:pPr>
                <a14:m>
                  <m:oMath xmlns:m="http://schemas.openxmlformats.org/officeDocument/2006/math">
                    <m:r>
                      <a:rPr lang="zh-CN" altLang="en-US" sz="2800" i="1" dirty="0" smtClean="0">
                        <a:latin typeface="Cambria Math" panose="02040503050406030204" pitchFamily="18" charset="0"/>
                      </a:rPr>
                      <m:t>逆命题</m:t>
                    </m:r>
                  </m:oMath>
                </a14:m>
                <a:r>
                  <a:rPr lang="zh-CN" altLang="en-US" sz="2800" dirty="0"/>
                  <a:t>是否成立呢？</a:t>
                </a:r>
                <a:endParaRPr lang="en-US" altLang="zh-CN" sz="2800" dirty="0"/>
              </a:p>
              <a:p>
                <a:pPr>
                  <a:lnSpc>
                    <a:spcPct val="120000"/>
                  </a:lnSpc>
                </a:pPr>
                <a14:m>
                  <m:oMath xmlns:m="http://schemas.openxmlformats.org/officeDocument/2006/math">
                    <m:r>
                      <a:rPr lang="en-US" altLang="zh-CN" sz="2800" i="1" dirty="0">
                        <a:latin typeface="Cambria Math" panose="02040503050406030204" pitchFamily="18" charset="0"/>
                      </a:rPr>
                      <m:t>𝐴</m:t>
                    </m:r>
                    <m:r>
                      <a:rPr lang="en-US" altLang="zh-CN" sz="2800" b="0" i="1" dirty="0" smtClean="0">
                        <a:latin typeface="Cambria Math" panose="02040503050406030204" pitchFamily="18" charset="0"/>
                      </a:rPr>
                      <m:t>=</m:t>
                    </m:r>
                    <m:d>
                      <m:dPr>
                        <m:begChr m:val="["/>
                        <m:endChr m:val="]"/>
                        <m:ctrlPr>
                          <a:rPr lang="en-US" altLang="zh-CN" sz="2800" i="1" smtClean="0">
                            <a:latin typeface="Cambria Math" panose="02040503050406030204" pitchFamily="18" charset="0"/>
                          </a:rPr>
                        </m:ctrlPr>
                      </m:dPr>
                      <m:e>
                        <m:m>
                          <m:mPr>
                            <m:mcs>
                              <m:mc>
                                <m:mcPr>
                                  <m:count m:val="2"/>
                                  <m:mcJc m:val="center"/>
                                </m:mcPr>
                              </m:mc>
                            </m:mcs>
                            <m:ctrlPr>
                              <a:rPr lang="en-US" altLang="zh-CN" sz="2800" i="1" smtClean="0">
                                <a:latin typeface="Cambria Math" panose="02040503050406030204" pitchFamily="18" charset="0"/>
                              </a:rPr>
                            </m:ctrlPr>
                          </m:mPr>
                          <m:mr>
                            <m:e>
                              <m:r>
                                <m:rPr>
                                  <m:brk m:alnAt="7"/>
                                </m:rPr>
                                <a:rPr lang="en-US" altLang="zh-CN" sz="2800" b="0" i="1" smtClean="0">
                                  <a:latin typeface="Cambria Math" panose="02040503050406030204" pitchFamily="18" charset="0"/>
                                </a:rPr>
                                <m:t>0</m:t>
                              </m:r>
                            </m:e>
                            <m:e>
                              <m:r>
                                <a:rPr lang="en-US" altLang="zh-CN" sz="2800" b="0" i="1" smtClean="0">
                                  <a:latin typeface="Cambria Math" panose="02040503050406030204" pitchFamily="18" charset="0"/>
                                </a:rPr>
                                <m:t>1</m:t>
                              </m:r>
                            </m:e>
                          </m:mr>
                          <m:mr>
                            <m:e>
                              <m:r>
                                <a:rPr lang="en-US" altLang="zh-CN" sz="2800" b="0" i="1" smtClean="0">
                                  <a:latin typeface="Cambria Math" panose="02040503050406030204" pitchFamily="18" charset="0"/>
                                </a:rPr>
                                <m:t>0</m:t>
                              </m:r>
                            </m:e>
                            <m:e>
                              <m:r>
                                <a:rPr lang="en-US" altLang="zh-CN" sz="2800" b="0" i="1" smtClean="0">
                                  <a:latin typeface="Cambria Math" panose="02040503050406030204" pitchFamily="18" charset="0"/>
                                </a:rPr>
                                <m:t>2</m:t>
                              </m:r>
                            </m:e>
                          </m:mr>
                        </m:m>
                      </m:e>
                    </m:d>
                  </m:oMath>
                </a14:m>
                <a:r>
                  <a:rPr lang="en-US" altLang="zh-CN" sz="2800" dirty="0"/>
                  <a:t>, </a:t>
                </a:r>
                <a14:m>
                  <m:oMath xmlns:m="http://schemas.openxmlformats.org/officeDocument/2006/math">
                    <m:sSup>
                      <m:sSupPr>
                        <m:ctrlPr>
                          <a:rPr lang="en-US" altLang="zh-CN" sz="2800" i="1" dirty="0" smtClean="0">
                            <a:latin typeface="Cambria Math" panose="02040503050406030204" pitchFamily="18" charset="0"/>
                          </a:rPr>
                        </m:ctrlPr>
                      </m:sSupPr>
                      <m:e>
                        <m:r>
                          <a:rPr lang="en-US" altLang="zh-CN" sz="2800" b="0" i="1" dirty="0" smtClean="0">
                            <a:latin typeface="Cambria Math" panose="02040503050406030204" pitchFamily="18" charset="0"/>
                          </a:rPr>
                          <m:t>𝐴</m:t>
                        </m:r>
                      </m:e>
                      <m:sup>
                        <m:r>
                          <a:rPr lang="en-US" altLang="zh-CN" sz="2800" b="0" i="1" dirty="0" smtClean="0">
                            <a:latin typeface="Cambria Math" panose="02040503050406030204" pitchFamily="18" charset="0"/>
                          </a:rPr>
                          <m:t>2</m:t>
                        </m:r>
                      </m:sup>
                    </m:sSup>
                    <m:r>
                      <a:rPr lang="en-US" altLang="zh-CN" sz="2800" i="1" dirty="0">
                        <a:latin typeface="Cambria Math" panose="02040503050406030204" pitchFamily="18" charset="0"/>
                      </a:rPr>
                      <m:t>=</m:t>
                    </m:r>
                    <m:d>
                      <m:dPr>
                        <m:begChr m:val="["/>
                        <m:endChr m:val="]"/>
                        <m:ctrlPr>
                          <a:rPr lang="en-US" altLang="zh-CN" sz="2800" i="1">
                            <a:latin typeface="Cambria Math" panose="02040503050406030204" pitchFamily="18" charset="0"/>
                          </a:rPr>
                        </m:ctrlPr>
                      </m:dPr>
                      <m:e>
                        <m:m>
                          <m:mPr>
                            <m:mcs>
                              <m:mc>
                                <m:mcPr>
                                  <m:count m:val="2"/>
                                  <m:mcJc m:val="center"/>
                                </m:mcPr>
                              </m:mc>
                            </m:mcs>
                            <m:ctrlPr>
                              <a:rPr lang="en-US" altLang="zh-CN" sz="2800" i="1">
                                <a:latin typeface="Cambria Math" panose="02040503050406030204" pitchFamily="18" charset="0"/>
                              </a:rPr>
                            </m:ctrlPr>
                          </m:mPr>
                          <m:mr>
                            <m:e>
                              <m:r>
                                <m:rPr>
                                  <m:brk m:alnAt="7"/>
                                </m:rPr>
                                <a:rPr lang="en-US" altLang="zh-CN" sz="2800" i="1">
                                  <a:latin typeface="Cambria Math" panose="02040503050406030204" pitchFamily="18" charset="0"/>
                                </a:rPr>
                                <m:t>0</m:t>
                              </m:r>
                            </m:e>
                            <m:e>
                              <m:r>
                                <a:rPr lang="en-US" altLang="zh-CN" sz="2800" b="0" i="1" smtClean="0">
                                  <a:latin typeface="Cambria Math" panose="02040503050406030204" pitchFamily="18" charset="0"/>
                                </a:rPr>
                                <m:t>2</m:t>
                              </m:r>
                            </m:e>
                          </m:mr>
                          <m:mr>
                            <m:e>
                              <m:r>
                                <a:rPr lang="en-US" altLang="zh-CN" sz="2800" i="1">
                                  <a:latin typeface="Cambria Math" panose="02040503050406030204" pitchFamily="18" charset="0"/>
                                </a:rPr>
                                <m:t>0</m:t>
                              </m:r>
                            </m:e>
                            <m:e>
                              <m:r>
                                <a:rPr lang="en-US" altLang="zh-CN" sz="2800" b="0" i="1" smtClean="0">
                                  <a:latin typeface="Cambria Math" panose="02040503050406030204" pitchFamily="18" charset="0"/>
                                </a:rPr>
                                <m:t>4</m:t>
                              </m:r>
                            </m:e>
                          </m:mr>
                        </m:m>
                      </m:e>
                    </m:d>
                    <m:r>
                      <a:rPr lang="en-US" altLang="zh-CN" sz="2800" b="0" i="1" smtClean="0">
                        <a:latin typeface="Cambria Math" panose="02040503050406030204" pitchFamily="18" charset="0"/>
                      </a:rPr>
                      <m:t>,</m:t>
                    </m:r>
                  </m:oMath>
                </a14:m>
                <a:r>
                  <a:rPr lang="en-US" altLang="zh-CN" sz="2800" dirty="0"/>
                  <a:t>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r>
                      <a:rPr lang="en-US" altLang="zh-CN" sz="2800">
                        <a:latin typeface="Cambria Math" panose="02040503050406030204" pitchFamily="18" charset="0"/>
                      </a:rPr>
                      <m:t>=</m:t>
                    </m:r>
                    <m:r>
                      <a:rPr lang="en-US" altLang="zh-CN" sz="2800" i="1">
                        <a:latin typeface="Cambria Math" panose="02040503050406030204" pitchFamily="18" charset="0"/>
                      </a:rPr>
                      <m:t>𝑅</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acc>
                      <m:accPr>
                        <m:chr m:val="̇"/>
                        <m:ctrlPr>
                          <a:rPr lang="zh-CN" altLang="zh-CN" sz="2800" i="1">
                            <a:latin typeface="Cambria Math" panose="02040503050406030204" pitchFamily="18" charset="0"/>
                          </a:rPr>
                        </m:ctrlPr>
                      </m:accPr>
                      <m:e>
                        <m:r>
                          <a:rPr lang="en-US" altLang="zh-CN" sz="2800">
                            <a:latin typeface="Cambria Math" panose="02040503050406030204" pitchFamily="18" charset="0"/>
                          </a:rPr>
                          <m:t>+</m:t>
                        </m:r>
                      </m:e>
                    </m:acc>
                    <m:r>
                      <a:rPr lang="en-US" altLang="zh-CN" sz="2800" i="1">
                        <a:latin typeface="Cambria Math" panose="02040503050406030204" pitchFamily="18" charset="0"/>
                      </a:rPr>
                      <m:t>𝑁</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r>
                      <a:rPr lang="en-US" altLang="zh-CN" sz="2800" b="0" i="1" smtClean="0">
                        <a:latin typeface="Cambria Math" panose="02040503050406030204" pitchFamily="18" charset="0"/>
                      </a:rPr>
                      <m:t>.</m:t>
                    </m:r>
                  </m:oMath>
                </a14:m>
                <a:r>
                  <a:rPr lang="en-US" altLang="zh-CN" sz="2800" dirty="0"/>
                  <a:t> </a:t>
                </a:r>
              </a:p>
              <a:p>
                <a:pPr>
                  <a:lnSpc>
                    <a:spcPct val="120000"/>
                  </a:lnSpc>
                </a:pPr>
                <a:endParaRPr lang="en-US" altLang="zh-CN" sz="2800" dirty="0"/>
              </a:p>
              <a:p>
                <a:pPr>
                  <a:lnSpc>
                    <a:spcPct val="120000"/>
                  </a:lnSpc>
                </a:pPr>
                <a:r>
                  <a:rPr lang="zh-CN" altLang="en-US" sz="2800" dirty="0"/>
                  <a:t>补充：</a:t>
                </a:r>
                <a:r>
                  <a:rPr lang="zh-CN" altLang="zh-CN" sz="2800" dirty="0"/>
                  <a:t>设</a:t>
                </a:r>
                <a14:m>
                  <m:oMath xmlns:m="http://schemas.openxmlformats.org/officeDocument/2006/math">
                    <m:r>
                      <a:rPr lang="en-US" altLang="zh-CN" sz="2800" i="1">
                        <a:latin typeface="Cambria Math" panose="02040503050406030204" pitchFamily="18" charset="0"/>
                      </a:rPr>
                      <m:t>𝐴</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r>
                          <a:rPr lang="en-US" altLang="zh-CN" sz="2800">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t>, </a:t>
                </a:r>
                <a:r>
                  <a:rPr lang="zh-CN" altLang="en-US" sz="2800" dirty="0"/>
                  <a:t>则</a:t>
                </a:r>
                <a14:m>
                  <m:oMath xmlns:m="http://schemas.openxmlformats.org/officeDocument/2006/math">
                    <m:sSup>
                      <m:sSupPr>
                        <m:ctrlPr>
                          <a:rPr lang="zh-CN" altLang="zh-CN" sz="2800" i="1">
                            <a:latin typeface="Cambria Math" panose="02040503050406030204" pitchFamily="18" charset="0"/>
                          </a:rPr>
                        </m:ctrlPr>
                      </m:sSupPr>
                      <m:e>
                        <m:r>
                          <m:rPr>
                            <m:sty m:val="p"/>
                          </m:rPr>
                          <a:rPr lang="en-US" altLang="zh-CN" sz="2800" b="0" i="0" smtClean="0">
                            <a:latin typeface="Cambria Math" panose="02040503050406030204" pitchFamily="18" charset="0"/>
                          </a:rPr>
                          <m:t>r</m:t>
                        </m:r>
                        <m:r>
                          <a:rPr lang="en-US" altLang="zh-CN" sz="2800" b="0" i="1" smtClean="0">
                            <a:latin typeface="Cambria Math" panose="02040503050406030204" pitchFamily="18" charset="0"/>
                          </a:rPr>
                          <m:t>(</m:t>
                        </m:r>
                        <m:r>
                          <a:rPr lang="en-US" altLang="zh-CN" sz="2800" i="1">
                            <a:latin typeface="Cambria Math" panose="02040503050406030204" pitchFamily="18" charset="0"/>
                          </a:rPr>
                          <m:t>𝐴</m:t>
                        </m:r>
                      </m:e>
                      <m:sup>
                        <m:r>
                          <a:rPr lang="en-US" altLang="zh-CN" sz="2800">
                            <a:latin typeface="Cambria Math" panose="02040503050406030204" pitchFamily="18" charset="0"/>
                          </a:rPr>
                          <m:t>2</m:t>
                        </m:r>
                      </m:sup>
                    </m:sSup>
                    <m:r>
                      <a:rPr lang="en-US" altLang="zh-CN" sz="2800" b="0" i="1" smtClean="0">
                        <a:latin typeface="Cambria Math" panose="02040503050406030204" pitchFamily="18" charset="0"/>
                      </a:rPr>
                      <m:t>)</m:t>
                    </m:r>
                    <m:r>
                      <a:rPr lang="en-US" altLang="zh-CN" sz="2800">
                        <a:latin typeface="Cambria Math" panose="02040503050406030204" pitchFamily="18" charset="0"/>
                      </a:rPr>
                      <m:t>=</m:t>
                    </m:r>
                    <m:r>
                      <m:rPr>
                        <m:sty m:val="p"/>
                      </m:rPr>
                      <a:rPr lang="en-US" altLang="zh-CN" sz="2800" b="0" i="0" smtClean="0">
                        <a:latin typeface="Cambria Math" panose="02040503050406030204" pitchFamily="18" charset="0"/>
                      </a:rPr>
                      <m:t>r</m:t>
                    </m:r>
                    <m:r>
                      <a:rPr lang="en-US" altLang="zh-CN" sz="2800" b="0" i="0" smtClean="0">
                        <a:latin typeface="Cambria Math" panose="02040503050406030204" pitchFamily="18" charset="0"/>
                      </a:rPr>
                      <m:t>(</m:t>
                    </m:r>
                    <m:r>
                      <a:rPr lang="en-US" altLang="zh-CN" sz="2800" i="1">
                        <a:latin typeface="Cambria Math" panose="02040503050406030204" pitchFamily="18" charset="0"/>
                      </a:rPr>
                      <m:t>𝐴</m:t>
                    </m:r>
                    <m:r>
                      <a:rPr lang="en-US" altLang="zh-CN" sz="2800" b="0" i="1" smtClean="0">
                        <a:latin typeface="Cambria Math" panose="02040503050406030204" pitchFamily="18" charset="0"/>
                      </a:rPr>
                      <m:t>)</m:t>
                    </m:r>
                  </m:oMath>
                </a14:m>
                <a:r>
                  <a:rPr lang="zh-CN" altLang="en-US" sz="2800" dirty="0">
                    <a:solidFill>
                      <a:srgbClr val="FF0000"/>
                    </a:solidFill>
                  </a:rPr>
                  <a:t>当且仅当</a:t>
                </a:r>
                <a:r>
                  <a:rPr lang="en-US" altLang="zh-CN" sz="2800" dirty="0"/>
                  <a:t>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r>
                      <a:rPr lang="en-US" altLang="zh-CN" sz="2800">
                        <a:latin typeface="Cambria Math" panose="02040503050406030204" pitchFamily="18" charset="0"/>
                      </a:rPr>
                      <m:t>=</m:t>
                    </m:r>
                    <m:r>
                      <a:rPr lang="en-US" altLang="zh-CN" sz="2800" i="1">
                        <a:latin typeface="Cambria Math" panose="02040503050406030204" pitchFamily="18" charset="0"/>
                      </a:rPr>
                      <m:t>𝑅</m:t>
                    </m:r>
                    <m:r>
                      <a:rPr lang="en-US" altLang="zh-CN" sz="2800">
                        <a:latin typeface="Cambria Math" panose="02040503050406030204" pitchFamily="18" charset="0"/>
                      </a:rPr>
                      <m:t>(</m:t>
                    </m:r>
                    <m:r>
                      <a:rPr lang="en-US" altLang="zh-CN" sz="2800" i="1">
                        <a:latin typeface="Cambria Math" panose="02040503050406030204" pitchFamily="18" charset="0"/>
                      </a:rPr>
                      <m:t>𝐴</m:t>
                    </m:r>
                    <m:r>
                      <a:rPr lang="en-US" altLang="zh-CN" sz="2800">
                        <a:latin typeface="Cambria Math" panose="02040503050406030204" pitchFamily="18" charset="0"/>
                      </a:rPr>
                      <m:t>)</m:t>
                    </m:r>
                    <m:acc>
                      <m:accPr>
                        <m:chr m:val="̇"/>
                        <m:ctrlPr>
                          <a:rPr lang="zh-CN" altLang="zh-CN" sz="2800" i="1">
                            <a:latin typeface="Cambria Math" panose="02040503050406030204" pitchFamily="18" charset="0"/>
                          </a:rPr>
                        </m:ctrlPr>
                      </m:accPr>
                      <m:e>
                        <m:r>
                          <a:rPr lang="en-US" altLang="zh-CN" sz="2800">
                            <a:latin typeface="Cambria Math" panose="02040503050406030204" pitchFamily="18" charset="0"/>
                          </a:rPr>
                          <m:t>+</m:t>
                        </m:r>
                      </m:e>
                    </m:acc>
                    <m:r>
                      <a:rPr lang="en-US" altLang="zh-CN" sz="2800" b="0" i="1" smtClean="0">
                        <a:latin typeface="Cambria Math" panose="02040503050406030204" pitchFamily="18" charset="0"/>
                      </a:rPr>
                      <m:t>𝑁</m:t>
                    </m:r>
                    <m:r>
                      <a:rPr lang="en-US" altLang="zh-CN" sz="2800">
                        <a:latin typeface="Cambria Math" panose="02040503050406030204" pitchFamily="18" charset="0"/>
                      </a:rPr>
                      <m:t>(</m:t>
                    </m:r>
                    <m:r>
                      <a:rPr lang="en-US" altLang="zh-CN" sz="2800" i="1">
                        <a:latin typeface="Cambria Math" panose="02040503050406030204" pitchFamily="18" charset="0"/>
                      </a:rPr>
                      <m:t>𝐴</m:t>
                    </m:r>
                    <m:r>
                      <a:rPr lang="en-US" altLang="zh-CN" sz="2800">
                        <a:latin typeface="Cambria Math" panose="02040503050406030204" pitchFamily="18" charset="0"/>
                      </a:rPr>
                      <m:t>)</m:t>
                    </m:r>
                  </m:oMath>
                </a14:m>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72874"/>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animEffect transition="in" filter="fade">
                                      <p:cBhvr>
                                        <p:cTn id="7" dur="1000"/>
                                        <p:tgtEl>
                                          <p:spTgt spid="22">
                                            <p:txEl>
                                              <p:pRg st="3" end="3"/>
                                            </p:txEl>
                                          </p:spTgt>
                                        </p:tgtEl>
                                      </p:cBhvr>
                                    </p:animEffect>
                                    <p:anim calcmode="lin" valueType="num">
                                      <p:cBhvr>
                                        <p:cTn id="8" dur="1000" fill="hold"/>
                                        <p:tgtEl>
                                          <p:spTgt spid="2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xEl>
                                              <p:pRg st="4" end="4"/>
                                            </p:txEl>
                                          </p:spTgt>
                                        </p:tgtEl>
                                        <p:attrNameLst>
                                          <p:attrName>style.visibility</p:attrName>
                                        </p:attrNameLst>
                                      </p:cBhvr>
                                      <p:to>
                                        <p:strVal val="visible"/>
                                      </p:to>
                                    </p:set>
                                    <p:animEffect transition="in" filter="fade">
                                      <p:cBhvr>
                                        <p:cTn id="12" dur="1000"/>
                                        <p:tgtEl>
                                          <p:spTgt spid="22">
                                            <p:txEl>
                                              <p:pRg st="4" end="4"/>
                                            </p:txEl>
                                          </p:spTgt>
                                        </p:tgtEl>
                                      </p:cBhvr>
                                    </p:animEffect>
                                    <p:anim calcmode="lin" valueType="num">
                                      <p:cBhvr>
                                        <p:cTn id="13" dur="1000" fill="hold"/>
                                        <p:tgtEl>
                                          <p:spTgt spid="22">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animEffect transition="in" filter="fade">
                                      <p:cBhvr>
                                        <p:cTn id="19" dur="1000"/>
                                        <p:tgtEl>
                                          <p:spTgt spid="22">
                                            <p:txEl>
                                              <p:pRg st="6" end="6"/>
                                            </p:txEl>
                                          </p:spTgt>
                                        </p:tgtEl>
                                      </p:cBhvr>
                                    </p:animEffect>
                                    <p:anim calcmode="lin" valueType="num">
                                      <p:cBhvr>
                                        <p:cTn id="20" dur="1000" fill="hold"/>
                                        <p:tgtEl>
                                          <p:spTgt spid="22">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2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注</a:t>
                </a:r>
                <a:r>
                  <a:rPr lang="en-US" altLang="zh-CN" sz="2800" b="1" dirty="0">
                    <a:solidFill>
                      <a:srgbClr val="0000FF"/>
                    </a:solidFill>
                  </a:rPr>
                  <a:t>1</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t>我们在说明线性空间</a:t>
                </a:r>
                <a14:m>
                  <m:oMath xmlns:m="http://schemas.openxmlformats.org/officeDocument/2006/math">
                    <m:r>
                      <a:rPr lang="en-US" altLang="zh-CN" sz="2800" i="1">
                        <a:latin typeface="Cambria Math" panose="02040503050406030204" pitchFamily="18" charset="0"/>
                      </a:rPr>
                      <m:t>𝑉</m:t>
                    </m:r>
                  </m:oMath>
                </a14:m>
                <a:r>
                  <a:rPr lang="zh-CN" altLang="zh-CN" sz="2800" dirty="0"/>
                  <a:t>的两个子空间</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相等常采用以下</a:t>
                </a:r>
                <a:r>
                  <a:rPr lang="zh-CN" altLang="en-US" sz="2800" dirty="0"/>
                  <a:t>三</a:t>
                </a:r>
                <a:r>
                  <a:rPr lang="zh-CN" altLang="zh-CN" sz="2800" dirty="0"/>
                  <a:t>种方法</a:t>
                </a:r>
                <a:r>
                  <a:rPr lang="en-US" altLang="zh-CN" sz="2800" dirty="0">
                    <a:latin typeface="仿宋" panose="02010609060101010101" pitchFamily="49" charset="-122"/>
                    <a:ea typeface="仿宋" panose="02010609060101010101" pitchFamily="49" charset="-122"/>
                  </a:rPr>
                  <a:t>: </a:t>
                </a:r>
              </a:p>
              <a:p>
                <a:pPr>
                  <a:lnSpc>
                    <a:spcPct val="120000"/>
                  </a:lnSpc>
                </a:pPr>
                <a:r>
                  <a:rPr lang="zh-CN" altLang="zh-CN" sz="2800" dirty="0">
                    <a:solidFill>
                      <a:srgbClr val="0000FF"/>
                    </a:solidFill>
                  </a:rPr>
                  <a:t>（</a:t>
                </a:r>
                <a:r>
                  <a:rPr lang="en-US" altLang="zh-CN" sz="2800" dirty="0">
                    <a:solidFill>
                      <a:srgbClr val="0000FF"/>
                    </a:solidFill>
                  </a:rPr>
                  <a:t>1</a:t>
                </a:r>
                <a:r>
                  <a:rPr lang="zh-CN" altLang="zh-CN" sz="2800" dirty="0">
                    <a:solidFill>
                      <a:srgbClr val="0000FF"/>
                    </a:solidFill>
                  </a:rPr>
                  <a:t>）</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1</m:t>
                        </m:r>
                      </m:sub>
                    </m:sSub>
                  </m:oMath>
                </a14:m>
                <a:r>
                  <a:rPr lang="zh-CN" altLang="zh-CN" sz="2800" dirty="0">
                    <a:solidFill>
                      <a:srgbClr val="0000FF"/>
                    </a:solidFill>
                  </a:rPr>
                  <a:t>是</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2</m:t>
                        </m:r>
                      </m:sub>
                    </m:sSub>
                  </m:oMath>
                </a14:m>
                <a:r>
                  <a:rPr lang="zh-CN" altLang="zh-CN" sz="2800" dirty="0">
                    <a:solidFill>
                      <a:srgbClr val="0000FF"/>
                    </a:solidFill>
                  </a:rPr>
                  <a:t>的子集</a:t>
                </a:r>
                <a:r>
                  <a:rPr lang="zh-CN" altLang="en-US" sz="2800" dirty="0">
                    <a:solidFill>
                      <a:srgbClr val="0000FF"/>
                    </a:solidFill>
                  </a:rPr>
                  <a:t>且</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2</m:t>
                        </m:r>
                      </m:sub>
                    </m:sSub>
                  </m:oMath>
                </a14:m>
                <a:r>
                  <a:rPr lang="zh-CN" altLang="zh-CN" sz="2800" dirty="0">
                    <a:solidFill>
                      <a:srgbClr val="0000FF"/>
                    </a:solidFill>
                  </a:rPr>
                  <a:t>是</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1</m:t>
                        </m:r>
                      </m:sub>
                    </m:sSub>
                  </m:oMath>
                </a14:m>
                <a:r>
                  <a:rPr lang="zh-CN" altLang="zh-CN" sz="2800" dirty="0">
                    <a:solidFill>
                      <a:srgbClr val="0000FF"/>
                    </a:solidFill>
                  </a:rPr>
                  <a:t>的子集</a:t>
                </a:r>
                <a:r>
                  <a:rPr lang="en-US" altLang="zh-CN" sz="2800" dirty="0">
                    <a:solidFill>
                      <a:srgbClr val="0000FF"/>
                    </a:solidFill>
                    <a:latin typeface="仿宋" panose="02010609060101010101" pitchFamily="49" charset="-122"/>
                    <a:ea typeface="仿宋" panose="02010609060101010101" pitchFamily="49" charset="-122"/>
                  </a:rPr>
                  <a:t>;</a:t>
                </a:r>
                <a:endParaRPr lang="en-US" altLang="zh-CN" sz="2800" i="1" dirty="0">
                  <a:solidFill>
                    <a:srgbClr val="0000FF"/>
                  </a:solidFill>
                  <a:latin typeface="Cambria Math" panose="02040503050406030204"/>
                </a:endParaRPr>
              </a:p>
              <a:p>
                <a:pPr>
                  <a:lnSpc>
                    <a:spcPct val="120000"/>
                  </a:lnSpc>
                </a:pPr>
                <a:r>
                  <a:rPr lang="zh-CN" altLang="en-US" sz="2800" dirty="0">
                    <a:solidFill>
                      <a:srgbClr val="0000FF"/>
                    </a:solidFill>
                  </a:rPr>
                  <a:t>（</a:t>
                </a:r>
                <a:r>
                  <a:rPr lang="en-US" altLang="zh-CN" sz="2800" dirty="0">
                    <a:solidFill>
                      <a:srgbClr val="0000FF"/>
                    </a:solidFill>
                  </a:rPr>
                  <a:t>2</a:t>
                </a:r>
                <a:r>
                  <a:rPr lang="zh-CN" altLang="en-US" sz="2800" dirty="0">
                    <a:solidFill>
                      <a:srgbClr val="0000FF"/>
                    </a:solidFill>
                  </a:rPr>
                  <a:t>）</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1</m:t>
                        </m:r>
                      </m:sub>
                    </m:sSub>
                    <m:r>
                      <m:rPr>
                        <m:nor/>
                      </m:rPr>
                      <a:rPr lang="zh-CN" altLang="zh-CN" sz="2800" dirty="0">
                        <a:solidFill>
                          <a:srgbClr val="0000FF"/>
                        </a:solidFill>
                        <a:latin typeface="Cambria Math" panose="02040503050406030204" pitchFamily="18" charset="0"/>
                      </a:rPr>
                      <m:t>是</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2</m:t>
                        </m:r>
                      </m:sub>
                    </m:sSub>
                    <m:r>
                      <m:rPr>
                        <m:nor/>
                      </m:rPr>
                      <a:rPr lang="zh-CN" altLang="zh-CN" sz="2800" dirty="0">
                        <a:solidFill>
                          <a:srgbClr val="0000FF"/>
                        </a:solidFill>
                        <a:latin typeface="Cambria Math" panose="02040503050406030204" pitchFamily="18" charset="0"/>
                      </a:rPr>
                      <m:t>的子集（或</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2</m:t>
                        </m:r>
                      </m:sub>
                    </m:sSub>
                    <m:r>
                      <m:rPr>
                        <m:nor/>
                      </m:rPr>
                      <a:rPr lang="zh-CN" altLang="zh-CN" sz="2800" dirty="0">
                        <a:solidFill>
                          <a:srgbClr val="0000FF"/>
                        </a:solidFill>
                        <a:latin typeface="Cambria Math" panose="02040503050406030204" pitchFamily="18" charset="0"/>
                      </a:rPr>
                      <m:t>是</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1</m:t>
                        </m:r>
                      </m:sub>
                    </m:sSub>
                    <m:r>
                      <m:rPr>
                        <m:nor/>
                      </m:rPr>
                      <a:rPr lang="zh-CN" altLang="zh-CN" sz="2800" dirty="0">
                        <a:solidFill>
                          <a:srgbClr val="0000FF"/>
                        </a:solidFill>
                        <a:latin typeface="Cambria Math" panose="02040503050406030204" pitchFamily="18" charset="0"/>
                      </a:rPr>
                      <m:t>的子集）且</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1</m:t>
                        </m:r>
                      </m:sub>
                    </m:sSub>
                  </m:oMath>
                </a14:m>
                <a:endParaRPr lang="en-US" altLang="zh-CN" sz="2800" i="1" dirty="0">
                  <a:solidFill>
                    <a:srgbClr val="0000FF"/>
                  </a:solidFill>
                  <a:latin typeface="Cambria Math" panose="02040503050406030204"/>
                </a:endParaRPr>
              </a:p>
              <a:p>
                <a:pPr>
                  <a:lnSpc>
                    <a:spcPct val="120000"/>
                  </a:lnSpc>
                </a:pPr>
                <a14:m>
                  <m:oMathPara xmlns:m="http://schemas.openxmlformats.org/officeDocument/2006/math">
                    <m:oMathParaPr>
                      <m:jc m:val="left"/>
                    </m:oMathParaPr>
                    <m:oMath xmlns:m="http://schemas.openxmlformats.org/officeDocument/2006/math">
                      <m:r>
                        <m:rPr>
                          <m:nor/>
                        </m:rPr>
                        <a:rPr lang="zh-CN" altLang="zh-CN" sz="2800" dirty="0">
                          <a:solidFill>
                            <a:srgbClr val="0000FF"/>
                          </a:solidFill>
                          <a:latin typeface="Cambria Math" panose="02040503050406030204" pitchFamily="18" charset="0"/>
                        </a:rPr>
                        <m:t>和</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2</m:t>
                          </m:r>
                        </m:sub>
                      </m:sSub>
                      <m:r>
                        <m:rPr>
                          <m:nor/>
                        </m:rPr>
                        <a:rPr lang="zh-CN" altLang="zh-CN" sz="2800" dirty="0">
                          <a:solidFill>
                            <a:srgbClr val="0000FF"/>
                          </a:solidFill>
                          <a:latin typeface="Cambria Math" panose="02040503050406030204" pitchFamily="18" charset="0"/>
                        </a:rPr>
                        <m:t>的维数相等</m:t>
                      </m:r>
                      <m:r>
                        <m:rPr>
                          <m:nor/>
                        </m:rPr>
                        <a:rPr lang="en-US" altLang="zh-CN" sz="2800" dirty="0">
                          <a:solidFill>
                            <a:srgbClr val="0000FF"/>
                          </a:solidFill>
                          <a:latin typeface="仿宋" panose="02010609060101010101" pitchFamily="49" charset="-122"/>
                          <a:ea typeface="仿宋" panose="02010609060101010101" pitchFamily="49" charset="-122"/>
                        </a:rPr>
                        <m:t>;</m:t>
                      </m:r>
                    </m:oMath>
                  </m:oMathPara>
                </a14:m>
                <a:endParaRPr lang="en-US" altLang="zh-CN" sz="2800" dirty="0">
                  <a:solidFill>
                    <a:srgbClr val="0000FF"/>
                  </a:solidFill>
                </a:endParaRPr>
              </a:p>
              <a:p>
                <a:pPr>
                  <a:lnSpc>
                    <a:spcPct val="120000"/>
                  </a:lnSpc>
                </a:pPr>
                <a:r>
                  <a:rPr lang="zh-CN" altLang="zh-CN" sz="2800" dirty="0">
                    <a:solidFill>
                      <a:srgbClr val="0000FF"/>
                    </a:solidFill>
                  </a:rPr>
                  <a:t>（</a:t>
                </a:r>
                <a:r>
                  <a:rPr lang="en-US" altLang="zh-CN" sz="2800" dirty="0">
                    <a:solidFill>
                      <a:srgbClr val="0000FF"/>
                    </a:solidFill>
                  </a:rPr>
                  <a:t>3</a:t>
                </a:r>
                <a:r>
                  <a:rPr lang="zh-CN" altLang="zh-CN" sz="2800" dirty="0">
                    <a:solidFill>
                      <a:srgbClr val="0000FF"/>
                    </a:solidFill>
                  </a:rPr>
                  <a:t>）</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1</m:t>
                        </m:r>
                      </m:sub>
                    </m:sSub>
                  </m:oMath>
                </a14:m>
                <a:r>
                  <a:rPr lang="zh-CN" altLang="zh-CN" sz="2800" dirty="0">
                    <a:solidFill>
                      <a:srgbClr val="0000FF"/>
                    </a:solidFill>
                  </a:rPr>
                  <a:t>和</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2</m:t>
                        </m:r>
                      </m:sub>
                    </m:sSub>
                  </m:oMath>
                </a14:m>
                <a:r>
                  <a:rPr lang="zh-CN" altLang="zh-CN" sz="2800" dirty="0">
                    <a:solidFill>
                      <a:srgbClr val="0000FF"/>
                    </a:solidFill>
                  </a:rPr>
                  <a:t>均是由同一向量组所张成的子空间</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solidFill>
                      <a:srgbClr val="0000FF"/>
                    </a:solidFill>
                  </a:rPr>
                  <a:t>或更确定的说明它们有相同的一组基</a:t>
                </a:r>
                <a14:m>
                  <m:oMath xmlns:m="http://schemas.openxmlformats.org/officeDocument/2006/math">
                    <m:r>
                      <m:rPr>
                        <m:nor/>
                      </m:rPr>
                      <a:rPr lang="en-US" altLang="zh-CN" sz="2800" dirty="0">
                        <a:solidFill>
                          <a:srgbClr val="0000FF"/>
                        </a:solidFill>
                        <a:latin typeface="仿宋" panose="02010609060101010101" pitchFamily="49" charset="-122"/>
                        <a:ea typeface="仿宋" panose="02010609060101010101" pitchFamily="49" charset="-122"/>
                      </a:rPr>
                      <m:t>.</m:t>
                    </m:r>
                  </m:oMath>
                </a14:m>
                <a:endParaRPr lang="en-US" altLang="zh-CN" sz="2800" dirty="0">
                  <a:solidFill>
                    <a:srgbClr val="0000FF"/>
                  </a:solidFill>
                  <a:latin typeface="仿宋" panose="02010609060101010101" pitchFamily="49" charset="-122"/>
                  <a:ea typeface="仿宋" panose="02010609060101010101" pitchFamily="49" charset="-122"/>
                </a:endParaRPr>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3241"/>
                </a:stretch>
              </a:blipFill>
            </p:spPr>
            <p:txBody>
              <a:bodyPr/>
              <a:lstStyle/>
              <a:p>
                <a:r>
                  <a:rPr lang="zh-CN" altLang="en-US">
                    <a:noFill/>
                  </a:rPr>
                  <a:t> </a:t>
                </a:r>
              </a:p>
            </p:txBody>
          </p:sp>
        </mc:Fallback>
      </mc:AlternateContent>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94820" y="1239506"/>
                <a:ext cx="8111298" cy="4267200"/>
              </a:xfrm>
            </p:spPr>
            <p:txBody>
              <a:bodyPr/>
              <a:lstStyle/>
              <a:p>
                <a:pPr marL="0" indent="0">
                  <a:buNone/>
                </a:pPr>
                <a:r>
                  <a:rPr lang="zh-CN" altLang="en-US" sz="2800" b="1" kern="1200" dirty="0">
                    <a:solidFill>
                      <a:srgbClr val="0000FF"/>
                    </a:solidFill>
                    <a:latin typeface="+mn-ea"/>
                    <a:ea typeface="黑体" panose="02010609060101010101" pitchFamily="49" charset="-122"/>
                  </a:rPr>
                  <a:t>定理</a:t>
                </a:r>
                <a:r>
                  <a:rPr lang="en-US" altLang="zh-CN" sz="2800" b="1" kern="1200" dirty="0">
                    <a:solidFill>
                      <a:srgbClr val="0000FF"/>
                    </a:solidFill>
                    <a:latin typeface="+mn-ea"/>
                    <a:ea typeface="黑体" panose="02010609060101010101" pitchFamily="49" charset="-122"/>
                  </a:rPr>
                  <a:t>1.5.2 </a:t>
                </a:r>
              </a:p>
              <a:p>
                <a:pPr marL="0" indent="0">
                  <a:buNone/>
                </a:pPr>
                <a:r>
                  <a:rPr lang="zh-CN" altLang="en-US" sz="2800" dirty="0">
                    <a:latin typeface="黑体" panose="02010609060101010101" pitchFamily="49" charset="-122"/>
                    <a:ea typeface="黑体" panose="02010609060101010101" pitchFamily="49" charset="-122"/>
                  </a:rPr>
                  <a:t>若子空间</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b="0" i="1" smtClean="0">
                            <a:latin typeface="Cambria Math" panose="02040503050406030204" pitchFamily="18" charset="0"/>
                          </a:rPr>
                          <m:t>1</m:t>
                        </m:r>
                      </m:sub>
                    </m:sSub>
                    <m:r>
                      <a:rPr lang="en-US" altLang="zh-CN" sz="280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b="0" i="1" smtClean="0">
                            <a:latin typeface="Cambria Math" panose="02040503050406030204" pitchFamily="18" charset="0"/>
                          </a:rPr>
                          <m:t>2</m:t>
                        </m:r>
                      </m:sub>
                    </m:sSub>
                  </m:oMath>
                </a14:m>
                <a:r>
                  <a:rPr lang="en-US" altLang="zh-CN"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则</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smtClean="0">
                        <a:latin typeface="Cambria Math" panose="02040503050406030204" pitchFamily="18" charset="0"/>
                      </a:rPr>
                      <m:t>=</m:t>
                    </m:r>
                  </m:oMath>
                </a14:m>
                <a:r>
                  <a:rPr lang="en-US" altLang="zh-CN" sz="2800" dirty="0">
                    <a:latin typeface="黑体" panose="02010609060101010101" pitchFamily="49" charset="-122"/>
                    <a:ea typeface="黑体" panose="02010609060101010101" pitchFamily="49" charset="-122"/>
                  </a:rPr>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latin typeface="黑体" panose="02010609060101010101" pitchFamily="49" charset="-122"/>
                    <a:ea typeface="黑体" panose="02010609060101010101" pitchFamily="49" charset="-122"/>
                  </a:rPr>
                  <a:t>.</a:t>
                </a:r>
              </a:p>
              <a:p>
                <a:pPr marL="0" indent="0">
                  <a:buNone/>
                </a:pPr>
                <a:endParaRPr lang="en-US" altLang="zh-CN" sz="2800" dirty="0">
                  <a:latin typeface="黑体" panose="02010609060101010101" pitchFamily="49" charset="-122"/>
                  <a:ea typeface="黑体" panose="02010609060101010101" pitchFamily="49" charset="-122"/>
                </a:endParaRPr>
              </a:p>
              <a:p>
                <a:pPr marL="0" indent="0">
                  <a:buNone/>
                </a:pPr>
                <a:endParaRPr lang="en-US" altLang="zh-CN" sz="2800" dirty="0">
                  <a:latin typeface="黑体" panose="02010609060101010101" pitchFamily="49" charset="-122"/>
                  <a:ea typeface="黑体" panose="02010609060101010101" pitchFamily="49" charset="-122"/>
                </a:endParaRPr>
              </a:p>
              <a:p>
                <a:pPr marL="0" indent="0">
                  <a:buNone/>
                </a:pPr>
                <a:r>
                  <a:rPr lang="zh-CN" altLang="en-US" sz="2600" dirty="0">
                    <a:solidFill>
                      <a:srgbClr val="0000FF"/>
                    </a:solidFill>
                    <a:latin typeface="黑体" panose="02010609060101010101" pitchFamily="49" charset="-122"/>
                    <a:ea typeface="黑体" panose="02010609060101010101" pitchFamily="49" charset="-122"/>
                  </a:rPr>
                  <a:t>注</a:t>
                </a:r>
                <a:r>
                  <a:rPr lang="en-US" altLang="zh-CN" sz="2600" dirty="0">
                    <a:solidFill>
                      <a:srgbClr val="0000FF"/>
                    </a:solidFill>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：对于子空间</a:t>
                </a:r>
                <a14:m>
                  <m:oMath xmlns:m="http://schemas.openxmlformats.org/officeDocument/2006/math">
                    <m:r>
                      <a:rPr lang="en-US" altLang="zh-CN" sz="2600" i="1">
                        <a:latin typeface="Cambria Math" panose="02040503050406030204" pitchFamily="18" charset="0"/>
                      </a:rPr>
                      <m:t>𝑊</m:t>
                    </m:r>
                  </m:oMath>
                </a14:m>
                <a:r>
                  <a:rPr lang="en-US" altLang="zh-CN" sz="2600" dirty="0">
                    <a:latin typeface="黑体" panose="02010609060101010101" pitchFamily="49" charset="-122"/>
                    <a:ea typeface="黑体" panose="02010609060101010101" pitchFamily="49" charset="-122"/>
                  </a:rPr>
                  <a:t>,</a:t>
                </a:r>
                <a:r>
                  <a:rPr lang="en-US" altLang="zh-CN" sz="2600" dirty="0"/>
                  <a:t> </a:t>
                </a:r>
                <a14:m>
                  <m:oMath xmlns:m="http://schemas.openxmlformats.org/officeDocument/2006/math">
                    <m:r>
                      <a:rPr lang="en-US" altLang="zh-CN" sz="2600" b="0" i="1" smtClean="0">
                        <a:latin typeface="Cambria Math" panose="02040503050406030204" pitchFamily="18" charset="0"/>
                        <a:ea typeface="Cambria Math" panose="02040503050406030204" pitchFamily="18" charset="0"/>
                      </a:rPr>
                      <m:t>𝑉</m:t>
                    </m:r>
                    <m:r>
                      <a:rPr lang="en-US" altLang="zh-CN" sz="2600" b="0" i="1" smtClean="0">
                        <a:latin typeface="Cambria Math" panose="02040503050406030204" pitchFamily="18" charset="0"/>
                        <a:ea typeface="Cambria Math" panose="02040503050406030204" pitchFamily="18" charset="0"/>
                      </a:rPr>
                      <m:t>=</m:t>
                    </m:r>
                    <m:r>
                      <a:rPr lang="en-US" altLang="zh-CN" sz="2600" b="0" i="1" smtClean="0">
                        <a:latin typeface="Cambria Math" panose="02040503050406030204" pitchFamily="18" charset="0"/>
                        <a:ea typeface="Cambria Math" panose="02040503050406030204" pitchFamily="18" charset="0"/>
                      </a:rPr>
                      <m:t>𝑊</m:t>
                    </m:r>
                    <m:r>
                      <a:rPr lang="en-US" altLang="zh-CN" sz="2600" i="1">
                        <a:latin typeface="Cambria Math" panose="02040503050406030204" pitchFamily="18" charset="0"/>
                        <a:ea typeface="Cambria Math" panose="02040503050406030204" pitchFamily="18" charset="0"/>
                      </a:rPr>
                      <m:t>⨁</m:t>
                    </m:r>
                    <m:sSup>
                      <m:sSupPr>
                        <m:ctrlPr>
                          <a:rPr lang="en-US" altLang="zh-CN" sz="2600" i="1" smtClean="0">
                            <a:latin typeface="Cambria Math" panose="02040503050406030204" pitchFamily="18" charset="0"/>
                            <a:ea typeface="Cambria Math" panose="02040503050406030204" pitchFamily="18" charset="0"/>
                          </a:rPr>
                        </m:ctrlPr>
                      </m:sSupPr>
                      <m:e>
                        <m:r>
                          <a:rPr lang="en-US" altLang="zh-CN" sz="2600" b="0" i="1" smtClean="0">
                            <a:latin typeface="Cambria Math" panose="02040503050406030204" pitchFamily="18" charset="0"/>
                            <a:ea typeface="Cambria Math" panose="02040503050406030204" pitchFamily="18" charset="0"/>
                          </a:rPr>
                          <m:t>𝑊</m:t>
                        </m:r>
                      </m:e>
                      <m:sup>
                        <m:r>
                          <a:rPr lang="en-US" altLang="zh-CN" sz="2600" i="1" smtClean="0">
                            <a:latin typeface="Cambria Math" panose="02040503050406030204" pitchFamily="18" charset="0"/>
                            <a:ea typeface="Cambria Math" panose="02040503050406030204" pitchFamily="18" charset="0"/>
                          </a:rPr>
                          <m:t>⊥</m:t>
                        </m:r>
                      </m:sup>
                    </m:sSup>
                  </m:oMath>
                </a14:m>
                <a:r>
                  <a:rPr lang="en-US" altLang="zh-CN" sz="2600" dirty="0">
                    <a:latin typeface="黑体" panose="02010609060101010101" pitchFamily="49" charset="-122"/>
                    <a:ea typeface="黑体" panose="02010609060101010101" pitchFamily="49" charset="-122"/>
                  </a:rPr>
                  <a:t>.</a:t>
                </a:r>
              </a:p>
              <a:p>
                <a:pPr marL="0" indent="0">
                  <a:buNone/>
                </a:pPr>
                <a:r>
                  <a:rPr lang="zh-CN" altLang="en-US" sz="2600" dirty="0">
                    <a:solidFill>
                      <a:srgbClr val="0000FF"/>
                    </a:solidFill>
                    <a:latin typeface="黑体" panose="02010609060101010101" pitchFamily="49" charset="-122"/>
                    <a:ea typeface="黑体" panose="02010609060101010101" pitchFamily="49" charset="-122"/>
                  </a:rPr>
                  <a:t>注</a:t>
                </a:r>
                <a:r>
                  <a:rPr lang="en-US" altLang="zh-CN" sz="2600" dirty="0">
                    <a:solidFill>
                      <a:srgbClr val="0000FF"/>
                    </a:solidFill>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：正交直和分解中，若</a:t>
                </a:r>
                <a14:m>
                  <m:oMath xmlns:m="http://schemas.openxmlformats.org/officeDocument/2006/math">
                    <m:sSub>
                      <m:sSubPr>
                        <m:ctrlPr>
                          <a:rPr lang="en-US" altLang="zh-CN" sz="2600" i="1">
                            <a:latin typeface="Cambria Math" panose="02040503050406030204" pitchFamily="18" charset="0"/>
                          </a:rPr>
                        </m:ctrlPr>
                      </m:sSubPr>
                      <m:e>
                        <m:r>
                          <a:rPr lang="en-US" altLang="zh-CN" sz="2600" b="0" i="1" smtClean="0">
                            <a:latin typeface="Cambria Math" panose="02040503050406030204" pitchFamily="18" charset="0"/>
                          </a:rPr>
                          <m:t>𝑉</m:t>
                        </m:r>
                        <m:r>
                          <a:rPr lang="en-US" altLang="zh-CN" sz="2600" b="0" i="1" smtClean="0">
                            <a:latin typeface="Cambria Math" panose="02040503050406030204" pitchFamily="18" charset="0"/>
                          </a:rPr>
                          <m:t>=</m:t>
                        </m:r>
                        <m:r>
                          <a:rPr lang="en-US" altLang="zh-CN" sz="2600" i="1">
                            <a:latin typeface="Cambria Math" panose="02040503050406030204" pitchFamily="18" charset="0"/>
                          </a:rPr>
                          <m:t>𝑊</m:t>
                        </m:r>
                      </m:e>
                      <m:sub>
                        <m:r>
                          <a:rPr lang="en-US" altLang="zh-CN" sz="2600" i="1">
                            <a:latin typeface="Cambria Math" panose="02040503050406030204" pitchFamily="18" charset="0"/>
                          </a:rPr>
                          <m:t>1</m:t>
                        </m:r>
                      </m:sub>
                    </m:sSub>
                    <m:r>
                      <a:rPr lang="en-US" altLang="zh-CN" sz="2600" i="1">
                        <a:latin typeface="Cambria Math" panose="02040503050406030204" pitchFamily="18" charset="0"/>
                        <a:ea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𝑊</m:t>
                        </m:r>
                      </m:e>
                      <m:sub>
                        <m:r>
                          <a:rPr lang="en-US" altLang="zh-CN" sz="2600" i="1">
                            <a:latin typeface="Cambria Math" panose="02040503050406030204" pitchFamily="18" charset="0"/>
                          </a:rPr>
                          <m:t>2</m:t>
                        </m:r>
                      </m:sub>
                    </m:sSub>
                  </m:oMath>
                </a14:m>
                <a:r>
                  <a:rPr lang="en-US" altLang="zh-CN" sz="2600" dirty="0">
                    <a:latin typeface="黑体" panose="02010609060101010101" pitchFamily="49" charset="-122"/>
                    <a:ea typeface="黑体" panose="02010609060101010101" pitchFamily="49" charset="-122"/>
                  </a:rPr>
                  <a:t>,</a:t>
                </a:r>
                <a:r>
                  <a:rPr lang="en-US" altLang="zh-CN" sz="2600" dirty="0"/>
                  <a:t> </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𝑊</m:t>
                        </m:r>
                      </m:e>
                      <m:sub>
                        <m:r>
                          <a:rPr lang="en-US" altLang="zh-CN" sz="2600" i="1">
                            <a:latin typeface="Cambria Math" panose="02040503050406030204" pitchFamily="18" charset="0"/>
                          </a:rPr>
                          <m:t>1</m:t>
                        </m:r>
                      </m:sub>
                    </m:sSub>
                  </m:oMath>
                </a14:m>
                <a:r>
                  <a:rPr lang="zh-CN" altLang="en-US" sz="2600" dirty="0">
                    <a:latin typeface="黑体" panose="02010609060101010101" pitchFamily="49" charset="-122"/>
                    <a:ea typeface="黑体" panose="02010609060101010101" pitchFamily="49" charset="-122"/>
                  </a:rPr>
                  <a:t>给定，则</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𝑊</m:t>
                        </m:r>
                      </m:e>
                      <m:sub>
                        <m:r>
                          <a:rPr lang="en-US" altLang="zh-CN" sz="2600" i="1">
                            <a:latin typeface="Cambria Math" panose="02040503050406030204" pitchFamily="18" charset="0"/>
                          </a:rPr>
                          <m:t>2</m:t>
                        </m:r>
                      </m:sub>
                    </m:sSub>
                  </m:oMath>
                </a14:m>
                <a:r>
                  <a:rPr lang="zh-CN" altLang="en-US" sz="2600" dirty="0">
                    <a:latin typeface="黑体" panose="02010609060101010101" pitchFamily="49" charset="-122"/>
                    <a:ea typeface="黑体" panose="02010609060101010101" pitchFamily="49" charset="-122"/>
                  </a:rPr>
                  <a:t>唯一确定，且</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𝑊</m:t>
                        </m:r>
                      </m:e>
                      <m:sub>
                        <m:r>
                          <a:rPr lang="en-US" altLang="zh-CN" sz="2600" i="1">
                            <a:latin typeface="Cambria Math" panose="02040503050406030204" pitchFamily="18" charset="0"/>
                          </a:rPr>
                          <m:t>2</m:t>
                        </m:r>
                      </m:sub>
                    </m:sSub>
                    <m:r>
                      <a:rPr lang="en-US" altLang="zh-CN" sz="2600" b="0" i="1" smtClean="0">
                        <a:latin typeface="Cambria Math" panose="02040503050406030204" pitchFamily="18" charset="0"/>
                      </a:rPr>
                      <m:t>=</m:t>
                    </m:r>
                    <m:sSubSup>
                      <m:sSubSupPr>
                        <m:ctrlPr>
                          <a:rPr lang="en-US" altLang="zh-CN" sz="2600" b="0" i="1" smtClean="0">
                            <a:latin typeface="Cambria Math" panose="02040503050406030204" pitchFamily="18" charset="0"/>
                          </a:rPr>
                        </m:ctrlPr>
                      </m:sSubSupPr>
                      <m:e>
                        <m:r>
                          <a:rPr lang="en-US" altLang="zh-CN" sz="2600" b="0" i="1" smtClean="0">
                            <a:latin typeface="Cambria Math" panose="02040503050406030204" pitchFamily="18" charset="0"/>
                          </a:rPr>
                          <m:t>𝑊</m:t>
                        </m:r>
                      </m:e>
                      <m:sub>
                        <m:r>
                          <a:rPr lang="en-US" altLang="zh-CN" sz="2600" b="0" i="1" smtClean="0">
                            <a:latin typeface="Cambria Math" panose="02040503050406030204" pitchFamily="18" charset="0"/>
                          </a:rPr>
                          <m:t>1</m:t>
                        </m:r>
                      </m:sub>
                      <m:sup>
                        <m:r>
                          <a:rPr lang="en-US" altLang="zh-CN" sz="2600" i="1">
                            <a:latin typeface="Cambria Math" panose="02040503050406030204" pitchFamily="18" charset="0"/>
                            <a:ea typeface="Cambria Math" panose="02040503050406030204" pitchFamily="18" charset="0"/>
                          </a:rPr>
                          <m:t>⊥</m:t>
                        </m:r>
                      </m:sup>
                    </m:sSubSup>
                  </m:oMath>
                </a14:m>
                <a:r>
                  <a:rPr lang="en-US" altLang="zh-CN" sz="2600" dirty="0">
                    <a:latin typeface="黑体" panose="02010609060101010101" pitchFamily="49" charset="-122"/>
                    <a:ea typeface="黑体" panose="02010609060101010101" pitchFamily="49" charset="-122"/>
                  </a:rPr>
                  <a:t>(</a:t>
                </a:r>
                <a:r>
                  <a:rPr lang="zh-CN" altLang="en-US" sz="2600" dirty="0">
                    <a:solidFill>
                      <a:srgbClr val="FF0000"/>
                    </a:solidFill>
                    <a:latin typeface="黑体" panose="02010609060101010101" pitchFamily="49" charset="-122"/>
                    <a:ea typeface="黑体" panose="02010609060101010101" pitchFamily="49" charset="-122"/>
                  </a:rPr>
                  <a:t>正交补空间的唯一性</a:t>
                </a:r>
                <a:r>
                  <a:rPr lang="en-US" altLang="zh-CN" sz="26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普通的直和分解不具备这样的性质</a:t>
                </a:r>
                <a:r>
                  <a:rPr lang="en-US" altLang="zh-CN" sz="2600" dirty="0">
                    <a:latin typeface="黑体" panose="02010609060101010101" pitchFamily="49" charset="-122"/>
                    <a:ea typeface="黑体" panose="02010609060101010101" pitchFamily="49" charset="-122"/>
                  </a:rPr>
                  <a:t>.</a:t>
                </a:r>
                <a:r>
                  <a:rPr lang="en-US" altLang="zh-CN" sz="2600" dirty="0">
                    <a:ea typeface="Cambria Math" panose="02040503050406030204" pitchFamily="18" charset="0"/>
                  </a:rPr>
                  <a:t> </a:t>
                </a:r>
                <a:endParaRPr lang="zh-CN" altLang="en-US" sz="2600" dirty="0">
                  <a:latin typeface="黑体" panose="02010609060101010101" pitchFamily="49" charset="-122"/>
                  <a:ea typeface="黑体" panose="02010609060101010101" pitchFamily="49" charset="-122"/>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494820" y="1239506"/>
                <a:ext cx="8111298" cy="4267200"/>
              </a:xfrm>
              <a:blipFill rotWithShape="1">
                <a:blip r:embed="rId2"/>
                <a:stretch>
                  <a:fillRect l="-2" t="-15" r="7" b="15"/>
                </a:stretch>
              </a:blipFill>
            </p:spPr>
            <p:txBody>
              <a:bodyPr/>
              <a:lstStyle/>
              <a:p>
                <a:r>
                  <a:rPr lang="zh-CN" altLang="en-US">
                    <a:noFill/>
                  </a:rPr>
                  <a:t> </a:t>
                </a:r>
              </a:p>
            </p:txBody>
          </p:sp>
        </mc:Fallback>
      </mc:AlternateContent>
      <p:sp>
        <p:nvSpPr>
          <p:cNvPr id="4" name="标题 1"/>
          <p:cNvSpPr>
            <a:spLocks noGrp="1"/>
          </p:cNvSpPr>
          <p:nvPr>
            <p:ph type="title"/>
          </p:nvPr>
        </p:nvSpPr>
        <p:spPr>
          <a:xfrm>
            <a:off x="512763" y="349250"/>
            <a:ext cx="8001000" cy="677863"/>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530645" y="1569040"/>
                <a:ext cx="8082709" cy="3250249"/>
              </a:xfrm>
              <a:prstGeom prst="rect">
                <a:avLst/>
              </a:prstGeom>
            </p:spPr>
            <p:txBody>
              <a:bodyPr wrap="square">
                <a:spAutoFit/>
              </a:bodyPr>
              <a:lstStyle/>
              <a:p>
                <a:pPr>
                  <a:lnSpc>
                    <a:spcPct val="150000"/>
                  </a:lnSpc>
                </a:pPr>
                <a:r>
                  <a:rPr lang="zh-CN" altLang="zh-CN" sz="2800" b="1" dirty="0">
                    <a:solidFill>
                      <a:schemeClr val="accent6">
                        <a:lumMod val="75000"/>
                      </a:schemeClr>
                    </a:solidFill>
                    <a:latin typeface="黑体" panose="02010609060101010101" pitchFamily="49" charset="-122"/>
                    <a:ea typeface="黑体" panose="02010609060101010101" pitchFamily="49" charset="-122"/>
                  </a:rPr>
                  <a:t>例</a:t>
                </a:r>
                <a:r>
                  <a:rPr lang="en-US" altLang="zh-CN" sz="2800" b="1" dirty="0">
                    <a:solidFill>
                      <a:schemeClr val="accent6">
                        <a:lumMod val="75000"/>
                      </a:schemeClr>
                    </a:solidFill>
                    <a:latin typeface="黑体" panose="02010609060101010101" pitchFamily="49" charset="-122"/>
                    <a:ea typeface="黑体" panose="02010609060101010101" pitchFamily="49" charset="-122"/>
                  </a:rPr>
                  <a:t>1.5.5 </a:t>
                </a:r>
                <a:r>
                  <a:rPr lang="zh-CN" altLang="zh-CN" sz="2800" dirty="0">
                    <a:latin typeface="黑体" panose="02010609060101010101" pitchFamily="49" charset="-122"/>
                    <a:ea typeface="黑体" panose="02010609060101010101" pitchFamily="49" charset="-122"/>
                  </a:rPr>
                  <a:t>在直角坐标系</a:t>
                </a:r>
                <a14:m>
                  <m:oMath xmlns:m="http://schemas.openxmlformats.org/officeDocument/2006/math">
                    <m:r>
                      <a:rPr lang="en-US" altLang="zh-CN" sz="2800" i="1">
                        <a:latin typeface="Cambria Math" panose="02040503050406030204" pitchFamily="18" charset="0"/>
                      </a:rPr>
                      <m:t>𝑂</m:t>
                    </m:r>
                    <m:r>
                      <a:rPr lang="en-US" altLang="zh-CN" sz="2800" i="1">
                        <a:latin typeface="Cambria Math" panose="02040503050406030204" pitchFamily="18" charset="0"/>
                      </a:rPr>
                      <m:t>−</m:t>
                    </m:r>
                    <m:r>
                      <a:rPr lang="en-US" altLang="zh-CN" sz="2800" i="1">
                        <a:latin typeface="Cambria Math" panose="02040503050406030204" pitchFamily="18" charset="0"/>
                      </a:rPr>
                      <m:t>𝑥𝑦𝑧</m:t>
                    </m:r>
                  </m:oMath>
                </a14:m>
                <a:r>
                  <a:rPr lang="zh-CN" altLang="zh-CN" sz="2800" dirty="0">
                    <a:latin typeface="黑体" panose="02010609060101010101" pitchFamily="49" charset="-122"/>
                    <a:ea typeface="黑体" panose="02010609060101010101" pitchFamily="49" charset="-122"/>
                  </a:rPr>
                  <a:t>中</a:t>
                </a:r>
                <a:r>
                  <a:rPr lang="en-US" altLang="zh-CN" sz="2800" dirty="0">
                    <a:latin typeface="黑体" panose="02010609060101010101" pitchFamily="49" charset="-122"/>
                    <a:ea typeface="黑体" panose="02010609060101010101" pitchFamily="49" charset="-122"/>
                  </a:rPr>
                  <a:t>, </a:t>
                </a:r>
                <a:r>
                  <a:rPr lang="zh-CN" altLang="zh-CN" sz="2800" dirty="0">
                    <a:latin typeface="黑体" panose="02010609060101010101" pitchFamily="49" charset="-122"/>
                    <a:ea typeface="黑体" panose="02010609060101010101" pitchFamily="49" charset="-122"/>
                  </a:rPr>
                  <a:t>假设</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latin typeface="黑体" panose="02010609060101010101" pitchFamily="49" charset="-122"/>
                    <a:ea typeface="黑体" panose="02010609060101010101" pitchFamily="49" charset="-122"/>
                  </a:rPr>
                  <a:t>是位于</a:t>
                </a:r>
                <a14:m>
                  <m:oMath xmlns:m="http://schemas.openxmlformats.org/officeDocument/2006/math">
                    <m:r>
                      <a:rPr lang="en-US" altLang="zh-CN" sz="2800" i="1">
                        <a:latin typeface="Cambria Math" panose="02040503050406030204" pitchFamily="18" charset="0"/>
                      </a:rPr>
                      <m:t>𝑜𝑥</m:t>
                    </m:r>
                  </m:oMath>
                </a14:m>
                <a:r>
                  <a:rPr lang="zh-CN" altLang="zh-CN" sz="2800" dirty="0">
                    <a:latin typeface="黑体" panose="02010609060101010101" pitchFamily="49" charset="-122"/>
                    <a:ea typeface="黑体" panose="02010609060101010101" pitchFamily="49" charset="-122"/>
                  </a:rPr>
                  <a:t>轴上所有向量的集合</a:t>
                </a:r>
                <a:r>
                  <a:rPr lang="en-US" altLang="zh-CN" sz="2800" dirty="0">
                    <a:latin typeface="黑体" panose="02010609060101010101" pitchFamily="49" charset="-122"/>
                    <a:ea typeface="黑体" panose="02010609060101010101" pitchFamily="49" charset="-122"/>
                  </a:rPr>
                  <a:t>,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latin typeface="黑体" panose="02010609060101010101" pitchFamily="49" charset="-122"/>
                    <a:ea typeface="黑体" panose="02010609060101010101" pitchFamily="49" charset="-122"/>
                  </a:rPr>
                  <a:t>是过坐标原点且不包括</a:t>
                </a:r>
                <a14:m>
                  <m:oMath xmlns:m="http://schemas.openxmlformats.org/officeDocument/2006/math">
                    <m:r>
                      <a:rPr lang="en-US" altLang="zh-CN" sz="2800" i="1">
                        <a:latin typeface="Cambria Math" panose="02040503050406030204" pitchFamily="18" charset="0"/>
                      </a:rPr>
                      <m:t>𝑜𝑥</m:t>
                    </m:r>
                  </m:oMath>
                </a14:m>
                <a:r>
                  <a:rPr lang="zh-CN" altLang="zh-CN" sz="2800" dirty="0">
                    <a:latin typeface="黑体" panose="02010609060101010101" pitchFamily="49" charset="-122"/>
                    <a:ea typeface="黑体" panose="02010609060101010101" pitchFamily="49" charset="-122"/>
                  </a:rPr>
                  <a:t>轴的任一平面</a:t>
                </a:r>
                <a:r>
                  <a:rPr lang="en-US" altLang="zh-CN" sz="2800" dirty="0">
                    <a:latin typeface="黑体" panose="02010609060101010101" pitchFamily="49" charset="-122"/>
                    <a:ea typeface="黑体" panose="02010609060101010101" pitchFamily="49" charset="-122"/>
                  </a:rPr>
                  <a:t>, </a:t>
                </a:r>
                <a:r>
                  <a:rPr lang="zh-CN" altLang="zh-CN" sz="2800" dirty="0">
                    <a:latin typeface="黑体" panose="02010609060101010101" pitchFamily="49" charset="-122"/>
                    <a:ea typeface="黑体" panose="02010609060101010101" pitchFamily="49" charset="-122"/>
                  </a:rPr>
                  <a:t>则</a:t>
                </a:r>
                <a14:m>
                  <m:oMath xmlns:m="http://schemas.openxmlformats.org/officeDocument/2006/math">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ℝ</m:t>
                        </m:r>
                      </m:e>
                      <m:sup>
                        <m:r>
                          <a:rPr lang="en-US" altLang="zh-CN" sz="2800" i="1">
                            <a:latin typeface="Cambria Math" panose="02040503050406030204" pitchFamily="18" charset="0"/>
                          </a:rPr>
                          <m:t>3</m:t>
                        </m:r>
                      </m:sup>
                    </m:sSup>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m:t>
                        </m:r>
                      </m:e>
                    </m:acc>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latin typeface="黑体" panose="02010609060101010101" pitchFamily="49" charset="-122"/>
                    <a:ea typeface="黑体" panose="02010609060101010101" pitchFamily="49" charset="-122"/>
                  </a:rPr>
                  <a:t>（直和分解不唯一）</a:t>
                </a:r>
                <a:r>
                  <a:rPr lang="en-US" altLang="zh-CN" sz="2800" dirty="0">
                    <a:latin typeface="黑体" panose="02010609060101010101" pitchFamily="49" charset="-122"/>
                    <a:ea typeface="黑体" panose="02010609060101010101" pitchFamily="49" charset="-122"/>
                  </a:rPr>
                  <a:t>. </a:t>
                </a:r>
                <a:r>
                  <a:rPr lang="zh-CN" altLang="zh-CN" sz="2800" dirty="0">
                    <a:latin typeface="黑体" panose="02010609060101010101" pitchFamily="49" charset="-122"/>
                    <a:ea typeface="黑体" panose="02010609060101010101" pitchFamily="49" charset="-122"/>
                  </a:rPr>
                  <a:t>假若定义</a:t>
                </a:r>
                <a14:m>
                  <m:oMath xmlns:m="http://schemas.openxmlformats.org/officeDocument/2006/math">
                    <m:sSubSup>
                      <m:sSubSupPr>
                        <m:ctrlPr>
                          <a:rPr lang="zh-CN" altLang="zh-CN" sz="2800" i="1">
                            <a:latin typeface="Cambria Math" panose="02040503050406030204" pitchFamily="18" charset="0"/>
                          </a:rPr>
                        </m:ctrlPr>
                      </m:sSubSup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up>
                        <m:r>
                          <a:rPr lang="en-US" altLang="zh-CN" sz="2800" b="1" i="1">
                            <a:latin typeface="Cambria Math" panose="02040503050406030204" pitchFamily="18" charset="0"/>
                          </a:rPr>
                          <m:t>⊥</m:t>
                        </m:r>
                      </m:sup>
                    </m:sSubSup>
                    <m:r>
                      <a:rPr lang="en-US" altLang="zh-CN" sz="2800" i="1">
                        <a:latin typeface="Cambria Math" panose="02040503050406030204" pitchFamily="18" charset="0"/>
                      </a:rPr>
                      <m:t>=</m:t>
                    </m:r>
                    <m:r>
                      <a:rPr lang="en-US" altLang="zh-CN" sz="2800" i="1">
                        <a:latin typeface="Cambria Math" panose="02040503050406030204" pitchFamily="18" charset="0"/>
                      </a:rPr>
                      <m:t>𝑦𝑜𝑧</m:t>
                    </m:r>
                  </m:oMath>
                </a14:m>
                <a:r>
                  <a:rPr lang="zh-CN" altLang="zh-CN" sz="2800" dirty="0">
                    <a:latin typeface="黑体" panose="02010609060101010101" pitchFamily="49" charset="-122"/>
                    <a:ea typeface="黑体" panose="02010609060101010101" pitchFamily="49" charset="-122"/>
                  </a:rPr>
                  <a:t>平面</a:t>
                </a:r>
                <a:r>
                  <a:rPr lang="en-US" altLang="zh-CN" sz="2800" dirty="0">
                    <a:latin typeface="黑体" panose="02010609060101010101" pitchFamily="49" charset="-122"/>
                    <a:ea typeface="黑体" panose="02010609060101010101" pitchFamily="49" charset="-122"/>
                  </a:rPr>
                  <a:t>. </a:t>
                </a:r>
                <a:r>
                  <a:rPr lang="zh-CN" altLang="zh-CN" sz="2800" dirty="0">
                    <a:latin typeface="黑体" panose="02010609060101010101" pitchFamily="49" charset="-122"/>
                    <a:ea typeface="黑体" panose="02010609060101010101" pitchFamily="49" charset="-122"/>
                  </a:rPr>
                  <a:t>此时</a:t>
                </a:r>
                <a:r>
                  <a:rPr lang="en-US" altLang="zh-CN" sz="2800" dirty="0">
                    <a:latin typeface="黑体" panose="02010609060101010101" pitchFamily="49" charset="-122"/>
                    <a:ea typeface="黑体" panose="02010609060101010101" pitchFamily="49" charset="-122"/>
                  </a:rPr>
                  <a:t>,</a:t>
                </a:r>
                <a14:m>
                  <m:oMath xmlns:m="http://schemas.openxmlformats.org/officeDocument/2006/math">
                    <m:r>
                      <a:rPr lang="en-US" altLang="zh-CN" sz="2800" i="1">
                        <a:latin typeface="Cambria Math" panose="02040503050406030204" pitchFamily="18" charset="0"/>
                      </a:rPr>
                      <m:t>𝑉</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Sup>
                      <m:sSubSupPr>
                        <m:ctrlPr>
                          <a:rPr lang="zh-CN" altLang="zh-CN" sz="2800" i="1">
                            <a:latin typeface="Cambria Math" panose="02040503050406030204" pitchFamily="18" charset="0"/>
                          </a:rPr>
                        </m:ctrlPr>
                      </m:sSubSup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up>
                        <m:r>
                          <a:rPr lang="en-US" altLang="zh-CN" sz="2800" b="1" i="1">
                            <a:latin typeface="Cambria Math" panose="02040503050406030204" pitchFamily="18" charset="0"/>
                          </a:rPr>
                          <m:t>⊥</m:t>
                        </m:r>
                      </m:sup>
                    </m:sSubSup>
                  </m:oMath>
                </a14:m>
                <a:r>
                  <a:rPr lang="zh-CN" altLang="zh-CN" sz="2800" dirty="0">
                    <a:latin typeface="黑体" panose="02010609060101010101" pitchFamily="49" charset="-122"/>
                    <a:ea typeface="黑体" panose="02010609060101010101" pitchFamily="49" charset="-122"/>
                  </a:rPr>
                  <a:t>（正交直和分解）</a:t>
                </a:r>
                <a:r>
                  <a:rPr lang="en-US" altLang="zh-CN" sz="2800" dirty="0">
                    <a:latin typeface="黑体" panose="02010609060101010101" pitchFamily="49" charset="-122"/>
                    <a:ea typeface="黑体" panose="02010609060101010101" pitchFamily="49" charset="-122"/>
                  </a:rPr>
                  <a:t>.</a:t>
                </a:r>
                <a:endParaRPr lang="zh-CN" altLang="zh-CN" sz="2800" dirty="0">
                  <a:latin typeface="黑体" panose="02010609060101010101" pitchFamily="49" charset="-122"/>
                  <a:ea typeface="黑体" panose="02010609060101010101" pitchFamily="49"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530645" y="1569040"/>
                <a:ext cx="8082709" cy="3250249"/>
              </a:xfrm>
              <a:prstGeom prst="rect">
                <a:avLst/>
              </a:prstGeom>
              <a:blipFill rotWithShape="1">
                <a:blip r:embed="rId2"/>
                <a:stretch>
                  <a:fillRect l="-5" t="-18" r="3" b="-2023"/>
                </a:stretch>
              </a:blipFill>
            </p:spPr>
            <p:txBody>
              <a:bodyPr/>
              <a:lstStyle/>
              <a:p>
                <a:r>
                  <a:rPr lang="zh-CN" altLang="en-US">
                    <a:noFill/>
                  </a:rPr>
                  <a:t> </a:t>
                </a:r>
              </a:p>
            </p:txBody>
          </p:sp>
        </mc:Fallback>
      </mc:AlternateContent>
      <p:sp>
        <p:nvSpPr>
          <p:cNvPr id="5" name="标题 1"/>
          <p:cNvSpPr>
            <a:spLocks noGrp="1"/>
          </p:cNvSpPr>
          <p:nvPr>
            <p:ph type="title"/>
          </p:nvPr>
        </p:nvSpPr>
        <p:spPr>
          <a:xfrm>
            <a:off x="512763" y="349250"/>
            <a:ext cx="8001000" cy="677863"/>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1.5.3 </a:t>
                </a:r>
                <a:r>
                  <a:rPr lang="zh-CN" altLang="zh-CN" sz="2800" dirty="0"/>
                  <a:t>设</a:t>
                </a:r>
                <a14:m>
                  <m:oMath xmlns:m="http://schemas.openxmlformats.org/officeDocument/2006/math">
                    <m:r>
                      <a:rPr lang="en-US" altLang="zh-CN" sz="2800" i="1">
                        <a:latin typeface="Cambria Math" panose="02040503050406030204" pitchFamily="18" charset="0"/>
                      </a:rPr>
                      <m:t>𝐴</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𝑖𝑗</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t>, </a:t>
                </a:r>
                <a:r>
                  <a:rPr lang="zh-CN" altLang="zh-CN" sz="2800" dirty="0"/>
                  <a:t>则</a:t>
                </a:r>
                <a:endParaRPr lang="en-US" altLang="zh-CN" sz="2800" dirty="0"/>
              </a:p>
              <a:p>
                <a:pPr algn="ctr">
                  <a:lnSpc>
                    <a:spcPct val="120000"/>
                  </a:lnSpc>
                </a:pPr>
                <a14:m>
                  <m:oMath xmlns:m="http://schemas.openxmlformats.org/officeDocument/2006/math">
                    <m:r>
                      <a:rPr lang="en-US" altLang="zh-CN" sz="2800" i="1">
                        <a:latin typeface="Cambria Math" panose="02040503050406030204" pitchFamily="18" charset="0"/>
                      </a:rPr>
                      <m:t>𝑁</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𝐴</m:t>
                        </m:r>
                      </m:e>
                    </m:d>
                    <m:r>
                      <a:rPr lang="en-US" altLang="zh-CN" sz="2800" i="1">
                        <a:latin typeface="Cambria Math" panose="02040503050406030204" pitchFamily="18" charset="0"/>
                      </a:rPr>
                      <m:t>⊕</m:t>
                    </m:r>
                    <m:r>
                      <a:rPr lang="en-US" altLang="zh-CN" sz="2800" i="1">
                        <a:latin typeface="Cambria Math" panose="02040503050406030204" pitchFamily="18" charset="0"/>
                      </a:rPr>
                      <m:t>𝑅</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b="0" i="1" smtClean="0">
                                <a:latin typeface="Cambria Math" panose="02040503050406030204" pitchFamily="18" charset="0"/>
                              </a:rPr>
                              <m:t>𝐻</m:t>
                            </m:r>
                          </m:sup>
                        </m:sSup>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且</a:t>
                </a:r>
                <a14:m>
                  <m:oMath xmlns:m="http://schemas.openxmlformats.org/officeDocument/2006/math">
                    <m:r>
                      <a:rPr lang="en-US" altLang="zh-CN" sz="2800" i="1">
                        <a:latin typeface="Cambria Math" panose="02040503050406030204" pitchFamily="18" charset="0"/>
                      </a:rPr>
                      <m:t>𝑅</m:t>
                    </m:r>
                    <m:d>
                      <m:dPr>
                        <m:ctrlPr>
                          <a:rPr lang="zh-CN" altLang="zh-CN" sz="2800" i="1">
                            <a:latin typeface="Cambria Math" panose="02040503050406030204" pitchFamily="18" charset="0"/>
                          </a:rPr>
                        </m:ctrlPr>
                      </m:dPr>
                      <m:e>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b="0" i="1" smtClean="0">
                                <a:latin typeface="Cambria Math" panose="02040503050406030204" pitchFamily="18" charset="0"/>
                              </a:rPr>
                              <m:t>𝐻</m:t>
                            </m:r>
                          </m:sup>
                        </m:sSup>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m:t>
                        </m:r>
                        <m:r>
                          <a:rPr lang="en-US" altLang="zh-CN" sz="2800" i="1">
                            <a:latin typeface="Cambria Math" panose="02040503050406030204" pitchFamily="18" charset="0"/>
                          </a:rPr>
                          <m:t>𝑁</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𝐴</m:t>
                            </m:r>
                          </m:e>
                        </m:d>
                        <m:r>
                          <a:rPr lang="en-US" altLang="zh-CN" sz="2800" i="1">
                            <a:latin typeface="Cambria Math" panose="02040503050406030204" pitchFamily="18" charset="0"/>
                          </a:rPr>
                          <m:t>)</m:t>
                        </m:r>
                      </m:e>
                      <m:sup>
                        <m:r>
                          <a:rPr lang="en-US" altLang="zh-CN" sz="2800" b="1" i="1">
                            <a:latin typeface="Cambria Math" panose="02040503050406030204" pitchFamily="18" charset="0"/>
                          </a:rPr>
                          <m:t>⊥</m:t>
                        </m:r>
                      </m:sup>
                    </m:sSup>
                  </m:oMath>
                </a14:m>
                <a:endParaRPr lang="en-US" altLang="zh-CN" sz="2800" dirty="0"/>
              </a:p>
              <a:p>
                <a:pPr algn="just">
                  <a:lnSpc>
                    <a:spcPct val="120000"/>
                  </a:lnSpc>
                </a:pPr>
                <a:endParaRPr lang="en-US" altLang="zh-CN" sz="2800" dirty="0"/>
              </a:p>
              <a:p>
                <a:pPr algn="just">
                  <a:lnSpc>
                    <a:spcPct val="150000"/>
                  </a:lnSpc>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𝑁</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𝐴</m:t>
                          </m:r>
                        </m:e>
                      </m:d>
                      <m:r>
                        <a:rPr lang="en-US" altLang="zh-CN" sz="2400" i="1">
                          <a:latin typeface="Cambria Math" panose="02040503050406030204" pitchFamily="18" charset="0"/>
                        </a:rPr>
                        <m:t>⊕</m:t>
                      </m:r>
                      <m:r>
                        <a:rPr lang="en-US" altLang="zh-CN" sz="2400" i="1">
                          <a:latin typeface="Cambria Math" panose="02040503050406030204" pitchFamily="18" charset="0"/>
                        </a:rPr>
                        <m:t>𝑅</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𝐴</m:t>
                              </m:r>
                            </m:e>
                            <m:sup>
                              <m:r>
                                <a:rPr lang="en-US" altLang="zh-CN" sz="2400" i="1">
                                  <a:latin typeface="Cambria Math" panose="02040503050406030204" pitchFamily="18" charset="0"/>
                                </a:rPr>
                                <m:t>𝐻</m:t>
                              </m:r>
                            </m:sup>
                          </m:sSup>
                        </m:e>
                      </m:d>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ℂ</m:t>
                          </m:r>
                        </m:e>
                        <m:sup>
                          <m:r>
                            <a:rPr lang="en-US" altLang="zh-CN" sz="2400" i="1">
                              <a:latin typeface="Cambria Math" panose="02040503050406030204" pitchFamily="18" charset="0"/>
                            </a:rPr>
                            <m:t>𝑛</m:t>
                          </m:r>
                        </m:sup>
                      </m:sSup>
                    </m:oMath>
                  </m:oMathPara>
                </a14:m>
                <a:endParaRPr lang="en-US" altLang="zh-CN" sz="2400" dirty="0">
                  <a:latin typeface="Cambria Math" panose="02040503050406030204" pitchFamily="18" charset="0"/>
                </a:endParaRPr>
              </a:p>
              <a:p>
                <a:pPr algn="just">
                  <a:lnSpc>
                    <a:spcPct val="150000"/>
                  </a:lnSpc>
                </a:pPr>
                <a:r>
                  <a:rPr lang="zh-CN" altLang="en-US" sz="2400" dirty="0"/>
                  <a:t>当且仅当</a:t>
                </a:r>
                <a:endParaRPr lang="en-US" altLang="zh-CN" sz="2400" dirty="0"/>
              </a:p>
              <a:p>
                <a:pPr algn="just">
                  <a:lnSpc>
                    <a:spcPct val="150000"/>
                  </a:lnSpc>
                </a:pPr>
                <a14:m>
                  <m:oMath xmlns:m="http://schemas.openxmlformats.org/officeDocument/2006/math">
                    <m:r>
                      <a:rPr lang="en-US" altLang="zh-CN" sz="2400" i="1">
                        <a:latin typeface="Cambria Math" panose="02040503050406030204" pitchFamily="18" charset="0"/>
                      </a:rPr>
                      <m:t>𝑅</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𝐴</m:t>
                            </m:r>
                          </m:e>
                          <m:sup>
                            <m:r>
                              <a:rPr lang="en-US" altLang="zh-CN" sz="2400" i="1">
                                <a:latin typeface="Cambria Math" panose="02040503050406030204" pitchFamily="18" charset="0"/>
                              </a:rPr>
                              <m:t>𝐻</m:t>
                            </m:r>
                          </m:sup>
                        </m:sSup>
                      </m:e>
                    </m:d>
                    <m:r>
                      <a:rPr lang="en-US" altLang="zh-CN" sz="2400" b="1" i="1">
                        <a:latin typeface="Cambria Math" panose="02040503050406030204" pitchFamily="18" charset="0"/>
                      </a:rPr>
                      <m:t>⊥</m:t>
                    </m:r>
                    <m:r>
                      <a:rPr lang="en-US" altLang="zh-CN" sz="2400" i="1">
                        <a:latin typeface="Cambria Math" panose="02040503050406030204" pitchFamily="18" charset="0"/>
                      </a:rPr>
                      <m:t>𝑁</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𝐴</m:t>
                        </m:r>
                      </m:e>
                    </m:d>
                  </m:oMath>
                </a14:m>
                <a:r>
                  <a:rPr lang="en-US" altLang="zh-CN" sz="2400" dirty="0"/>
                  <a:t> </a:t>
                </a:r>
                <a:r>
                  <a:rPr lang="zh-CN" altLang="en-US" sz="2400" dirty="0"/>
                  <a:t>且</a:t>
                </a:r>
                <a14:m>
                  <m:oMath xmlns:m="http://schemas.openxmlformats.org/officeDocument/2006/math">
                    <m:r>
                      <a:rPr lang="en-US" altLang="zh-CN" sz="2400" i="1">
                        <a:latin typeface="Cambria Math" panose="02040503050406030204" pitchFamily="18" charset="0"/>
                      </a:rPr>
                      <m:t>𝑅</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𝐴</m:t>
                            </m:r>
                          </m:e>
                          <m:sup>
                            <m:r>
                              <a:rPr lang="en-US" altLang="zh-CN" sz="2400" i="1">
                                <a:latin typeface="Cambria Math" panose="02040503050406030204" pitchFamily="18" charset="0"/>
                              </a:rPr>
                              <m:t>𝐻</m:t>
                            </m:r>
                          </m:sup>
                        </m:sSup>
                      </m:e>
                    </m:d>
                    <m:r>
                      <a:rPr lang="en-US" altLang="zh-CN" sz="2400" b="1" i="1">
                        <a:latin typeface="Cambria Math" panose="02040503050406030204" pitchFamily="18" charset="0"/>
                      </a:rPr>
                      <m:t>+</m:t>
                    </m:r>
                    <m:r>
                      <a:rPr lang="en-US" altLang="zh-CN" sz="2400" i="1">
                        <a:latin typeface="Cambria Math" panose="02040503050406030204" pitchFamily="18" charset="0"/>
                      </a:rPr>
                      <m:t>𝑁</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𝐴</m:t>
                        </m:r>
                      </m:e>
                    </m:d>
                    <m:r>
                      <a:rPr lang="en-US" altLang="zh-CN" sz="2400" i="1">
                        <a:latin typeface="Cambria Math" panose="02040503050406030204" pitchFamily="18" charset="0"/>
                      </a:rPr>
                      <m:t>=</m:t>
                    </m:r>
                  </m:oMath>
                </a14:m>
                <a:r>
                  <a:rPr lang="en-US" altLang="zh-CN" sz="2400" dirty="0"/>
                  <a:t> </a:t>
                </a:r>
                <a14:m>
                  <m:oMath xmlns:m="http://schemas.openxmlformats.org/officeDocument/2006/math">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ℂ</m:t>
                        </m:r>
                      </m:e>
                      <m:sup>
                        <m:r>
                          <a:rPr lang="en-US" altLang="zh-CN" sz="2400" i="1">
                            <a:latin typeface="Cambria Math" panose="02040503050406030204" pitchFamily="18" charset="0"/>
                          </a:rPr>
                          <m:t>𝑛</m:t>
                        </m:r>
                      </m:sup>
                    </m:sSup>
                  </m:oMath>
                </a14:m>
                <a:endParaRPr lang="en-US" altLang="zh-CN" sz="2400" dirty="0"/>
              </a:p>
              <a:p>
                <a:pPr algn="just">
                  <a:lnSpc>
                    <a:spcPct val="150000"/>
                  </a:lnSpc>
                </a:pPr>
                <a:r>
                  <a:rPr lang="zh-CN" altLang="en-US" sz="2400" dirty="0"/>
                  <a:t>当且仅当</a:t>
                </a:r>
                <a:endParaRPr lang="en-US" altLang="zh-CN" sz="2400" dirty="0"/>
              </a:p>
              <a:p>
                <a:pPr algn="just">
                  <a:lnSpc>
                    <a:spcPct val="150000"/>
                  </a:lnSpc>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𝑅</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𝐴</m:t>
                              </m:r>
                            </m:e>
                            <m:sup>
                              <m:r>
                                <a:rPr lang="en-US" altLang="zh-CN" sz="2400" i="1">
                                  <a:latin typeface="Cambria Math" panose="02040503050406030204" pitchFamily="18" charset="0"/>
                                </a:rPr>
                                <m:t>𝐻</m:t>
                              </m:r>
                            </m:sup>
                          </m:sSup>
                        </m:e>
                      </m:d>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m:t>
                          </m:r>
                          <m:r>
                            <a:rPr lang="en-US" altLang="zh-CN" sz="2400" i="1">
                              <a:latin typeface="Cambria Math" panose="02040503050406030204" pitchFamily="18" charset="0"/>
                            </a:rPr>
                            <m:t>𝑁</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𝐴</m:t>
                              </m:r>
                            </m:e>
                          </m:d>
                          <m:r>
                            <a:rPr lang="en-US" altLang="zh-CN" sz="2400" i="1">
                              <a:latin typeface="Cambria Math" panose="02040503050406030204" pitchFamily="18" charset="0"/>
                            </a:rPr>
                            <m:t>)</m:t>
                          </m:r>
                        </m:e>
                        <m:sup>
                          <m:r>
                            <a:rPr lang="en-US" altLang="zh-CN" sz="2400" b="1" i="1">
                              <a:latin typeface="Cambria Math" panose="02040503050406030204" pitchFamily="18" charset="0"/>
                            </a:rPr>
                            <m:t>⊥</m:t>
                          </m:r>
                        </m:sup>
                      </m:sSup>
                      <m:r>
                        <a:rPr lang="en-US" altLang="zh-CN" sz="2400" b="0" i="0" smtClean="0">
                          <a:latin typeface="Cambria Math" panose="02040503050406030204" pitchFamily="18" charset="0"/>
                        </a:rPr>
                        <m:t>.</m:t>
                      </m:r>
                    </m:oMath>
                  </m:oMathPara>
                </a14:m>
                <a:endParaRPr lang="en-US" altLang="zh-CN" sz="2400" b="0" dirty="0"/>
              </a:p>
              <a:p>
                <a:pPr algn="just">
                  <a:lnSpc>
                    <a:spcPct val="150000"/>
                  </a:lnSpc>
                </a:pPr>
                <a:endParaRPr lang="en-US" altLang="zh-CN" sz="2400" dirty="0"/>
              </a:p>
              <a:p>
                <a:pPr algn="just">
                  <a:lnSpc>
                    <a:spcPct val="150000"/>
                  </a:lnSpc>
                </a:pPr>
                <a:endParaRPr lang="en-US" altLang="zh-CN" sz="2400" dirty="0">
                  <a:latin typeface="Cambria Math" panose="02040503050406030204" pitchFamily="18" charset="0"/>
                </a:endParaRPr>
              </a:p>
              <a:p>
                <a:pPr algn="just">
                  <a:lnSpc>
                    <a:spcPct val="120000"/>
                  </a:lnSpc>
                </a:pPr>
                <a:endParaRPr lang="en-US" altLang="zh-CN" sz="2800" i="1" dirty="0">
                  <a:latin typeface="Cambria Math" panose="02040503050406030204" pitchFamily="18" charset="0"/>
                </a:endParaRPr>
              </a:p>
              <a:p>
                <a:pPr algn="just">
                  <a:lnSpc>
                    <a:spcPct val="120000"/>
                  </a:lnSpc>
                </a:pPr>
                <a:endParaRPr lang="en-US" altLang="zh-CN" sz="2800" dirty="0"/>
              </a:p>
              <a:p>
                <a:pPr algn="just">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93653"/>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499314" y="1229293"/>
                <a:ext cx="8224062"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1.5.3</a:t>
                </a:r>
                <a:r>
                  <a:rPr lang="zh-CN" altLang="zh-CN" sz="2800" dirty="0">
                    <a:solidFill>
                      <a:srgbClr val="0000FF"/>
                    </a:solidFill>
                  </a:rPr>
                  <a:t>（</a:t>
                </a:r>
                <a:r>
                  <a:rPr lang="zh-CN" altLang="zh-CN" sz="2800" b="1" dirty="0">
                    <a:solidFill>
                      <a:srgbClr val="0000FF"/>
                    </a:solidFill>
                  </a:rPr>
                  <a:t>投影</a:t>
                </a:r>
                <a:r>
                  <a:rPr lang="zh-CN" altLang="zh-CN" sz="2800" dirty="0">
                    <a:solidFill>
                      <a:srgbClr val="0000FF"/>
                    </a:solidFill>
                  </a:rPr>
                  <a:t>与</a:t>
                </a:r>
                <a:r>
                  <a:rPr lang="zh-CN" altLang="zh-CN" sz="2800" b="1" dirty="0">
                    <a:solidFill>
                      <a:srgbClr val="0000FF"/>
                    </a:solidFill>
                  </a:rPr>
                  <a:t>正交投影</a:t>
                </a:r>
                <a:r>
                  <a:rPr lang="zh-CN" altLang="zh-CN" sz="2800" dirty="0">
                    <a:solidFill>
                      <a:srgbClr val="0000FF"/>
                    </a:solidFill>
                  </a:rPr>
                  <a:t>）</a:t>
                </a:r>
                <a:endParaRPr lang="en-US" altLang="zh-CN" sz="2800" dirty="0">
                  <a:solidFill>
                    <a:srgbClr val="0000FF"/>
                  </a:solidFill>
                </a:endParaRPr>
              </a:p>
              <a:p>
                <a:pPr>
                  <a:lnSpc>
                    <a:spcPct val="120000"/>
                  </a:lnSpc>
                </a:pP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与</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是线性空间</a:t>
                </a:r>
                <a14:m>
                  <m:oMath xmlns:m="http://schemas.openxmlformats.org/officeDocument/2006/math">
                    <m:r>
                      <a:rPr lang="en-US" altLang="zh-CN" sz="2800" i="1">
                        <a:latin typeface="Cambria Math" panose="02040503050406030204" pitchFamily="18" charset="0"/>
                      </a:rPr>
                      <m:t>𝑉</m:t>
                    </m:r>
                  </m:oMath>
                </a14:m>
                <a:r>
                  <a:rPr lang="zh-CN" altLang="zh-CN" sz="2800" dirty="0"/>
                  <a:t>的两个子空间且</a:t>
                </a:r>
                <a14:m>
                  <m:oMath xmlns:m="http://schemas.openxmlformats.org/officeDocument/2006/math">
                    <m:r>
                      <a:rPr lang="en-US" altLang="zh-CN" sz="2800" i="1">
                        <a:latin typeface="Cambria Math" panose="02040503050406030204" pitchFamily="18" charset="0"/>
                      </a:rPr>
                      <m:t>𝑉</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m:t>
                        </m:r>
                      </m:e>
                    </m:acc>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t>, </a:t>
                </a:r>
                <a:r>
                  <a:rPr lang="zh-CN" altLang="zh-CN" sz="2800" dirty="0"/>
                  <a:t>对任意向量</a:t>
                </a:r>
                <a14:m>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i="1">
                        <a:latin typeface="Cambria Math" panose="02040503050406030204" pitchFamily="18" charset="0"/>
                      </a:rPr>
                      <m:t>𝑉</m:t>
                    </m:r>
                  </m:oMath>
                </a14:m>
                <a:r>
                  <a:rPr lang="zh-CN" altLang="zh-CN" sz="2800" dirty="0"/>
                  <a:t>均可唯一地分解成</a:t>
                </a:r>
                <a14:m>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r>
                      <a:rPr lang="en-US" altLang="zh-CN" sz="2800">
                        <a:latin typeface="Cambria Math" panose="02040503050406030204" pitchFamily="18" charset="0"/>
                      </a:rPr>
                      <m:t>+</m:t>
                    </m:r>
                    <m:r>
                      <a:rPr lang="en-US" altLang="zh-CN" sz="2800" b="1" i="1">
                        <a:latin typeface="Cambria Math" panose="02040503050406030204" pitchFamily="18" charset="0"/>
                      </a:rPr>
                      <m:t>𝒛</m:t>
                    </m:r>
                  </m:oMath>
                </a14:m>
                <a:r>
                  <a:rPr lang="en-US" altLang="zh-CN" sz="2800" dirty="0"/>
                  <a:t>, </a:t>
                </a:r>
                <a:r>
                  <a:rPr lang="zh-CN" altLang="zh-CN" sz="2800" dirty="0"/>
                  <a:t>其中</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𝒚</m:t>
                        </m:r>
                        <m:r>
                          <a:rPr lang="en-US" altLang="zh-CN" sz="2800">
                            <a:latin typeface="Cambria Math" panose="02040503050406030204" pitchFamily="18" charset="0"/>
                          </a:rPr>
                          <m:t>∈</m:t>
                        </m:r>
                        <m:r>
                          <a:rPr lang="en-US" altLang="zh-CN" sz="2800" i="1">
                            <a:latin typeface="Cambria Math" panose="02040503050406030204" pitchFamily="18" charset="0"/>
                          </a:rPr>
                          <m:t>𝑊</m:t>
                        </m:r>
                      </m:e>
                      <m:sub>
                        <m:r>
                          <a:rPr lang="en-US" altLang="zh-CN" sz="2800">
                            <a:latin typeface="Cambria Math" panose="02040503050406030204" pitchFamily="18" charset="0"/>
                          </a:rPr>
                          <m:t>1</m:t>
                        </m:r>
                      </m:sub>
                    </m:sSub>
                  </m:oMath>
                </a14:m>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𝒛</m:t>
                        </m:r>
                        <m:r>
                          <a:rPr lang="en-US" altLang="zh-CN" sz="2800">
                            <a:latin typeface="Cambria Math" panose="02040503050406030204" pitchFamily="18" charset="0"/>
                          </a:rPr>
                          <m:t>∈</m:t>
                        </m:r>
                        <m:r>
                          <a:rPr lang="en-US" altLang="zh-CN" sz="2800" i="1">
                            <a:latin typeface="Cambria Math" panose="02040503050406030204" pitchFamily="18" charset="0"/>
                          </a:rPr>
                          <m:t>𝑊</m:t>
                        </m:r>
                      </m:e>
                      <m:sub>
                        <m:r>
                          <a:rPr lang="en-US" altLang="zh-CN" sz="2800">
                            <a:latin typeface="Cambria Math" panose="02040503050406030204" pitchFamily="18" charset="0"/>
                          </a:rPr>
                          <m:t>2</m:t>
                        </m:r>
                      </m:sub>
                    </m:sSub>
                  </m:oMath>
                </a14:m>
                <a:r>
                  <a:rPr lang="en-US" altLang="zh-CN" sz="2800" dirty="0"/>
                  <a:t>, </a:t>
                </a:r>
                <a:r>
                  <a:rPr lang="zh-CN" altLang="zh-CN" sz="2800" dirty="0"/>
                  <a:t>此时称向量</a:t>
                </a:r>
                <a14:m>
                  <m:oMath xmlns:m="http://schemas.openxmlformats.org/officeDocument/2006/math">
                    <m:r>
                      <a:rPr lang="en-US" altLang="zh-CN" sz="2800" b="1" i="1">
                        <a:latin typeface="Cambria Math" panose="02040503050406030204" pitchFamily="18" charset="0"/>
                      </a:rPr>
                      <m:t>𝒚</m:t>
                    </m:r>
                  </m:oMath>
                </a14:m>
                <a:r>
                  <a:rPr lang="zh-CN" altLang="zh-CN" sz="2800" dirty="0"/>
                  <a:t>为向量</a:t>
                </a:r>
                <a14:m>
                  <m:oMath xmlns:m="http://schemas.openxmlformats.org/officeDocument/2006/math">
                    <m:r>
                      <a:rPr lang="en-US" altLang="zh-CN" sz="2800" b="1" i="1">
                        <a:latin typeface="Cambria Math" panose="02040503050406030204" pitchFamily="18" charset="0"/>
                      </a:rPr>
                      <m:t>𝒙</m:t>
                    </m:r>
                  </m:oMath>
                </a14:m>
                <a:r>
                  <a:rPr lang="zh-CN" altLang="zh-CN" sz="2800" dirty="0"/>
                  <a:t>在</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a:latin typeface="Cambria Math" panose="02040503050406030204" pitchFamily="18" charset="0"/>
                          </a:rPr>
                          <m:t>1</m:t>
                        </m:r>
                      </m:sub>
                    </m:sSub>
                  </m:oMath>
                </a14:m>
                <a:r>
                  <a:rPr lang="zh-CN" altLang="zh-CN" sz="2800" dirty="0"/>
                  <a:t>上的</a:t>
                </a:r>
                <a:r>
                  <a:rPr lang="zh-CN" altLang="zh-CN" sz="2800" b="1" dirty="0">
                    <a:solidFill>
                      <a:srgbClr val="FF0000"/>
                    </a:solidFill>
                  </a:rPr>
                  <a:t>投影</a:t>
                </a:r>
                <a:r>
                  <a:rPr lang="en-US" altLang="zh-CN" sz="2800" dirty="0"/>
                  <a:t>. </a:t>
                </a:r>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499314" y="1229293"/>
                <a:ext cx="8224062" cy="4935337"/>
              </a:xfrm>
              <a:prstGeom prst="rect">
                <a:avLst/>
              </a:prstGeom>
              <a:blipFill rotWithShape="1">
                <a:blip r:embed="rId2"/>
                <a:stretch>
                  <a:fillRect l="-2" t="-12" r="5" b="1"/>
                </a:stretch>
              </a:blipFill>
            </p:spPr>
            <p:txBody>
              <a:bodyPr/>
              <a:lstStyle/>
              <a:p>
                <a:r>
                  <a:rPr lang="zh-CN" altLang="en-US">
                    <a:noFill/>
                  </a:rPr>
                  <a:t> </a:t>
                </a:r>
              </a:p>
            </p:txBody>
          </p:sp>
        </mc:Fallback>
      </mc:AlternateContent>
      <p:grpSp>
        <p:nvGrpSpPr>
          <p:cNvPr id="4" name="组合 3"/>
          <p:cNvGrpSpPr/>
          <p:nvPr/>
        </p:nvGrpSpPr>
        <p:grpSpPr>
          <a:xfrm>
            <a:off x="2687492" y="3599419"/>
            <a:ext cx="3515445" cy="2228370"/>
            <a:chOff x="3400184" y="3077455"/>
            <a:chExt cx="3515445" cy="2228370"/>
          </a:xfrm>
        </p:grpSpPr>
        <p:grpSp>
          <p:nvGrpSpPr>
            <p:cNvPr id="6" name="组合 5"/>
            <p:cNvGrpSpPr/>
            <p:nvPr/>
          </p:nvGrpSpPr>
          <p:grpSpPr>
            <a:xfrm>
              <a:off x="3400184" y="3077455"/>
              <a:ext cx="3515445" cy="2228370"/>
              <a:chOff x="3400184" y="3077455"/>
              <a:chExt cx="3515445" cy="2228370"/>
            </a:xfrm>
          </p:grpSpPr>
          <p:sp>
            <p:nvSpPr>
              <p:cNvPr id="9" name="流程图: 数据 8"/>
              <p:cNvSpPr/>
              <p:nvPr/>
            </p:nvSpPr>
            <p:spPr bwMode="auto">
              <a:xfrm>
                <a:off x="3400184" y="4041802"/>
                <a:ext cx="3515445" cy="1264023"/>
              </a:xfrm>
              <a:prstGeom prst="flowChartInputOutp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p:txBody>
          </p:sp>
          <p:cxnSp>
            <p:nvCxnSpPr>
              <p:cNvPr id="10" name="直接箭头连接符 9"/>
              <p:cNvCxnSpPr/>
              <p:nvPr/>
            </p:nvCxnSpPr>
            <p:spPr bwMode="auto">
              <a:xfrm flipV="1">
                <a:off x="4687261" y="3077455"/>
                <a:ext cx="826033" cy="1456126"/>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1" name="TextBox 25"/>
                  <p:cNvSpPr txBox="1"/>
                  <p:nvPr/>
                </p:nvSpPr>
                <p:spPr>
                  <a:xfrm>
                    <a:off x="5674659" y="4794837"/>
                    <a:ext cx="334256" cy="276625"/>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sSub>
                            <m:sSubPr>
                              <m:ctrlPr>
                                <a:rPr lang="zh-CN" altLang="zh-CN" sz="9600" i="1" smtClean="0">
                                  <a:latin typeface="Cambria Math" panose="02040503050406030204" pitchFamily="18" charset="0"/>
                                </a:rPr>
                              </m:ctrlPr>
                            </m:sSubPr>
                            <m:e>
                              <m:r>
                                <a:rPr lang="en-US" altLang="zh-CN" sz="9600" i="1">
                                  <a:latin typeface="Cambria Math" panose="02040503050406030204" pitchFamily="18" charset="0"/>
                                </a:rPr>
                                <m:t>𝑊</m:t>
                              </m:r>
                            </m:e>
                            <m:sub>
                              <m:r>
                                <a:rPr lang="en-US" altLang="zh-CN" sz="9600" b="0" i="1" smtClean="0">
                                  <a:latin typeface="Cambria Math" panose="02040503050406030204"/>
                                </a:rPr>
                                <m:t>2</m:t>
                              </m:r>
                            </m:sub>
                          </m:sSub>
                        </m:oMath>
                      </m:oMathPara>
                    </a14:m>
                    <a:endParaRPr lang="zh-CN" altLang="en-US" sz="11200" b="1" dirty="0"/>
                  </a:p>
                </p:txBody>
              </p:sp>
            </mc:Choice>
            <mc:Fallback xmlns="">
              <p:sp>
                <p:nvSpPr>
                  <p:cNvPr id="11" name="TextBox 25"/>
                  <p:cNvSpPr txBox="1">
                    <a:spLocks noRot="1" noChangeAspect="1" noMove="1" noResize="1" noEditPoints="1" noAdjustHandles="1" noChangeArrowheads="1" noChangeShapeType="1" noTextEdit="1"/>
                  </p:cNvSpPr>
                  <p:nvPr/>
                </p:nvSpPr>
                <p:spPr>
                  <a:xfrm>
                    <a:off x="5674659" y="4794837"/>
                    <a:ext cx="334256" cy="27662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26"/>
                  <p:cNvSpPr txBox="1"/>
                  <p:nvPr/>
                </p:nvSpPr>
                <p:spPr>
                  <a:xfrm>
                    <a:off x="4737208" y="3125478"/>
                    <a:ext cx="487936" cy="288151"/>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sSub>
                            <m:sSubPr>
                              <m:ctrlPr>
                                <a:rPr lang="zh-CN" altLang="zh-CN" sz="9600" i="1" smtClean="0">
                                  <a:solidFill>
                                    <a:srgbClr val="FF0000"/>
                                  </a:solidFill>
                                  <a:latin typeface="Cambria Math" panose="02040503050406030204" pitchFamily="18" charset="0"/>
                                </a:rPr>
                              </m:ctrlPr>
                            </m:sSubPr>
                            <m:e>
                              <m:r>
                                <a:rPr lang="en-US" altLang="zh-CN" sz="9600" i="1">
                                  <a:solidFill>
                                    <a:srgbClr val="FF0000"/>
                                  </a:solidFill>
                                  <a:latin typeface="Cambria Math" panose="02040503050406030204" pitchFamily="18" charset="0"/>
                                </a:rPr>
                                <m:t>𝑊</m:t>
                              </m:r>
                            </m:e>
                            <m:sub>
                              <m:r>
                                <a:rPr lang="en-US" altLang="zh-CN" sz="9600" b="0" i="1" smtClean="0">
                                  <a:solidFill>
                                    <a:srgbClr val="FF0000"/>
                                  </a:solidFill>
                                  <a:latin typeface="Cambria Math" panose="02040503050406030204"/>
                                </a:rPr>
                                <m:t>1</m:t>
                              </m:r>
                            </m:sub>
                          </m:sSub>
                        </m:oMath>
                      </m:oMathPara>
                    </a14:m>
                    <a:endParaRPr lang="zh-CN" altLang="en-US" sz="11200" b="1" dirty="0"/>
                  </a:p>
                </p:txBody>
              </p:sp>
            </mc:Choice>
            <mc:Fallback xmlns="">
              <p:sp>
                <p:nvSpPr>
                  <p:cNvPr id="12" name="TextBox 26"/>
                  <p:cNvSpPr txBox="1">
                    <a:spLocks noRot="1" noChangeAspect="1" noMove="1" noResize="1" noEditPoints="1" noAdjustHandles="1" noChangeArrowheads="1" noChangeShapeType="1" noTextEdit="1"/>
                  </p:cNvSpPr>
                  <p:nvPr/>
                </p:nvSpPr>
                <p:spPr>
                  <a:xfrm>
                    <a:off x="4737208" y="3125478"/>
                    <a:ext cx="487936" cy="288151"/>
                  </a:xfrm>
                  <a:prstGeom prst="rect">
                    <a:avLst/>
                  </a:prstGeom>
                  <a:blipFill rotWithShape="1">
                    <a:blip r:embed="rId4"/>
                  </a:blipFill>
                </p:spPr>
                <p:txBody>
                  <a:bodyPr/>
                  <a:lstStyle/>
                  <a:p>
                    <a:r>
                      <a:rPr lang="zh-CN" altLang="en-US">
                        <a:noFill/>
                      </a:rPr>
                      <a:t> </a:t>
                    </a:r>
                  </a:p>
                </p:txBody>
              </p:sp>
            </mc:Fallback>
          </mc:AlternateContent>
          <p:cxnSp>
            <p:nvCxnSpPr>
              <p:cNvPr id="13" name="直接箭头连接符 12"/>
              <p:cNvCxnSpPr/>
              <p:nvPr/>
            </p:nvCxnSpPr>
            <p:spPr bwMode="auto">
              <a:xfrm flipV="1">
                <a:off x="4687261" y="3772860"/>
                <a:ext cx="1406178" cy="760720"/>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4" name="TextBox 28"/>
                  <p:cNvSpPr txBox="1"/>
                  <p:nvPr/>
                </p:nvSpPr>
                <p:spPr>
                  <a:xfrm>
                    <a:off x="5597819" y="3399202"/>
                    <a:ext cx="487936" cy="288151"/>
                  </a:xfrm>
                  <a:prstGeom prst="rect">
                    <a:avLst/>
                  </a:prstGeom>
                </p:spPr>
                <p:txBody>
                  <a:bodyPr vert="horz" wrap="square" lIns="91440" tIns="45720" rIns="91440" bIns="45720" rtlCol="0">
                    <a:normAutofit fontScale="25000" lnSpcReduction="20000"/>
                  </a:bodyPr>
                  <a:lstStyle/>
                  <a:p>
                    <a:pPr>
                      <a:lnSpc>
                        <a:spcPct val="120000"/>
                      </a:lnSpc>
                    </a:pPr>
                    <a14:m>
                      <m:oMathPara xmlns:m="http://schemas.openxmlformats.org/officeDocument/2006/math">
                        <m:oMathParaPr>
                          <m:jc m:val="centerGroup"/>
                        </m:oMathParaPr>
                        <m:oMath xmlns:m="http://schemas.openxmlformats.org/officeDocument/2006/math">
                          <m:r>
                            <a:rPr lang="en-US" altLang="zh-CN" sz="9600" b="1" i="1" smtClean="0">
                              <a:solidFill>
                                <a:srgbClr val="0000FF"/>
                              </a:solidFill>
                              <a:latin typeface="Cambria Math" panose="02040503050406030204"/>
                            </a:rPr>
                            <m:t>𝒙</m:t>
                          </m:r>
                        </m:oMath>
                      </m:oMathPara>
                    </a14:m>
                    <a:endParaRPr lang="zh-CN" altLang="en-US" sz="11200" b="1" i="1" dirty="0">
                      <a:solidFill>
                        <a:srgbClr val="0000FF"/>
                      </a:solidFill>
                    </a:endParaRPr>
                  </a:p>
                </p:txBody>
              </p:sp>
            </mc:Choice>
            <mc:Fallback xmlns="">
              <p:sp>
                <p:nvSpPr>
                  <p:cNvPr id="14" name="TextBox 28"/>
                  <p:cNvSpPr txBox="1">
                    <a:spLocks noRot="1" noChangeAspect="1" noMove="1" noResize="1" noEditPoints="1" noAdjustHandles="1" noChangeArrowheads="1" noChangeShapeType="1" noTextEdit="1"/>
                  </p:cNvSpPr>
                  <p:nvPr/>
                </p:nvSpPr>
                <p:spPr>
                  <a:xfrm>
                    <a:off x="5597819" y="3399202"/>
                    <a:ext cx="487936" cy="288151"/>
                  </a:xfrm>
                  <a:prstGeom prst="rect">
                    <a:avLst/>
                  </a:prstGeom>
                  <a:blipFill rotWithShape="1">
                    <a:blip r:embed="rId5"/>
                  </a:blipFill>
                </p:spPr>
                <p:txBody>
                  <a:bodyPr/>
                  <a:lstStyle/>
                  <a:p>
                    <a:r>
                      <a:rPr lang="zh-CN" altLang="en-US">
                        <a:noFill/>
                      </a:rPr>
                      <a:t> </a:t>
                    </a:r>
                  </a:p>
                </p:txBody>
              </p:sp>
            </mc:Fallback>
          </mc:AlternateContent>
          <p:cxnSp>
            <p:nvCxnSpPr>
              <p:cNvPr id="15" name="直接连接符 14"/>
              <p:cNvCxnSpPr/>
              <p:nvPr/>
            </p:nvCxnSpPr>
            <p:spPr bwMode="auto">
              <a:xfrm flipH="1">
                <a:off x="5647765" y="3782465"/>
                <a:ext cx="445674" cy="753035"/>
              </a:xfrm>
              <a:prstGeom prst="line">
                <a:avLst/>
              </a:prstGeom>
              <a:solidFill>
                <a:schemeClr val="accent1"/>
              </a:solidFill>
              <a:ln w="28575" cap="flat" cmpd="sng" algn="ctr">
                <a:solidFill>
                  <a:srgbClr val="00B050"/>
                </a:solidFill>
                <a:prstDash val="sysDash"/>
                <a:round/>
                <a:headEnd type="none" w="med" len="med"/>
                <a:tailEnd type="none" w="med" len="med"/>
              </a:ln>
              <a:effectLst/>
            </p:spPr>
          </p:cxnSp>
          <p:cxnSp>
            <p:nvCxnSpPr>
              <p:cNvPr id="16" name="直接箭头连接符 15"/>
              <p:cNvCxnSpPr/>
              <p:nvPr/>
            </p:nvCxnSpPr>
            <p:spPr bwMode="auto">
              <a:xfrm flipV="1">
                <a:off x="4687261" y="4506686"/>
                <a:ext cx="987398" cy="26894"/>
              </a:xfrm>
              <a:prstGeom prst="straightConnector1">
                <a:avLst/>
              </a:prstGeom>
              <a:solidFill>
                <a:schemeClr val="accent1"/>
              </a:solidFill>
              <a:ln w="38100" cap="flat" cmpd="sng" algn="ctr">
                <a:solidFill>
                  <a:srgbClr val="FFFF66"/>
                </a:solidFill>
                <a:prstDash val="solid"/>
                <a:round/>
                <a:headEnd type="none" w="med" len="med"/>
                <a:tailEnd type="arrow"/>
              </a:ln>
              <a:effectLst/>
            </p:spPr>
          </p:cxnSp>
          <p:cxnSp>
            <p:nvCxnSpPr>
              <p:cNvPr id="17" name="直接连接符 16"/>
              <p:cNvCxnSpPr/>
              <p:nvPr/>
            </p:nvCxnSpPr>
            <p:spPr bwMode="auto">
              <a:xfrm flipV="1">
                <a:off x="5067620" y="3772861"/>
                <a:ext cx="1018135" cy="80682"/>
              </a:xfrm>
              <a:prstGeom prst="line">
                <a:avLst/>
              </a:prstGeom>
              <a:solidFill>
                <a:schemeClr val="accent1"/>
              </a:solidFill>
              <a:ln w="28575" cap="flat" cmpd="sng" algn="ctr">
                <a:solidFill>
                  <a:srgbClr val="00B050"/>
                </a:solidFill>
                <a:prstDash val="sysDash"/>
                <a:round/>
                <a:headEnd type="none" w="med" len="med"/>
                <a:tailEnd type="none" w="med" len="med"/>
              </a:ln>
              <a:effectLst/>
            </p:spPr>
          </p:cxnSp>
          <p:cxnSp>
            <p:nvCxnSpPr>
              <p:cNvPr id="18" name="直接箭头连接符 17"/>
              <p:cNvCxnSpPr/>
              <p:nvPr/>
            </p:nvCxnSpPr>
            <p:spPr bwMode="auto">
              <a:xfrm flipV="1">
                <a:off x="4687261" y="3866990"/>
                <a:ext cx="380359" cy="666590"/>
              </a:xfrm>
              <a:prstGeom prst="straightConnector1">
                <a:avLst/>
              </a:prstGeom>
              <a:solidFill>
                <a:schemeClr val="accent1"/>
              </a:solidFill>
              <a:ln w="38100" cap="flat" cmpd="sng" algn="ctr">
                <a:solidFill>
                  <a:srgbClr val="FFFF66"/>
                </a:solidFill>
                <a:prstDash val="solid"/>
                <a:round/>
                <a:headEnd type="none" w="med" len="med"/>
                <a:tailEnd type="arrow"/>
              </a:ln>
              <a:effectLst/>
            </p:spPr>
          </p:cxnSp>
        </p:grpSp>
        <mc:AlternateContent xmlns:mc="http://schemas.openxmlformats.org/markup-compatibility/2006" xmlns:a14="http://schemas.microsoft.com/office/drawing/2010/main">
          <mc:Choice Requires="a14">
            <p:sp>
              <p:nvSpPr>
                <p:cNvPr id="7" name="TextBox 20"/>
                <p:cNvSpPr txBox="1"/>
                <p:nvPr/>
              </p:nvSpPr>
              <p:spPr>
                <a:xfrm>
                  <a:off x="5154067" y="4425043"/>
                  <a:ext cx="243968" cy="163286"/>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11200" b="1" i="1" smtClean="0">
                            <a:solidFill>
                              <a:srgbClr val="FFFF00"/>
                            </a:solidFill>
                            <a:latin typeface="Cambria Math" panose="02040503050406030204"/>
                          </a:rPr>
                          <m:t>𝒛</m:t>
                        </m:r>
                      </m:oMath>
                    </m:oMathPara>
                  </a14:m>
                  <a:endParaRPr lang="zh-CN" altLang="en-US" sz="11200" b="1" dirty="0">
                    <a:solidFill>
                      <a:srgbClr val="FFFF00"/>
                    </a:solidFill>
                  </a:endParaRPr>
                </a:p>
              </p:txBody>
            </p:sp>
          </mc:Choice>
          <mc:Fallback xmlns="">
            <p:sp>
              <p:nvSpPr>
                <p:cNvPr id="7" name="TextBox 20"/>
                <p:cNvSpPr txBox="1">
                  <a:spLocks noRot="1" noChangeAspect="1" noMove="1" noResize="1" noEditPoints="1" noAdjustHandles="1" noChangeArrowheads="1" noChangeShapeType="1" noTextEdit="1"/>
                </p:cNvSpPr>
                <p:nvPr/>
              </p:nvSpPr>
              <p:spPr>
                <a:xfrm>
                  <a:off x="5154067" y="4425043"/>
                  <a:ext cx="243968" cy="163286"/>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22"/>
                <p:cNvSpPr txBox="1"/>
                <p:nvPr/>
              </p:nvSpPr>
              <p:spPr>
                <a:xfrm>
                  <a:off x="4493240" y="3813202"/>
                  <a:ext cx="243968" cy="163286"/>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9600" b="1" i="1" smtClean="0">
                            <a:solidFill>
                              <a:srgbClr val="FFFF00"/>
                            </a:solidFill>
                            <a:latin typeface="Cambria Math" panose="02040503050406030204"/>
                          </a:rPr>
                          <m:t>𝒚</m:t>
                        </m:r>
                      </m:oMath>
                    </m:oMathPara>
                  </a14:m>
                  <a:endParaRPr lang="zh-CN" altLang="en-US" sz="11200" b="1" i="1" dirty="0">
                    <a:solidFill>
                      <a:srgbClr val="FFFF00"/>
                    </a:solidFill>
                  </a:endParaRPr>
                </a:p>
              </p:txBody>
            </p:sp>
          </mc:Choice>
          <mc:Fallback xmlns="">
            <p:sp>
              <p:nvSpPr>
                <p:cNvPr id="8" name="TextBox 22"/>
                <p:cNvSpPr txBox="1">
                  <a:spLocks noRot="1" noChangeAspect="1" noMove="1" noResize="1" noEditPoints="1" noAdjustHandles="1" noChangeArrowheads="1" noChangeShapeType="1" noTextEdit="1"/>
                </p:cNvSpPr>
                <p:nvPr/>
              </p:nvSpPr>
              <p:spPr>
                <a:xfrm>
                  <a:off x="4493240" y="3813202"/>
                  <a:ext cx="243968" cy="163286"/>
                </a:xfrm>
                <a:prstGeom prst="rect">
                  <a:avLst/>
                </a:prstGeom>
                <a:blipFill rotWithShape="1">
                  <a:blip r:embed="rId7"/>
                </a:blipFill>
              </p:spPr>
              <p:txBody>
                <a:bodyPr/>
                <a:lstStyle/>
                <a:p>
                  <a:r>
                    <a:rPr lang="zh-CN" altLang="en-US">
                      <a:noFill/>
                    </a:rPr>
                    <a:t> </a:t>
                  </a:r>
                </a:p>
              </p:txBody>
            </p:sp>
          </mc:Fallback>
        </mc:AlternateContent>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1.5.1</a:t>
                </a:r>
                <a:r>
                  <a:rPr lang="zh-CN" altLang="zh-CN" sz="2800" dirty="0">
                    <a:solidFill>
                      <a:srgbClr val="0000FF"/>
                    </a:solidFill>
                  </a:rPr>
                  <a:t>（</a:t>
                </a:r>
                <a:r>
                  <a:rPr lang="zh-CN" altLang="zh-CN" sz="2800" b="1" dirty="0">
                    <a:solidFill>
                      <a:srgbClr val="0000FF"/>
                    </a:solidFill>
                  </a:rPr>
                  <a:t>直和</a:t>
                </a:r>
                <a:r>
                  <a:rPr lang="zh-CN" altLang="zh-CN" sz="2800" dirty="0">
                    <a:solidFill>
                      <a:srgbClr val="0000FF"/>
                    </a:solidFill>
                  </a:rPr>
                  <a:t>与</a:t>
                </a:r>
                <a:r>
                  <a:rPr lang="zh-CN" altLang="zh-CN" sz="2800" b="1" dirty="0">
                    <a:solidFill>
                      <a:srgbClr val="0000FF"/>
                    </a:solidFill>
                  </a:rPr>
                  <a:t>正交直和</a:t>
                </a:r>
                <a:r>
                  <a:rPr lang="zh-CN" altLang="zh-CN" sz="2800" dirty="0">
                    <a:solidFill>
                      <a:srgbClr val="0000FF"/>
                    </a:solidFill>
                  </a:rPr>
                  <a:t>）</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与</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是线性空间</a:t>
                </a:r>
                <a14:m>
                  <m:oMath xmlns:m="http://schemas.openxmlformats.org/officeDocument/2006/math">
                    <m:r>
                      <a:rPr lang="en-US" altLang="zh-CN" sz="2800" i="1">
                        <a:latin typeface="Cambria Math" panose="02040503050406030204" pitchFamily="18" charset="0"/>
                      </a:rPr>
                      <m:t>𝑉</m:t>
                    </m:r>
                  </m:oMath>
                </a14:m>
                <a:r>
                  <a:rPr lang="zh-CN" altLang="zh-CN" sz="2800" dirty="0"/>
                  <a:t>的子空间</a:t>
                </a:r>
                <a:r>
                  <a:rPr lang="en-US" altLang="zh-CN" sz="2800" dirty="0"/>
                  <a:t>, </a:t>
                </a:r>
                <a:r>
                  <a:rPr lang="zh-CN" altLang="zh-CN" sz="2800" dirty="0"/>
                  <a:t>若和空间</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中任意向量均</a:t>
                </a:r>
                <a:r>
                  <a:rPr lang="zh-CN" altLang="zh-CN" sz="2800" dirty="0">
                    <a:solidFill>
                      <a:srgbClr val="FF0000"/>
                    </a:solidFill>
                  </a:rPr>
                  <a:t>唯一地</a:t>
                </a:r>
                <a:r>
                  <a:rPr lang="zh-CN" altLang="zh-CN" sz="2800" dirty="0"/>
                  <a:t>表示成</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中的一个向量和</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中的一个向量之和</a:t>
                </a:r>
                <a:r>
                  <a:rPr lang="en-US" altLang="zh-CN" sz="2800" dirty="0"/>
                  <a:t>, </a:t>
                </a:r>
                <a:r>
                  <a:rPr lang="zh-CN" altLang="zh-CN" sz="2800" dirty="0"/>
                  <a:t>则称</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与</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的</a:t>
                </a:r>
                <a:r>
                  <a:rPr lang="zh-CN" altLang="zh-CN" sz="2800" b="1" dirty="0">
                    <a:solidFill>
                      <a:srgbClr val="FF0000"/>
                    </a:solidFill>
                  </a:rPr>
                  <a:t>直和</a:t>
                </a:r>
                <a:r>
                  <a:rPr lang="en-US" altLang="zh-CN" sz="2800" dirty="0"/>
                  <a:t>, </a:t>
                </a:r>
                <a:r>
                  <a:rPr lang="zh-CN" altLang="zh-CN" sz="2800" dirty="0"/>
                  <a:t>记为</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m:t>
                        </m:r>
                      </m:e>
                    </m:acc>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t>.</a:t>
                </a:r>
              </a:p>
              <a:p>
                <a:pPr>
                  <a:lnSpc>
                    <a:spcPct val="120000"/>
                  </a:lnSpc>
                </a:pPr>
                <a:r>
                  <a:rPr lang="zh-CN" altLang="zh-CN" sz="2800" dirty="0"/>
                  <a:t>特别的</a:t>
                </a:r>
                <a:r>
                  <a:rPr lang="en-US" altLang="zh-CN" sz="2800" dirty="0">
                    <a:latin typeface="仿宋" panose="02010609060101010101" pitchFamily="49" charset="-122"/>
                    <a:ea typeface="仿宋" panose="02010609060101010101" pitchFamily="49" charset="-122"/>
                  </a:rPr>
                  <a:t>,</a:t>
                </a:r>
                <a:r>
                  <a:rPr lang="zh-CN" altLang="zh-CN" sz="2800" dirty="0"/>
                  <a:t>若</a:t>
                </a:r>
                <a14:m>
                  <m:oMath xmlns:m="http://schemas.openxmlformats.org/officeDocument/2006/math">
                    <m:r>
                      <a:rPr lang="en-US" altLang="zh-CN" sz="2800" i="1">
                        <a:latin typeface="Cambria Math" panose="02040503050406030204"/>
                      </a:rPr>
                      <m:t>𝑉</m:t>
                    </m:r>
                    <m:r>
                      <a:rPr lang="en-US" altLang="zh-CN" sz="2800" i="1">
                        <a:latin typeface="Cambria Math" panose="02040503050406030204"/>
                      </a:rPr>
                      <m:t>=</m:t>
                    </m:r>
                    <m:sSub>
                      <m:sSubPr>
                        <m:ctrlPr>
                          <a:rPr lang="zh-CN" altLang="zh-CN" sz="2800" i="1">
                            <a:latin typeface="Cambria Math" panose="02040503050406030204" pitchFamily="18" charset="0"/>
                          </a:rPr>
                        </m:ctrlPr>
                      </m:sSubPr>
                      <m:e>
                        <m:r>
                          <a:rPr lang="en-US" altLang="zh-CN" sz="2800" i="1">
                            <a:latin typeface="Cambria Math" panose="02040503050406030204"/>
                          </a:rPr>
                          <m:t>𝑊</m:t>
                        </m:r>
                      </m:e>
                      <m:sub>
                        <m:r>
                          <a:rPr lang="en-US" altLang="zh-CN" sz="2800" i="1">
                            <a:latin typeface="Cambria Math" panose="02040503050406030204"/>
                          </a:rPr>
                          <m:t>1</m:t>
                        </m:r>
                      </m:sub>
                    </m:sSub>
                    <m:acc>
                      <m:accPr>
                        <m:chr m:val="̇"/>
                        <m:ctrlPr>
                          <a:rPr lang="zh-CN" altLang="zh-CN" sz="2800" i="1">
                            <a:latin typeface="Cambria Math" panose="02040503050406030204" pitchFamily="18" charset="0"/>
                          </a:rPr>
                        </m:ctrlPr>
                      </m:accPr>
                      <m:e>
                        <m:r>
                          <a:rPr lang="en-US" altLang="zh-CN" sz="2800" i="1">
                            <a:latin typeface="Cambria Math" panose="02040503050406030204"/>
                          </a:rPr>
                          <m:t>+</m:t>
                        </m:r>
                      </m:e>
                    </m:acc>
                    <m:sSub>
                      <m:sSubPr>
                        <m:ctrlPr>
                          <a:rPr lang="zh-CN" altLang="zh-CN" sz="2800" i="1">
                            <a:latin typeface="Cambria Math" panose="02040503050406030204" pitchFamily="18" charset="0"/>
                          </a:rPr>
                        </m:ctrlPr>
                      </m:sSubPr>
                      <m:e>
                        <m:r>
                          <a:rPr lang="en-US" altLang="zh-CN" sz="2800" i="1">
                            <a:latin typeface="Cambria Math" panose="02040503050406030204"/>
                          </a:rPr>
                          <m:t>𝑊</m:t>
                        </m:r>
                      </m:e>
                      <m:sub>
                        <m:r>
                          <a:rPr lang="en-US" altLang="zh-CN" sz="2800" i="1">
                            <a:latin typeface="Cambria Math" panose="02040503050406030204"/>
                          </a:rPr>
                          <m:t>2</m:t>
                        </m:r>
                      </m:sub>
                    </m:sSub>
                  </m:oMath>
                </a14:m>
                <a:r>
                  <a:rPr lang="en-US" altLang="zh-CN" sz="2800" dirty="0">
                    <a:latin typeface="仿宋" panose="02010609060101010101" pitchFamily="49" charset="-122"/>
                    <a:ea typeface="仿宋" panose="02010609060101010101" pitchFamily="49" charset="-122"/>
                  </a:rPr>
                  <a:t>,</a:t>
                </a:r>
                <a:r>
                  <a:rPr lang="zh-CN" altLang="zh-CN" sz="2800" dirty="0"/>
                  <a:t>则称表达式</a:t>
                </a:r>
                <a14:m>
                  <m:oMath xmlns:m="http://schemas.openxmlformats.org/officeDocument/2006/math">
                    <m:r>
                      <a:rPr lang="en-US" altLang="zh-CN" sz="2800" i="1">
                        <a:latin typeface="Cambria Math" panose="02040503050406030204"/>
                      </a:rPr>
                      <m:t>𝑉</m:t>
                    </m:r>
                    <m:r>
                      <a:rPr lang="en-US" altLang="zh-CN" sz="2800" i="1">
                        <a:latin typeface="Cambria Math" panose="02040503050406030204"/>
                      </a:rPr>
                      <m:t>=</m:t>
                    </m:r>
                    <m:sSub>
                      <m:sSubPr>
                        <m:ctrlPr>
                          <a:rPr lang="zh-CN" altLang="zh-CN" sz="2800" i="1">
                            <a:latin typeface="Cambria Math" panose="02040503050406030204" pitchFamily="18" charset="0"/>
                          </a:rPr>
                        </m:ctrlPr>
                      </m:sSubPr>
                      <m:e>
                        <m:r>
                          <a:rPr lang="en-US" altLang="zh-CN" sz="2800" i="1">
                            <a:latin typeface="Cambria Math" panose="02040503050406030204"/>
                          </a:rPr>
                          <m:t>𝑊</m:t>
                        </m:r>
                      </m:e>
                      <m:sub>
                        <m:r>
                          <a:rPr lang="en-US" altLang="zh-CN" sz="2800" i="1">
                            <a:latin typeface="Cambria Math" panose="02040503050406030204"/>
                          </a:rPr>
                          <m:t>1</m:t>
                        </m:r>
                      </m:sub>
                    </m:sSub>
                    <m:acc>
                      <m:accPr>
                        <m:chr m:val="̇"/>
                        <m:ctrlPr>
                          <a:rPr lang="zh-CN" altLang="zh-CN" sz="2800" i="1">
                            <a:latin typeface="Cambria Math" panose="02040503050406030204" pitchFamily="18" charset="0"/>
                          </a:rPr>
                        </m:ctrlPr>
                      </m:accPr>
                      <m:e>
                        <m:r>
                          <a:rPr lang="en-US" altLang="zh-CN" sz="2800" i="1">
                            <a:latin typeface="Cambria Math" panose="02040503050406030204"/>
                          </a:rPr>
                          <m:t>+</m:t>
                        </m:r>
                      </m:e>
                    </m:acc>
                    <m:sSub>
                      <m:sSubPr>
                        <m:ctrlPr>
                          <a:rPr lang="zh-CN" altLang="zh-CN" sz="2800" i="1">
                            <a:latin typeface="Cambria Math" panose="02040503050406030204" pitchFamily="18" charset="0"/>
                          </a:rPr>
                        </m:ctrlPr>
                      </m:sSubPr>
                      <m:e>
                        <m:r>
                          <a:rPr lang="en-US" altLang="zh-CN" sz="2800" i="1">
                            <a:latin typeface="Cambria Math" panose="02040503050406030204"/>
                          </a:rPr>
                          <m:t>𝑊</m:t>
                        </m:r>
                      </m:e>
                      <m:sub>
                        <m:r>
                          <a:rPr lang="en-US" altLang="zh-CN" sz="2800" i="1">
                            <a:latin typeface="Cambria Math" panose="02040503050406030204"/>
                          </a:rPr>
                          <m:t>2</m:t>
                        </m:r>
                      </m:sub>
                    </m:sSub>
                  </m:oMath>
                </a14:m>
                <a:r>
                  <a:rPr lang="zh-CN" altLang="zh-CN" sz="2800" dirty="0"/>
                  <a:t>为</a:t>
                </a:r>
                <a:r>
                  <a:rPr lang="zh-CN" altLang="zh-CN" sz="2800" b="1" dirty="0">
                    <a:solidFill>
                      <a:srgbClr val="FF0000"/>
                    </a:solidFill>
                  </a:rPr>
                  <a:t>直和分解</a:t>
                </a:r>
                <a:r>
                  <a:rPr lang="en-US" altLang="zh-CN" sz="2800" dirty="0">
                    <a:latin typeface="仿宋" panose="02010609060101010101" pitchFamily="49" charset="-122"/>
                    <a:ea typeface="仿宋" panose="02010609060101010101" pitchFamily="49" charset="-122"/>
                  </a:rPr>
                  <a:t>.</a:t>
                </a:r>
                <a:endParaRPr lang="en-US" altLang="zh-CN" sz="2800" dirty="0"/>
              </a:p>
              <a:p>
                <a:pPr>
                  <a:lnSpc>
                    <a:spcPct val="120000"/>
                  </a:lnSpc>
                </a:pPr>
                <a:r>
                  <a:rPr lang="zh-CN" altLang="zh-CN" sz="2800" dirty="0"/>
                  <a:t>进一步</a:t>
                </a:r>
                <a:r>
                  <a:rPr lang="en-US" altLang="zh-CN" sz="2800" dirty="0"/>
                  <a:t>, </a:t>
                </a:r>
                <a:r>
                  <a:rPr lang="zh-CN" altLang="zh-CN" sz="2800" dirty="0"/>
                  <a:t>若</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t>, </a:t>
                </a:r>
                <a:r>
                  <a:rPr lang="zh-CN" altLang="zh-CN" sz="2800" dirty="0"/>
                  <a:t>则称直和</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m:t>
                        </m:r>
                      </m:e>
                    </m:acc>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与</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的</a:t>
                </a:r>
                <a:r>
                  <a:rPr lang="zh-CN" altLang="zh-CN" sz="2800" b="1" dirty="0">
                    <a:solidFill>
                      <a:srgbClr val="FF0000"/>
                    </a:solidFill>
                  </a:rPr>
                  <a:t>正交直和</a:t>
                </a:r>
                <a:r>
                  <a:rPr lang="en-US" altLang="zh-CN" sz="2800" dirty="0"/>
                  <a:t>, </a:t>
                </a:r>
                <a:r>
                  <a:rPr lang="zh-CN" altLang="zh-CN" sz="2800" dirty="0"/>
                  <a:t>记为</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t>.</a:t>
                </a:r>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21550"/>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1.5.3</a:t>
                </a:r>
                <a:r>
                  <a:rPr lang="zh-CN" altLang="zh-CN" sz="2800" dirty="0">
                    <a:solidFill>
                      <a:srgbClr val="0000FF"/>
                    </a:solidFill>
                  </a:rPr>
                  <a:t>（</a:t>
                </a:r>
                <a:r>
                  <a:rPr lang="zh-CN" altLang="zh-CN" sz="2800" b="1" dirty="0">
                    <a:solidFill>
                      <a:srgbClr val="0000FF"/>
                    </a:solidFill>
                  </a:rPr>
                  <a:t>投影</a:t>
                </a:r>
                <a:r>
                  <a:rPr lang="zh-CN" altLang="zh-CN" sz="2800" dirty="0">
                    <a:solidFill>
                      <a:srgbClr val="0000FF"/>
                    </a:solidFill>
                  </a:rPr>
                  <a:t>与</a:t>
                </a:r>
                <a:r>
                  <a:rPr lang="zh-CN" altLang="zh-CN" sz="2800" b="1" dirty="0">
                    <a:solidFill>
                      <a:srgbClr val="0000FF"/>
                    </a:solidFill>
                  </a:rPr>
                  <a:t>正交投影</a:t>
                </a:r>
                <a:r>
                  <a:rPr lang="zh-CN" altLang="zh-CN" sz="2800" dirty="0">
                    <a:solidFill>
                      <a:srgbClr val="0000FF"/>
                    </a:solidFill>
                  </a:rPr>
                  <a:t>）</a:t>
                </a:r>
                <a:endParaRPr lang="en-US" altLang="zh-CN" sz="2800" dirty="0"/>
              </a:p>
              <a:p>
                <a:pPr>
                  <a:lnSpc>
                    <a:spcPct val="120000"/>
                  </a:lnSpc>
                </a:pPr>
                <a:r>
                  <a:rPr lang="zh-CN" altLang="zh-CN" sz="2800" dirty="0"/>
                  <a:t>特别地</a:t>
                </a:r>
                <a:r>
                  <a:rPr lang="en-US" altLang="zh-CN" sz="2800" dirty="0"/>
                  <a:t>, </a:t>
                </a:r>
                <a:r>
                  <a:rPr lang="zh-CN" altLang="zh-CN" sz="2800" dirty="0"/>
                  <a:t>若</a:t>
                </a:r>
                <a14:m>
                  <m:oMath xmlns:m="http://schemas.openxmlformats.org/officeDocument/2006/math">
                    <m:r>
                      <a:rPr lang="en-US" altLang="zh-CN" sz="2800" i="1">
                        <a:latin typeface="Cambria Math" panose="02040503050406030204" pitchFamily="18" charset="0"/>
                      </a:rPr>
                      <m:t>𝑉</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t>, </a:t>
                </a:r>
                <a:r>
                  <a:rPr lang="zh-CN" altLang="zh-CN" sz="2800" dirty="0"/>
                  <a:t>则称向量</a:t>
                </a:r>
                <a14:m>
                  <m:oMath xmlns:m="http://schemas.openxmlformats.org/officeDocument/2006/math">
                    <m:r>
                      <a:rPr lang="en-US" altLang="zh-CN" sz="2800" b="1" i="1">
                        <a:latin typeface="Cambria Math" panose="02040503050406030204" pitchFamily="18" charset="0"/>
                      </a:rPr>
                      <m:t>𝒚</m:t>
                    </m:r>
                  </m:oMath>
                </a14:m>
                <a:r>
                  <a:rPr lang="zh-CN" altLang="zh-CN" sz="2800" dirty="0"/>
                  <a:t>为向量</a:t>
                </a:r>
                <a14:m>
                  <m:oMath xmlns:m="http://schemas.openxmlformats.org/officeDocument/2006/math">
                    <m:r>
                      <a:rPr lang="en-US" altLang="zh-CN" sz="2800" b="1" i="1">
                        <a:latin typeface="Cambria Math" panose="02040503050406030204" pitchFamily="18" charset="0"/>
                      </a:rPr>
                      <m:t>𝒙</m:t>
                    </m:r>
                  </m:oMath>
                </a14:m>
                <a:r>
                  <a:rPr lang="zh-CN" altLang="zh-CN" sz="2800" dirty="0"/>
                  <a:t>在</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上的</a:t>
                </a:r>
                <a:r>
                  <a:rPr lang="zh-CN" altLang="zh-CN" sz="2800" b="1" dirty="0">
                    <a:solidFill>
                      <a:srgbClr val="FF0000"/>
                    </a:solidFill>
                  </a:rPr>
                  <a:t>正交投影</a:t>
                </a:r>
                <a:r>
                  <a:rPr lang="en-US" altLang="zh-CN" sz="2800" dirty="0"/>
                  <a:t>.</a:t>
                </a: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grpSp>
        <p:nvGrpSpPr>
          <p:cNvPr id="4" name="组合 3"/>
          <p:cNvGrpSpPr/>
          <p:nvPr/>
        </p:nvGrpSpPr>
        <p:grpSpPr>
          <a:xfrm>
            <a:off x="2764335" y="3474124"/>
            <a:ext cx="3515445" cy="2367663"/>
            <a:chOff x="3400184" y="2938162"/>
            <a:chExt cx="3515445" cy="2367663"/>
          </a:xfrm>
        </p:grpSpPr>
        <p:grpSp>
          <p:nvGrpSpPr>
            <p:cNvPr id="6" name="组合 5"/>
            <p:cNvGrpSpPr/>
            <p:nvPr/>
          </p:nvGrpSpPr>
          <p:grpSpPr>
            <a:xfrm>
              <a:off x="3400184" y="2938162"/>
              <a:ext cx="3515445" cy="2367663"/>
              <a:chOff x="3400184" y="2938162"/>
              <a:chExt cx="3515445" cy="2367663"/>
            </a:xfrm>
          </p:grpSpPr>
          <p:sp>
            <p:nvSpPr>
              <p:cNvPr id="9" name="流程图: 数据 8"/>
              <p:cNvSpPr/>
              <p:nvPr/>
            </p:nvSpPr>
            <p:spPr bwMode="auto">
              <a:xfrm>
                <a:off x="3400184" y="4041802"/>
                <a:ext cx="3515445" cy="1264023"/>
              </a:xfrm>
              <a:prstGeom prst="flowChartInputOutp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p:txBody>
          </p:sp>
          <p:cxnSp>
            <p:nvCxnSpPr>
              <p:cNvPr id="10" name="直接箭头连接符 9"/>
              <p:cNvCxnSpPr/>
              <p:nvPr/>
            </p:nvCxnSpPr>
            <p:spPr bwMode="auto">
              <a:xfrm flipV="1">
                <a:off x="4687261" y="3125478"/>
                <a:ext cx="0" cy="14081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1" name="TextBox 10"/>
                  <p:cNvSpPr txBox="1"/>
                  <p:nvPr/>
                </p:nvSpPr>
                <p:spPr>
                  <a:xfrm>
                    <a:off x="5674659" y="4794837"/>
                    <a:ext cx="334256" cy="276625"/>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sSub>
                            <m:sSubPr>
                              <m:ctrlPr>
                                <a:rPr lang="zh-CN" altLang="zh-CN" sz="9600" i="1" smtClean="0">
                                  <a:latin typeface="Cambria Math" panose="02040503050406030204" pitchFamily="18" charset="0"/>
                                </a:rPr>
                              </m:ctrlPr>
                            </m:sSubPr>
                            <m:e>
                              <m:r>
                                <a:rPr lang="en-US" altLang="zh-CN" sz="9600" i="1">
                                  <a:latin typeface="Cambria Math" panose="02040503050406030204" pitchFamily="18" charset="0"/>
                                </a:rPr>
                                <m:t>𝑊</m:t>
                              </m:r>
                            </m:e>
                            <m:sub>
                              <m:r>
                                <a:rPr lang="en-US" altLang="zh-CN" sz="9600" b="0" i="1" smtClean="0">
                                  <a:latin typeface="Cambria Math" panose="02040503050406030204"/>
                                </a:rPr>
                                <m:t>2</m:t>
                              </m:r>
                            </m:sub>
                          </m:sSub>
                        </m:oMath>
                      </m:oMathPara>
                    </a14:m>
                    <a:endParaRPr lang="zh-CN" altLang="en-US" sz="112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5674659" y="4794837"/>
                    <a:ext cx="334256" cy="27662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129215" y="2938162"/>
                    <a:ext cx="487936" cy="288151"/>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sSub>
                            <m:sSubPr>
                              <m:ctrlPr>
                                <a:rPr lang="zh-CN" altLang="zh-CN" sz="9600" i="1" smtClean="0">
                                  <a:solidFill>
                                    <a:srgbClr val="FF0000"/>
                                  </a:solidFill>
                                  <a:latin typeface="Cambria Math" panose="02040503050406030204" pitchFamily="18" charset="0"/>
                                </a:rPr>
                              </m:ctrlPr>
                            </m:sSubPr>
                            <m:e>
                              <m:r>
                                <a:rPr lang="en-US" altLang="zh-CN" sz="9600" i="1">
                                  <a:solidFill>
                                    <a:srgbClr val="FF0000"/>
                                  </a:solidFill>
                                  <a:latin typeface="Cambria Math" panose="02040503050406030204" pitchFamily="18" charset="0"/>
                                </a:rPr>
                                <m:t>𝑊</m:t>
                              </m:r>
                            </m:e>
                            <m:sub>
                              <m:r>
                                <a:rPr lang="en-US" altLang="zh-CN" sz="9600" b="0" i="1" smtClean="0">
                                  <a:solidFill>
                                    <a:srgbClr val="FF0000"/>
                                  </a:solidFill>
                                  <a:latin typeface="Cambria Math" panose="02040503050406030204"/>
                                </a:rPr>
                                <m:t>1</m:t>
                              </m:r>
                            </m:sub>
                          </m:sSub>
                        </m:oMath>
                      </m:oMathPara>
                    </a14:m>
                    <a:endParaRPr lang="zh-CN" altLang="en-US" sz="112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4129215" y="2938162"/>
                    <a:ext cx="487936" cy="288151"/>
                  </a:xfrm>
                  <a:prstGeom prst="rect">
                    <a:avLst/>
                  </a:prstGeom>
                  <a:blipFill rotWithShape="1">
                    <a:blip r:embed="rId4"/>
                  </a:blipFill>
                </p:spPr>
                <p:txBody>
                  <a:bodyPr/>
                  <a:lstStyle/>
                  <a:p>
                    <a:r>
                      <a:rPr lang="zh-CN" altLang="en-US">
                        <a:noFill/>
                      </a:rPr>
                      <a:t> </a:t>
                    </a:r>
                  </a:p>
                </p:txBody>
              </p:sp>
            </mc:Fallback>
          </mc:AlternateContent>
          <p:cxnSp>
            <p:nvCxnSpPr>
              <p:cNvPr id="13" name="直接箭头连接符 12"/>
              <p:cNvCxnSpPr/>
              <p:nvPr/>
            </p:nvCxnSpPr>
            <p:spPr bwMode="auto">
              <a:xfrm flipV="1">
                <a:off x="4687261" y="3617258"/>
                <a:ext cx="987398" cy="916322"/>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4" name="TextBox 13"/>
                  <p:cNvSpPr txBox="1"/>
                  <p:nvPr/>
                </p:nvSpPr>
                <p:spPr>
                  <a:xfrm>
                    <a:off x="5597819" y="3399202"/>
                    <a:ext cx="487936" cy="288151"/>
                  </a:xfrm>
                  <a:prstGeom prst="rect">
                    <a:avLst/>
                  </a:prstGeom>
                </p:spPr>
                <p:txBody>
                  <a:bodyPr vert="horz" wrap="square" lIns="91440" tIns="45720" rIns="91440" bIns="45720" rtlCol="0">
                    <a:normAutofit fontScale="25000" lnSpcReduction="20000"/>
                  </a:bodyPr>
                  <a:lstStyle/>
                  <a:p>
                    <a:pPr>
                      <a:lnSpc>
                        <a:spcPct val="120000"/>
                      </a:lnSpc>
                    </a:pPr>
                    <a14:m>
                      <m:oMathPara xmlns:m="http://schemas.openxmlformats.org/officeDocument/2006/math">
                        <m:oMathParaPr>
                          <m:jc m:val="centerGroup"/>
                        </m:oMathParaPr>
                        <m:oMath xmlns:m="http://schemas.openxmlformats.org/officeDocument/2006/math">
                          <m:r>
                            <a:rPr lang="en-US" altLang="zh-CN" sz="9600" b="1" i="1" smtClean="0">
                              <a:solidFill>
                                <a:srgbClr val="0000FF"/>
                              </a:solidFill>
                              <a:latin typeface="Cambria Math" panose="02040503050406030204"/>
                            </a:rPr>
                            <m:t>𝒙</m:t>
                          </m:r>
                        </m:oMath>
                      </m:oMathPara>
                    </a14:m>
                    <a:endParaRPr lang="zh-CN" altLang="en-US" sz="11200" b="1" i="1" dirty="0">
                      <a:solidFill>
                        <a:srgbClr val="0000FF"/>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597819" y="3399202"/>
                    <a:ext cx="487936" cy="288151"/>
                  </a:xfrm>
                  <a:prstGeom prst="rect">
                    <a:avLst/>
                  </a:prstGeom>
                  <a:blipFill rotWithShape="1">
                    <a:blip r:embed="rId5"/>
                  </a:blipFill>
                </p:spPr>
                <p:txBody>
                  <a:bodyPr/>
                  <a:lstStyle/>
                  <a:p>
                    <a:r>
                      <a:rPr lang="zh-CN" altLang="en-US">
                        <a:noFill/>
                      </a:rPr>
                      <a:t> </a:t>
                    </a:r>
                  </a:p>
                </p:txBody>
              </p:sp>
            </mc:Fallback>
          </mc:AlternateContent>
          <p:cxnSp>
            <p:nvCxnSpPr>
              <p:cNvPr id="15" name="直接连接符 14"/>
              <p:cNvCxnSpPr/>
              <p:nvPr/>
            </p:nvCxnSpPr>
            <p:spPr bwMode="auto">
              <a:xfrm>
                <a:off x="5647765" y="3617258"/>
                <a:ext cx="0" cy="918242"/>
              </a:xfrm>
              <a:prstGeom prst="line">
                <a:avLst/>
              </a:prstGeom>
              <a:solidFill>
                <a:schemeClr val="accent1"/>
              </a:solidFill>
              <a:ln w="28575" cap="flat" cmpd="sng" algn="ctr">
                <a:solidFill>
                  <a:schemeClr val="tx2"/>
                </a:solidFill>
                <a:prstDash val="sysDash"/>
                <a:round/>
                <a:headEnd type="none" w="med" len="med"/>
                <a:tailEnd type="none" w="med" len="med"/>
              </a:ln>
              <a:effectLst/>
            </p:spPr>
          </p:cxnSp>
          <p:cxnSp>
            <p:nvCxnSpPr>
              <p:cNvPr id="16" name="直接箭头连接符 15"/>
              <p:cNvCxnSpPr/>
              <p:nvPr/>
            </p:nvCxnSpPr>
            <p:spPr bwMode="auto">
              <a:xfrm flipV="1">
                <a:off x="4687261" y="4506686"/>
                <a:ext cx="987398" cy="26894"/>
              </a:xfrm>
              <a:prstGeom prst="straightConnector1">
                <a:avLst/>
              </a:prstGeom>
              <a:solidFill>
                <a:schemeClr val="accent1"/>
              </a:solidFill>
              <a:ln w="38100" cap="flat" cmpd="sng" algn="ctr">
                <a:solidFill>
                  <a:srgbClr val="FFFF66"/>
                </a:solidFill>
                <a:prstDash val="solid"/>
                <a:round/>
                <a:headEnd type="none" w="med" len="med"/>
                <a:tailEnd type="arrow"/>
              </a:ln>
              <a:effectLst/>
            </p:spPr>
          </p:cxnSp>
          <p:cxnSp>
            <p:nvCxnSpPr>
              <p:cNvPr id="17" name="直接连接符 16"/>
              <p:cNvCxnSpPr/>
              <p:nvPr/>
            </p:nvCxnSpPr>
            <p:spPr bwMode="auto">
              <a:xfrm flipV="1">
                <a:off x="4687261" y="3617258"/>
                <a:ext cx="960504" cy="14385"/>
              </a:xfrm>
              <a:prstGeom prst="line">
                <a:avLst/>
              </a:prstGeom>
              <a:solidFill>
                <a:schemeClr val="accent1"/>
              </a:solidFill>
              <a:ln w="28575" cap="flat" cmpd="sng" algn="ctr">
                <a:solidFill>
                  <a:schemeClr val="tx2"/>
                </a:solidFill>
                <a:prstDash val="sysDash"/>
                <a:round/>
                <a:headEnd type="none" w="med" len="med"/>
                <a:tailEnd type="none" w="med" len="med"/>
              </a:ln>
              <a:effectLst/>
            </p:spPr>
          </p:cxnSp>
          <p:cxnSp>
            <p:nvCxnSpPr>
              <p:cNvPr id="18" name="直接箭头连接符 17"/>
              <p:cNvCxnSpPr/>
              <p:nvPr/>
            </p:nvCxnSpPr>
            <p:spPr bwMode="auto">
              <a:xfrm flipV="1">
                <a:off x="4687261" y="3617258"/>
                <a:ext cx="0" cy="916322"/>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p:grpSp>
        <mc:AlternateContent xmlns:mc="http://schemas.openxmlformats.org/markup-compatibility/2006" xmlns:a14="http://schemas.microsoft.com/office/drawing/2010/main">
          <mc:Choice Requires="a14">
            <p:sp>
              <p:nvSpPr>
                <p:cNvPr id="7" name="TextBox 6"/>
                <p:cNvSpPr txBox="1"/>
                <p:nvPr/>
              </p:nvSpPr>
              <p:spPr>
                <a:xfrm>
                  <a:off x="5100273" y="4425043"/>
                  <a:ext cx="297762" cy="508106"/>
                </a:xfrm>
                <a:prstGeom prst="rect">
                  <a:avLst/>
                </a:prstGeom>
              </p:spPr>
              <p:txBody>
                <a:bodyPr vert="horz" wrap="square" lIns="91440" tIns="45720" rIns="91440" bIns="45720" rtlCol="0">
                  <a:normAutofit fontScale="25000" lnSpcReduction="20000"/>
                </a:bodyPr>
                <a:lstStyle/>
                <a:p>
                  <a:pPr>
                    <a:lnSpc>
                      <a:spcPct val="120000"/>
                    </a:lnSpc>
                  </a:pPr>
                  <a14:m>
                    <m:oMathPara xmlns:m="http://schemas.openxmlformats.org/officeDocument/2006/math">
                      <m:oMathParaPr>
                        <m:jc m:val="centerGroup"/>
                      </m:oMathParaPr>
                      <m:oMath xmlns:m="http://schemas.openxmlformats.org/officeDocument/2006/math">
                        <m:r>
                          <a:rPr lang="en-US" altLang="zh-CN" sz="11200" b="1" i="1" smtClean="0">
                            <a:solidFill>
                              <a:srgbClr val="FFFF00"/>
                            </a:solidFill>
                            <a:latin typeface="Cambria Math" panose="02040503050406030204"/>
                          </a:rPr>
                          <m:t>𝒛</m:t>
                        </m:r>
                      </m:oMath>
                    </m:oMathPara>
                  </a14:m>
                  <a:endParaRPr lang="zh-CN" altLang="en-US" sz="11200" b="1" dirty="0">
                    <a:solidFill>
                      <a:srgbClr val="FFFF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100273" y="4425043"/>
                  <a:ext cx="297762" cy="508106"/>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323231" y="3594206"/>
                  <a:ext cx="293920" cy="494660"/>
                </a:xfrm>
                <a:prstGeom prst="rect">
                  <a:avLst/>
                </a:prstGeom>
              </p:spPr>
              <p:txBody>
                <a:bodyPr vert="horz" wrap="square" lIns="91440" tIns="45720" rIns="91440" bIns="45720" rtlCol="0">
                  <a:normAutofit fontScale="25000" lnSpcReduction="20000"/>
                </a:bodyPr>
                <a:lstStyle/>
                <a:p>
                  <a:pPr>
                    <a:lnSpc>
                      <a:spcPct val="120000"/>
                    </a:lnSpc>
                  </a:pPr>
                  <a14:m>
                    <m:oMathPara xmlns:m="http://schemas.openxmlformats.org/officeDocument/2006/math">
                      <m:oMathParaPr>
                        <m:jc m:val="centerGroup"/>
                      </m:oMathParaPr>
                      <m:oMath xmlns:m="http://schemas.openxmlformats.org/officeDocument/2006/math">
                        <m:r>
                          <a:rPr lang="en-US" altLang="zh-CN" sz="9600" b="1" i="1" smtClean="0">
                            <a:solidFill>
                              <a:srgbClr val="00B050"/>
                            </a:solidFill>
                            <a:latin typeface="Cambria Math" panose="02040503050406030204"/>
                          </a:rPr>
                          <m:t>𝒚</m:t>
                        </m:r>
                      </m:oMath>
                    </m:oMathPara>
                  </a14:m>
                  <a:endParaRPr lang="zh-CN" altLang="en-US" sz="11200" b="1" i="1" dirty="0">
                    <a:solidFill>
                      <a:srgbClr val="00B05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323231" y="3594206"/>
                  <a:ext cx="293920" cy="494660"/>
                </a:xfrm>
                <a:prstGeom prst="rect">
                  <a:avLst/>
                </a:prstGeom>
                <a:blipFill rotWithShape="1">
                  <a:blip r:embed="rId7"/>
                </a:blipFill>
              </p:spPr>
              <p:txBody>
                <a:bodyPr/>
                <a:lstStyle/>
                <a:p>
                  <a:r>
                    <a:rPr lang="zh-CN" altLang="en-US">
                      <a:noFill/>
                    </a:rPr>
                    <a:t> </a:t>
                  </a:r>
                </a:p>
              </p:txBody>
            </p:sp>
          </mc:Fallback>
        </mc:AlternateContent>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94155" cy="522726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1.5.6 </a:t>
                </a:r>
                <a:r>
                  <a:rPr lang="zh-CN" altLang="en-US" sz="2800" dirty="0"/>
                  <a:t>设</a:t>
                </a:r>
                <a14:m>
                  <m:oMath xmlns:m="http://schemas.openxmlformats.org/officeDocument/2006/math">
                    <m:r>
                      <a:rPr lang="en-US" altLang="zh-CN" sz="2800" i="1">
                        <a:latin typeface="Cambria Math" panose="02040503050406030204" pitchFamily="18" charset="0"/>
                      </a:rPr>
                      <m:t>𝑉</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m:t>
                        </m:r>
                      </m:e>
                    </m:acc>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latin typeface="仿宋" panose="02010609060101010101" pitchFamily="49" charset="-122"/>
                    <a:ea typeface="仿宋" panose="02010609060101010101" pitchFamily="49" charset="-122"/>
                  </a:rPr>
                  <a:t>,</a:t>
                </a:r>
                <a:r>
                  <a:rPr lang="zh-CN" altLang="en-US" sz="2800" dirty="0">
                    <a:latin typeface="黑体" panose="02010609060101010101" pitchFamily="49" charset="-122"/>
                  </a:rPr>
                  <a:t>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b="0" i="1" smtClean="0">
                            <a:latin typeface="Cambria Math" panose="02040503050406030204"/>
                          </a:rPr>
                          <m:t>1</m:t>
                        </m:r>
                      </m:sub>
                    </m:sSub>
                    <m:r>
                      <a:rPr lang="en-US" altLang="zh-CN" sz="2800" i="1">
                        <a:latin typeface="Cambria Math" panose="02040503050406030204" pitchFamily="18" charset="0"/>
                      </a:rPr>
                      <m:t>=</m:t>
                    </m:r>
                    <m:r>
                      <m:rPr>
                        <m:sty m:val="p"/>
                      </m:rPr>
                      <a:rPr lang="en-US" altLang="zh-CN" sz="2800">
                        <a:latin typeface="Cambria Math" panose="02040503050406030204"/>
                      </a:rPr>
                      <m:t>span</m:t>
                    </m:r>
                    <m:r>
                      <a:rPr lang="en-US" altLang="zh-CN" sz="2800" i="1">
                        <a:latin typeface="Cambria Math" panose="02040503050406030204"/>
                      </a:rPr>
                      <m:t>{</m:t>
                    </m:r>
                    <m:sSup>
                      <m:sSupPr>
                        <m:ctrlPr>
                          <a:rPr lang="en-US" altLang="zh-CN" sz="2800" i="1" smtClean="0">
                            <a:latin typeface="Cambria Math" panose="02040503050406030204" pitchFamily="18" charset="0"/>
                          </a:rPr>
                        </m:ctrlPr>
                      </m:sSupPr>
                      <m:e>
                        <m:d>
                          <m:dPr>
                            <m:begChr m:val="["/>
                            <m:endChr m:val="]"/>
                            <m:ctrlPr>
                              <a:rPr lang="en-US" altLang="zh-CN" sz="2800" i="1" smtClean="0">
                                <a:latin typeface="Cambria Math" panose="02040503050406030204" pitchFamily="18" charset="0"/>
                              </a:rPr>
                            </m:ctrlPr>
                          </m:dPr>
                          <m:e>
                            <m:r>
                              <a:rPr lang="en-US" altLang="zh-CN" sz="2800" i="1">
                                <a:latin typeface="Cambria Math" panose="02040503050406030204"/>
                              </a:rPr>
                              <m:t>1,0,1</m:t>
                            </m:r>
                          </m:e>
                        </m:d>
                      </m:e>
                      <m:sup>
                        <m:r>
                          <a:rPr lang="en-US" altLang="zh-CN" sz="2800" i="1">
                            <a:latin typeface="Cambria Math" panose="02040503050406030204"/>
                          </a:rPr>
                          <m:t>𝑇</m:t>
                        </m:r>
                      </m:sup>
                    </m:sSup>
                    <m:r>
                      <a:rPr lang="en-US" altLang="zh-CN" sz="2800" i="1">
                        <a:latin typeface="Cambria Math" panose="02040503050406030204"/>
                      </a:rPr>
                      <m:t>}</m:t>
                    </m:r>
                    <m:r>
                      <m:rPr>
                        <m:nor/>
                      </m:rPr>
                      <a:rPr lang="en-US" altLang="zh-CN" sz="2800" dirty="0">
                        <a:latin typeface="仿宋" panose="02010609060101010101" pitchFamily="49" charset="-122"/>
                        <a:ea typeface="仿宋" panose="02010609060101010101" pitchFamily="49" charset="-122"/>
                      </a:rPr>
                      <m:t>,</m:t>
                    </m:r>
                  </m:oMath>
                </a14:m>
                <a:endParaRPr lang="en-US" altLang="zh-CN" sz="2800" dirty="0">
                  <a:latin typeface="仿宋" panose="02010609060101010101" pitchFamily="49" charset="-122"/>
                  <a:ea typeface="仿宋" panose="02010609060101010101" pitchFamily="49" charset="-122"/>
                </a:endParaRPr>
              </a:p>
              <a:p>
                <a:pPr>
                  <a:lnSpc>
                    <a:spcPct val="120000"/>
                  </a:lnSpc>
                </a:pPr>
                <a14:m>
                  <m:oMath xmlns:m="http://schemas.openxmlformats.org/officeDocument/2006/math">
                    <m:sSub>
                      <m:sSubPr>
                        <m:ctrlPr>
                          <a:rPr lang="zh-CN" altLang="zh-CN" sz="2800" i="1">
                            <a:latin typeface="Cambria Math" panose="02040503050406030204" pitchFamily="18" charset="0"/>
                          </a:rPr>
                        </m:ctrlPr>
                      </m:sSubPr>
                      <m:e>
                        <m:r>
                          <a:rPr lang="en-US" altLang="zh-CN" sz="2800">
                            <a:latin typeface="Cambria Math" panose="02040503050406030204"/>
                          </a:rPr>
                          <m:t>𝑊</m:t>
                        </m:r>
                      </m:e>
                      <m:sub>
                        <m:r>
                          <a:rPr lang="en-US" altLang="zh-CN" sz="2800" b="0" i="0" smtClean="0">
                            <a:latin typeface="Cambria Math" panose="02040503050406030204"/>
                          </a:rPr>
                          <m:t>2</m:t>
                        </m:r>
                      </m:sub>
                    </m:sSub>
                    <m:r>
                      <a:rPr lang="en-US" altLang="zh-CN" sz="2800">
                        <a:latin typeface="Cambria Math" panose="02040503050406030204"/>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a:rPr>
                          <m:t>(</m:t>
                        </m:r>
                        <m:sSub>
                          <m:sSubPr>
                            <m:ctrlPr>
                              <a:rPr lang="en-US" altLang="zh-CN" sz="2800" i="1">
                                <a:latin typeface="Cambria Math" panose="02040503050406030204" pitchFamily="18" charset="0"/>
                              </a:rPr>
                            </m:ctrlPr>
                          </m:sSubPr>
                          <m:e>
                            <m:r>
                              <a:rPr lang="en-US" altLang="zh-CN" sz="2800" i="1">
                                <a:latin typeface="Cambria Math" panose="02040503050406030204"/>
                              </a:rPr>
                              <m:t>𝑥</m:t>
                            </m:r>
                          </m:e>
                          <m:sub>
                            <m:r>
                              <a:rPr lang="en-US" altLang="zh-CN" sz="2800" i="1">
                                <a:latin typeface="Cambria Math" panose="02040503050406030204"/>
                              </a:rPr>
                              <m:t>1</m:t>
                            </m:r>
                          </m:sub>
                        </m:sSub>
                        <m:r>
                          <a:rPr lang="en-US" altLang="zh-CN" sz="2800" i="1">
                            <a:latin typeface="Cambria Math" panose="02040503050406030204"/>
                          </a:rPr>
                          <m:t>,</m:t>
                        </m:r>
                        <m:sSub>
                          <m:sSubPr>
                            <m:ctrlPr>
                              <a:rPr lang="en-US" altLang="zh-CN" sz="2800" i="1">
                                <a:latin typeface="Cambria Math" panose="02040503050406030204" pitchFamily="18" charset="0"/>
                              </a:rPr>
                            </m:ctrlPr>
                          </m:sSubPr>
                          <m:e>
                            <m:r>
                              <a:rPr lang="en-US" altLang="zh-CN" sz="2800" i="1">
                                <a:latin typeface="Cambria Math" panose="02040503050406030204"/>
                              </a:rPr>
                              <m:t>𝑥</m:t>
                            </m:r>
                          </m:e>
                          <m:sub>
                            <m:r>
                              <a:rPr lang="en-US" altLang="zh-CN" sz="2800" i="1">
                                <a:latin typeface="Cambria Math" panose="02040503050406030204"/>
                              </a:rPr>
                              <m:t>2</m:t>
                            </m:r>
                          </m:sub>
                        </m:sSub>
                        <m:r>
                          <a:rPr lang="en-US" altLang="zh-CN" sz="2800" i="1">
                            <a:latin typeface="Cambria Math" panose="02040503050406030204"/>
                          </a:rPr>
                          <m:t>,</m:t>
                        </m:r>
                        <m:sSub>
                          <m:sSubPr>
                            <m:ctrlPr>
                              <a:rPr lang="en-US" altLang="zh-CN" sz="2800" i="1">
                                <a:latin typeface="Cambria Math" panose="02040503050406030204" pitchFamily="18" charset="0"/>
                              </a:rPr>
                            </m:ctrlPr>
                          </m:sSubPr>
                          <m:e>
                            <m:r>
                              <a:rPr lang="en-US" altLang="zh-CN" sz="2800" i="1">
                                <a:latin typeface="Cambria Math" panose="02040503050406030204"/>
                              </a:rPr>
                              <m:t>𝑥</m:t>
                            </m:r>
                          </m:e>
                          <m:sub>
                            <m:r>
                              <a:rPr lang="en-US" altLang="zh-CN" sz="2800" i="1">
                                <a:latin typeface="Cambria Math" panose="02040503050406030204"/>
                              </a:rPr>
                              <m:t>3</m:t>
                            </m:r>
                          </m:sub>
                        </m:sSub>
                        <m:sSup>
                          <m:sSupPr>
                            <m:ctrlPr>
                              <a:rPr lang="en-US" altLang="zh-CN" sz="2800" i="1">
                                <a:latin typeface="Cambria Math" panose="02040503050406030204" pitchFamily="18" charset="0"/>
                              </a:rPr>
                            </m:ctrlPr>
                          </m:sSupPr>
                          <m:e>
                            <m:r>
                              <a:rPr lang="en-US" altLang="zh-CN" sz="2800" i="1">
                                <a:latin typeface="Cambria Math" panose="02040503050406030204"/>
                              </a:rPr>
                              <m:t>)</m:t>
                            </m:r>
                          </m:e>
                          <m:sup>
                            <m:r>
                              <a:rPr lang="en-US" altLang="zh-CN" sz="2800" i="1">
                                <a:latin typeface="Cambria Math" panose="02040503050406030204"/>
                              </a:rPr>
                              <m:t>𝑇</m:t>
                            </m:r>
                          </m:sup>
                        </m:sSup>
                        <m:r>
                          <a:rPr lang="en-US" altLang="zh-CN" sz="2800" i="1">
                            <a:latin typeface="Cambria Math" panose="02040503050406030204"/>
                          </a:rPr>
                          <m:t>|</m:t>
                        </m:r>
                        <m:sSub>
                          <m:sSubPr>
                            <m:ctrlPr>
                              <a:rPr lang="en-US" altLang="zh-CN" sz="2800" i="1">
                                <a:latin typeface="Cambria Math" panose="02040503050406030204" pitchFamily="18" charset="0"/>
                              </a:rPr>
                            </m:ctrlPr>
                          </m:sSubPr>
                          <m:e>
                            <m:r>
                              <a:rPr lang="en-US" altLang="zh-CN" sz="2800" i="1">
                                <a:latin typeface="Cambria Math" panose="02040503050406030204"/>
                              </a:rPr>
                              <m:t>𝑥</m:t>
                            </m:r>
                          </m:e>
                          <m:sub>
                            <m:r>
                              <a:rPr lang="en-US" altLang="zh-CN" sz="2800" i="1">
                                <a:latin typeface="Cambria Math" panose="02040503050406030204"/>
                              </a:rPr>
                              <m:t>3</m:t>
                            </m:r>
                          </m:sub>
                        </m:sSub>
                        <m:r>
                          <a:rPr lang="en-US" altLang="zh-CN" sz="2800" i="1">
                            <a:latin typeface="Cambria Math" panose="02040503050406030204"/>
                          </a:rPr>
                          <m:t>=0</m:t>
                        </m:r>
                        <m:r>
                          <m:rPr>
                            <m:nor/>
                          </m:rPr>
                          <a:rPr lang="en-US" altLang="zh-CN" sz="2800" dirty="0">
                            <a:latin typeface="仿宋" panose="02010609060101010101" pitchFamily="49" charset="-122"/>
                            <a:ea typeface="仿宋" panose="02010609060101010101" pitchFamily="49" charset="-122"/>
                          </a:rPr>
                          <m:t>,</m:t>
                        </m:r>
                        <m:r>
                          <a:rPr lang="en-US" altLang="zh-CN" sz="2800" i="1" smtClean="0">
                            <a:latin typeface="Cambria Math" panose="02040503050406030204"/>
                          </a:rPr>
                          <m:t>∀</m:t>
                        </m:r>
                        <m:sSub>
                          <m:sSubPr>
                            <m:ctrlPr>
                              <a:rPr lang="en-US" altLang="zh-CN" sz="2800" i="1">
                                <a:latin typeface="Cambria Math" panose="02040503050406030204" pitchFamily="18" charset="0"/>
                              </a:rPr>
                            </m:ctrlPr>
                          </m:sSubPr>
                          <m:e>
                            <m:r>
                              <a:rPr lang="en-US" altLang="zh-CN" sz="2800" i="1">
                                <a:latin typeface="Cambria Math" panose="02040503050406030204"/>
                              </a:rPr>
                              <m:t>𝑥</m:t>
                            </m:r>
                          </m:e>
                          <m:sub>
                            <m:r>
                              <a:rPr lang="en-US" altLang="zh-CN" sz="2800" i="1">
                                <a:latin typeface="Cambria Math" panose="02040503050406030204"/>
                              </a:rPr>
                              <m:t>1</m:t>
                            </m:r>
                          </m:sub>
                        </m:sSub>
                        <m:r>
                          <a:rPr lang="en-US" altLang="zh-CN" sz="2800" i="1">
                            <a:latin typeface="Cambria Math" panose="02040503050406030204"/>
                          </a:rPr>
                          <m:t>,</m:t>
                        </m:r>
                        <m:sSub>
                          <m:sSubPr>
                            <m:ctrlPr>
                              <a:rPr lang="en-US" altLang="zh-CN" sz="2800" i="1">
                                <a:latin typeface="Cambria Math" panose="02040503050406030204" pitchFamily="18" charset="0"/>
                              </a:rPr>
                            </m:ctrlPr>
                          </m:sSubPr>
                          <m:e>
                            <m:r>
                              <a:rPr lang="en-US" altLang="zh-CN" sz="2800" i="1">
                                <a:latin typeface="Cambria Math" panose="02040503050406030204"/>
                              </a:rPr>
                              <m:t>𝑥</m:t>
                            </m:r>
                          </m:e>
                          <m:sub>
                            <m:r>
                              <a:rPr lang="en-US" altLang="zh-CN" sz="2800" i="1">
                                <a:latin typeface="Cambria Math" panose="02040503050406030204"/>
                              </a:rPr>
                              <m:t>2</m:t>
                            </m:r>
                          </m:sub>
                        </m:sSub>
                        <m:r>
                          <a:rPr lang="en-US" altLang="zh-CN" sz="2800" i="1">
                            <a:latin typeface="Cambria Math" panose="02040503050406030204"/>
                            <a:ea typeface="Cambria Math" panose="02040503050406030204"/>
                          </a:rPr>
                          <m:t>∈</m:t>
                        </m:r>
                        <m:r>
                          <a:rPr lang="en-US" altLang="zh-CN" sz="2800" i="1">
                            <a:latin typeface="Cambria Math" panose="02040503050406030204"/>
                            <a:ea typeface="Cambria Math" panose="02040503050406030204"/>
                          </a:rPr>
                          <m:t>ℝ</m:t>
                        </m:r>
                      </m:e>
                    </m:d>
                    <m:r>
                      <m:rPr>
                        <m:nor/>
                      </m:rPr>
                      <a:rPr lang="en-US" altLang="zh-CN" sz="2800" dirty="0">
                        <a:latin typeface="仿宋" panose="02010609060101010101" pitchFamily="49" charset="-122"/>
                        <a:ea typeface="仿宋" panose="02010609060101010101" pitchFamily="49" charset="-122"/>
                      </a:rPr>
                      <m:t>,</m:t>
                    </m:r>
                  </m:oMath>
                </a14:m>
                <a:r>
                  <a:rPr lang="zh-CN" altLang="en-US" sz="2800" dirty="0"/>
                  <a:t>试求向量</a:t>
                </a:r>
                <a14:m>
                  <m:oMath xmlns:m="http://schemas.openxmlformats.org/officeDocument/2006/math">
                    <m:r>
                      <a:rPr lang="en-US" altLang="zh-CN" sz="2800" b="1" i="1" smtClean="0">
                        <a:latin typeface="Cambria Math" panose="02040503050406030204"/>
                      </a:rPr>
                      <m:t>𝒙</m:t>
                    </m:r>
                    <m:r>
                      <a:rPr lang="en-US" altLang="zh-CN" sz="2800" b="0" i="0" smtClean="0">
                        <a:latin typeface="Cambria Math" panose="02040503050406030204"/>
                      </a:rPr>
                      <m:t>=</m:t>
                    </m:r>
                    <m:sSup>
                      <m:sSupPr>
                        <m:ctrlPr>
                          <a:rPr lang="en-US" altLang="zh-CN" sz="2800" i="1">
                            <a:latin typeface="Cambria Math" panose="02040503050406030204" pitchFamily="18" charset="0"/>
                          </a:rPr>
                        </m:ctrlPr>
                      </m:sSupPr>
                      <m:e>
                        <m:d>
                          <m:dPr>
                            <m:begChr m:val="["/>
                            <m:endChr m:val="]"/>
                            <m:ctrlPr>
                              <a:rPr lang="en-US" altLang="zh-CN" sz="2800" i="1" smtClean="0">
                                <a:latin typeface="Cambria Math" panose="02040503050406030204" pitchFamily="18" charset="0"/>
                              </a:rPr>
                            </m:ctrlPr>
                          </m:dPr>
                          <m:e>
                            <m:r>
                              <a:rPr lang="en-US" altLang="zh-CN" sz="2800" i="1">
                                <a:latin typeface="Cambria Math" panose="02040503050406030204"/>
                              </a:rPr>
                              <m:t>1,1,1</m:t>
                            </m:r>
                          </m:e>
                        </m:d>
                      </m:e>
                      <m:sup>
                        <m:r>
                          <a:rPr lang="en-US" altLang="zh-CN" sz="2800" i="1">
                            <a:latin typeface="Cambria Math" panose="02040503050406030204"/>
                          </a:rPr>
                          <m:t>𝑇</m:t>
                        </m:r>
                      </m:sup>
                    </m:sSup>
                  </m:oMath>
                </a14:m>
                <a:r>
                  <a:rPr lang="zh-CN" altLang="en-US" sz="2800" dirty="0"/>
                  <a:t>在</a:t>
                </a:r>
                <a14:m>
                  <m:oMath xmlns:m="http://schemas.openxmlformats.org/officeDocument/2006/math">
                    <m:sSub>
                      <m:sSubPr>
                        <m:ctrlPr>
                          <a:rPr lang="zh-CN" altLang="zh-CN" sz="2800" i="1">
                            <a:latin typeface="Cambria Math" panose="02040503050406030204" pitchFamily="18" charset="0"/>
                          </a:rPr>
                        </m:ctrlPr>
                      </m:sSubPr>
                      <m:e>
                        <m:r>
                          <a:rPr lang="en-US" altLang="zh-CN" sz="2800">
                            <a:latin typeface="Cambria Math" panose="02040503050406030204"/>
                          </a:rPr>
                          <m:t>𝑊</m:t>
                        </m:r>
                      </m:e>
                      <m:sub>
                        <m:r>
                          <a:rPr lang="en-US" altLang="zh-CN" sz="2800" b="0" i="0" smtClean="0">
                            <a:latin typeface="Cambria Math" panose="02040503050406030204"/>
                          </a:rPr>
                          <m:t>2</m:t>
                        </m:r>
                      </m:sub>
                    </m:sSub>
                  </m:oMath>
                </a14:m>
                <a:r>
                  <a:rPr lang="zh-CN" altLang="en-US" sz="2800" dirty="0">
                    <a:latin typeface="黑体" panose="02010609060101010101" pitchFamily="49" charset="-122"/>
                  </a:rPr>
                  <a:t>上的投影</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en-US" altLang="zh-CN" sz="2800" dirty="0"/>
                  <a:t> </a:t>
                </a:r>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spcBef>
                    <a:spcPts val="0"/>
                  </a:spcBef>
                </a:pP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a:rPr>
                          <m:t>1</m:t>
                        </m:r>
                      </m:sub>
                    </m:sSub>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en-US" altLang="zh-CN"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𝜺</m:t>
                        </m:r>
                      </m:e>
                      <m:sub>
                        <m:r>
                          <a:rPr lang="en-US" altLang="zh-CN" sz="2800" i="1">
                            <a:solidFill>
                              <a:srgbClr val="0000FF"/>
                            </a:solidFill>
                            <a:latin typeface="Cambria Math" panose="02040503050406030204"/>
                          </a:rPr>
                          <m:t>1</m:t>
                        </m:r>
                      </m:sub>
                    </m:sSub>
                    <m:r>
                      <a:rPr lang="en-US" altLang="zh-CN" sz="2800" b="1" i="1" smtClean="0">
                        <a:solidFill>
                          <a:srgbClr val="0000FF"/>
                        </a:solidFill>
                        <a:latin typeface="Cambria Math" panose="02040503050406030204"/>
                      </a:rPr>
                      <m:t>=</m:t>
                    </m:r>
                    <m:sSup>
                      <m:sSupPr>
                        <m:ctrlPr>
                          <a:rPr lang="en-US" altLang="zh-CN" sz="2800" i="1" smtClean="0">
                            <a:solidFill>
                              <a:srgbClr val="0000FF"/>
                            </a:solidFill>
                            <a:latin typeface="Cambria Math" panose="02040503050406030204" pitchFamily="18" charset="0"/>
                          </a:rPr>
                        </m:ctrlPr>
                      </m:sSupPr>
                      <m:e>
                        <m:d>
                          <m:dPr>
                            <m:begChr m:val="["/>
                            <m:endChr m:val="]"/>
                            <m:ctrlPr>
                              <a:rPr lang="en-US" altLang="zh-CN" sz="2800" i="1" smtClean="0">
                                <a:solidFill>
                                  <a:srgbClr val="0000FF"/>
                                </a:solidFill>
                                <a:latin typeface="Cambria Math" panose="02040503050406030204" pitchFamily="18" charset="0"/>
                              </a:rPr>
                            </m:ctrlPr>
                          </m:dPr>
                          <m:e>
                            <m:r>
                              <a:rPr lang="en-US" altLang="zh-CN" sz="2800" i="1">
                                <a:solidFill>
                                  <a:srgbClr val="0000FF"/>
                                </a:solidFill>
                                <a:latin typeface="Cambria Math" panose="02040503050406030204"/>
                              </a:rPr>
                              <m:t>1,0,1</m:t>
                            </m:r>
                          </m:e>
                        </m:d>
                      </m:e>
                      <m:sup>
                        <m:r>
                          <a:rPr lang="en-US" altLang="zh-CN" sz="2800" i="1">
                            <a:solidFill>
                              <a:srgbClr val="0000FF"/>
                            </a:solidFill>
                            <a:latin typeface="Cambria Math" panose="02040503050406030204"/>
                          </a:rPr>
                          <m:t>𝑇</m:t>
                        </m:r>
                      </m:sup>
                    </m:sSup>
                    <m:r>
                      <a:rPr lang="en-US" altLang="zh-CN" sz="2800" i="1">
                        <a:solidFill>
                          <a:srgbClr val="0000FF"/>
                        </a:solidFill>
                        <a:latin typeface="Cambria Math" panose="02040503050406030204"/>
                      </a:rPr>
                      <m:t>                              </m:t>
                    </m:r>
                  </m:oMath>
                </a14:m>
                <a:endParaRPr lang="en-US" altLang="zh-CN" sz="2800" b="1" dirty="0">
                  <a:solidFill>
                    <a:srgbClr val="0000FF"/>
                  </a:solidFill>
                  <a:latin typeface="仿宋" panose="02010609060101010101" pitchFamily="49" charset="-122"/>
                  <a:ea typeface="仿宋" panose="02010609060101010101" pitchFamily="49" charset="-122"/>
                </a:endParaRPr>
              </a:p>
              <a:p>
                <a:pPr>
                  <a:lnSpc>
                    <a:spcPct val="120000"/>
                  </a:lnSpc>
                  <a:spcBef>
                    <a:spcPts val="0"/>
                  </a:spcBef>
                </a:pP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a:rPr>
                          <m:t>2</m:t>
                        </m:r>
                      </m:sub>
                    </m:sSub>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en-US" altLang="zh-CN"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𝜺</m:t>
                        </m:r>
                      </m:e>
                      <m:sub>
                        <m:r>
                          <a:rPr lang="en-US" altLang="zh-CN" sz="2800" i="1">
                            <a:solidFill>
                              <a:srgbClr val="0000FF"/>
                            </a:solidFill>
                            <a:latin typeface="Cambria Math" panose="02040503050406030204"/>
                          </a:rPr>
                          <m:t>2</m:t>
                        </m:r>
                      </m:sub>
                    </m:sSub>
                    <m:r>
                      <a:rPr lang="en-US" altLang="zh-CN" sz="2800" b="1" i="1">
                        <a:solidFill>
                          <a:srgbClr val="0000FF"/>
                        </a:solidFill>
                        <a:latin typeface="Cambria Math" panose="02040503050406030204"/>
                      </a:rPr>
                      <m:t>=</m:t>
                    </m:r>
                    <m:sSup>
                      <m:sSupPr>
                        <m:ctrlPr>
                          <a:rPr lang="en-US" altLang="zh-CN" sz="2800" i="1">
                            <a:solidFill>
                              <a:srgbClr val="0000FF"/>
                            </a:solidFill>
                            <a:latin typeface="Cambria Math" panose="02040503050406030204" pitchFamily="18" charset="0"/>
                          </a:rPr>
                        </m:ctrlPr>
                      </m:sSupPr>
                      <m:e>
                        <m:d>
                          <m:dPr>
                            <m:begChr m:val="["/>
                            <m:endChr m:val="]"/>
                            <m:ctrlPr>
                              <a:rPr lang="en-US" altLang="zh-CN" sz="2800" i="1" smtClean="0">
                                <a:solidFill>
                                  <a:srgbClr val="0000FF"/>
                                </a:solidFill>
                                <a:latin typeface="Cambria Math" panose="02040503050406030204" pitchFamily="18" charset="0"/>
                              </a:rPr>
                            </m:ctrlPr>
                          </m:dPr>
                          <m:e>
                            <m:r>
                              <a:rPr lang="en-US" altLang="zh-CN" sz="2800" i="1">
                                <a:solidFill>
                                  <a:srgbClr val="0000FF"/>
                                </a:solidFill>
                                <a:latin typeface="Cambria Math" panose="02040503050406030204"/>
                              </a:rPr>
                              <m:t>1,0,0</m:t>
                            </m:r>
                          </m:e>
                        </m:d>
                      </m:e>
                      <m:sup>
                        <m:r>
                          <a:rPr lang="en-US" altLang="zh-CN" sz="2800" i="1">
                            <a:solidFill>
                              <a:srgbClr val="0000FF"/>
                            </a:solidFill>
                            <a:latin typeface="Cambria Math" panose="02040503050406030204"/>
                          </a:rPr>
                          <m:t>𝑇</m:t>
                        </m:r>
                      </m:sup>
                    </m:sSup>
                  </m:oMath>
                </a14:m>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sSub>
                      <m:sSubPr>
                        <m:ctrlPr>
                          <a:rPr lang="en-US" altLang="zh-CN"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𝜺</m:t>
                        </m:r>
                      </m:e>
                      <m:sub>
                        <m:r>
                          <a:rPr lang="en-US" altLang="zh-CN" sz="2800" i="1">
                            <a:solidFill>
                              <a:srgbClr val="0000FF"/>
                            </a:solidFill>
                            <a:latin typeface="Cambria Math" panose="02040503050406030204"/>
                          </a:rPr>
                          <m:t>3</m:t>
                        </m:r>
                      </m:sub>
                    </m:sSub>
                    <m:r>
                      <a:rPr lang="en-US" altLang="zh-CN" sz="2800" b="1" i="1">
                        <a:solidFill>
                          <a:srgbClr val="0000FF"/>
                        </a:solidFill>
                        <a:latin typeface="Cambria Math" panose="02040503050406030204"/>
                      </a:rPr>
                      <m:t>=</m:t>
                    </m:r>
                    <m:sSup>
                      <m:sSupPr>
                        <m:ctrlPr>
                          <a:rPr lang="en-US" altLang="zh-CN" sz="2800" i="1">
                            <a:solidFill>
                              <a:srgbClr val="0000FF"/>
                            </a:solidFill>
                            <a:latin typeface="Cambria Math" panose="02040503050406030204" pitchFamily="18" charset="0"/>
                          </a:rPr>
                        </m:ctrlPr>
                      </m:sSupPr>
                      <m:e>
                        <m:d>
                          <m:dPr>
                            <m:begChr m:val="["/>
                            <m:endChr m:val="]"/>
                            <m:ctrlPr>
                              <a:rPr lang="en-US" altLang="zh-CN" sz="2800" i="1" smtClean="0">
                                <a:solidFill>
                                  <a:srgbClr val="0000FF"/>
                                </a:solidFill>
                                <a:latin typeface="Cambria Math" panose="02040503050406030204" pitchFamily="18" charset="0"/>
                              </a:rPr>
                            </m:ctrlPr>
                          </m:dPr>
                          <m:e>
                            <m:r>
                              <a:rPr lang="en-US" altLang="zh-CN" sz="2800" i="1">
                                <a:solidFill>
                                  <a:srgbClr val="0000FF"/>
                                </a:solidFill>
                                <a:latin typeface="Cambria Math" panose="02040503050406030204"/>
                              </a:rPr>
                              <m:t>0,1,0</m:t>
                            </m:r>
                          </m:e>
                        </m:d>
                      </m:e>
                      <m:sup>
                        <m:r>
                          <a:rPr lang="en-US" altLang="zh-CN" sz="2800" i="1">
                            <a:solidFill>
                              <a:srgbClr val="0000FF"/>
                            </a:solidFill>
                            <a:latin typeface="Cambria Math" panose="02040503050406030204"/>
                          </a:rPr>
                          <m:t>𝑇</m:t>
                        </m:r>
                      </m:sup>
                    </m:sSup>
                  </m:oMath>
                </a14:m>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94155" cy="5227263"/>
              </a:xfrm>
              <a:prstGeom prst="rect">
                <a:avLst/>
              </a:prstGeom>
              <a:blipFill rotWithShape="1">
                <a:blip r:embed="rId3"/>
                <a:stretch>
                  <a:fillRect l="-7" t="-11" r="1" b="-20314"/>
                </a:stretch>
              </a:blipFill>
            </p:spPr>
            <p:txBody>
              <a:bodyPr/>
              <a:lstStyle/>
              <a:p>
                <a:r>
                  <a:rPr lang="zh-CN" altLang="en-US">
                    <a:noFill/>
                  </a:rPr>
                  <a:t> </a:t>
                </a:r>
              </a:p>
            </p:txBody>
          </p:sp>
        </mc:Fallback>
      </mc:AlternateContent>
      <p:grpSp>
        <p:nvGrpSpPr>
          <p:cNvPr id="4" name="组合 3"/>
          <p:cNvGrpSpPr/>
          <p:nvPr/>
        </p:nvGrpSpPr>
        <p:grpSpPr>
          <a:xfrm>
            <a:off x="2745122" y="2875682"/>
            <a:ext cx="3515445" cy="2228370"/>
            <a:chOff x="3400184" y="3077455"/>
            <a:chExt cx="3515445" cy="2228370"/>
          </a:xfrm>
        </p:grpSpPr>
        <p:grpSp>
          <p:nvGrpSpPr>
            <p:cNvPr id="6" name="组合 5"/>
            <p:cNvGrpSpPr/>
            <p:nvPr/>
          </p:nvGrpSpPr>
          <p:grpSpPr>
            <a:xfrm>
              <a:off x="3400184" y="3077455"/>
              <a:ext cx="3515445" cy="2228370"/>
              <a:chOff x="3400184" y="3077455"/>
              <a:chExt cx="3515445" cy="2228370"/>
            </a:xfrm>
          </p:grpSpPr>
          <p:sp>
            <p:nvSpPr>
              <p:cNvPr id="9" name="流程图: 数据 8"/>
              <p:cNvSpPr/>
              <p:nvPr/>
            </p:nvSpPr>
            <p:spPr bwMode="auto">
              <a:xfrm>
                <a:off x="3400184" y="4041802"/>
                <a:ext cx="3515445" cy="1264023"/>
              </a:xfrm>
              <a:prstGeom prst="flowChartInputOutp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p:txBody>
          </p:sp>
          <p:cxnSp>
            <p:nvCxnSpPr>
              <p:cNvPr id="10" name="直接箭头连接符 9"/>
              <p:cNvCxnSpPr/>
              <p:nvPr/>
            </p:nvCxnSpPr>
            <p:spPr bwMode="auto">
              <a:xfrm flipV="1">
                <a:off x="4687261" y="3077455"/>
                <a:ext cx="826033" cy="1456126"/>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1" name="TextBox 10"/>
                  <p:cNvSpPr txBox="1"/>
                  <p:nvPr/>
                </p:nvSpPr>
                <p:spPr>
                  <a:xfrm>
                    <a:off x="5674659" y="4794837"/>
                    <a:ext cx="334256" cy="276625"/>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sSub>
                            <m:sSubPr>
                              <m:ctrlPr>
                                <a:rPr lang="zh-CN" altLang="zh-CN" sz="9600" i="1" smtClean="0">
                                  <a:latin typeface="Cambria Math" panose="02040503050406030204" pitchFamily="18" charset="0"/>
                                </a:rPr>
                              </m:ctrlPr>
                            </m:sSubPr>
                            <m:e>
                              <m:r>
                                <a:rPr lang="en-US" altLang="zh-CN" sz="9600" i="1">
                                  <a:latin typeface="Cambria Math" panose="02040503050406030204" pitchFamily="18" charset="0"/>
                                </a:rPr>
                                <m:t>𝑊</m:t>
                              </m:r>
                            </m:e>
                            <m:sub>
                              <m:r>
                                <a:rPr lang="en-US" altLang="zh-CN" sz="9600" b="0" i="1" smtClean="0">
                                  <a:latin typeface="Cambria Math" panose="02040503050406030204"/>
                                </a:rPr>
                                <m:t>2</m:t>
                              </m:r>
                            </m:sub>
                          </m:sSub>
                        </m:oMath>
                      </m:oMathPara>
                    </a14:m>
                    <a:endParaRPr lang="zh-CN" altLang="en-US" sz="112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5674659" y="4794837"/>
                    <a:ext cx="334256" cy="276625"/>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737208" y="3125478"/>
                    <a:ext cx="487936" cy="288151"/>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sSub>
                            <m:sSubPr>
                              <m:ctrlPr>
                                <a:rPr lang="zh-CN" altLang="zh-CN" sz="9600" i="1" smtClean="0">
                                  <a:solidFill>
                                    <a:srgbClr val="FF0000"/>
                                  </a:solidFill>
                                  <a:latin typeface="Cambria Math" panose="02040503050406030204" pitchFamily="18" charset="0"/>
                                </a:rPr>
                              </m:ctrlPr>
                            </m:sSubPr>
                            <m:e>
                              <m:r>
                                <a:rPr lang="en-US" altLang="zh-CN" sz="9600" i="1">
                                  <a:solidFill>
                                    <a:srgbClr val="FF0000"/>
                                  </a:solidFill>
                                  <a:latin typeface="Cambria Math" panose="02040503050406030204" pitchFamily="18" charset="0"/>
                                </a:rPr>
                                <m:t>𝑊</m:t>
                              </m:r>
                            </m:e>
                            <m:sub>
                              <m:r>
                                <a:rPr lang="en-US" altLang="zh-CN" sz="9600" b="0" i="1" smtClean="0">
                                  <a:solidFill>
                                    <a:srgbClr val="FF0000"/>
                                  </a:solidFill>
                                  <a:latin typeface="Cambria Math" panose="02040503050406030204"/>
                                </a:rPr>
                                <m:t>1</m:t>
                              </m:r>
                            </m:sub>
                          </m:sSub>
                        </m:oMath>
                      </m:oMathPara>
                    </a14:m>
                    <a:endParaRPr lang="zh-CN" altLang="en-US" sz="112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4737208" y="3125478"/>
                    <a:ext cx="487936" cy="288151"/>
                  </a:xfrm>
                  <a:prstGeom prst="rect">
                    <a:avLst/>
                  </a:prstGeom>
                  <a:blipFill rotWithShape="1">
                    <a:blip r:embed="rId5"/>
                  </a:blipFill>
                </p:spPr>
                <p:txBody>
                  <a:bodyPr/>
                  <a:lstStyle/>
                  <a:p>
                    <a:r>
                      <a:rPr lang="zh-CN" altLang="en-US">
                        <a:noFill/>
                      </a:rPr>
                      <a:t> </a:t>
                    </a:r>
                  </a:p>
                </p:txBody>
              </p:sp>
            </mc:Fallback>
          </mc:AlternateContent>
          <p:cxnSp>
            <p:nvCxnSpPr>
              <p:cNvPr id="13" name="直接箭头连接符 12"/>
              <p:cNvCxnSpPr/>
              <p:nvPr/>
            </p:nvCxnSpPr>
            <p:spPr bwMode="auto">
              <a:xfrm flipV="1">
                <a:off x="4687261" y="3772860"/>
                <a:ext cx="1406178" cy="760720"/>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4" name="TextBox 13"/>
                  <p:cNvSpPr txBox="1"/>
                  <p:nvPr/>
                </p:nvSpPr>
                <p:spPr>
                  <a:xfrm>
                    <a:off x="5597819" y="3399202"/>
                    <a:ext cx="487936" cy="288151"/>
                  </a:xfrm>
                  <a:prstGeom prst="rect">
                    <a:avLst/>
                  </a:prstGeom>
                </p:spPr>
                <p:txBody>
                  <a:bodyPr vert="horz" wrap="square" lIns="91440" tIns="45720" rIns="91440" bIns="45720" rtlCol="0">
                    <a:normAutofit fontScale="25000" lnSpcReduction="20000"/>
                  </a:bodyPr>
                  <a:lstStyle/>
                  <a:p>
                    <a:pPr>
                      <a:lnSpc>
                        <a:spcPct val="120000"/>
                      </a:lnSpc>
                    </a:pPr>
                    <a14:m>
                      <m:oMathPara xmlns:m="http://schemas.openxmlformats.org/officeDocument/2006/math">
                        <m:oMathParaPr>
                          <m:jc m:val="centerGroup"/>
                        </m:oMathParaPr>
                        <m:oMath xmlns:m="http://schemas.openxmlformats.org/officeDocument/2006/math">
                          <m:r>
                            <a:rPr lang="en-US" altLang="zh-CN" sz="9600" b="1" i="1" smtClean="0">
                              <a:solidFill>
                                <a:srgbClr val="0000FF"/>
                              </a:solidFill>
                              <a:latin typeface="Cambria Math" panose="02040503050406030204"/>
                            </a:rPr>
                            <m:t>𝒙</m:t>
                          </m:r>
                        </m:oMath>
                      </m:oMathPara>
                    </a14:m>
                    <a:endParaRPr lang="zh-CN" altLang="en-US" sz="11200" b="1" i="1" dirty="0">
                      <a:solidFill>
                        <a:srgbClr val="0000FF"/>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597819" y="3399202"/>
                    <a:ext cx="487936" cy="288151"/>
                  </a:xfrm>
                  <a:prstGeom prst="rect">
                    <a:avLst/>
                  </a:prstGeom>
                  <a:blipFill rotWithShape="1">
                    <a:blip r:embed="rId6"/>
                  </a:blipFill>
                </p:spPr>
                <p:txBody>
                  <a:bodyPr/>
                  <a:lstStyle/>
                  <a:p>
                    <a:r>
                      <a:rPr lang="zh-CN" altLang="en-US">
                        <a:noFill/>
                      </a:rPr>
                      <a:t> </a:t>
                    </a:r>
                  </a:p>
                </p:txBody>
              </p:sp>
            </mc:Fallback>
          </mc:AlternateContent>
          <p:cxnSp>
            <p:nvCxnSpPr>
              <p:cNvPr id="15" name="直接连接符 14"/>
              <p:cNvCxnSpPr/>
              <p:nvPr/>
            </p:nvCxnSpPr>
            <p:spPr bwMode="auto">
              <a:xfrm flipH="1">
                <a:off x="5647765" y="3782465"/>
                <a:ext cx="445674" cy="753035"/>
              </a:xfrm>
              <a:prstGeom prst="line">
                <a:avLst/>
              </a:prstGeom>
              <a:solidFill>
                <a:schemeClr val="accent1"/>
              </a:solidFill>
              <a:ln w="28575" cap="flat" cmpd="sng" algn="ctr">
                <a:solidFill>
                  <a:srgbClr val="00B050"/>
                </a:solidFill>
                <a:prstDash val="sysDash"/>
                <a:round/>
                <a:headEnd type="none" w="med" len="med"/>
                <a:tailEnd type="none" w="med" len="med"/>
              </a:ln>
              <a:effectLst/>
            </p:spPr>
          </p:cxnSp>
          <p:cxnSp>
            <p:nvCxnSpPr>
              <p:cNvPr id="16" name="直接箭头连接符 15"/>
              <p:cNvCxnSpPr/>
              <p:nvPr/>
            </p:nvCxnSpPr>
            <p:spPr bwMode="auto">
              <a:xfrm flipV="1">
                <a:off x="4687261" y="4506686"/>
                <a:ext cx="987398" cy="26894"/>
              </a:xfrm>
              <a:prstGeom prst="straightConnector1">
                <a:avLst/>
              </a:prstGeom>
              <a:solidFill>
                <a:schemeClr val="accent1"/>
              </a:solidFill>
              <a:ln w="38100" cap="flat" cmpd="sng" algn="ctr">
                <a:solidFill>
                  <a:srgbClr val="FFFF66"/>
                </a:solidFill>
                <a:prstDash val="solid"/>
                <a:round/>
                <a:headEnd type="none" w="med" len="med"/>
                <a:tailEnd type="arrow"/>
              </a:ln>
              <a:effectLst/>
            </p:spPr>
          </p:cxnSp>
          <p:cxnSp>
            <p:nvCxnSpPr>
              <p:cNvPr id="17" name="直接连接符 16"/>
              <p:cNvCxnSpPr/>
              <p:nvPr/>
            </p:nvCxnSpPr>
            <p:spPr bwMode="auto">
              <a:xfrm flipV="1">
                <a:off x="5067620" y="3772861"/>
                <a:ext cx="1018135" cy="80682"/>
              </a:xfrm>
              <a:prstGeom prst="line">
                <a:avLst/>
              </a:prstGeom>
              <a:solidFill>
                <a:schemeClr val="accent1"/>
              </a:solidFill>
              <a:ln w="28575" cap="flat" cmpd="sng" algn="ctr">
                <a:solidFill>
                  <a:srgbClr val="00B050"/>
                </a:solidFill>
                <a:prstDash val="sysDash"/>
                <a:round/>
                <a:headEnd type="none" w="med" len="med"/>
                <a:tailEnd type="none" w="med" len="med"/>
              </a:ln>
              <a:effectLst/>
            </p:spPr>
          </p:cxnSp>
          <p:cxnSp>
            <p:nvCxnSpPr>
              <p:cNvPr id="18" name="直接箭头连接符 17"/>
              <p:cNvCxnSpPr/>
              <p:nvPr/>
            </p:nvCxnSpPr>
            <p:spPr bwMode="auto">
              <a:xfrm flipV="1">
                <a:off x="4687261" y="3866990"/>
                <a:ext cx="380359" cy="666590"/>
              </a:xfrm>
              <a:prstGeom prst="straightConnector1">
                <a:avLst/>
              </a:prstGeom>
              <a:solidFill>
                <a:schemeClr val="accent1"/>
              </a:solidFill>
              <a:ln w="38100" cap="flat" cmpd="sng" algn="ctr">
                <a:solidFill>
                  <a:srgbClr val="FFFF66"/>
                </a:solidFill>
                <a:prstDash val="solid"/>
                <a:round/>
                <a:headEnd type="none" w="med" len="med"/>
                <a:tailEnd type="arrow"/>
              </a:ln>
              <a:effectLst/>
            </p:spPr>
          </p:cxnSp>
        </p:grpSp>
        <mc:AlternateContent xmlns:mc="http://schemas.openxmlformats.org/markup-compatibility/2006" xmlns:a14="http://schemas.microsoft.com/office/drawing/2010/main">
          <mc:Choice Requires="a14">
            <p:sp>
              <p:nvSpPr>
                <p:cNvPr id="7" name="TextBox 6"/>
                <p:cNvSpPr txBox="1"/>
                <p:nvPr/>
              </p:nvSpPr>
              <p:spPr>
                <a:xfrm>
                  <a:off x="5154067" y="4425043"/>
                  <a:ext cx="243968" cy="163286"/>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11200" b="1" i="1" smtClean="0">
                            <a:solidFill>
                              <a:srgbClr val="FFFF00"/>
                            </a:solidFill>
                            <a:latin typeface="Cambria Math" panose="02040503050406030204"/>
                          </a:rPr>
                          <m:t>𝒛</m:t>
                        </m:r>
                      </m:oMath>
                    </m:oMathPara>
                  </a14:m>
                  <a:endParaRPr lang="zh-CN" altLang="en-US" sz="11200" b="1" dirty="0">
                    <a:solidFill>
                      <a:srgbClr val="FFFF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154067" y="4425043"/>
                  <a:ext cx="243968" cy="163286"/>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93240" y="3813202"/>
                  <a:ext cx="243968" cy="163286"/>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9600" b="1" i="1" smtClean="0">
                            <a:solidFill>
                              <a:srgbClr val="FFFF00"/>
                            </a:solidFill>
                            <a:latin typeface="Cambria Math" panose="02040503050406030204"/>
                          </a:rPr>
                          <m:t>𝒚</m:t>
                        </m:r>
                      </m:oMath>
                    </m:oMathPara>
                  </a14:m>
                  <a:endParaRPr lang="zh-CN" altLang="en-US" sz="11200" b="1" i="1" dirty="0">
                    <a:solidFill>
                      <a:srgbClr val="FFFF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493240" y="3813202"/>
                  <a:ext cx="243968" cy="163286"/>
                </a:xfrm>
                <a:prstGeom prst="rect">
                  <a:avLst/>
                </a:prstGeom>
                <a:blipFill rotWithShape="1">
                  <a:blip r:embed="rId8"/>
                </a:blipFill>
              </p:spPr>
              <p:txBody>
                <a:bodyPr/>
                <a:lstStyle/>
                <a:p>
                  <a:r>
                    <a:rPr lang="zh-CN" altLang="en-US">
                      <a:noFill/>
                    </a:rPr>
                    <a:t> </a:t>
                  </a:r>
                </a:p>
              </p:txBody>
            </p:sp>
          </mc:Fallback>
        </mc:AlternateContent>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94155"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1.5.6</a:t>
                </a:r>
                <a14:m>
                  <m:oMath xmlns:m="http://schemas.openxmlformats.org/officeDocument/2006/math">
                    <m:d>
                      <m:dPr>
                        <m:ctrlPr>
                          <a:rPr lang="en-US" altLang="zh-CN" sz="2800" b="1" i="1" smtClean="0">
                            <a:solidFill>
                              <a:schemeClr val="accent6">
                                <a:lumMod val="75000"/>
                              </a:schemeClr>
                            </a:solidFill>
                            <a:latin typeface="Cambria Math" panose="02040503050406030204" pitchFamily="18" charset="0"/>
                          </a:rPr>
                        </m:ctrlPr>
                      </m:dPr>
                      <m:e>
                        <m:r>
                          <a:rPr lang="zh-CN" altLang="en-US" sz="2800" b="1" i="1" smtClean="0">
                            <a:solidFill>
                              <a:schemeClr val="accent6">
                                <a:lumMod val="75000"/>
                              </a:schemeClr>
                            </a:solidFill>
                            <a:latin typeface="Cambria Math" panose="02040503050406030204"/>
                          </a:rPr>
                          <m:t>续</m:t>
                        </m:r>
                      </m:e>
                    </m:d>
                  </m:oMath>
                </a14:m>
                <a:endParaRPr lang="en-US" altLang="zh-CN" sz="2800" dirty="0">
                  <a:latin typeface="仿宋" panose="02010609060101010101" pitchFamily="49" charset="-122"/>
                  <a:ea typeface="仿宋" panose="02010609060101010101" pitchFamily="49" charset="-122"/>
                </a:endParaRPr>
              </a:p>
              <a:p>
                <a:pPr>
                  <a:lnSpc>
                    <a:spcPct val="120000"/>
                  </a:lnSpc>
                  <a:spcBef>
                    <a:spcPts val="0"/>
                  </a:spcBef>
                </a:pPr>
                <a:r>
                  <a:rPr lang="zh-CN" altLang="en-US" sz="2800" dirty="0">
                    <a:solidFill>
                      <a:srgbClr val="0000FF"/>
                    </a:solidFill>
                    <a:latin typeface="黑体" panose="02010609060101010101" pitchFamily="49" charset="-122"/>
                  </a:rPr>
                  <a:t>分析</a:t>
                </a:r>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smtClean="0">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a:rPr>
                          <m:t>1</m:t>
                        </m:r>
                      </m:sub>
                    </m:sSub>
                  </m:oMath>
                </a14:m>
                <a:r>
                  <a:rPr lang="zh-CN" altLang="en-US" sz="2800" dirty="0">
                    <a:solidFill>
                      <a:srgbClr val="0000FF"/>
                    </a:solidFill>
                    <a:latin typeface="黑体" panose="02010609060101010101" pitchFamily="49" charset="-122"/>
                  </a:rPr>
                  <a:t>的基</a:t>
                </a:r>
                <a14:m>
                  <m:oMath xmlns:m="http://schemas.openxmlformats.org/officeDocument/2006/math">
                    <m:sSub>
                      <m:sSubPr>
                        <m:ctrlPr>
                          <a:rPr lang="en-US" altLang="zh-CN"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𝜺</m:t>
                        </m:r>
                      </m:e>
                      <m:sub>
                        <m:r>
                          <a:rPr lang="en-US" altLang="zh-CN" sz="2800" i="1">
                            <a:solidFill>
                              <a:srgbClr val="0000FF"/>
                            </a:solidFill>
                            <a:latin typeface="Cambria Math" panose="02040503050406030204"/>
                          </a:rPr>
                          <m:t>1</m:t>
                        </m:r>
                      </m:sub>
                    </m:sSub>
                  </m:oMath>
                </a14:m>
                <a:r>
                  <a:rPr lang="zh-CN" altLang="en-US" sz="2800" b="1" dirty="0">
                    <a:solidFill>
                      <a:srgbClr val="0000FF"/>
                    </a:solidFill>
                    <a:latin typeface="Cambria Math" panose="02040503050406030204" pitchFamily="18" charset="0"/>
                  </a:rPr>
                  <a:t>连同</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a:rPr>
                          <m:t>𝑊</m:t>
                        </m:r>
                      </m:e>
                      <m:sub>
                        <m:r>
                          <a:rPr lang="en-US" altLang="zh-CN" sz="2800">
                            <a:solidFill>
                              <a:srgbClr val="0000FF"/>
                            </a:solidFill>
                            <a:latin typeface="Cambria Math" panose="02040503050406030204"/>
                          </a:rPr>
                          <m:t>2</m:t>
                        </m:r>
                      </m:sub>
                    </m:sSub>
                  </m:oMath>
                </a14:m>
                <a:r>
                  <a:rPr lang="zh-CN" altLang="en-US" sz="2800" dirty="0">
                    <a:solidFill>
                      <a:srgbClr val="0000FF"/>
                    </a:solidFill>
                    <a:latin typeface="黑体" panose="02010609060101010101" pitchFamily="49" charset="-122"/>
                  </a:rPr>
                  <a:t>的基</a:t>
                </a:r>
                <a14:m>
                  <m:oMath xmlns:m="http://schemas.openxmlformats.org/officeDocument/2006/math">
                    <m:sSub>
                      <m:sSubPr>
                        <m:ctrlPr>
                          <a:rPr lang="en-US" altLang="zh-CN"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𝜺</m:t>
                        </m:r>
                      </m:e>
                      <m:sub>
                        <m:r>
                          <a:rPr lang="en-US" altLang="zh-CN" sz="2800" i="1">
                            <a:solidFill>
                              <a:srgbClr val="0000FF"/>
                            </a:solidFill>
                            <a:latin typeface="Cambria Math" panose="02040503050406030204"/>
                          </a:rPr>
                          <m:t>2</m:t>
                        </m:r>
                      </m:sub>
                    </m:sSub>
                    <m:r>
                      <a:rPr lang="en-US" altLang="zh-CN" sz="2800" b="1" i="1" smtClean="0">
                        <a:solidFill>
                          <a:srgbClr val="0000FF"/>
                        </a:solidFill>
                        <a:latin typeface="Cambria Math" panose="02040503050406030204"/>
                      </a:rPr>
                      <m:t>,</m:t>
                    </m:r>
                    <m:sSub>
                      <m:sSubPr>
                        <m:ctrlPr>
                          <a:rPr lang="en-US" altLang="zh-CN"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𝜺</m:t>
                        </m:r>
                      </m:e>
                      <m:sub>
                        <m:r>
                          <a:rPr lang="en-US" altLang="zh-CN" sz="2800" i="1">
                            <a:solidFill>
                              <a:srgbClr val="0000FF"/>
                            </a:solidFill>
                            <a:latin typeface="Cambria Math" panose="02040503050406030204"/>
                          </a:rPr>
                          <m:t>3</m:t>
                        </m:r>
                      </m:sub>
                    </m:sSub>
                  </m:oMath>
                </a14:m>
                <a:r>
                  <a:rPr lang="zh-CN" altLang="en-US" sz="2800" dirty="0">
                    <a:solidFill>
                      <a:srgbClr val="0000FF"/>
                    </a:solidFill>
                    <a:latin typeface="黑体" panose="02010609060101010101" pitchFamily="49" charset="-122"/>
                  </a:rPr>
                  <a:t>构成了</a:t>
                </a:r>
                <a14:m>
                  <m:oMath xmlns:m="http://schemas.openxmlformats.org/officeDocument/2006/math">
                    <m:r>
                      <a:rPr lang="en-US" altLang="zh-CN" sz="2800" i="1">
                        <a:solidFill>
                          <a:srgbClr val="0000FF"/>
                        </a:solidFill>
                        <a:latin typeface="Cambria Math" panose="02040503050406030204" pitchFamily="18" charset="0"/>
                      </a:rPr>
                      <m:t>𝑉</m:t>
                    </m:r>
                  </m:oMath>
                </a14:m>
                <a:r>
                  <a:rPr lang="zh-CN" altLang="en-US" sz="2800" dirty="0">
                    <a:solidFill>
                      <a:srgbClr val="0000FF"/>
                    </a:solidFill>
                    <a:latin typeface="黑体" panose="02010609060101010101" pitchFamily="49" charset="-122"/>
                  </a:rPr>
                  <a:t>的基</a:t>
                </a:r>
                <a:r>
                  <a:rPr lang="en-US" altLang="zh-CN" sz="2800" dirty="0">
                    <a:solidFill>
                      <a:srgbClr val="0000FF"/>
                    </a:solidFill>
                    <a:latin typeface="仿宋" panose="02010609060101010101" pitchFamily="49" charset="-122"/>
                    <a:ea typeface="仿宋" panose="02010609060101010101" pitchFamily="49" charset="-122"/>
                  </a:rPr>
                  <a:t>.</a:t>
                </a:r>
              </a:p>
              <a:p>
                <a:pPr>
                  <a:lnSpc>
                    <a:spcPct val="120000"/>
                  </a:lnSpc>
                  <a:spcBef>
                    <a:spcPts val="0"/>
                  </a:spcBef>
                </a:pPr>
                <a:r>
                  <a:rPr lang="zh-CN" altLang="en-US" sz="2800" dirty="0">
                    <a:solidFill>
                      <a:schemeClr val="tx1"/>
                    </a:solidFill>
                    <a:latin typeface="黑体" panose="02010609060101010101" pitchFamily="49" charset="-122"/>
                  </a:rPr>
                  <a:t>定义</a:t>
                </a:r>
                <a14:m>
                  <m:oMath xmlns:m="http://schemas.openxmlformats.org/officeDocument/2006/math">
                    <m:r>
                      <a:rPr lang="en-US" altLang="zh-CN" sz="2800" b="1" i="1">
                        <a:solidFill>
                          <a:schemeClr val="tx1"/>
                        </a:solidFill>
                        <a:latin typeface="Cambria Math" panose="02040503050406030204"/>
                      </a:rPr>
                      <m:t>𝒙</m:t>
                    </m:r>
                    <m:r>
                      <a:rPr lang="en-US" altLang="zh-CN" sz="2800" b="1" i="1" smtClean="0">
                        <a:solidFill>
                          <a:schemeClr val="tx1"/>
                        </a:solidFill>
                        <a:latin typeface="Cambria Math" panose="02040503050406030204"/>
                      </a:rPr>
                      <m:t>=</m:t>
                    </m:r>
                    <m:sSub>
                      <m:sSubPr>
                        <m:ctrlPr>
                          <a:rPr lang="en-US" altLang="zh-CN" sz="2800" i="1">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a:rPr>
                          <m:t>𝑘</m:t>
                        </m:r>
                      </m:e>
                      <m:sub>
                        <m:r>
                          <a:rPr lang="en-US" altLang="zh-CN" sz="2800" i="1">
                            <a:solidFill>
                              <a:schemeClr val="tx1"/>
                            </a:solidFill>
                            <a:latin typeface="Cambria Math" panose="02040503050406030204"/>
                          </a:rPr>
                          <m:t>1</m:t>
                        </m:r>
                      </m:sub>
                    </m:sSub>
                    <m:sSub>
                      <m:sSubPr>
                        <m:ctrlPr>
                          <a:rPr lang="en-US" altLang="zh-CN" sz="2800" b="1" i="1">
                            <a:solidFill>
                              <a:schemeClr val="tx1"/>
                            </a:solidFill>
                            <a:latin typeface="Cambria Math" panose="02040503050406030204" pitchFamily="18" charset="0"/>
                          </a:rPr>
                        </m:ctrlPr>
                      </m:sSubPr>
                      <m:e>
                        <m:r>
                          <a:rPr lang="zh-CN" altLang="en-US" sz="2800" b="1" i="1">
                            <a:solidFill>
                              <a:schemeClr val="tx1"/>
                            </a:solidFill>
                            <a:latin typeface="Cambria Math" panose="02040503050406030204"/>
                          </a:rPr>
                          <m:t>𝜺</m:t>
                        </m:r>
                      </m:e>
                      <m:sub>
                        <m:r>
                          <a:rPr lang="en-US" altLang="zh-CN" sz="2800" i="1">
                            <a:solidFill>
                              <a:schemeClr val="tx1"/>
                            </a:solidFill>
                            <a:latin typeface="Cambria Math" panose="02040503050406030204"/>
                          </a:rPr>
                          <m:t>1</m:t>
                        </m:r>
                      </m:sub>
                    </m:sSub>
                    <m:r>
                      <a:rPr lang="en-US" altLang="zh-CN" sz="2800" b="0" i="1" smtClean="0">
                        <a:solidFill>
                          <a:schemeClr val="tx1"/>
                        </a:solidFill>
                        <a:latin typeface="Cambria Math" panose="02040503050406030204"/>
                      </a:rPr>
                      <m:t>+</m:t>
                    </m:r>
                    <m:sSub>
                      <m:sSubPr>
                        <m:ctrlPr>
                          <a:rPr lang="en-US" altLang="zh-CN" sz="2800" i="1">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a:rPr>
                          <m:t>𝑘</m:t>
                        </m:r>
                      </m:e>
                      <m:sub>
                        <m:r>
                          <a:rPr lang="en-US" altLang="zh-CN" sz="2800" i="1">
                            <a:solidFill>
                              <a:schemeClr val="tx1"/>
                            </a:solidFill>
                            <a:latin typeface="Cambria Math" panose="02040503050406030204"/>
                          </a:rPr>
                          <m:t>2</m:t>
                        </m:r>
                      </m:sub>
                    </m:sSub>
                    <m:sSub>
                      <m:sSubPr>
                        <m:ctrlPr>
                          <a:rPr lang="en-US" altLang="zh-CN" sz="2800" b="1" i="1">
                            <a:solidFill>
                              <a:schemeClr val="tx1"/>
                            </a:solidFill>
                            <a:latin typeface="Cambria Math" panose="02040503050406030204" pitchFamily="18" charset="0"/>
                          </a:rPr>
                        </m:ctrlPr>
                      </m:sSubPr>
                      <m:e>
                        <m:r>
                          <a:rPr lang="zh-CN" altLang="en-US" sz="2800" b="1" i="1">
                            <a:solidFill>
                              <a:schemeClr val="tx1"/>
                            </a:solidFill>
                            <a:latin typeface="Cambria Math" panose="02040503050406030204"/>
                          </a:rPr>
                          <m:t>𝜺</m:t>
                        </m:r>
                      </m:e>
                      <m:sub>
                        <m:r>
                          <a:rPr lang="en-US" altLang="zh-CN" sz="2800" i="1">
                            <a:solidFill>
                              <a:schemeClr val="tx1"/>
                            </a:solidFill>
                            <a:latin typeface="Cambria Math" panose="02040503050406030204"/>
                          </a:rPr>
                          <m:t>2</m:t>
                        </m:r>
                      </m:sub>
                    </m:sSub>
                    <m:r>
                      <a:rPr lang="en-US" altLang="zh-CN" sz="2800" b="0" i="1" smtClean="0">
                        <a:solidFill>
                          <a:schemeClr val="tx1"/>
                        </a:solidFill>
                        <a:latin typeface="Cambria Math" panose="02040503050406030204"/>
                      </a:rPr>
                      <m:t>+</m:t>
                    </m:r>
                    <m:sSub>
                      <m:sSubPr>
                        <m:ctrlPr>
                          <a:rPr lang="en-US" altLang="zh-CN" sz="2800" i="1">
                            <a:solidFill>
                              <a:schemeClr val="tx1"/>
                            </a:solidFill>
                            <a:latin typeface="Cambria Math" panose="02040503050406030204" pitchFamily="18" charset="0"/>
                          </a:rPr>
                        </m:ctrlPr>
                      </m:sSubPr>
                      <m:e>
                        <m:r>
                          <a:rPr lang="en-US" altLang="zh-CN" sz="2800" b="0" i="1" smtClean="0">
                            <a:solidFill>
                              <a:schemeClr val="tx1"/>
                            </a:solidFill>
                            <a:latin typeface="Cambria Math" panose="02040503050406030204"/>
                          </a:rPr>
                          <m:t>𝑘</m:t>
                        </m:r>
                      </m:e>
                      <m:sub>
                        <m:r>
                          <a:rPr lang="en-US" altLang="zh-CN" sz="2800" i="1">
                            <a:solidFill>
                              <a:schemeClr val="tx1"/>
                            </a:solidFill>
                            <a:latin typeface="Cambria Math" panose="02040503050406030204"/>
                          </a:rPr>
                          <m:t>3</m:t>
                        </m:r>
                      </m:sub>
                    </m:sSub>
                    <m:sSub>
                      <m:sSubPr>
                        <m:ctrlPr>
                          <a:rPr lang="en-US" altLang="zh-CN" sz="2800" b="1" i="1">
                            <a:solidFill>
                              <a:schemeClr val="tx1"/>
                            </a:solidFill>
                            <a:latin typeface="Cambria Math" panose="02040503050406030204" pitchFamily="18" charset="0"/>
                          </a:rPr>
                        </m:ctrlPr>
                      </m:sSubPr>
                      <m:e>
                        <m:r>
                          <a:rPr lang="zh-CN" altLang="en-US" sz="2800" b="1" i="1">
                            <a:solidFill>
                              <a:schemeClr val="tx1"/>
                            </a:solidFill>
                            <a:latin typeface="Cambria Math" panose="02040503050406030204"/>
                          </a:rPr>
                          <m:t>𝜺</m:t>
                        </m:r>
                      </m:e>
                      <m:sub>
                        <m:r>
                          <a:rPr lang="en-US" altLang="zh-CN" sz="2800" i="1">
                            <a:solidFill>
                              <a:schemeClr val="tx1"/>
                            </a:solidFill>
                            <a:latin typeface="Cambria Math" panose="02040503050406030204"/>
                          </a:rPr>
                          <m:t>3</m:t>
                        </m:r>
                      </m:sub>
                    </m:sSub>
                    <m:r>
                      <m:rPr>
                        <m:nor/>
                      </m:rPr>
                      <a:rPr lang="en-US" altLang="zh-CN" sz="2800" dirty="0">
                        <a:solidFill>
                          <a:schemeClr val="tx1"/>
                        </a:solidFill>
                        <a:latin typeface="仿宋" panose="02010609060101010101" pitchFamily="49" charset="-122"/>
                        <a:ea typeface="仿宋" panose="02010609060101010101" pitchFamily="49" charset="-122"/>
                      </a:rPr>
                      <m:t>,</m:t>
                    </m:r>
                  </m:oMath>
                </a14:m>
                <a:r>
                  <a:rPr lang="zh-CN" altLang="en-US" sz="2800" dirty="0">
                    <a:solidFill>
                      <a:schemeClr val="tx1"/>
                    </a:solidFill>
                    <a:latin typeface="黑体" panose="02010609060101010101" pitchFamily="49" charset="-122"/>
                  </a:rPr>
                  <a:t>则</a:t>
                </a:r>
                <a14:m>
                  <m:oMath xmlns:m="http://schemas.openxmlformats.org/officeDocument/2006/math">
                    <m:r>
                      <a:rPr lang="en-US" altLang="zh-CN" sz="2800" b="1" i="1">
                        <a:solidFill>
                          <a:schemeClr val="tx1"/>
                        </a:solidFill>
                        <a:latin typeface="Cambria Math" panose="02040503050406030204"/>
                      </a:rPr>
                      <m:t>𝒙</m:t>
                    </m:r>
                  </m:oMath>
                </a14:m>
                <a:r>
                  <a:rPr lang="zh-CN" altLang="en-US" sz="2800" dirty="0">
                    <a:solidFill>
                      <a:schemeClr val="tx1"/>
                    </a:solidFill>
                  </a:rPr>
                  <a:t>在</a:t>
                </a:r>
                <a14:m>
                  <m:oMath xmlns:m="http://schemas.openxmlformats.org/officeDocument/2006/math">
                    <m:sSub>
                      <m:sSubPr>
                        <m:ctrlPr>
                          <a:rPr lang="zh-CN" altLang="zh-CN" sz="2800" i="1">
                            <a:solidFill>
                              <a:schemeClr val="tx1"/>
                            </a:solidFill>
                            <a:latin typeface="Cambria Math" panose="02040503050406030204" pitchFamily="18" charset="0"/>
                          </a:rPr>
                        </m:ctrlPr>
                      </m:sSubPr>
                      <m:e>
                        <m:r>
                          <a:rPr lang="en-US" altLang="zh-CN" sz="2800">
                            <a:solidFill>
                              <a:schemeClr val="tx1"/>
                            </a:solidFill>
                            <a:latin typeface="Cambria Math" panose="02040503050406030204"/>
                          </a:rPr>
                          <m:t>𝑊</m:t>
                        </m:r>
                      </m:e>
                      <m:sub>
                        <m:r>
                          <a:rPr lang="en-US" altLang="zh-CN" sz="2800" b="0" i="0" smtClean="0">
                            <a:solidFill>
                              <a:schemeClr val="tx1"/>
                            </a:solidFill>
                            <a:latin typeface="Cambria Math" panose="02040503050406030204"/>
                          </a:rPr>
                          <m:t>1</m:t>
                        </m:r>
                      </m:sub>
                    </m:sSub>
                  </m:oMath>
                </a14:m>
                <a:r>
                  <a:rPr lang="zh-CN" altLang="en-US" sz="2800" dirty="0">
                    <a:solidFill>
                      <a:schemeClr val="tx1"/>
                    </a:solidFill>
                    <a:latin typeface="黑体" panose="02010609060101010101" pitchFamily="49" charset="-122"/>
                  </a:rPr>
                  <a:t>和</a:t>
                </a:r>
                <a14:m>
                  <m:oMath xmlns:m="http://schemas.openxmlformats.org/officeDocument/2006/math">
                    <m:sSub>
                      <m:sSubPr>
                        <m:ctrlPr>
                          <a:rPr lang="zh-CN" altLang="zh-CN" sz="2800" i="1">
                            <a:latin typeface="Cambria Math" panose="02040503050406030204" pitchFamily="18" charset="0"/>
                          </a:rPr>
                        </m:ctrlPr>
                      </m:sSubPr>
                      <m:e>
                        <m:r>
                          <a:rPr lang="en-US" altLang="zh-CN" sz="2800">
                            <a:latin typeface="Cambria Math" panose="02040503050406030204"/>
                          </a:rPr>
                          <m:t>𝑊</m:t>
                        </m:r>
                      </m:e>
                      <m:sub>
                        <m:r>
                          <a:rPr lang="en-US" altLang="zh-CN" sz="2800">
                            <a:latin typeface="Cambria Math" panose="02040503050406030204"/>
                          </a:rPr>
                          <m:t>2</m:t>
                        </m:r>
                      </m:sub>
                    </m:sSub>
                  </m:oMath>
                </a14:m>
                <a:r>
                  <a:rPr lang="zh-CN" altLang="en-US" sz="2800" dirty="0">
                    <a:solidFill>
                      <a:schemeClr val="tx1"/>
                    </a:solidFill>
                    <a:latin typeface="黑体" panose="02010609060101010101" pitchFamily="49" charset="-122"/>
                  </a:rPr>
                  <a:t>上的投影分别</a:t>
                </a:r>
                <a14:m>
                  <m:oMath xmlns:m="http://schemas.openxmlformats.org/officeDocument/2006/math">
                    <m:r>
                      <a:rPr lang="zh-CN" altLang="en-US" sz="2800" b="1" i="1" smtClean="0">
                        <a:solidFill>
                          <a:schemeClr val="tx1"/>
                        </a:solidFill>
                        <a:latin typeface="Cambria Math" panose="02040503050406030204"/>
                      </a:rPr>
                      <m:t>为</m:t>
                    </m:r>
                  </m:oMath>
                </a14:m>
                <a:endParaRPr lang="en-US" altLang="zh-CN" sz="2800" b="1" i="1" dirty="0">
                  <a:solidFill>
                    <a:schemeClr val="tx1"/>
                  </a:solidFill>
                  <a:latin typeface="Cambria Math" panose="02040503050406030204"/>
                </a:endParaRPr>
              </a:p>
              <a:p>
                <a:pPr algn="ctr">
                  <a:lnSpc>
                    <a:spcPct val="120000"/>
                  </a:lnSpc>
                  <a:spcBef>
                    <a:spcPts val="0"/>
                  </a:spcBef>
                </a:pPr>
                <a14:m>
                  <m:oMath xmlns:m="http://schemas.openxmlformats.org/officeDocument/2006/math">
                    <m:r>
                      <a:rPr lang="en-US" altLang="zh-CN" sz="2800" b="1" i="1" smtClean="0">
                        <a:solidFill>
                          <a:schemeClr val="tx1"/>
                        </a:solidFill>
                        <a:latin typeface="Cambria Math" panose="02040503050406030204"/>
                      </a:rPr>
                      <m:t>𝒚</m:t>
                    </m:r>
                    <m:r>
                      <a:rPr lang="en-US" altLang="zh-CN" sz="2800" b="1" i="1" smtClean="0">
                        <a:solidFill>
                          <a:schemeClr val="tx1"/>
                        </a:solidFill>
                        <a:latin typeface="Cambria Math" panose="02040503050406030204"/>
                      </a:rPr>
                      <m:t>=</m:t>
                    </m:r>
                    <m:sSub>
                      <m:sSubPr>
                        <m:ctrlPr>
                          <a:rPr lang="en-US"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i="1">
                            <a:latin typeface="Cambria Math" panose="02040503050406030204"/>
                          </a:rPr>
                          <m:t>1</m:t>
                        </m:r>
                      </m:sub>
                    </m:sSub>
                    <m:sSub>
                      <m:sSubPr>
                        <m:ctrlPr>
                          <a:rPr lang="en-US" altLang="zh-CN" sz="2800" b="1" i="1">
                            <a:latin typeface="Cambria Math" panose="02040503050406030204" pitchFamily="18" charset="0"/>
                          </a:rPr>
                        </m:ctrlPr>
                      </m:sSubPr>
                      <m:e>
                        <m:r>
                          <a:rPr lang="zh-CN" altLang="en-US" sz="2800" b="1" i="1">
                            <a:latin typeface="Cambria Math" panose="02040503050406030204"/>
                          </a:rPr>
                          <m:t>𝜺</m:t>
                        </m:r>
                      </m:e>
                      <m:sub>
                        <m:r>
                          <a:rPr lang="en-US" altLang="zh-CN" sz="2800" i="1">
                            <a:latin typeface="Cambria Math" panose="02040503050406030204"/>
                          </a:rPr>
                          <m:t>1</m:t>
                        </m:r>
                      </m:sub>
                    </m:sSub>
                    <m:r>
                      <m:rPr>
                        <m:nor/>
                      </m:rPr>
                      <a:rPr lang="en-US" altLang="zh-CN" sz="2800" dirty="0">
                        <a:latin typeface="仿宋" panose="02010609060101010101" pitchFamily="49" charset="-122"/>
                        <a:ea typeface="仿宋" panose="02010609060101010101" pitchFamily="49" charset="-122"/>
                      </a:rPr>
                      <m:t>,</m:t>
                    </m:r>
                  </m:oMath>
                </a14:m>
                <a:r>
                  <a:rPr lang="en-US" altLang="zh-CN" sz="2800" b="1" dirty="0"/>
                  <a:t> </a:t>
                </a:r>
                <a14:m>
                  <m:oMath xmlns:m="http://schemas.openxmlformats.org/officeDocument/2006/math">
                    <m:r>
                      <a:rPr lang="en-US" altLang="zh-CN" sz="2800" b="1" i="1" smtClean="0">
                        <a:latin typeface="Cambria Math" panose="02040503050406030204"/>
                      </a:rPr>
                      <m:t>𝒛</m:t>
                    </m:r>
                    <m:r>
                      <a:rPr lang="en-US" altLang="zh-CN" sz="2800" b="1" i="1">
                        <a:latin typeface="Cambria Math" panose="02040503050406030204"/>
                      </a:rPr>
                      <m:t>=</m:t>
                    </m:r>
                    <m:sSub>
                      <m:sSubPr>
                        <m:ctrlPr>
                          <a:rPr lang="en-US"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i="1">
                            <a:latin typeface="Cambria Math" panose="02040503050406030204"/>
                          </a:rPr>
                          <m:t>2</m:t>
                        </m:r>
                      </m:sub>
                    </m:sSub>
                    <m:sSub>
                      <m:sSubPr>
                        <m:ctrlPr>
                          <a:rPr lang="en-US" altLang="zh-CN" sz="2800" b="1" i="1">
                            <a:latin typeface="Cambria Math" panose="02040503050406030204" pitchFamily="18" charset="0"/>
                          </a:rPr>
                        </m:ctrlPr>
                      </m:sSubPr>
                      <m:e>
                        <m:r>
                          <a:rPr lang="zh-CN" altLang="en-US" sz="2800" b="1" i="1">
                            <a:latin typeface="Cambria Math" panose="02040503050406030204"/>
                          </a:rPr>
                          <m:t>𝜺</m:t>
                        </m:r>
                      </m:e>
                      <m:sub>
                        <m:r>
                          <a:rPr lang="en-US" altLang="zh-CN" sz="2800" i="1">
                            <a:latin typeface="Cambria Math" panose="02040503050406030204"/>
                          </a:rPr>
                          <m:t>2</m:t>
                        </m:r>
                      </m:sub>
                    </m:sSub>
                    <m:r>
                      <a:rPr lang="en-US" altLang="zh-CN" sz="2800" i="1">
                        <a:latin typeface="Cambria Math" panose="02040503050406030204"/>
                      </a:rPr>
                      <m:t>+</m:t>
                    </m:r>
                    <m:sSub>
                      <m:sSubPr>
                        <m:ctrlPr>
                          <a:rPr lang="en-US"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i="1">
                            <a:latin typeface="Cambria Math" panose="02040503050406030204"/>
                          </a:rPr>
                          <m:t>3</m:t>
                        </m:r>
                      </m:sub>
                    </m:sSub>
                    <m:sSub>
                      <m:sSubPr>
                        <m:ctrlPr>
                          <a:rPr lang="en-US" altLang="zh-CN" sz="2800" b="1" i="1">
                            <a:latin typeface="Cambria Math" panose="02040503050406030204" pitchFamily="18" charset="0"/>
                          </a:rPr>
                        </m:ctrlPr>
                      </m:sSubPr>
                      <m:e>
                        <m:r>
                          <a:rPr lang="zh-CN" altLang="en-US" sz="2800" b="1" i="1">
                            <a:latin typeface="Cambria Math" panose="02040503050406030204"/>
                          </a:rPr>
                          <m:t>𝜺</m:t>
                        </m:r>
                      </m:e>
                      <m:sub>
                        <m:r>
                          <a:rPr lang="en-US" altLang="zh-CN" sz="2800" i="1">
                            <a:latin typeface="Cambria Math" panose="02040503050406030204"/>
                          </a:rPr>
                          <m:t>3</m:t>
                        </m:r>
                      </m:sub>
                    </m:sSub>
                  </m:oMath>
                </a14:m>
                <a:r>
                  <a:rPr lang="en-US" altLang="zh-CN" sz="2800" dirty="0">
                    <a:latin typeface="仿宋" panose="02010609060101010101" pitchFamily="49" charset="-122"/>
                    <a:ea typeface="仿宋" panose="02010609060101010101" pitchFamily="49" charset="-122"/>
                  </a:rPr>
                  <a:t>.</a:t>
                </a:r>
              </a:p>
              <a:p>
                <a:pPr>
                  <a:lnSpc>
                    <a:spcPct val="120000"/>
                  </a:lnSpc>
                  <a:spcBef>
                    <a:spcPts val="0"/>
                  </a:spcBef>
                </a:pPr>
                <a:r>
                  <a:rPr lang="zh-CN" altLang="en-US" sz="2800" dirty="0">
                    <a:solidFill>
                      <a:srgbClr val="0000FF"/>
                    </a:solidFill>
                    <a:latin typeface="黑体" panose="02010609060101010101" pitchFamily="49" charset="-122"/>
                  </a:rPr>
                  <a:t>分别计算</a:t>
                </a:r>
                <a14:m>
                  <m:oMath xmlns:m="http://schemas.openxmlformats.org/officeDocument/2006/math">
                    <m:r>
                      <a:rPr lang="en-US" altLang="zh-CN" sz="2800" b="1" i="1">
                        <a:solidFill>
                          <a:srgbClr val="0000FF"/>
                        </a:solidFill>
                        <a:latin typeface="Cambria Math" panose="02040503050406030204"/>
                      </a:rPr>
                      <m:t>𝒙</m:t>
                    </m:r>
                  </m:oMath>
                </a14:m>
                <a:r>
                  <a:rPr lang="zh-CN" altLang="en-US" sz="2800" dirty="0">
                    <a:solidFill>
                      <a:srgbClr val="0000FF"/>
                    </a:solidFill>
                    <a:latin typeface="黑体" panose="02010609060101010101" pitchFamily="49" charset="-122"/>
                  </a:rPr>
                  <a:t>与</a:t>
                </a:r>
                <a14:m>
                  <m:oMath xmlns:m="http://schemas.openxmlformats.org/officeDocument/2006/math">
                    <m:sSub>
                      <m:sSubPr>
                        <m:ctrlPr>
                          <a:rPr lang="en-US" altLang="zh-CN"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𝜺</m:t>
                        </m:r>
                      </m:e>
                      <m:sub>
                        <m:r>
                          <a:rPr lang="en-US" altLang="zh-CN" sz="2800" i="1">
                            <a:solidFill>
                              <a:srgbClr val="0000FF"/>
                            </a:solidFill>
                            <a:latin typeface="Cambria Math" panose="02040503050406030204"/>
                          </a:rPr>
                          <m:t>1</m:t>
                        </m:r>
                      </m:sub>
                    </m:sSub>
                    <m:r>
                      <a:rPr lang="en-US" altLang="zh-CN" sz="2800" b="1" i="1">
                        <a:solidFill>
                          <a:srgbClr val="0000FF"/>
                        </a:solidFill>
                        <a:latin typeface="Cambria Math" panose="02040503050406030204"/>
                      </a:rPr>
                      <m:t>,</m:t>
                    </m:r>
                    <m:sSub>
                      <m:sSubPr>
                        <m:ctrlPr>
                          <a:rPr lang="en-US" altLang="zh-CN"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𝜺</m:t>
                        </m:r>
                      </m:e>
                      <m:sub>
                        <m:r>
                          <a:rPr lang="en-US" altLang="zh-CN" sz="2800" i="1">
                            <a:solidFill>
                              <a:srgbClr val="0000FF"/>
                            </a:solidFill>
                            <a:latin typeface="Cambria Math" panose="02040503050406030204"/>
                          </a:rPr>
                          <m:t>2</m:t>
                        </m:r>
                      </m:sub>
                    </m:sSub>
                    <m:r>
                      <a:rPr lang="en-US" altLang="zh-CN" sz="2800" b="1" i="1">
                        <a:solidFill>
                          <a:srgbClr val="0000FF"/>
                        </a:solidFill>
                        <a:latin typeface="Cambria Math" panose="02040503050406030204"/>
                      </a:rPr>
                      <m:t>,</m:t>
                    </m:r>
                    <m:sSub>
                      <m:sSubPr>
                        <m:ctrlPr>
                          <a:rPr lang="en-US" altLang="zh-CN"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𝜺</m:t>
                        </m:r>
                      </m:e>
                      <m:sub>
                        <m:r>
                          <a:rPr lang="en-US" altLang="zh-CN" sz="2800" i="1">
                            <a:solidFill>
                              <a:srgbClr val="0000FF"/>
                            </a:solidFill>
                            <a:latin typeface="Cambria Math" panose="02040503050406030204"/>
                          </a:rPr>
                          <m:t>3</m:t>
                        </m:r>
                      </m:sub>
                    </m:sSub>
                  </m:oMath>
                </a14:m>
                <a:r>
                  <a:rPr lang="zh-CN" altLang="en-US" sz="2800" dirty="0">
                    <a:solidFill>
                      <a:srgbClr val="0000FF"/>
                    </a:solidFill>
                    <a:latin typeface="黑体" panose="02010609060101010101" pitchFamily="49" charset="-122"/>
                  </a:rPr>
                  <a:t>的内积</a:t>
                </a:r>
                <a14:m>
                  <m:oMath xmlns:m="http://schemas.openxmlformats.org/officeDocument/2006/math">
                    <m:r>
                      <m:rPr>
                        <m:nor/>
                      </m:rPr>
                      <a:rPr lang="en-US" altLang="zh-CN" sz="2800" dirty="0">
                        <a:solidFill>
                          <a:srgbClr val="0000FF"/>
                        </a:solidFill>
                        <a:latin typeface="仿宋" panose="02010609060101010101" pitchFamily="49" charset="-122"/>
                        <a:ea typeface="仿宋" panose="02010609060101010101" pitchFamily="49" charset="-122"/>
                      </a:rPr>
                      <m:t>,</m:t>
                    </m:r>
                  </m:oMath>
                </a14:m>
                <a:r>
                  <a:rPr lang="zh-CN" altLang="en-US" sz="2800" dirty="0">
                    <a:solidFill>
                      <a:srgbClr val="0000FF"/>
                    </a:solidFill>
                    <a:latin typeface="黑体" panose="02010609060101010101" pitchFamily="49" charset="-122"/>
                  </a:rPr>
                  <a:t>得</a:t>
                </a:r>
                <a:endParaRPr lang="en-US" altLang="zh-CN" sz="2800" dirty="0">
                  <a:solidFill>
                    <a:srgbClr val="0000FF"/>
                  </a:solidFill>
                  <a:latin typeface="黑体" panose="02010609060101010101" pitchFamily="49" charset="-122"/>
                </a:endParaRPr>
              </a:p>
              <a:p>
                <a:pPr>
                  <a:lnSpc>
                    <a:spcPct val="120000"/>
                  </a:lnSpc>
                  <a:spcBef>
                    <a:spcPts val="0"/>
                  </a:spcBef>
                </a:pPr>
                <a14:m>
                  <m:oMathPara xmlns:m="http://schemas.openxmlformats.org/officeDocument/2006/math">
                    <m:oMathParaPr>
                      <m:jc m:val="centerGroup"/>
                    </m:oMathParaPr>
                    <m:oMath xmlns:m="http://schemas.openxmlformats.org/officeDocument/2006/math">
                      <m:d>
                        <m:dPr>
                          <m:ctrlPr>
                            <a:rPr lang="en-US" altLang="zh-CN" sz="2400" b="1" i="1">
                              <a:latin typeface="Cambria Math" panose="02040503050406030204" pitchFamily="18" charset="0"/>
                            </a:rPr>
                          </m:ctrlPr>
                        </m:dPr>
                        <m:e>
                          <m:r>
                            <a:rPr lang="en-US" altLang="zh-CN" sz="2400" b="1" i="1">
                              <a:latin typeface="Cambria Math" panose="02040503050406030204"/>
                            </a:rPr>
                            <m:t>𝒙</m:t>
                          </m:r>
                          <m:r>
                            <a:rPr lang="en-US" altLang="zh-CN" sz="2400" b="1" i="1">
                              <a:latin typeface="Cambria Math" panose="02040503050406030204"/>
                            </a:rPr>
                            <m:t>,</m:t>
                          </m:r>
                          <m:sSub>
                            <m:sSubPr>
                              <m:ctrlPr>
                                <a:rPr lang="en-US" altLang="zh-CN" sz="2400" b="1" i="1">
                                  <a:latin typeface="Cambria Math" panose="02040503050406030204" pitchFamily="18" charset="0"/>
                                </a:rPr>
                              </m:ctrlPr>
                            </m:sSubPr>
                            <m:e>
                              <m:r>
                                <a:rPr lang="zh-CN" altLang="en-US" sz="2400" b="1" i="1">
                                  <a:latin typeface="Cambria Math" panose="02040503050406030204"/>
                                </a:rPr>
                                <m:t>𝜺</m:t>
                              </m:r>
                            </m:e>
                            <m:sub>
                              <m:r>
                                <a:rPr lang="en-US" altLang="zh-CN" sz="2400" i="1">
                                  <a:latin typeface="Cambria Math" panose="02040503050406030204"/>
                                </a:rPr>
                                <m:t>1</m:t>
                              </m:r>
                            </m:sub>
                          </m:sSub>
                        </m:e>
                      </m:d>
                      <m:r>
                        <a:rPr lang="en-US" altLang="zh-CN" sz="2400" b="1" i="1">
                          <a:latin typeface="Cambria Math" panose="02040503050406030204"/>
                        </a:rPr>
                        <m:t>=</m:t>
                      </m:r>
                      <m:sSub>
                        <m:sSubPr>
                          <m:ctrlPr>
                            <a:rPr lang="en-US" altLang="zh-CN" sz="2400" i="1">
                              <a:latin typeface="Cambria Math" panose="02040503050406030204" pitchFamily="18" charset="0"/>
                            </a:rPr>
                          </m:ctrlPr>
                        </m:sSubPr>
                        <m:e>
                          <m:r>
                            <a:rPr lang="en-US" altLang="zh-CN" sz="2400" i="1">
                              <a:latin typeface="Cambria Math" panose="02040503050406030204"/>
                            </a:rPr>
                            <m:t>𝑘</m:t>
                          </m:r>
                        </m:e>
                        <m:sub>
                          <m:r>
                            <a:rPr lang="en-US" altLang="zh-CN" sz="2400" i="1">
                              <a:latin typeface="Cambria Math" panose="02040503050406030204"/>
                            </a:rPr>
                            <m:t>1</m:t>
                          </m:r>
                        </m:sub>
                      </m:sSub>
                      <m:sSub>
                        <m:sSubPr>
                          <m:ctrlPr>
                            <a:rPr lang="en-US" altLang="zh-CN" sz="2400" b="1" i="1">
                              <a:latin typeface="Cambria Math" panose="02040503050406030204" pitchFamily="18" charset="0"/>
                            </a:rPr>
                          </m:ctrlPr>
                        </m:sSubPr>
                        <m:e>
                          <m:r>
                            <a:rPr lang="en-US" altLang="zh-CN" sz="2400" b="1" i="1">
                              <a:latin typeface="Cambria Math" panose="02040503050406030204"/>
                            </a:rPr>
                            <m:t>(</m:t>
                          </m:r>
                          <m:r>
                            <a:rPr lang="zh-CN" altLang="en-US" sz="2400" b="1" i="1">
                              <a:latin typeface="Cambria Math" panose="02040503050406030204"/>
                            </a:rPr>
                            <m:t>𝜺</m:t>
                          </m:r>
                        </m:e>
                        <m:sub>
                          <m:r>
                            <a:rPr lang="en-US" altLang="zh-CN" sz="2400" i="1">
                              <a:latin typeface="Cambria Math" panose="02040503050406030204"/>
                            </a:rPr>
                            <m:t>1</m:t>
                          </m:r>
                        </m:sub>
                      </m:sSub>
                      <m:r>
                        <a:rPr lang="en-US" altLang="zh-CN" sz="2400" b="1" i="1">
                          <a:latin typeface="Cambria Math" panose="02040503050406030204"/>
                        </a:rPr>
                        <m:t>,</m:t>
                      </m:r>
                      <m:sSub>
                        <m:sSubPr>
                          <m:ctrlPr>
                            <a:rPr lang="en-US" altLang="zh-CN" sz="2400" b="1" i="1">
                              <a:latin typeface="Cambria Math" panose="02040503050406030204" pitchFamily="18" charset="0"/>
                            </a:rPr>
                          </m:ctrlPr>
                        </m:sSubPr>
                        <m:e>
                          <m:r>
                            <a:rPr lang="zh-CN" altLang="en-US" sz="2400" b="1" i="1">
                              <a:latin typeface="Cambria Math" panose="02040503050406030204"/>
                            </a:rPr>
                            <m:t>𝜺</m:t>
                          </m:r>
                        </m:e>
                        <m:sub>
                          <m:r>
                            <a:rPr lang="en-US" altLang="zh-CN" sz="2400" i="1">
                              <a:latin typeface="Cambria Math" panose="02040503050406030204"/>
                            </a:rPr>
                            <m:t>1</m:t>
                          </m:r>
                        </m:sub>
                      </m:sSub>
                      <m:r>
                        <a:rPr lang="en-US" altLang="zh-CN" sz="2400" i="1">
                          <a:latin typeface="Cambria Math" panose="02040503050406030204"/>
                        </a:rPr>
                        <m:t>)+</m:t>
                      </m:r>
                      <m:sSub>
                        <m:sSubPr>
                          <m:ctrlPr>
                            <a:rPr lang="en-US" altLang="zh-CN" sz="2400" i="1">
                              <a:latin typeface="Cambria Math" panose="02040503050406030204" pitchFamily="18" charset="0"/>
                            </a:rPr>
                          </m:ctrlPr>
                        </m:sSubPr>
                        <m:e>
                          <m:r>
                            <a:rPr lang="en-US" altLang="zh-CN" sz="2400" i="1">
                              <a:latin typeface="Cambria Math" panose="02040503050406030204"/>
                            </a:rPr>
                            <m:t>𝑘</m:t>
                          </m:r>
                        </m:e>
                        <m:sub>
                          <m:r>
                            <a:rPr lang="en-US" altLang="zh-CN" sz="2400" i="1">
                              <a:latin typeface="Cambria Math" panose="02040503050406030204"/>
                            </a:rPr>
                            <m:t>2</m:t>
                          </m:r>
                        </m:sub>
                      </m:sSub>
                      <m:sSub>
                        <m:sSubPr>
                          <m:ctrlPr>
                            <a:rPr lang="en-US" altLang="zh-CN" sz="2400" b="1" i="1">
                              <a:latin typeface="Cambria Math" panose="02040503050406030204" pitchFamily="18" charset="0"/>
                            </a:rPr>
                          </m:ctrlPr>
                        </m:sSubPr>
                        <m:e>
                          <m:r>
                            <a:rPr lang="en-US" altLang="zh-CN" sz="2400" b="1" i="1">
                              <a:latin typeface="Cambria Math" panose="02040503050406030204"/>
                            </a:rPr>
                            <m:t>(</m:t>
                          </m:r>
                          <m:r>
                            <a:rPr lang="zh-CN" altLang="en-US" sz="2400" b="1" i="1">
                              <a:latin typeface="Cambria Math" panose="02040503050406030204"/>
                            </a:rPr>
                            <m:t>𝜺</m:t>
                          </m:r>
                        </m:e>
                        <m:sub>
                          <m:r>
                            <a:rPr lang="en-US" altLang="zh-CN" sz="2400" i="1">
                              <a:latin typeface="Cambria Math" panose="02040503050406030204"/>
                            </a:rPr>
                            <m:t>2</m:t>
                          </m:r>
                        </m:sub>
                      </m:sSub>
                      <m:r>
                        <a:rPr lang="en-US" altLang="zh-CN" sz="2400" b="1" i="1">
                          <a:latin typeface="Cambria Math" panose="02040503050406030204"/>
                        </a:rPr>
                        <m:t>,</m:t>
                      </m:r>
                      <m:sSub>
                        <m:sSubPr>
                          <m:ctrlPr>
                            <a:rPr lang="en-US" altLang="zh-CN" sz="2400" b="1" i="1">
                              <a:latin typeface="Cambria Math" panose="02040503050406030204" pitchFamily="18" charset="0"/>
                            </a:rPr>
                          </m:ctrlPr>
                        </m:sSubPr>
                        <m:e>
                          <m:r>
                            <a:rPr lang="zh-CN" altLang="en-US" sz="2400" b="1" i="1">
                              <a:latin typeface="Cambria Math" panose="02040503050406030204"/>
                            </a:rPr>
                            <m:t>𝜺</m:t>
                          </m:r>
                        </m:e>
                        <m:sub>
                          <m:r>
                            <a:rPr lang="en-US" altLang="zh-CN" sz="2400" i="1">
                              <a:latin typeface="Cambria Math" panose="02040503050406030204"/>
                            </a:rPr>
                            <m:t>1</m:t>
                          </m:r>
                        </m:sub>
                      </m:sSub>
                      <m:r>
                        <a:rPr lang="en-US" altLang="zh-CN" sz="2400" i="1">
                          <a:latin typeface="Cambria Math" panose="02040503050406030204"/>
                        </a:rPr>
                        <m:t>)+</m:t>
                      </m:r>
                      <m:sSub>
                        <m:sSubPr>
                          <m:ctrlPr>
                            <a:rPr lang="en-US" altLang="zh-CN" sz="2400" i="1">
                              <a:latin typeface="Cambria Math" panose="02040503050406030204" pitchFamily="18" charset="0"/>
                            </a:rPr>
                          </m:ctrlPr>
                        </m:sSubPr>
                        <m:e>
                          <m:r>
                            <a:rPr lang="en-US" altLang="zh-CN" sz="2400" i="1">
                              <a:latin typeface="Cambria Math" panose="02040503050406030204"/>
                            </a:rPr>
                            <m:t>𝑘</m:t>
                          </m:r>
                        </m:e>
                        <m:sub>
                          <m:r>
                            <a:rPr lang="en-US" altLang="zh-CN" sz="2400" i="1">
                              <a:latin typeface="Cambria Math" panose="02040503050406030204"/>
                            </a:rPr>
                            <m:t>3</m:t>
                          </m:r>
                        </m:sub>
                      </m:sSub>
                      <m:sSub>
                        <m:sSubPr>
                          <m:ctrlPr>
                            <a:rPr lang="en-US" altLang="zh-CN" sz="2400" b="1" i="1">
                              <a:latin typeface="Cambria Math" panose="02040503050406030204" pitchFamily="18" charset="0"/>
                            </a:rPr>
                          </m:ctrlPr>
                        </m:sSubPr>
                        <m:e>
                          <m:r>
                            <a:rPr lang="en-US" altLang="zh-CN" sz="2400" b="1" i="1">
                              <a:latin typeface="Cambria Math" panose="02040503050406030204"/>
                            </a:rPr>
                            <m:t>(</m:t>
                          </m:r>
                          <m:r>
                            <a:rPr lang="zh-CN" altLang="en-US" sz="2400" b="1" i="1">
                              <a:latin typeface="Cambria Math" panose="02040503050406030204"/>
                            </a:rPr>
                            <m:t>𝜺</m:t>
                          </m:r>
                        </m:e>
                        <m:sub>
                          <m:r>
                            <a:rPr lang="en-US" altLang="zh-CN" sz="2400" i="1">
                              <a:latin typeface="Cambria Math" panose="02040503050406030204"/>
                            </a:rPr>
                            <m:t>3</m:t>
                          </m:r>
                        </m:sub>
                      </m:sSub>
                      <m:r>
                        <a:rPr lang="en-US" altLang="zh-CN" sz="2400" b="1" i="1">
                          <a:latin typeface="Cambria Math" panose="02040503050406030204"/>
                        </a:rPr>
                        <m:t>,</m:t>
                      </m:r>
                      <m:sSub>
                        <m:sSubPr>
                          <m:ctrlPr>
                            <a:rPr lang="en-US" altLang="zh-CN" sz="2400" b="1" i="1">
                              <a:latin typeface="Cambria Math" panose="02040503050406030204" pitchFamily="18" charset="0"/>
                            </a:rPr>
                          </m:ctrlPr>
                        </m:sSubPr>
                        <m:e>
                          <m:r>
                            <a:rPr lang="zh-CN" altLang="en-US" sz="2400" b="1" i="1">
                              <a:latin typeface="Cambria Math" panose="02040503050406030204"/>
                            </a:rPr>
                            <m:t>𝜺</m:t>
                          </m:r>
                        </m:e>
                        <m:sub>
                          <m:r>
                            <a:rPr lang="en-US" altLang="zh-CN" sz="2400" i="1">
                              <a:latin typeface="Cambria Math" panose="02040503050406030204"/>
                            </a:rPr>
                            <m:t>1</m:t>
                          </m:r>
                        </m:sub>
                      </m:sSub>
                      <m:r>
                        <m:rPr>
                          <m:nor/>
                        </m:rPr>
                        <a:rPr lang="en-US" altLang="zh-CN" sz="2400">
                          <a:latin typeface="Cambria Math" panose="02040503050406030204"/>
                        </a:rPr>
                        <m:t>)</m:t>
                      </m:r>
                    </m:oMath>
                  </m:oMathPara>
                </a14:m>
                <a:endParaRPr lang="en-US" altLang="zh-CN" sz="2400" dirty="0">
                  <a:latin typeface="仿宋" panose="02010609060101010101" pitchFamily="49" charset="-122"/>
                  <a:ea typeface="仿宋" panose="02010609060101010101" pitchFamily="49" charset="-122"/>
                </a:endParaRPr>
              </a:p>
              <a:p>
                <a:pPr>
                  <a:lnSpc>
                    <a:spcPct val="120000"/>
                  </a:lnSpc>
                  <a:spcBef>
                    <a:spcPts val="0"/>
                  </a:spcBef>
                </a:pPr>
                <a14:m>
                  <m:oMathPara xmlns:m="http://schemas.openxmlformats.org/officeDocument/2006/math">
                    <m:oMathParaPr>
                      <m:jc m:val="centerGroup"/>
                    </m:oMathParaPr>
                    <m:oMath xmlns:m="http://schemas.openxmlformats.org/officeDocument/2006/math">
                      <m:d>
                        <m:dPr>
                          <m:ctrlPr>
                            <a:rPr lang="en-US" altLang="zh-CN" sz="2400" b="1" i="1">
                              <a:latin typeface="Cambria Math" panose="02040503050406030204" pitchFamily="18" charset="0"/>
                            </a:rPr>
                          </m:ctrlPr>
                        </m:dPr>
                        <m:e>
                          <m:r>
                            <a:rPr lang="en-US" altLang="zh-CN" sz="2400" b="1" i="1">
                              <a:latin typeface="Cambria Math" panose="02040503050406030204"/>
                            </a:rPr>
                            <m:t>𝒙</m:t>
                          </m:r>
                          <m:r>
                            <a:rPr lang="en-US" altLang="zh-CN" sz="2400" b="1" i="1">
                              <a:latin typeface="Cambria Math" panose="02040503050406030204"/>
                            </a:rPr>
                            <m:t>,</m:t>
                          </m:r>
                          <m:sSub>
                            <m:sSubPr>
                              <m:ctrlPr>
                                <a:rPr lang="en-US" altLang="zh-CN" sz="2400" b="1" i="1">
                                  <a:latin typeface="Cambria Math" panose="02040503050406030204" pitchFamily="18" charset="0"/>
                                </a:rPr>
                              </m:ctrlPr>
                            </m:sSubPr>
                            <m:e>
                              <m:r>
                                <a:rPr lang="zh-CN" altLang="en-US" sz="2400" b="1" i="1">
                                  <a:latin typeface="Cambria Math" panose="02040503050406030204"/>
                                </a:rPr>
                                <m:t>𝜺</m:t>
                              </m:r>
                            </m:e>
                            <m:sub>
                              <m:r>
                                <a:rPr lang="en-US" altLang="zh-CN" sz="2400" i="1">
                                  <a:latin typeface="Cambria Math" panose="02040503050406030204"/>
                                </a:rPr>
                                <m:t>2</m:t>
                              </m:r>
                            </m:sub>
                          </m:sSub>
                        </m:e>
                      </m:d>
                      <m:r>
                        <a:rPr lang="en-US" altLang="zh-CN" sz="2400" b="1" i="1">
                          <a:latin typeface="Cambria Math" panose="02040503050406030204"/>
                        </a:rPr>
                        <m:t>=</m:t>
                      </m:r>
                      <m:sSub>
                        <m:sSubPr>
                          <m:ctrlPr>
                            <a:rPr lang="en-US" altLang="zh-CN" sz="2400" i="1">
                              <a:latin typeface="Cambria Math" panose="02040503050406030204" pitchFamily="18" charset="0"/>
                            </a:rPr>
                          </m:ctrlPr>
                        </m:sSubPr>
                        <m:e>
                          <m:r>
                            <a:rPr lang="en-US" altLang="zh-CN" sz="2400" i="1">
                              <a:latin typeface="Cambria Math" panose="02040503050406030204"/>
                            </a:rPr>
                            <m:t>𝑘</m:t>
                          </m:r>
                        </m:e>
                        <m:sub>
                          <m:r>
                            <a:rPr lang="en-US" altLang="zh-CN" sz="2400" i="1">
                              <a:latin typeface="Cambria Math" panose="02040503050406030204"/>
                            </a:rPr>
                            <m:t>1</m:t>
                          </m:r>
                        </m:sub>
                      </m:sSub>
                      <m:sSub>
                        <m:sSubPr>
                          <m:ctrlPr>
                            <a:rPr lang="en-US" altLang="zh-CN" sz="2400" b="1" i="1">
                              <a:latin typeface="Cambria Math" panose="02040503050406030204" pitchFamily="18" charset="0"/>
                            </a:rPr>
                          </m:ctrlPr>
                        </m:sSubPr>
                        <m:e>
                          <m:r>
                            <a:rPr lang="en-US" altLang="zh-CN" sz="2400" b="1" i="1">
                              <a:latin typeface="Cambria Math" panose="02040503050406030204"/>
                            </a:rPr>
                            <m:t>(</m:t>
                          </m:r>
                          <m:r>
                            <a:rPr lang="zh-CN" altLang="en-US" sz="2400" b="1" i="1">
                              <a:latin typeface="Cambria Math" panose="02040503050406030204"/>
                            </a:rPr>
                            <m:t>𝜺</m:t>
                          </m:r>
                        </m:e>
                        <m:sub>
                          <m:r>
                            <a:rPr lang="en-US" altLang="zh-CN" sz="2400" i="1">
                              <a:latin typeface="Cambria Math" panose="02040503050406030204"/>
                            </a:rPr>
                            <m:t>1</m:t>
                          </m:r>
                        </m:sub>
                      </m:sSub>
                      <m:r>
                        <a:rPr lang="en-US" altLang="zh-CN" sz="2400" b="1" i="1">
                          <a:latin typeface="Cambria Math" panose="02040503050406030204"/>
                        </a:rPr>
                        <m:t>,</m:t>
                      </m:r>
                      <m:sSub>
                        <m:sSubPr>
                          <m:ctrlPr>
                            <a:rPr lang="en-US" altLang="zh-CN" sz="2400" b="1" i="1">
                              <a:latin typeface="Cambria Math" panose="02040503050406030204" pitchFamily="18" charset="0"/>
                            </a:rPr>
                          </m:ctrlPr>
                        </m:sSubPr>
                        <m:e>
                          <m:r>
                            <a:rPr lang="zh-CN" altLang="en-US" sz="2400" b="1" i="1">
                              <a:latin typeface="Cambria Math" panose="02040503050406030204"/>
                            </a:rPr>
                            <m:t>𝜺</m:t>
                          </m:r>
                        </m:e>
                        <m:sub>
                          <m:r>
                            <a:rPr lang="en-US" altLang="zh-CN" sz="2400" i="1">
                              <a:latin typeface="Cambria Math" panose="02040503050406030204"/>
                            </a:rPr>
                            <m:t>2</m:t>
                          </m:r>
                        </m:sub>
                      </m:sSub>
                      <m:r>
                        <a:rPr lang="en-US" altLang="zh-CN" sz="2400" i="1">
                          <a:latin typeface="Cambria Math" panose="02040503050406030204"/>
                        </a:rPr>
                        <m:t>)+</m:t>
                      </m:r>
                      <m:sSub>
                        <m:sSubPr>
                          <m:ctrlPr>
                            <a:rPr lang="en-US" altLang="zh-CN" sz="2400" i="1">
                              <a:latin typeface="Cambria Math" panose="02040503050406030204" pitchFamily="18" charset="0"/>
                            </a:rPr>
                          </m:ctrlPr>
                        </m:sSubPr>
                        <m:e>
                          <m:r>
                            <a:rPr lang="en-US" altLang="zh-CN" sz="2400" i="1">
                              <a:latin typeface="Cambria Math" panose="02040503050406030204"/>
                            </a:rPr>
                            <m:t>𝑘</m:t>
                          </m:r>
                        </m:e>
                        <m:sub>
                          <m:r>
                            <a:rPr lang="en-US" altLang="zh-CN" sz="2400" i="1">
                              <a:latin typeface="Cambria Math" panose="02040503050406030204"/>
                            </a:rPr>
                            <m:t>2</m:t>
                          </m:r>
                        </m:sub>
                      </m:sSub>
                      <m:sSub>
                        <m:sSubPr>
                          <m:ctrlPr>
                            <a:rPr lang="en-US" altLang="zh-CN" sz="2400" b="1" i="1">
                              <a:latin typeface="Cambria Math" panose="02040503050406030204" pitchFamily="18" charset="0"/>
                            </a:rPr>
                          </m:ctrlPr>
                        </m:sSubPr>
                        <m:e>
                          <m:r>
                            <a:rPr lang="en-US" altLang="zh-CN" sz="2400" b="1" i="1">
                              <a:latin typeface="Cambria Math" panose="02040503050406030204"/>
                            </a:rPr>
                            <m:t>(</m:t>
                          </m:r>
                          <m:r>
                            <a:rPr lang="zh-CN" altLang="en-US" sz="2400" b="1" i="1">
                              <a:latin typeface="Cambria Math" panose="02040503050406030204"/>
                            </a:rPr>
                            <m:t>𝜺</m:t>
                          </m:r>
                        </m:e>
                        <m:sub>
                          <m:r>
                            <a:rPr lang="en-US" altLang="zh-CN" sz="2400" i="1">
                              <a:latin typeface="Cambria Math" panose="02040503050406030204"/>
                            </a:rPr>
                            <m:t>2</m:t>
                          </m:r>
                        </m:sub>
                      </m:sSub>
                      <m:r>
                        <a:rPr lang="en-US" altLang="zh-CN" sz="2400" b="1" i="1">
                          <a:latin typeface="Cambria Math" panose="02040503050406030204"/>
                        </a:rPr>
                        <m:t>,</m:t>
                      </m:r>
                      <m:sSub>
                        <m:sSubPr>
                          <m:ctrlPr>
                            <a:rPr lang="en-US" altLang="zh-CN" sz="2400" b="1" i="1">
                              <a:latin typeface="Cambria Math" panose="02040503050406030204" pitchFamily="18" charset="0"/>
                            </a:rPr>
                          </m:ctrlPr>
                        </m:sSubPr>
                        <m:e>
                          <m:r>
                            <a:rPr lang="zh-CN" altLang="en-US" sz="2400" b="1" i="1">
                              <a:latin typeface="Cambria Math" panose="02040503050406030204"/>
                            </a:rPr>
                            <m:t>𝜺</m:t>
                          </m:r>
                        </m:e>
                        <m:sub>
                          <m:r>
                            <a:rPr lang="en-US" altLang="zh-CN" sz="2400" i="1">
                              <a:latin typeface="Cambria Math" panose="02040503050406030204"/>
                            </a:rPr>
                            <m:t>2</m:t>
                          </m:r>
                        </m:sub>
                      </m:sSub>
                      <m:r>
                        <a:rPr lang="en-US" altLang="zh-CN" sz="2400" i="1">
                          <a:latin typeface="Cambria Math" panose="02040503050406030204"/>
                        </a:rPr>
                        <m:t>)+</m:t>
                      </m:r>
                      <m:sSub>
                        <m:sSubPr>
                          <m:ctrlPr>
                            <a:rPr lang="en-US" altLang="zh-CN" sz="2400" i="1">
                              <a:latin typeface="Cambria Math" panose="02040503050406030204" pitchFamily="18" charset="0"/>
                            </a:rPr>
                          </m:ctrlPr>
                        </m:sSubPr>
                        <m:e>
                          <m:r>
                            <a:rPr lang="en-US" altLang="zh-CN" sz="2400" i="1">
                              <a:latin typeface="Cambria Math" panose="02040503050406030204"/>
                            </a:rPr>
                            <m:t>𝑘</m:t>
                          </m:r>
                        </m:e>
                        <m:sub>
                          <m:r>
                            <a:rPr lang="en-US" altLang="zh-CN" sz="2400" i="1">
                              <a:latin typeface="Cambria Math" panose="02040503050406030204"/>
                            </a:rPr>
                            <m:t>3</m:t>
                          </m:r>
                        </m:sub>
                      </m:sSub>
                      <m:sSub>
                        <m:sSubPr>
                          <m:ctrlPr>
                            <a:rPr lang="en-US" altLang="zh-CN" sz="2400" b="1" i="1">
                              <a:latin typeface="Cambria Math" panose="02040503050406030204" pitchFamily="18" charset="0"/>
                            </a:rPr>
                          </m:ctrlPr>
                        </m:sSubPr>
                        <m:e>
                          <m:r>
                            <a:rPr lang="en-US" altLang="zh-CN" sz="2400" b="1" i="1">
                              <a:latin typeface="Cambria Math" panose="02040503050406030204"/>
                            </a:rPr>
                            <m:t>(</m:t>
                          </m:r>
                          <m:r>
                            <a:rPr lang="zh-CN" altLang="en-US" sz="2400" b="1" i="1">
                              <a:latin typeface="Cambria Math" panose="02040503050406030204"/>
                            </a:rPr>
                            <m:t>𝜺</m:t>
                          </m:r>
                        </m:e>
                        <m:sub>
                          <m:r>
                            <a:rPr lang="en-US" altLang="zh-CN" sz="2400" i="1">
                              <a:latin typeface="Cambria Math" panose="02040503050406030204"/>
                            </a:rPr>
                            <m:t>3</m:t>
                          </m:r>
                        </m:sub>
                      </m:sSub>
                      <m:r>
                        <a:rPr lang="en-US" altLang="zh-CN" sz="2400" b="1" i="1">
                          <a:latin typeface="Cambria Math" panose="02040503050406030204"/>
                        </a:rPr>
                        <m:t>,</m:t>
                      </m:r>
                      <m:sSub>
                        <m:sSubPr>
                          <m:ctrlPr>
                            <a:rPr lang="en-US" altLang="zh-CN" sz="2400" b="1" i="1">
                              <a:latin typeface="Cambria Math" panose="02040503050406030204" pitchFamily="18" charset="0"/>
                            </a:rPr>
                          </m:ctrlPr>
                        </m:sSubPr>
                        <m:e>
                          <m:r>
                            <a:rPr lang="zh-CN" altLang="en-US" sz="2400" b="1" i="1">
                              <a:latin typeface="Cambria Math" panose="02040503050406030204"/>
                            </a:rPr>
                            <m:t>𝜺</m:t>
                          </m:r>
                        </m:e>
                        <m:sub>
                          <m:r>
                            <a:rPr lang="en-US" altLang="zh-CN" sz="2400" i="1">
                              <a:latin typeface="Cambria Math" panose="02040503050406030204"/>
                            </a:rPr>
                            <m:t>2</m:t>
                          </m:r>
                        </m:sub>
                      </m:sSub>
                      <m:r>
                        <m:rPr>
                          <m:nor/>
                        </m:rPr>
                        <a:rPr lang="en-US" altLang="zh-CN" sz="2400">
                          <a:latin typeface="Cambria Math" panose="02040503050406030204"/>
                        </a:rPr>
                        <m:t>)</m:t>
                      </m:r>
                    </m:oMath>
                  </m:oMathPara>
                </a14:m>
                <a:endParaRPr lang="en-US" altLang="zh-CN" sz="2400" dirty="0">
                  <a:latin typeface="仿宋" panose="02010609060101010101" pitchFamily="49" charset="-122"/>
                  <a:ea typeface="仿宋" panose="02010609060101010101" pitchFamily="49" charset="-122"/>
                </a:endParaRPr>
              </a:p>
              <a:p>
                <a:pPr>
                  <a:lnSpc>
                    <a:spcPct val="120000"/>
                  </a:lnSpc>
                  <a:spcBef>
                    <a:spcPts val="0"/>
                  </a:spcBef>
                </a:pPr>
                <a14:m>
                  <m:oMathPara xmlns:m="http://schemas.openxmlformats.org/officeDocument/2006/math">
                    <m:oMathParaPr>
                      <m:jc m:val="centerGroup"/>
                    </m:oMathParaPr>
                    <m:oMath xmlns:m="http://schemas.openxmlformats.org/officeDocument/2006/math">
                      <m:d>
                        <m:dPr>
                          <m:ctrlPr>
                            <a:rPr lang="en-US" altLang="zh-CN" sz="2400" b="1" i="1">
                              <a:latin typeface="Cambria Math" panose="02040503050406030204" pitchFamily="18" charset="0"/>
                            </a:rPr>
                          </m:ctrlPr>
                        </m:dPr>
                        <m:e>
                          <m:r>
                            <a:rPr lang="en-US" altLang="zh-CN" sz="2400" b="1" i="1">
                              <a:latin typeface="Cambria Math" panose="02040503050406030204"/>
                            </a:rPr>
                            <m:t>𝒙</m:t>
                          </m:r>
                          <m:r>
                            <a:rPr lang="en-US" altLang="zh-CN" sz="2400" b="1" i="1">
                              <a:latin typeface="Cambria Math" panose="02040503050406030204"/>
                            </a:rPr>
                            <m:t>,</m:t>
                          </m:r>
                          <m:sSub>
                            <m:sSubPr>
                              <m:ctrlPr>
                                <a:rPr lang="en-US" altLang="zh-CN" sz="2400" b="1" i="1">
                                  <a:latin typeface="Cambria Math" panose="02040503050406030204" pitchFamily="18" charset="0"/>
                                </a:rPr>
                              </m:ctrlPr>
                            </m:sSubPr>
                            <m:e>
                              <m:r>
                                <a:rPr lang="zh-CN" altLang="en-US" sz="2400" b="1" i="1">
                                  <a:latin typeface="Cambria Math" panose="02040503050406030204"/>
                                </a:rPr>
                                <m:t>𝜺</m:t>
                              </m:r>
                            </m:e>
                            <m:sub>
                              <m:r>
                                <a:rPr lang="en-US" altLang="zh-CN" sz="2400" i="1">
                                  <a:latin typeface="Cambria Math" panose="02040503050406030204"/>
                                </a:rPr>
                                <m:t>3</m:t>
                              </m:r>
                            </m:sub>
                          </m:sSub>
                        </m:e>
                      </m:d>
                      <m:r>
                        <a:rPr lang="en-US" altLang="zh-CN" sz="2400" b="1" i="1">
                          <a:latin typeface="Cambria Math" panose="02040503050406030204"/>
                        </a:rPr>
                        <m:t>=</m:t>
                      </m:r>
                      <m:sSub>
                        <m:sSubPr>
                          <m:ctrlPr>
                            <a:rPr lang="en-US" altLang="zh-CN" sz="2400" i="1">
                              <a:latin typeface="Cambria Math" panose="02040503050406030204" pitchFamily="18" charset="0"/>
                            </a:rPr>
                          </m:ctrlPr>
                        </m:sSubPr>
                        <m:e>
                          <m:r>
                            <a:rPr lang="en-US" altLang="zh-CN" sz="2400" i="1">
                              <a:latin typeface="Cambria Math" panose="02040503050406030204"/>
                            </a:rPr>
                            <m:t>𝑘</m:t>
                          </m:r>
                        </m:e>
                        <m:sub>
                          <m:r>
                            <a:rPr lang="en-US" altLang="zh-CN" sz="2400" i="1">
                              <a:latin typeface="Cambria Math" panose="02040503050406030204"/>
                            </a:rPr>
                            <m:t>1</m:t>
                          </m:r>
                        </m:sub>
                      </m:sSub>
                      <m:sSub>
                        <m:sSubPr>
                          <m:ctrlPr>
                            <a:rPr lang="en-US" altLang="zh-CN" sz="2400" b="1" i="1">
                              <a:latin typeface="Cambria Math" panose="02040503050406030204" pitchFamily="18" charset="0"/>
                            </a:rPr>
                          </m:ctrlPr>
                        </m:sSubPr>
                        <m:e>
                          <m:r>
                            <a:rPr lang="en-US" altLang="zh-CN" sz="2400" b="1" i="1">
                              <a:latin typeface="Cambria Math" panose="02040503050406030204"/>
                            </a:rPr>
                            <m:t>(</m:t>
                          </m:r>
                          <m:r>
                            <a:rPr lang="zh-CN" altLang="en-US" sz="2400" b="1" i="1">
                              <a:latin typeface="Cambria Math" panose="02040503050406030204"/>
                            </a:rPr>
                            <m:t>𝜺</m:t>
                          </m:r>
                        </m:e>
                        <m:sub>
                          <m:r>
                            <a:rPr lang="en-US" altLang="zh-CN" sz="2400" i="1">
                              <a:latin typeface="Cambria Math" panose="02040503050406030204"/>
                            </a:rPr>
                            <m:t>1</m:t>
                          </m:r>
                        </m:sub>
                      </m:sSub>
                      <m:r>
                        <a:rPr lang="en-US" altLang="zh-CN" sz="2400" b="1" i="1">
                          <a:latin typeface="Cambria Math" panose="02040503050406030204"/>
                        </a:rPr>
                        <m:t>,</m:t>
                      </m:r>
                      <m:sSub>
                        <m:sSubPr>
                          <m:ctrlPr>
                            <a:rPr lang="en-US" altLang="zh-CN" sz="2400" b="1" i="1">
                              <a:latin typeface="Cambria Math" panose="02040503050406030204" pitchFamily="18" charset="0"/>
                            </a:rPr>
                          </m:ctrlPr>
                        </m:sSubPr>
                        <m:e>
                          <m:r>
                            <a:rPr lang="zh-CN" altLang="en-US" sz="2400" b="1" i="1">
                              <a:latin typeface="Cambria Math" panose="02040503050406030204"/>
                            </a:rPr>
                            <m:t>𝜺</m:t>
                          </m:r>
                        </m:e>
                        <m:sub>
                          <m:r>
                            <a:rPr lang="en-US" altLang="zh-CN" sz="2400" i="1">
                              <a:latin typeface="Cambria Math" panose="02040503050406030204"/>
                            </a:rPr>
                            <m:t>3</m:t>
                          </m:r>
                        </m:sub>
                      </m:sSub>
                      <m:r>
                        <a:rPr lang="en-US" altLang="zh-CN" sz="2400" i="1">
                          <a:latin typeface="Cambria Math" panose="02040503050406030204"/>
                        </a:rPr>
                        <m:t>)+</m:t>
                      </m:r>
                      <m:sSub>
                        <m:sSubPr>
                          <m:ctrlPr>
                            <a:rPr lang="en-US" altLang="zh-CN" sz="2400" i="1">
                              <a:latin typeface="Cambria Math" panose="02040503050406030204" pitchFamily="18" charset="0"/>
                            </a:rPr>
                          </m:ctrlPr>
                        </m:sSubPr>
                        <m:e>
                          <m:r>
                            <a:rPr lang="en-US" altLang="zh-CN" sz="2400" i="1">
                              <a:latin typeface="Cambria Math" panose="02040503050406030204"/>
                            </a:rPr>
                            <m:t>𝑘</m:t>
                          </m:r>
                        </m:e>
                        <m:sub>
                          <m:r>
                            <a:rPr lang="en-US" altLang="zh-CN" sz="2400" i="1">
                              <a:latin typeface="Cambria Math" panose="02040503050406030204"/>
                            </a:rPr>
                            <m:t>2</m:t>
                          </m:r>
                        </m:sub>
                      </m:sSub>
                      <m:sSub>
                        <m:sSubPr>
                          <m:ctrlPr>
                            <a:rPr lang="en-US" altLang="zh-CN" sz="2400" b="1" i="1">
                              <a:latin typeface="Cambria Math" panose="02040503050406030204" pitchFamily="18" charset="0"/>
                            </a:rPr>
                          </m:ctrlPr>
                        </m:sSubPr>
                        <m:e>
                          <m:r>
                            <a:rPr lang="en-US" altLang="zh-CN" sz="2400" b="1" i="1">
                              <a:latin typeface="Cambria Math" panose="02040503050406030204"/>
                            </a:rPr>
                            <m:t>(</m:t>
                          </m:r>
                          <m:r>
                            <a:rPr lang="zh-CN" altLang="en-US" sz="2400" b="1" i="1">
                              <a:latin typeface="Cambria Math" panose="02040503050406030204"/>
                            </a:rPr>
                            <m:t>𝜺</m:t>
                          </m:r>
                        </m:e>
                        <m:sub>
                          <m:r>
                            <a:rPr lang="en-US" altLang="zh-CN" sz="2400" i="1">
                              <a:latin typeface="Cambria Math" panose="02040503050406030204"/>
                            </a:rPr>
                            <m:t>2</m:t>
                          </m:r>
                        </m:sub>
                      </m:sSub>
                      <m:r>
                        <a:rPr lang="en-US" altLang="zh-CN" sz="2400" b="1" i="1">
                          <a:latin typeface="Cambria Math" panose="02040503050406030204"/>
                        </a:rPr>
                        <m:t>,</m:t>
                      </m:r>
                      <m:sSub>
                        <m:sSubPr>
                          <m:ctrlPr>
                            <a:rPr lang="en-US" altLang="zh-CN" sz="2400" b="1" i="1">
                              <a:latin typeface="Cambria Math" panose="02040503050406030204" pitchFamily="18" charset="0"/>
                            </a:rPr>
                          </m:ctrlPr>
                        </m:sSubPr>
                        <m:e>
                          <m:r>
                            <a:rPr lang="zh-CN" altLang="en-US" sz="2400" b="1" i="1">
                              <a:latin typeface="Cambria Math" panose="02040503050406030204"/>
                            </a:rPr>
                            <m:t>𝜺</m:t>
                          </m:r>
                        </m:e>
                        <m:sub>
                          <m:r>
                            <a:rPr lang="en-US" altLang="zh-CN" sz="2400" i="1">
                              <a:latin typeface="Cambria Math" panose="02040503050406030204"/>
                            </a:rPr>
                            <m:t>3</m:t>
                          </m:r>
                        </m:sub>
                      </m:sSub>
                      <m:r>
                        <a:rPr lang="en-US" altLang="zh-CN" sz="2400" i="1">
                          <a:latin typeface="Cambria Math" panose="02040503050406030204"/>
                        </a:rPr>
                        <m:t>)+</m:t>
                      </m:r>
                      <m:sSub>
                        <m:sSubPr>
                          <m:ctrlPr>
                            <a:rPr lang="en-US" altLang="zh-CN" sz="2400" i="1">
                              <a:latin typeface="Cambria Math" panose="02040503050406030204" pitchFamily="18" charset="0"/>
                            </a:rPr>
                          </m:ctrlPr>
                        </m:sSubPr>
                        <m:e>
                          <m:r>
                            <a:rPr lang="en-US" altLang="zh-CN" sz="2400" i="1">
                              <a:latin typeface="Cambria Math" panose="02040503050406030204"/>
                            </a:rPr>
                            <m:t>𝑘</m:t>
                          </m:r>
                        </m:e>
                        <m:sub>
                          <m:r>
                            <a:rPr lang="en-US" altLang="zh-CN" sz="2400" i="1">
                              <a:latin typeface="Cambria Math" panose="02040503050406030204"/>
                            </a:rPr>
                            <m:t>3</m:t>
                          </m:r>
                        </m:sub>
                      </m:sSub>
                      <m:sSub>
                        <m:sSubPr>
                          <m:ctrlPr>
                            <a:rPr lang="en-US" altLang="zh-CN" sz="2400" b="1" i="1">
                              <a:latin typeface="Cambria Math" panose="02040503050406030204" pitchFamily="18" charset="0"/>
                            </a:rPr>
                          </m:ctrlPr>
                        </m:sSubPr>
                        <m:e>
                          <m:r>
                            <a:rPr lang="en-US" altLang="zh-CN" sz="2400" b="1" i="1">
                              <a:latin typeface="Cambria Math" panose="02040503050406030204"/>
                            </a:rPr>
                            <m:t>(</m:t>
                          </m:r>
                          <m:r>
                            <a:rPr lang="zh-CN" altLang="en-US" sz="2400" b="1" i="1">
                              <a:latin typeface="Cambria Math" panose="02040503050406030204"/>
                            </a:rPr>
                            <m:t>𝜺</m:t>
                          </m:r>
                        </m:e>
                        <m:sub>
                          <m:r>
                            <a:rPr lang="en-US" altLang="zh-CN" sz="2400" i="1">
                              <a:latin typeface="Cambria Math" panose="02040503050406030204"/>
                            </a:rPr>
                            <m:t>3</m:t>
                          </m:r>
                        </m:sub>
                      </m:sSub>
                      <m:r>
                        <a:rPr lang="en-US" altLang="zh-CN" sz="2400" b="1" i="1">
                          <a:latin typeface="Cambria Math" panose="02040503050406030204"/>
                        </a:rPr>
                        <m:t>,</m:t>
                      </m:r>
                      <m:sSub>
                        <m:sSubPr>
                          <m:ctrlPr>
                            <a:rPr lang="en-US" altLang="zh-CN" sz="2400" b="1" i="1">
                              <a:latin typeface="Cambria Math" panose="02040503050406030204" pitchFamily="18" charset="0"/>
                            </a:rPr>
                          </m:ctrlPr>
                        </m:sSubPr>
                        <m:e>
                          <m:r>
                            <a:rPr lang="zh-CN" altLang="en-US" sz="2400" b="1" i="1">
                              <a:latin typeface="Cambria Math" panose="02040503050406030204"/>
                            </a:rPr>
                            <m:t>𝜺</m:t>
                          </m:r>
                        </m:e>
                        <m:sub>
                          <m:r>
                            <a:rPr lang="en-US" altLang="zh-CN" sz="2400" i="1">
                              <a:latin typeface="Cambria Math" panose="02040503050406030204"/>
                            </a:rPr>
                            <m:t>3</m:t>
                          </m:r>
                        </m:sub>
                      </m:sSub>
                      <m:r>
                        <m:rPr>
                          <m:nor/>
                        </m:rPr>
                        <a:rPr lang="en-US" altLang="zh-CN" sz="2400">
                          <a:latin typeface="Cambria Math" panose="02040503050406030204"/>
                        </a:rPr>
                        <m:t>)</m:t>
                      </m:r>
                    </m:oMath>
                  </m:oMathPara>
                </a14:m>
                <a:endParaRPr lang="en-US" altLang="zh-CN" sz="2400" dirty="0">
                  <a:latin typeface="仿宋" panose="02010609060101010101" pitchFamily="49" charset="-122"/>
                  <a:ea typeface="仿宋" panose="02010609060101010101" pitchFamily="49" charset="-122"/>
                </a:endParaRPr>
              </a:p>
              <a:p>
                <a:pPr algn="ctr">
                  <a:spcBef>
                    <a:spcPts val="0"/>
                  </a:spcBef>
                </a:pPr>
                <a:r>
                  <a:rPr lang="en-US" altLang="zh-CN" sz="2800" dirty="0"/>
                  <a:t> </a:t>
                </a:r>
              </a:p>
              <a:p>
                <a:pPr>
                  <a:lnSpc>
                    <a:spcPct val="120000"/>
                  </a:lnSpc>
                  <a:spcBef>
                    <a:spcPts val="0"/>
                  </a:spcBef>
                </a:pPr>
                <a:endParaRPr lang="zh-CN" altLang="zh-CN" sz="2800" dirty="0">
                  <a:latin typeface="仿宋" panose="02010609060101010101" pitchFamily="49" charset="-122"/>
                  <a:ea typeface="仿宋" panose="02010609060101010101" pitchFamily="49" charset="-122"/>
                </a:endParaRPr>
              </a:p>
              <a:p>
                <a:pPr>
                  <a:lnSpc>
                    <a:spcPct val="120000"/>
                  </a:lnSpc>
                </a:pPr>
                <a:endParaRPr lang="zh-CN" altLang="zh-CN" sz="2800" dirty="0">
                  <a:latin typeface="仿宋" panose="02010609060101010101" pitchFamily="49" charset="-122"/>
                  <a:ea typeface="仿宋" panose="02010609060101010101" pitchFamily="49" charset="-122"/>
                </a:endParaRPr>
              </a:p>
              <a:p>
                <a:pPr>
                  <a:lnSpc>
                    <a:spcPct val="120000"/>
                  </a:lnSpc>
                </a:pPr>
                <a:r>
                  <a:rPr lang="en-US" altLang="zh-CN" sz="2800" dirty="0"/>
                  <a:t> </a:t>
                </a:r>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94155" cy="4935337"/>
              </a:xfrm>
              <a:prstGeom prst="rect">
                <a:avLst/>
              </a:prstGeom>
              <a:blipFill rotWithShape="1">
                <a:blip r:embed="rId2"/>
                <a:stretch>
                  <a:fillRect l="-7" t="-12" r="1" b="-117971"/>
                </a:stretch>
              </a:blipFill>
            </p:spPr>
            <p:txBody>
              <a:bodyPr/>
              <a:lstStyle/>
              <a:p>
                <a:r>
                  <a:rPr lang="zh-CN" altLang="en-US">
                    <a:noFill/>
                  </a:rPr>
                  <a:t> </a:t>
                </a:r>
              </a:p>
            </p:txBody>
          </p:sp>
        </mc:Fallback>
      </mc:AlternateContent>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94155"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1.5.6</a:t>
                </a:r>
                <a14:m>
                  <m:oMath xmlns:m="http://schemas.openxmlformats.org/officeDocument/2006/math">
                    <m:d>
                      <m:dPr>
                        <m:ctrlPr>
                          <a:rPr lang="en-US" altLang="zh-CN" sz="2800" b="1" i="1" smtClean="0">
                            <a:solidFill>
                              <a:schemeClr val="accent6">
                                <a:lumMod val="75000"/>
                              </a:schemeClr>
                            </a:solidFill>
                            <a:latin typeface="Cambria Math" panose="02040503050406030204" pitchFamily="18" charset="0"/>
                          </a:rPr>
                        </m:ctrlPr>
                      </m:dPr>
                      <m:e>
                        <m:r>
                          <a:rPr lang="zh-CN" altLang="en-US" sz="2800" b="1" i="1" smtClean="0">
                            <a:solidFill>
                              <a:schemeClr val="accent6">
                                <a:lumMod val="75000"/>
                              </a:schemeClr>
                            </a:solidFill>
                            <a:latin typeface="Cambria Math" panose="02040503050406030204"/>
                          </a:rPr>
                          <m:t>续</m:t>
                        </m:r>
                      </m:e>
                    </m:d>
                  </m:oMath>
                </a14:m>
                <a:endParaRPr lang="en-US" altLang="zh-CN" sz="2800" dirty="0">
                  <a:latin typeface="仿宋" panose="02010609060101010101" pitchFamily="49" charset="-122"/>
                  <a:ea typeface="仿宋" panose="02010609060101010101" pitchFamily="49" charset="-122"/>
                </a:endParaRPr>
              </a:p>
              <a:p>
                <a:pPr>
                  <a:lnSpc>
                    <a:spcPct val="120000"/>
                  </a:lnSpc>
                  <a:spcBef>
                    <a:spcPts val="0"/>
                  </a:spcBef>
                </a:pPr>
                <a:r>
                  <a:rPr lang="zh-CN" altLang="en-US" sz="2800" dirty="0">
                    <a:solidFill>
                      <a:srgbClr val="0000FF"/>
                    </a:solidFill>
                    <a:latin typeface="黑体" panose="02010609060101010101" pitchFamily="49" charset="-122"/>
                  </a:rPr>
                  <a:t>分析</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latin typeface="黑体" panose="02010609060101010101" pitchFamily="49" charset="-122"/>
                  </a:rPr>
                  <a:t>整理得</a:t>
                </a:r>
                <a:endParaRPr lang="en-US" altLang="zh-CN" sz="2800" dirty="0">
                  <a:solidFill>
                    <a:srgbClr val="0000FF"/>
                  </a:solidFill>
                  <a:latin typeface="黑体" panose="02010609060101010101" pitchFamily="49" charset="-122"/>
                </a:endParaRPr>
              </a:p>
              <a:p>
                <a:pPr algn="ctr">
                  <a:lnSpc>
                    <a:spcPct val="120000"/>
                  </a:lnSpc>
                  <a:spcBef>
                    <a:spcPts val="0"/>
                  </a:spcBef>
                </a:pPr>
                <a14:m>
                  <m:oMathPara xmlns:m="http://schemas.openxmlformats.org/officeDocument/2006/math">
                    <m:oMathParaPr>
                      <m:jc m:val="centerGroup"/>
                    </m:oMathParaPr>
                    <m:oMath xmlns:m="http://schemas.openxmlformats.org/officeDocument/2006/math">
                      <m:d>
                        <m:dPr>
                          <m:begChr m:val="["/>
                          <m:endChr m:val="]"/>
                          <m:ctrlPr>
                            <a:rPr lang="en-US" altLang="zh-CN" sz="2600" i="1">
                              <a:latin typeface="Cambria Math" panose="02040503050406030204" pitchFamily="18" charset="0"/>
                              <a:ea typeface="仿宋" panose="02010609060101010101" pitchFamily="49" charset="-122"/>
                            </a:rPr>
                          </m:ctrlPr>
                        </m:dPr>
                        <m:e>
                          <m:m>
                            <m:mPr>
                              <m:mcs>
                                <m:mc>
                                  <m:mcPr>
                                    <m:count m:val="1"/>
                                    <m:mcJc m:val="center"/>
                                  </m:mcPr>
                                </m:mc>
                              </m:mcs>
                              <m:ctrlPr>
                                <a:rPr lang="en-US" altLang="zh-CN" sz="2600" i="1">
                                  <a:latin typeface="Cambria Math" panose="02040503050406030204" pitchFamily="18" charset="0"/>
                                  <a:ea typeface="仿宋" panose="02010609060101010101" pitchFamily="49" charset="-122"/>
                                </a:rPr>
                              </m:ctrlPr>
                            </m:mPr>
                            <m:mr>
                              <m:e>
                                <m:d>
                                  <m:dPr>
                                    <m:ctrlPr>
                                      <a:rPr lang="en-US" altLang="zh-CN" sz="2600" b="1" i="1">
                                        <a:latin typeface="Cambria Math" panose="02040503050406030204" pitchFamily="18" charset="0"/>
                                      </a:rPr>
                                    </m:ctrlPr>
                                  </m:dPr>
                                  <m:e>
                                    <m:r>
                                      <a:rPr lang="en-US" altLang="zh-CN" sz="2600" b="1" i="1">
                                        <a:latin typeface="Cambria Math" panose="02040503050406030204"/>
                                      </a:rPr>
                                      <m:t>𝒙</m:t>
                                    </m:r>
                                    <m:r>
                                      <a:rPr lang="en-US" altLang="zh-CN" sz="2600" b="1" i="1">
                                        <a:latin typeface="Cambria Math" panose="02040503050406030204"/>
                                      </a:rPr>
                                      <m:t>,</m:t>
                                    </m:r>
                                    <m:sSub>
                                      <m:sSubPr>
                                        <m:ctrlPr>
                                          <a:rPr lang="en-US" altLang="zh-CN" sz="2600" b="1" i="1">
                                            <a:latin typeface="Cambria Math" panose="02040503050406030204" pitchFamily="18" charset="0"/>
                                          </a:rPr>
                                        </m:ctrlPr>
                                      </m:sSubPr>
                                      <m:e>
                                        <m:r>
                                          <a:rPr lang="zh-CN" altLang="en-US" sz="2600" b="1" i="1">
                                            <a:latin typeface="Cambria Math" panose="02040503050406030204"/>
                                          </a:rPr>
                                          <m:t>𝜺</m:t>
                                        </m:r>
                                      </m:e>
                                      <m:sub>
                                        <m:r>
                                          <a:rPr lang="en-US" altLang="zh-CN" sz="2600" i="1">
                                            <a:latin typeface="Cambria Math" panose="02040503050406030204"/>
                                          </a:rPr>
                                          <m:t>1</m:t>
                                        </m:r>
                                      </m:sub>
                                    </m:sSub>
                                  </m:e>
                                </m:d>
                              </m:e>
                            </m:mr>
                            <m:mr>
                              <m:e>
                                <m:d>
                                  <m:dPr>
                                    <m:ctrlPr>
                                      <a:rPr lang="en-US" altLang="zh-CN" sz="2600" b="1" i="1">
                                        <a:latin typeface="Cambria Math" panose="02040503050406030204" pitchFamily="18" charset="0"/>
                                      </a:rPr>
                                    </m:ctrlPr>
                                  </m:dPr>
                                  <m:e>
                                    <m:r>
                                      <a:rPr lang="en-US" altLang="zh-CN" sz="2600" b="1" i="1">
                                        <a:latin typeface="Cambria Math" panose="02040503050406030204"/>
                                      </a:rPr>
                                      <m:t>𝒙</m:t>
                                    </m:r>
                                    <m:r>
                                      <a:rPr lang="en-US" altLang="zh-CN" sz="2600" b="1" i="1">
                                        <a:latin typeface="Cambria Math" panose="02040503050406030204"/>
                                      </a:rPr>
                                      <m:t>,</m:t>
                                    </m:r>
                                    <m:sSub>
                                      <m:sSubPr>
                                        <m:ctrlPr>
                                          <a:rPr lang="en-US" altLang="zh-CN" sz="2600" b="1" i="1">
                                            <a:latin typeface="Cambria Math" panose="02040503050406030204" pitchFamily="18" charset="0"/>
                                          </a:rPr>
                                        </m:ctrlPr>
                                      </m:sSubPr>
                                      <m:e>
                                        <m:r>
                                          <a:rPr lang="zh-CN" altLang="en-US" sz="2600" b="1" i="1">
                                            <a:latin typeface="Cambria Math" panose="02040503050406030204"/>
                                          </a:rPr>
                                          <m:t>𝜺</m:t>
                                        </m:r>
                                      </m:e>
                                      <m:sub>
                                        <m:r>
                                          <a:rPr lang="en-US" altLang="zh-CN" sz="2600" i="1">
                                            <a:latin typeface="Cambria Math" panose="02040503050406030204"/>
                                          </a:rPr>
                                          <m:t>2</m:t>
                                        </m:r>
                                      </m:sub>
                                    </m:sSub>
                                  </m:e>
                                </m:d>
                              </m:e>
                            </m:mr>
                            <m:mr>
                              <m:e>
                                <m:d>
                                  <m:dPr>
                                    <m:ctrlPr>
                                      <a:rPr lang="en-US" altLang="zh-CN" sz="2600" b="1" i="1">
                                        <a:latin typeface="Cambria Math" panose="02040503050406030204" pitchFamily="18" charset="0"/>
                                      </a:rPr>
                                    </m:ctrlPr>
                                  </m:dPr>
                                  <m:e>
                                    <m:r>
                                      <a:rPr lang="en-US" altLang="zh-CN" sz="2600" b="1" i="1">
                                        <a:latin typeface="Cambria Math" panose="02040503050406030204"/>
                                      </a:rPr>
                                      <m:t>𝒙</m:t>
                                    </m:r>
                                    <m:r>
                                      <a:rPr lang="en-US" altLang="zh-CN" sz="2600" b="1" i="1">
                                        <a:latin typeface="Cambria Math" panose="02040503050406030204"/>
                                      </a:rPr>
                                      <m:t>,</m:t>
                                    </m:r>
                                    <m:sSub>
                                      <m:sSubPr>
                                        <m:ctrlPr>
                                          <a:rPr lang="en-US" altLang="zh-CN" sz="2600" b="1" i="1">
                                            <a:latin typeface="Cambria Math" panose="02040503050406030204" pitchFamily="18" charset="0"/>
                                          </a:rPr>
                                        </m:ctrlPr>
                                      </m:sSubPr>
                                      <m:e>
                                        <m:r>
                                          <a:rPr lang="zh-CN" altLang="en-US" sz="2600" b="1" i="1">
                                            <a:latin typeface="Cambria Math" panose="02040503050406030204"/>
                                          </a:rPr>
                                          <m:t>𝜺</m:t>
                                        </m:r>
                                      </m:e>
                                      <m:sub>
                                        <m:r>
                                          <a:rPr lang="en-US" altLang="zh-CN" sz="2600" i="1">
                                            <a:latin typeface="Cambria Math" panose="02040503050406030204"/>
                                          </a:rPr>
                                          <m:t>3</m:t>
                                        </m:r>
                                      </m:sub>
                                    </m:sSub>
                                  </m:e>
                                </m:d>
                              </m:e>
                            </m:mr>
                          </m:m>
                        </m:e>
                      </m:d>
                      <m:r>
                        <a:rPr lang="en-US" altLang="zh-CN" sz="2600" i="1">
                          <a:latin typeface="Cambria Math" panose="02040503050406030204"/>
                          <a:ea typeface="仿宋" panose="02010609060101010101" pitchFamily="49" charset="-122"/>
                        </a:rPr>
                        <m:t>=</m:t>
                      </m:r>
                      <m:d>
                        <m:dPr>
                          <m:begChr m:val="["/>
                          <m:endChr m:val="]"/>
                          <m:ctrlPr>
                            <a:rPr lang="en-US" altLang="zh-CN" sz="2600" i="1">
                              <a:latin typeface="Cambria Math" panose="02040503050406030204" pitchFamily="18" charset="0"/>
                              <a:ea typeface="仿宋" panose="02010609060101010101" pitchFamily="49" charset="-122"/>
                            </a:rPr>
                          </m:ctrlPr>
                        </m:dPr>
                        <m:e>
                          <m:m>
                            <m:mPr>
                              <m:mcs>
                                <m:mc>
                                  <m:mcPr>
                                    <m:count m:val="3"/>
                                    <m:mcJc m:val="center"/>
                                  </m:mcPr>
                                </m:mc>
                              </m:mcs>
                              <m:ctrlPr>
                                <a:rPr lang="en-US" altLang="zh-CN" sz="2600" i="1">
                                  <a:latin typeface="Cambria Math" panose="02040503050406030204" pitchFamily="18" charset="0"/>
                                  <a:ea typeface="仿宋" panose="02010609060101010101" pitchFamily="49" charset="-122"/>
                                </a:rPr>
                              </m:ctrlPr>
                            </m:mPr>
                            <m:mr>
                              <m:e>
                                <m:sSub>
                                  <m:sSubPr>
                                    <m:ctrlPr>
                                      <a:rPr lang="en-US" altLang="zh-CN" sz="2600" b="1" i="1">
                                        <a:latin typeface="Cambria Math" panose="02040503050406030204" pitchFamily="18" charset="0"/>
                                      </a:rPr>
                                    </m:ctrlPr>
                                  </m:sSubPr>
                                  <m:e>
                                    <m:r>
                                      <a:rPr lang="en-US" altLang="zh-CN" sz="2600" b="1" i="1">
                                        <a:latin typeface="Cambria Math" panose="02040503050406030204"/>
                                      </a:rPr>
                                      <m:t>(</m:t>
                                    </m:r>
                                    <m:r>
                                      <a:rPr lang="zh-CN" altLang="en-US" sz="2600" b="1" i="1">
                                        <a:latin typeface="Cambria Math" panose="02040503050406030204"/>
                                      </a:rPr>
                                      <m:t>𝜺</m:t>
                                    </m:r>
                                  </m:e>
                                  <m:sub>
                                    <m:r>
                                      <a:rPr lang="en-US" altLang="zh-CN" sz="2600" i="1">
                                        <a:latin typeface="Cambria Math" panose="02040503050406030204"/>
                                      </a:rPr>
                                      <m:t>1</m:t>
                                    </m:r>
                                  </m:sub>
                                </m:sSub>
                                <m:r>
                                  <a:rPr lang="en-US" altLang="zh-CN" sz="2600" b="1" i="1">
                                    <a:latin typeface="Cambria Math" panose="02040503050406030204"/>
                                  </a:rPr>
                                  <m:t>,</m:t>
                                </m:r>
                                <m:sSub>
                                  <m:sSubPr>
                                    <m:ctrlPr>
                                      <a:rPr lang="en-US" altLang="zh-CN" sz="2600" b="1" i="1">
                                        <a:latin typeface="Cambria Math" panose="02040503050406030204" pitchFamily="18" charset="0"/>
                                      </a:rPr>
                                    </m:ctrlPr>
                                  </m:sSubPr>
                                  <m:e>
                                    <m:r>
                                      <a:rPr lang="zh-CN" altLang="en-US" sz="2600" b="1" i="1">
                                        <a:latin typeface="Cambria Math" panose="02040503050406030204"/>
                                      </a:rPr>
                                      <m:t>𝜺</m:t>
                                    </m:r>
                                  </m:e>
                                  <m:sub>
                                    <m:r>
                                      <a:rPr lang="en-US" altLang="zh-CN" sz="2600" i="1">
                                        <a:latin typeface="Cambria Math" panose="02040503050406030204"/>
                                      </a:rPr>
                                      <m:t>1</m:t>
                                    </m:r>
                                  </m:sub>
                                </m:sSub>
                                <m:r>
                                  <a:rPr lang="en-US" altLang="zh-CN" sz="2600" i="1">
                                    <a:latin typeface="Cambria Math" panose="02040503050406030204"/>
                                  </a:rPr>
                                  <m:t>)</m:t>
                                </m:r>
                              </m:e>
                              <m:e>
                                <m:sSub>
                                  <m:sSubPr>
                                    <m:ctrlPr>
                                      <a:rPr lang="en-US" altLang="zh-CN" sz="2600" b="1" i="1">
                                        <a:latin typeface="Cambria Math" panose="02040503050406030204" pitchFamily="18" charset="0"/>
                                      </a:rPr>
                                    </m:ctrlPr>
                                  </m:sSubPr>
                                  <m:e>
                                    <m:r>
                                      <a:rPr lang="en-US" altLang="zh-CN" sz="2600" b="1" i="1">
                                        <a:latin typeface="Cambria Math" panose="02040503050406030204"/>
                                      </a:rPr>
                                      <m:t>(</m:t>
                                    </m:r>
                                    <m:r>
                                      <a:rPr lang="zh-CN" altLang="en-US" sz="2600" b="1" i="1">
                                        <a:latin typeface="Cambria Math" panose="02040503050406030204"/>
                                      </a:rPr>
                                      <m:t>𝜺</m:t>
                                    </m:r>
                                  </m:e>
                                  <m:sub>
                                    <m:r>
                                      <a:rPr lang="en-US" altLang="zh-CN" sz="2600" i="1">
                                        <a:latin typeface="Cambria Math" panose="02040503050406030204"/>
                                      </a:rPr>
                                      <m:t>2</m:t>
                                    </m:r>
                                  </m:sub>
                                </m:sSub>
                                <m:r>
                                  <a:rPr lang="en-US" altLang="zh-CN" sz="2600" b="1" i="1">
                                    <a:latin typeface="Cambria Math" panose="02040503050406030204"/>
                                  </a:rPr>
                                  <m:t>,</m:t>
                                </m:r>
                                <m:sSub>
                                  <m:sSubPr>
                                    <m:ctrlPr>
                                      <a:rPr lang="en-US" altLang="zh-CN" sz="2600" b="1" i="1">
                                        <a:latin typeface="Cambria Math" panose="02040503050406030204" pitchFamily="18" charset="0"/>
                                      </a:rPr>
                                    </m:ctrlPr>
                                  </m:sSubPr>
                                  <m:e>
                                    <m:r>
                                      <a:rPr lang="zh-CN" altLang="en-US" sz="2600" b="1" i="1">
                                        <a:latin typeface="Cambria Math" panose="02040503050406030204"/>
                                      </a:rPr>
                                      <m:t>𝜺</m:t>
                                    </m:r>
                                  </m:e>
                                  <m:sub>
                                    <m:r>
                                      <a:rPr lang="en-US" altLang="zh-CN" sz="2600" i="1">
                                        <a:latin typeface="Cambria Math" panose="02040503050406030204"/>
                                      </a:rPr>
                                      <m:t>1</m:t>
                                    </m:r>
                                  </m:sub>
                                </m:sSub>
                                <m:r>
                                  <a:rPr lang="en-US" altLang="zh-CN" sz="2600" b="1" i="1">
                                    <a:latin typeface="Cambria Math" panose="02040503050406030204"/>
                                  </a:rPr>
                                  <m:t>)</m:t>
                                </m:r>
                              </m:e>
                              <m:e>
                                <m:sSub>
                                  <m:sSubPr>
                                    <m:ctrlPr>
                                      <a:rPr lang="en-US" altLang="zh-CN" sz="2600" b="1" i="1">
                                        <a:latin typeface="Cambria Math" panose="02040503050406030204" pitchFamily="18" charset="0"/>
                                      </a:rPr>
                                    </m:ctrlPr>
                                  </m:sSubPr>
                                  <m:e>
                                    <m:r>
                                      <a:rPr lang="en-US" altLang="zh-CN" sz="2600" b="1" i="1">
                                        <a:latin typeface="Cambria Math" panose="02040503050406030204"/>
                                      </a:rPr>
                                      <m:t>(</m:t>
                                    </m:r>
                                    <m:r>
                                      <a:rPr lang="zh-CN" altLang="en-US" sz="2600" b="1" i="1">
                                        <a:latin typeface="Cambria Math" panose="02040503050406030204"/>
                                      </a:rPr>
                                      <m:t>𝜺</m:t>
                                    </m:r>
                                  </m:e>
                                  <m:sub>
                                    <m:r>
                                      <a:rPr lang="en-US" altLang="zh-CN" sz="2600" i="1">
                                        <a:latin typeface="Cambria Math" panose="02040503050406030204"/>
                                      </a:rPr>
                                      <m:t>3</m:t>
                                    </m:r>
                                  </m:sub>
                                </m:sSub>
                                <m:r>
                                  <a:rPr lang="en-US" altLang="zh-CN" sz="2600" b="1" i="1">
                                    <a:latin typeface="Cambria Math" panose="02040503050406030204"/>
                                  </a:rPr>
                                  <m:t>,</m:t>
                                </m:r>
                                <m:sSub>
                                  <m:sSubPr>
                                    <m:ctrlPr>
                                      <a:rPr lang="en-US" altLang="zh-CN" sz="2600" b="1" i="1">
                                        <a:latin typeface="Cambria Math" panose="02040503050406030204" pitchFamily="18" charset="0"/>
                                      </a:rPr>
                                    </m:ctrlPr>
                                  </m:sSubPr>
                                  <m:e>
                                    <m:r>
                                      <a:rPr lang="zh-CN" altLang="en-US" sz="2600" b="1" i="1">
                                        <a:latin typeface="Cambria Math" panose="02040503050406030204"/>
                                      </a:rPr>
                                      <m:t>𝜺</m:t>
                                    </m:r>
                                  </m:e>
                                  <m:sub>
                                    <m:r>
                                      <a:rPr lang="en-US" altLang="zh-CN" sz="2600" i="1">
                                        <a:latin typeface="Cambria Math" panose="02040503050406030204"/>
                                      </a:rPr>
                                      <m:t>1</m:t>
                                    </m:r>
                                  </m:sub>
                                </m:sSub>
                                <m:r>
                                  <m:rPr>
                                    <m:nor/>
                                  </m:rPr>
                                  <a:rPr lang="en-US" altLang="zh-CN" sz="2600">
                                    <a:latin typeface="Cambria Math" panose="02040503050406030204"/>
                                  </a:rPr>
                                  <m:t>)</m:t>
                                </m:r>
                              </m:e>
                            </m:mr>
                            <m:mr>
                              <m:e>
                                <m:sSub>
                                  <m:sSubPr>
                                    <m:ctrlPr>
                                      <a:rPr lang="en-US" altLang="zh-CN" sz="2600" b="1" i="1">
                                        <a:latin typeface="Cambria Math" panose="02040503050406030204" pitchFamily="18" charset="0"/>
                                      </a:rPr>
                                    </m:ctrlPr>
                                  </m:sSubPr>
                                  <m:e>
                                    <m:r>
                                      <a:rPr lang="en-US" altLang="zh-CN" sz="2600" b="1" i="1">
                                        <a:latin typeface="Cambria Math" panose="02040503050406030204"/>
                                      </a:rPr>
                                      <m:t>(</m:t>
                                    </m:r>
                                    <m:r>
                                      <a:rPr lang="zh-CN" altLang="en-US" sz="2600" b="1" i="1">
                                        <a:latin typeface="Cambria Math" panose="02040503050406030204"/>
                                      </a:rPr>
                                      <m:t>𝜺</m:t>
                                    </m:r>
                                  </m:e>
                                  <m:sub>
                                    <m:r>
                                      <a:rPr lang="en-US" altLang="zh-CN" sz="2600" i="1">
                                        <a:latin typeface="Cambria Math" panose="02040503050406030204"/>
                                      </a:rPr>
                                      <m:t>1</m:t>
                                    </m:r>
                                  </m:sub>
                                </m:sSub>
                                <m:r>
                                  <a:rPr lang="en-US" altLang="zh-CN" sz="2600" b="1" i="1">
                                    <a:latin typeface="Cambria Math" panose="02040503050406030204"/>
                                  </a:rPr>
                                  <m:t>,</m:t>
                                </m:r>
                                <m:sSub>
                                  <m:sSubPr>
                                    <m:ctrlPr>
                                      <a:rPr lang="en-US" altLang="zh-CN" sz="2600" b="1" i="1">
                                        <a:latin typeface="Cambria Math" panose="02040503050406030204" pitchFamily="18" charset="0"/>
                                      </a:rPr>
                                    </m:ctrlPr>
                                  </m:sSubPr>
                                  <m:e>
                                    <m:r>
                                      <a:rPr lang="zh-CN" altLang="en-US" sz="2600" b="1" i="1">
                                        <a:latin typeface="Cambria Math" panose="02040503050406030204"/>
                                      </a:rPr>
                                      <m:t>𝜺</m:t>
                                    </m:r>
                                  </m:e>
                                  <m:sub>
                                    <m:r>
                                      <a:rPr lang="en-US" altLang="zh-CN" sz="2600" i="1">
                                        <a:latin typeface="Cambria Math" panose="02040503050406030204"/>
                                      </a:rPr>
                                      <m:t>2</m:t>
                                    </m:r>
                                  </m:sub>
                                </m:sSub>
                                <m:r>
                                  <a:rPr lang="en-US" altLang="zh-CN" sz="2600" b="1" i="1">
                                    <a:latin typeface="Cambria Math" panose="02040503050406030204"/>
                                  </a:rPr>
                                  <m:t>)</m:t>
                                </m:r>
                              </m:e>
                              <m:e>
                                <m:sSub>
                                  <m:sSubPr>
                                    <m:ctrlPr>
                                      <a:rPr lang="en-US" altLang="zh-CN" sz="2600" b="1" i="1">
                                        <a:latin typeface="Cambria Math" panose="02040503050406030204" pitchFamily="18" charset="0"/>
                                      </a:rPr>
                                    </m:ctrlPr>
                                  </m:sSubPr>
                                  <m:e>
                                    <m:r>
                                      <a:rPr lang="en-US" altLang="zh-CN" sz="2600" b="1" i="1">
                                        <a:latin typeface="Cambria Math" panose="02040503050406030204"/>
                                      </a:rPr>
                                      <m:t>(</m:t>
                                    </m:r>
                                    <m:r>
                                      <a:rPr lang="zh-CN" altLang="en-US" sz="2600" b="1" i="1">
                                        <a:latin typeface="Cambria Math" panose="02040503050406030204"/>
                                      </a:rPr>
                                      <m:t>𝜺</m:t>
                                    </m:r>
                                  </m:e>
                                  <m:sub>
                                    <m:r>
                                      <a:rPr lang="en-US" altLang="zh-CN" sz="2600" i="1">
                                        <a:latin typeface="Cambria Math" panose="02040503050406030204"/>
                                      </a:rPr>
                                      <m:t>2</m:t>
                                    </m:r>
                                  </m:sub>
                                </m:sSub>
                                <m:r>
                                  <a:rPr lang="en-US" altLang="zh-CN" sz="2600" b="1" i="1">
                                    <a:latin typeface="Cambria Math" panose="02040503050406030204"/>
                                  </a:rPr>
                                  <m:t>,</m:t>
                                </m:r>
                                <m:sSub>
                                  <m:sSubPr>
                                    <m:ctrlPr>
                                      <a:rPr lang="en-US" altLang="zh-CN" sz="2600" b="1" i="1">
                                        <a:latin typeface="Cambria Math" panose="02040503050406030204" pitchFamily="18" charset="0"/>
                                      </a:rPr>
                                    </m:ctrlPr>
                                  </m:sSubPr>
                                  <m:e>
                                    <m:r>
                                      <a:rPr lang="zh-CN" altLang="en-US" sz="2600" b="1" i="1">
                                        <a:latin typeface="Cambria Math" panose="02040503050406030204"/>
                                      </a:rPr>
                                      <m:t>𝜺</m:t>
                                    </m:r>
                                  </m:e>
                                  <m:sub>
                                    <m:r>
                                      <a:rPr lang="en-US" altLang="zh-CN" sz="2600" i="1">
                                        <a:latin typeface="Cambria Math" panose="02040503050406030204"/>
                                      </a:rPr>
                                      <m:t>2</m:t>
                                    </m:r>
                                  </m:sub>
                                </m:sSub>
                                <m:r>
                                  <a:rPr lang="en-US" altLang="zh-CN" sz="2600" b="1" i="1">
                                    <a:latin typeface="Cambria Math" panose="02040503050406030204"/>
                                  </a:rPr>
                                  <m:t>)</m:t>
                                </m:r>
                              </m:e>
                              <m:e>
                                <m:sSub>
                                  <m:sSubPr>
                                    <m:ctrlPr>
                                      <a:rPr lang="en-US" altLang="zh-CN" sz="2600" b="1" i="1">
                                        <a:latin typeface="Cambria Math" panose="02040503050406030204" pitchFamily="18" charset="0"/>
                                      </a:rPr>
                                    </m:ctrlPr>
                                  </m:sSubPr>
                                  <m:e>
                                    <m:r>
                                      <a:rPr lang="en-US" altLang="zh-CN" sz="2600" b="1" i="1">
                                        <a:latin typeface="Cambria Math" panose="02040503050406030204"/>
                                      </a:rPr>
                                      <m:t>(</m:t>
                                    </m:r>
                                    <m:r>
                                      <a:rPr lang="zh-CN" altLang="en-US" sz="2600" b="1" i="1">
                                        <a:latin typeface="Cambria Math" panose="02040503050406030204"/>
                                      </a:rPr>
                                      <m:t>𝜺</m:t>
                                    </m:r>
                                  </m:e>
                                  <m:sub>
                                    <m:r>
                                      <a:rPr lang="en-US" altLang="zh-CN" sz="2600" i="1">
                                        <a:latin typeface="Cambria Math" panose="02040503050406030204"/>
                                      </a:rPr>
                                      <m:t>3</m:t>
                                    </m:r>
                                  </m:sub>
                                </m:sSub>
                                <m:r>
                                  <a:rPr lang="en-US" altLang="zh-CN" sz="2600" b="1" i="1">
                                    <a:latin typeface="Cambria Math" panose="02040503050406030204"/>
                                  </a:rPr>
                                  <m:t>,</m:t>
                                </m:r>
                                <m:sSub>
                                  <m:sSubPr>
                                    <m:ctrlPr>
                                      <a:rPr lang="en-US" altLang="zh-CN" sz="2600" b="1" i="1">
                                        <a:latin typeface="Cambria Math" panose="02040503050406030204" pitchFamily="18" charset="0"/>
                                      </a:rPr>
                                    </m:ctrlPr>
                                  </m:sSubPr>
                                  <m:e>
                                    <m:r>
                                      <a:rPr lang="zh-CN" altLang="en-US" sz="2600" b="1" i="1">
                                        <a:latin typeface="Cambria Math" panose="02040503050406030204"/>
                                      </a:rPr>
                                      <m:t>𝜺</m:t>
                                    </m:r>
                                  </m:e>
                                  <m:sub>
                                    <m:r>
                                      <a:rPr lang="en-US" altLang="zh-CN" sz="2600" i="1">
                                        <a:latin typeface="Cambria Math" panose="02040503050406030204"/>
                                      </a:rPr>
                                      <m:t>2</m:t>
                                    </m:r>
                                  </m:sub>
                                </m:sSub>
                                <m:r>
                                  <a:rPr lang="en-US" altLang="zh-CN" sz="2600" b="1" i="1">
                                    <a:latin typeface="Cambria Math" panose="02040503050406030204"/>
                                  </a:rPr>
                                  <m:t>)</m:t>
                                </m:r>
                              </m:e>
                            </m:mr>
                            <m:mr>
                              <m:e>
                                <m:sSub>
                                  <m:sSubPr>
                                    <m:ctrlPr>
                                      <a:rPr lang="en-US" altLang="zh-CN" sz="2600" b="1" i="1">
                                        <a:latin typeface="Cambria Math" panose="02040503050406030204" pitchFamily="18" charset="0"/>
                                      </a:rPr>
                                    </m:ctrlPr>
                                  </m:sSubPr>
                                  <m:e>
                                    <m:r>
                                      <a:rPr lang="en-US" altLang="zh-CN" sz="2600" b="1" i="1">
                                        <a:latin typeface="Cambria Math" panose="02040503050406030204"/>
                                      </a:rPr>
                                      <m:t>(</m:t>
                                    </m:r>
                                    <m:r>
                                      <a:rPr lang="zh-CN" altLang="en-US" sz="2600" b="1" i="1">
                                        <a:latin typeface="Cambria Math" panose="02040503050406030204"/>
                                      </a:rPr>
                                      <m:t>𝜺</m:t>
                                    </m:r>
                                  </m:e>
                                  <m:sub>
                                    <m:r>
                                      <a:rPr lang="en-US" altLang="zh-CN" sz="2600" i="1">
                                        <a:latin typeface="Cambria Math" panose="02040503050406030204"/>
                                      </a:rPr>
                                      <m:t>1</m:t>
                                    </m:r>
                                  </m:sub>
                                </m:sSub>
                                <m:r>
                                  <a:rPr lang="en-US" altLang="zh-CN" sz="2600" b="1" i="1">
                                    <a:latin typeface="Cambria Math" panose="02040503050406030204"/>
                                  </a:rPr>
                                  <m:t>,</m:t>
                                </m:r>
                                <m:sSub>
                                  <m:sSubPr>
                                    <m:ctrlPr>
                                      <a:rPr lang="en-US" altLang="zh-CN" sz="2600" b="1" i="1">
                                        <a:latin typeface="Cambria Math" panose="02040503050406030204" pitchFamily="18" charset="0"/>
                                      </a:rPr>
                                    </m:ctrlPr>
                                  </m:sSubPr>
                                  <m:e>
                                    <m:r>
                                      <a:rPr lang="zh-CN" altLang="en-US" sz="2600" b="1" i="1">
                                        <a:latin typeface="Cambria Math" panose="02040503050406030204"/>
                                      </a:rPr>
                                      <m:t>𝜺</m:t>
                                    </m:r>
                                  </m:e>
                                  <m:sub>
                                    <m:r>
                                      <a:rPr lang="en-US" altLang="zh-CN" sz="2600" i="1">
                                        <a:latin typeface="Cambria Math" panose="02040503050406030204"/>
                                      </a:rPr>
                                      <m:t>3)</m:t>
                                    </m:r>
                                  </m:sub>
                                </m:sSub>
                              </m:e>
                              <m:e>
                                <m:sSub>
                                  <m:sSubPr>
                                    <m:ctrlPr>
                                      <a:rPr lang="en-US" altLang="zh-CN" sz="2600" b="1" i="1">
                                        <a:latin typeface="Cambria Math" panose="02040503050406030204" pitchFamily="18" charset="0"/>
                                      </a:rPr>
                                    </m:ctrlPr>
                                  </m:sSubPr>
                                  <m:e>
                                    <m:r>
                                      <a:rPr lang="en-US" altLang="zh-CN" sz="2600" b="1" i="1">
                                        <a:latin typeface="Cambria Math" panose="02040503050406030204"/>
                                      </a:rPr>
                                      <m:t>(</m:t>
                                    </m:r>
                                    <m:r>
                                      <a:rPr lang="zh-CN" altLang="en-US" sz="2600" b="1" i="1">
                                        <a:latin typeface="Cambria Math" panose="02040503050406030204"/>
                                      </a:rPr>
                                      <m:t>𝜺</m:t>
                                    </m:r>
                                  </m:e>
                                  <m:sub>
                                    <m:r>
                                      <a:rPr lang="en-US" altLang="zh-CN" sz="2600" i="1">
                                        <a:latin typeface="Cambria Math" panose="02040503050406030204"/>
                                      </a:rPr>
                                      <m:t>2</m:t>
                                    </m:r>
                                  </m:sub>
                                </m:sSub>
                                <m:r>
                                  <a:rPr lang="en-US" altLang="zh-CN" sz="2600" b="1" i="1">
                                    <a:latin typeface="Cambria Math" panose="02040503050406030204"/>
                                  </a:rPr>
                                  <m:t>,</m:t>
                                </m:r>
                                <m:sSub>
                                  <m:sSubPr>
                                    <m:ctrlPr>
                                      <a:rPr lang="en-US" altLang="zh-CN" sz="2600" b="1" i="1">
                                        <a:latin typeface="Cambria Math" panose="02040503050406030204" pitchFamily="18" charset="0"/>
                                      </a:rPr>
                                    </m:ctrlPr>
                                  </m:sSubPr>
                                  <m:e>
                                    <m:r>
                                      <a:rPr lang="zh-CN" altLang="en-US" sz="2600" b="1" i="1">
                                        <a:latin typeface="Cambria Math" panose="02040503050406030204"/>
                                      </a:rPr>
                                      <m:t>𝜺</m:t>
                                    </m:r>
                                  </m:e>
                                  <m:sub>
                                    <m:r>
                                      <a:rPr lang="en-US" altLang="zh-CN" sz="2600" i="1">
                                        <a:latin typeface="Cambria Math" panose="02040503050406030204"/>
                                      </a:rPr>
                                      <m:t>3</m:t>
                                    </m:r>
                                  </m:sub>
                                </m:sSub>
                                <m:r>
                                  <a:rPr lang="en-US" altLang="zh-CN" sz="2600" b="1" i="1">
                                    <a:latin typeface="Cambria Math" panose="02040503050406030204"/>
                                  </a:rPr>
                                  <m:t>)</m:t>
                                </m:r>
                              </m:e>
                              <m:e>
                                <m:sSub>
                                  <m:sSubPr>
                                    <m:ctrlPr>
                                      <a:rPr lang="en-US" altLang="zh-CN" sz="2600" b="1" i="1">
                                        <a:latin typeface="Cambria Math" panose="02040503050406030204" pitchFamily="18" charset="0"/>
                                      </a:rPr>
                                    </m:ctrlPr>
                                  </m:sSubPr>
                                  <m:e>
                                    <m:r>
                                      <a:rPr lang="en-US" altLang="zh-CN" sz="2600" b="1" i="1">
                                        <a:latin typeface="Cambria Math" panose="02040503050406030204"/>
                                      </a:rPr>
                                      <m:t>(</m:t>
                                    </m:r>
                                    <m:r>
                                      <a:rPr lang="zh-CN" altLang="en-US" sz="2600" b="1" i="1">
                                        <a:latin typeface="Cambria Math" panose="02040503050406030204"/>
                                      </a:rPr>
                                      <m:t>𝜺</m:t>
                                    </m:r>
                                  </m:e>
                                  <m:sub>
                                    <m:r>
                                      <a:rPr lang="en-US" altLang="zh-CN" sz="2600" i="1">
                                        <a:latin typeface="Cambria Math" panose="02040503050406030204"/>
                                      </a:rPr>
                                      <m:t>3</m:t>
                                    </m:r>
                                  </m:sub>
                                </m:sSub>
                                <m:r>
                                  <a:rPr lang="en-US" altLang="zh-CN" sz="2600" b="1" i="1">
                                    <a:latin typeface="Cambria Math" panose="02040503050406030204"/>
                                  </a:rPr>
                                  <m:t>,</m:t>
                                </m:r>
                                <m:sSub>
                                  <m:sSubPr>
                                    <m:ctrlPr>
                                      <a:rPr lang="en-US" altLang="zh-CN" sz="2600" b="1" i="1">
                                        <a:latin typeface="Cambria Math" panose="02040503050406030204" pitchFamily="18" charset="0"/>
                                      </a:rPr>
                                    </m:ctrlPr>
                                  </m:sSubPr>
                                  <m:e>
                                    <m:r>
                                      <a:rPr lang="zh-CN" altLang="en-US" sz="2600" b="1" i="1">
                                        <a:latin typeface="Cambria Math" panose="02040503050406030204"/>
                                      </a:rPr>
                                      <m:t>𝜺</m:t>
                                    </m:r>
                                  </m:e>
                                  <m:sub>
                                    <m:r>
                                      <a:rPr lang="en-US" altLang="zh-CN" sz="2600" i="1">
                                        <a:latin typeface="Cambria Math" panose="02040503050406030204"/>
                                      </a:rPr>
                                      <m:t>3</m:t>
                                    </m:r>
                                  </m:sub>
                                </m:sSub>
                                <m:r>
                                  <a:rPr lang="en-US" altLang="zh-CN" sz="2600" b="1" i="1">
                                    <a:latin typeface="Cambria Math" panose="02040503050406030204"/>
                                  </a:rPr>
                                  <m:t>)</m:t>
                                </m:r>
                              </m:e>
                            </m:mr>
                          </m:m>
                        </m:e>
                      </m:d>
                      <m:d>
                        <m:dPr>
                          <m:begChr m:val="["/>
                          <m:endChr m:val="]"/>
                          <m:ctrlPr>
                            <a:rPr lang="en-US" altLang="zh-CN" sz="2600" i="1">
                              <a:latin typeface="Cambria Math" panose="02040503050406030204" pitchFamily="18" charset="0"/>
                              <a:ea typeface="仿宋" panose="02010609060101010101" pitchFamily="49" charset="-122"/>
                            </a:rPr>
                          </m:ctrlPr>
                        </m:dPr>
                        <m:e>
                          <m:m>
                            <m:mPr>
                              <m:mcs>
                                <m:mc>
                                  <m:mcPr>
                                    <m:count m:val="1"/>
                                    <m:mcJc m:val="center"/>
                                  </m:mcPr>
                                </m:mc>
                              </m:mcs>
                              <m:ctrlPr>
                                <a:rPr lang="en-US" altLang="zh-CN" sz="2600" i="1">
                                  <a:latin typeface="Cambria Math" panose="02040503050406030204" pitchFamily="18" charset="0"/>
                                  <a:ea typeface="仿宋" panose="02010609060101010101" pitchFamily="49" charset="-122"/>
                                </a:rPr>
                              </m:ctrlPr>
                            </m:mPr>
                            <m:mr>
                              <m:e>
                                <m:sSub>
                                  <m:sSubPr>
                                    <m:ctrlPr>
                                      <a:rPr lang="en-US" altLang="zh-CN" sz="2600" i="1">
                                        <a:latin typeface="Cambria Math" panose="02040503050406030204" pitchFamily="18" charset="0"/>
                                      </a:rPr>
                                    </m:ctrlPr>
                                  </m:sSubPr>
                                  <m:e>
                                    <m:r>
                                      <a:rPr lang="en-US" altLang="zh-CN" sz="2600" i="1">
                                        <a:latin typeface="Cambria Math" panose="02040503050406030204"/>
                                      </a:rPr>
                                      <m:t>𝑘</m:t>
                                    </m:r>
                                  </m:e>
                                  <m:sub>
                                    <m:r>
                                      <a:rPr lang="en-US" altLang="zh-CN" sz="2600" i="1">
                                        <a:latin typeface="Cambria Math" panose="02040503050406030204"/>
                                      </a:rPr>
                                      <m:t>1</m:t>
                                    </m:r>
                                  </m:sub>
                                </m:sSub>
                              </m:e>
                            </m:mr>
                            <m:mr>
                              <m:e>
                                <m:sSub>
                                  <m:sSubPr>
                                    <m:ctrlPr>
                                      <a:rPr lang="en-US" altLang="zh-CN" sz="2600" i="1">
                                        <a:latin typeface="Cambria Math" panose="02040503050406030204" pitchFamily="18" charset="0"/>
                                      </a:rPr>
                                    </m:ctrlPr>
                                  </m:sSubPr>
                                  <m:e>
                                    <m:r>
                                      <a:rPr lang="en-US" altLang="zh-CN" sz="2600" i="1">
                                        <a:latin typeface="Cambria Math" panose="02040503050406030204"/>
                                      </a:rPr>
                                      <m:t>𝑘</m:t>
                                    </m:r>
                                  </m:e>
                                  <m:sub>
                                    <m:r>
                                      <a:rPr lang="en-US" altLang="zh-CN" sz="2600" i="1">
                                        <a:latin typeface="Cambria Math" panose="02040503050406030204"/>
                                      </a:rPr>
                                      <m:t>2</m:t>
                                    </m:r>
                                  </m:sub>
                                </m:sSub>
                              </m:e>
                            </m:mr>
                            <m:mr>
                              <m:e>
                                <m:sSub>
                                  <m:sSubPr>
                                    <m:ctrlPr>
                                      <a:rPr lang="en-US" altLang="zh-CN" sz="2600" i="1">
                                        <a:latin typeface="Cambria Math" panose="02040503050406030204" pitchFamily="18" charset="0"/>
                                      </a:rPr>
                                    </m:ctrlPr>
                                  </m:sSubPr>
                                  <m:e>
                                    <m:r>
                                      <a:rPr lang="en-US" altLang="zh-CN" sz="2600" i="1">
                                        <a:latin typeface="Cambria Math" panose="02040503050406030204"/>
                                      </a:rPr>
                                      <m:t>𝑘</m:t>
                                    </m:r>
                                  </m:e>
                                  <m:sub>
                                    <m:r>
                                      <a:rPr lang="en-US" altLang="zh-CN" sz="2600" i="1">
                                        <a:latin typeface="Cambria Math" panose="02040503050406030204"/>
                                      </a:rPr>
                                      <m:t>3</m:t>
                                    </m:r>
                                  </m:sub>
                                </m:sSub>
                              </m:e>
                            </m:mr>
                          </m:m>
                        </m:e>
                      </m:d>
                    </m:oMath>
                  </m:oMathPara>
                </a14:m>
                <a:endParaRPr lang="en-US" altLang="zh-CN" sz="2800" dirty="0"/>
              </a:p>
              <a:p>
                <a:pPr>
                  <a:lnSpc>
                    <a:spcPct val="120000"/>
                  </a:lnSpc>
                  <a:spcBef>
                    <a:spcPts val="0"/>
                  </a:spcBef>
                </a:pPr>
                <a14:m>
                  <m:oMathPara xmlns:m="http://schemas.openxmlformats.org/officeDocument/2006/math">
                    <m:oMathParaPr>
                      <m:jc m:val="centerGroup"/>
                    </m:oMathParaPr>
                    <m:oMath xmlns:m="http://schemas.openxmlformats.org/officeDocument/2006/math">
                      <m:d>
                        <m:dPr>
                          <m:begChr m:val="["/>
                          <m:endChr m:val="]"/>
                          <m:ctrlPr>
                            <a:rPr lang="en-US" altLang="zh-CN" sz="2800" i="1">
                              <a:latin typeface="Cambria Math" panose="02040503050406030204" pitchFamily="18" charset="0"/>
                              <a:ea typeface="仿宋" panose="02010609060101010101" pitchFamily="49" charset="-122"/>
                            </a:rPr>
                          </m:ctrlPr>
                        </m:dPr>
                        <m:e>
                          <m:m>
                            <m:mPr>
                              <m:mcs>
                                <m:mc>
                                  <m:mcPr>
                                    <m:count m:val="1"/>
                                    <m:mcJc m:val="center"/>
                                  </m:mcPr>
                                </m:mc>
                              </m:mcs>
                              <m:ctrlPr>
                                <a:rPr lang="en-US" altLang="zh-CN" sz="2800" i="1">
                                  <a:latin typeface="Cambria Math" panose="02040503050406030204" pitchFamily="18" charset="0"/>
                                  <a:ea typeface="仿宋" panose="02010609060101010101" pitchFamily="49" charset="-122"/>
                                </a:rPr>
                              </m:ctrlPr>
                            </m:mPr>
                            <m:mr>
                              <m:e>
                                <m:sSub>
                                  <m:sSubPr>
                                    <m:ctrlPr>
                                      <a:rPr lang="en-US"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i="1">
                                        <a:latin typeface="Cambria Math" panose="02040503050406030204"/>
                                      </a:rPr>
                                      <m:t>1</m:t>
                                    </m:r>
                                  </m:sub>
                                </m:sSub>
                              </m:e>
                            </m:mr>
                            <m:mr>
                              <m:e>
                                <m:sSub>
                                  <m:sSubPr>
                                    <m:ctrlPr>
                                      <a:rPr lang="en-US"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i="1">
                                        <a:latin typeface="Cambria Math" panose="02040503050406030204"/>
                                      </a:rPr>
                                      <m:t>2</m:t>
                                    </m:r>
                                  </m:sub>
                                </m:sSub>
                              </m:e>
                            </m:mr>
                            <m:mr>
                              <m:e>
                                <m:sSub>
                                  <m:sSubPr>
                                    <m:ctrlPr>
                                      <a:rPr lang="en-US"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i="1">
                                        <a:latin typeface="Cambria Math" panose="02040503050406030204"/>
                                      </a:rPr>
                                      <m:t>3</m:t>
                                    </m:r>
                                  </m:sub>
                                </m:sSub>
                              </m:e>
                            </m:mr>
                          </m:m>
                        </m:e>
                      </m:d>
                      <m:r>
                        <a:rPr lang="en-US" altLang="zh-CN" sz="2800">
                          <a:latin typeface="Cambria Math" panose="02040503050406030204"/>
                        </a:rPr>
                        <m:t>=</m:t>
                      </m:r>
                      <m:sSup>
                        <m:sSupPr>
                          <m:ctrlPr>
                            <a:rPr lang="en-US"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a:rPr>
                            <m:t>𝐺</m:t>
                          </m:r>
                        </m:e>
                        <m:sup>
                          <m:r>
                            <a:rPr lang="en-US" altLang="zh-CN" sz="2800" i="1">
                              <a:solidFill>
                                <a:srgbClr val="0000FF"/>
                              </a:solidFill>
                              <a:latin typeface="Cambria Math" panose="02040503050406030204"/>
                            </a:rPr>
                            <m:t>−1</m:t>
                          </m:r>
                        </m:sup>
                      </m:sSup>
                      <m:d>
                        <m:dPr>
                          <m:ctrlPr>
                            <a:rPr lang="en-US" altLang="zh-CN" sz="2800" i="1">
                              <a:solidFill>
                                <a:srgbClr val="0000FF"/>
                              </a:solidFill>
                              <a:latin typeface="Cambria Math" panose="02040503050406030204" pitchFamily="18" charset="0"/>
                            </a:rPr>
                          </m:ctrlPr>
                        </m:dPr>
                        <m:e>
                          <m:sSub>
                            <m:sSubPr>
                              <m:ctrlPr>
                                <a:rPr lang="en-US" altLang="zh-CN"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𝜺</m:t>
                              </m:r>
                            </m:e>
                            <m:sub>
                              <m:r>
                                <a:rPr lang="en-US" altLang="zh-CN" sz="2800" i="1">
                                  <a:solidFill>
                                    <a:srgbClr val="0000FF"/>
                                  </a:solidFill>
                                  <a:latin typeface="Cambria Math" panose="02040503050406030204"/>
                                </a:rPr>
                                <m:t>1</m:t>
                              </m:r>
                            </m:sub>
                          </m:sSub>
                          <m:r>
                            <a:rPr lang="en-US" altLang="zh-CN" sz="2800" b="1" i="1">
                              <a:solidFill>
                                <a:srgbClr val="0000FF"/>
                              </a:solidFill>
                              <a:latin typeface="Cambria Math" panose="02040503050406030204"/>
                            </a:rPr>
                            <m:t>,</m:t>
                          </m:r>
                          <m:sSub>
                            <m:sSubPr>
                              <m:ctrlPr>
                                <a:rPr lang="en-US" altLang="zh-CN"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𝜺</m:t>
                              </m:r>
                            </m:e>
                            <m:sub>
                              <m:r>
                                <a:rPr lang="en-US" altLang="zh-CN" sz="2800" i="1">
                                  <a:solidFill>
                                    <a:srgbClr val="0000FF"/>
                                  </a:solidFill>
                                  <a:latin typeface="Cambria Math" panose="02040503050406030204"/>
                                </a:rPr>
                                <m:t>2</m:t>
                              </m:r>
                            </m:sub>
                          </m:sSub>
                          <m:r>
                            <a:rPr lang="en-US" altLang="zh-CN" sz="2800" b="1" i="1">
                              <a:solidFill>
                                <a:srgbClr val="0000FF"/>
                              </a:solidFill>
                              <a:latin typeface="Cambria Math" panose="02040503050406030204"/>
                            </a:rPr>
                            <m:t>,</m:t>
                          </m:r>
                          <m:sSub>
                            <m:sSubPr>
                              <m:ctrlPr>
                                <a:rPr lang="en-US" altLang="zh-CN" sz="2800" b="1" i="1">
                                  <a:solidFill>
                                    <a:srgbClr val="0000FF"/>
                                  </a:solidFill>
                                  <a:latin typeface="Cambria Math" panose="02040503050406030204" pitchFamily="18" charset="0"/>
                                </a:rPr>
                              </m:ctrlPr>
                            </m:sSubPr>
                            <m:e>
                              <m:r>
                                <a:rPr lang="zh-CN" altLang="en-US" sz="2800" b="1" i="1">
                                  <a:solidFill>
                                    <a:srgbClr val="0000FF"/>
                                  </a:solidFill>
                                  <a:latin typeface="Cambria Math" panose="02040503050406030204"/>
                                </a:rPr>
                                <m:t>𝜺</m:t>
                              </m:r>
                            </m:e>
                            <m:sub>
                              <m:r>
                                <a:rPr lang="en-US" altLang="zh-CN" sz="2800" i="1">
                                  <a:solidFill>
                                    <a:srgbClr val="0000FF"/>
                                  </a:solidFill>
                                  <a:latin typeface="Cambria Math" panose="02040503050406030204"/>
                                </a:rPr>
                                <m:t>3</m:t>
                              </m:r>
                            </m:sub>
                          </m:sSub>
                        </m:e>
                      </m:d>
                      <m:d>
                        <m:dPr>
                          <m:begChr m:val="["/>
                          <m:endChr m:val="]"/>
                          <m:ctrlPr>
                            <a:rPr lang="en-US" altLang="zh-CN" sz="2800" i="1">
                              <a:latin typeface="Cambria Math" panose="02040503050406030204" pitchFamily="18" charset="0"/>
                              <a:ea typeface="仿宋" panose="02010609060101010101" pitchFamily="49" charset="-122"/>
                            </a:rPr>
                          </m:ctrlPr>
                        </m:dPr>
                        <m:e>
                          <m:m>
                            <m:mPr>
                              <m:mcs>
                                <m:mc>
                                  <m:mcPr>
                                    <m:count m:val="1"/>
                                    <m:mcJc m:val="center"/>
                                  </m:mcPr>
                                </m:mc>
                              </m:mcs>
                              <m:ctrlPr>
                                <a:rPr lang="en-US" altLang="zh-CN" sz="2800" i="1">
                                  <a:latin typeface="Cambria Math" panose="02040503050406030204" pitchFamily="18" charset="0"/>
                                  <a:ea typeface="仿宋" panose="02010609060101010101" pitchFamily="49" charset="-122"/>
                                </a:rPr>
                              </m:ctrlPr>
                            </m:mPr>
                            <m:mr>
                              <m:e>
                                <m:d>
                                  <m:dPr>
                                    <m:ctrlPr>
                                      <a:rPr lang="en-US" altLang="zh-CN" sz="2800" b="1" i="1">
                                        <a:latin typeface="Cambria Math" panose="02040503050406030204" pitchFamily="18" charset="0"/>
                                      </a:rPr>
                                    </m:ctrlPr>
                                  </m:dPr>
                                  <m:e>
                                    <m:r>
                                      <a:rPr lang="en-US" altLang="zh-CN" sz="2800" b="1" i="1">
                                        <a:latin typeface="Cambria Math" panose="02040503050406030204"/>
                                      </a:rPr>
                                      <m:t>𝒙</m:t>
                                    </m:r>
                                    <m:r>
                                      <a:rPr lang="en-US" altLang="zh-CN" sz="2800" b="1" i="1">
                                        <a:latin typeface="Cambria Math" panose="02040503050406030204"/>
                                      </a:rPr>
                                      <m:t>,</m:t>
                                    </m:r>
                                    <m:sSub>
                                      <m:sSubPr>
                                        <m:ctrlPr>
                                          <a:rPr lang="en-US" altLang="zh-CN" sz="2800" b="1" i="1">
                                            <a:latin typeface="Cambria Math" panose="02040503050406030204" pitchFamily="18" charset="0"/>
                                          </a:rPr>
                                        </m:ctrlPr>
                                      </m:sSubPr>
                                      <m:e>
                                        <m:r>
                                          <a:rPr lang="zh-CN" altLang="en-US" sz="2800" b="1" i="1">
                                            <a:latin typeface="Cambria Math" panose="02040503050406030204"/>
                                          </a:rPr>
                                          <m:t>𝜺</m:t>
                                        </m:r>
                                      </m:e>
                                      <m:sub>
                                        <m:r>
                                          <a:rPr lang="en-US" altLang="zh-CN" sz="2800" i="1">
                                            <a:latin typeface="Cambria Math" panose="02040503050406030204"/>
                                          </a:rPr>
                                          <m:t>1</m:t>
                                        </m:r>
                                      </m:sub>
                                    </m:sSub>
                                  </m:e>
                                </m:d>
                              </m:e>
                            </m:mr>
                            <m:mr>
                              <m:e>
                                <m:d>
                                  <m:dPr>
                                    <m:ctrlPr>
                                      <a:rPr lang="en-US" altLang="zh-CN" sz="2800" b="1" i="1">
                                        <a:latin typeface="Cambria Math" panose="02040503050406030204" pitchFamily="18" charset="0"/>
                                      </a:rPr>
                                    </m:ctrlPr>
                                  </m:dPr>
                                  <m:e>
                                    <m:r>
                                      <a:rPr lang="en-US" altLang="zh-CN" sz="2800" b="1" i="1">
                                        <a:latin typeface="Cambria Math" panose="02040503050406030204"/>
                                      </a:rPr>
                                      <m:t>𝒙</m:t>
                                    </m:r>
                                    <m:r>
                                      <a:rPr lang="en-US" altLang="zh-CN" sz="2800" b="1" i="1">
                                        <a:latin typeface="Cambria Math" panose="02040503050406030204"/>
                                      </a:rPr>
                                      <m:t>,</m:t>
                                    </m:r>
                                    <m:sSub>
                                      <m:sSubPr>
                                        <m:ctrlPr>
                                          <a:rPr lang="en-US" altLang="zh-CN" sz="2800" b="1" i="1">
                                            <a:latin typeface="Cambria Math" panose="02040503050406030204" pitchFamily="18" charset="0"/>
                                          </a:rPr>
                                        </m:ctrlPr>
                                      </m:sSubPr>
                                      <m:e>
                                        <m:r>
                                          <a:rPr lang="zh-CN" altLang="en-US" sz="2800" b="1" i="1">
                                            <a:latin typeface="Cambria Math" panose="02040503050406030204"/>
                                          </a:rPr>
                                          <m:t>𝜺</m:t>
                                        </m:r>
                                      </m:e>
                                      <m:sub>
                                        <m:r>
                                          <a:rPr lang="en-US" altLang="zh-CN" sz="2800" i="1">
                                            <a:latin typeface="Cambria Math" panose="02040503050406030204"/>
                                          </a:rPr>
                                          <m:t>2</m:t>
                                        </m:r>
                                      </m:sub>
                                    </m:sSub>
                                  </m:e>
                                </m:d>
                              </m:e>
                            </m:mr>
                            <m:mr>
                              <m:e>
                                <m:d>
                                  <m:dPr>
                                    <m:ctrlPr>
                                      <a:rPr lang="en-US" altLang="zh-CN" sz="2800" b="1" i="1">
                                        <a:latin typeface="Cambria Math" panose="02040503050406030204" pitchFamily="18" charset="0"/>
                                      </a:rPr>
                                    </m:ctrlPr>
                                  </m:dPr>
                                  <m:e>
                                    <m:r>
                                      <a:rPr lang="en-US" altLang="zh-CN" sz="2800" b="1" i="1">
                                        <a:latin typeface="Cambria Math" panose="02040503050406030204"/>
                                      </a:rPr>
                                      <m:t>𝒙</m:t>
                                    </m:r>
                                    <m:r>
                                      <a:rPr lang="en-US" altLang="zh-CN" sz="2800" b="1" i="1">
                                        <a:latin typeface="Cambria Math" panose="02040503050406030204"/>
                                      </a:rPr>
                                      <m:t>,</m:t>
                                    </m:r>
                                    <m:sSub>
                                      <m:sSubPr>
                                        <m:ctrlPr>
                                          <a:rPr lang="en-US" altLang="zh-CN" sz="2800" b="1" i="1">
                                            <a:latin typeface="Cambria Math" panose="02040503050406030204" pitchFamily="18" charset="0"/>
                                          </a:rPr>
                                        </m:ctrlPr>
                                      </m:sSubPr>
                                      <m:e>
                                        <m:r>
                                          <a:rPr lang="zh-CN" altLang="en-US" sz="2800" b="1" i="1">
                                            <a:latin typeface="Cambria Math" panose="02040503050406030204"/>
                                          </a:rPr>
                                          <m:t>𝜺</m:t>
                                        </m:r>
                                      </m:e>
                                      <m:sub>
                                        <m:r>
                                          <a:rPr lang="en-US" altLang="zh-CN" sz="2800" i="1">
                                            <a:latin typeface="Cambria Math" panose="02040503050406030204"/>
                                          </a:rPr>
                                          <m:t>3</m:t>
                                        </m:r>
                                      </m:sub>
                                    </m:sSub>
                                  </m:e>
                                </m:d>
                              </m:e>
                            </m:mr>
                          </m:m>
                        </m:e>
                      </m:d>
                      <m:r>
                        <a:rPr lang="en-US" altLang="zh-CN" sz="2800" i="1">
                          <a:latin typeface="Cambria Math" panose="02040503050406030204"/>
                          <a:ea typeface="仿宋" panose="02010609060101010101" pitchFamily="49" charset="-122"/>
                        </a:rPr>
                        <m:t>=</m:t>
                      </m:r>
                      <m:d>
                        <m:dPr>
                          <m:begChr m:val="["/>
                          <m:endChr m:val="]"/>
                          <m:ctrlPr>
                            <a:rPr lang="en-US" altLang="zh-CN" sz="2800" i="1">
                              <a:latin typeface="Cambria Math" panose="02040503050406030204" pitchFamily="18" charset="0"/>
                              <a:ea typeface="仿宋" panose="02010609060101010101" pitchFamily="49" charset="-122"/>
                            </a:rPr>
                          </m:ctrlPr>
                        </m:dPr>
                        <m:e>
                          <m:m>
                            <m:mPr>
                              <m:mcs>
                                <m:mc>
                                  <m:mcPr>
                                    <m:count m:val="1"/>
                                    <m:mcJc m:val="center"/>
                                  </m:mcPr>
                                </m:mc>
                              </m:mcs>
                              <m:ctrlPr>
                                <a:rPr lang="en-US" altLang="zh-CN" sz="2800" i="1">
                                  <a:latin typeface="Cambria Math" panose="02040503050406030204" pitchFamily="18" charset="0"/>
                                  <a:ea typeface="仿宋" panose="02010609060101010101" pitchFamily="49" charset="-122"/>
                                </a:rPr>
                              </m:ctrlPr>
                            </m:mPr>
                            <m:mr>
                              <m:e>
                                <m:r>
                                  <a:rPr lang="en-US" altLang="zh-CN" sz="2800" i="1">
                                    <a:latin typeface="Cambria Math" panose="02040503050406030204"/>
                                  </a:rPr>
                                  <m:t>1</m:t>
                                </m:r>
                              </m:e>
                            </m:mr>
                            <m:mr>
                              <m:e>
                                <m:r>
                                  <a:rPr lang="en-US" altLang="zh-CN" sz="2800" i="1">
                                    <a:latin typeface="Cambria Math" panose="02040503050406030204"/>
                                  </a:rPr>
                                  <m:t>0</m:t>
                                </m:r>
                              </m:e>
                            </m:mr>
                            <m:mr>
                              <m:e>
                                <m:r>
                                  <a:rPr lang="en-US" altLang="zh-CN" sz="2800" i="1">
                                    <a:latin typeface="Cambria Math" panose="02040503050406030204"/>
                                  </a:rPr>
                                  <m:t>1</m:t>
                                </m:r>
                              </m:e>
                            </m:mr>
                          </m:m>
                        </m:e>
                      </m:d>
                    </m:oMath>
                  </m:oMathPara>
                </a14:m>
                <a:endParaRPr lang="en-US" altLang="zh-CN" sz="2800" dirty="0"/>
              </a:p>
              <a:p>
                <a:pPr>
                  <a:lnSpc>
                    <a:spcPct val="120000"/>
                  </a:lnSpc>
                </a:pPr>
                <a:r>
                  <a:rPr lang="zh-CN" altLang="en-US" sz="2800" dirty="0"/>
                  <a:t>因此</a:t>
                </a:r>
                <a14:m>
                  <m:oMath xmlns:m="http://schemas.openxmlformats.org/officeDocument/2006/math">
                    <m:r>
                      <a:rPr lang="en-US" altLang="zh-CN" sz="2800" b="1" i="1">
                        <a:latin typeface="Cambria Math" panose="02040503050406030204"/>
                      </a:rPr>
                      <m:t>𝒙</m:t>
                    </m:r>
                  </m:oMath>
                </a14:m>
                <a:r>
                  <a:rPr lang="zh-CN" altLang="en-US" sz="2800" dirty="0"/>
                  <a:t>在</a:t>
                </a:r>
                <a14:m>
                  <m:oMath xmlns:m="http://schemas.openxmlformats.org/officeDocument/2006/math">
                    <m:sSub>
                      <m:sSubPr>
                        <m:ctrlPr>
                          <a:rPr lang="zh-CN" altLang="zh-CN" sz="2800" i="1">
                            <a:latin typeface="Cambria Math" panose="02040503050406030204" pitchFamily="18" charset="0"/>
                          </a:rPr>
                        </m:ctrlPr>
                      </m:sSubPr>
                      <m:e>
                        <m:r>
                          <a:rPr lang="en-US" altLang="zh-CN" sz="2800">
                            <a:latin typeface="Cambria Math" panose="02040503050406030204"/>
                          </a:rPr>
                          <m:t>𝑊</m:t>
                        </m:r>
                      </m:e>
                      <m:sub>
                        <m:r>
                          <a:rPr lang="en-US" altLang="zh-CN" sz="2800">
                            <a:latin typeface="Cambria Math" panose="02040503050406030204"/>
                          </a:rPr>
                          <m:t>1</m:t>
                        </m:r>
                      </m:sub>
                    </m:sSub>
                  </m:oMath>
                </a14:m>
                <a:r>
                  <a:rPr lang="zh-CN" altLang="en-US" sz="2800" dirty="0">
                    <a:latin typeface="黑体" panose="02010609060101010101" pitchFamily="49" charset="-122"/>
                  </a:rPr>
                  <a:t>上的投影</a:t>
                </a:r>
                <a14:m>
                  <m:oMath xmlns:m="http://schemas.openxmlformats.org/officeDocument/2006/math">
                    <m:r>
                      <a:rPr lang="en-US" altLang="zh-CN" sz="2800" b="1" i="1">
                        <a:latin typeface="Cambria Math" panose="02040503050406030204"/>
                      </a:rPr>
                      <m:t>𝒚</m:t>
                    </m:r>
                    <m:r>
                      <a:rPr lang="en-US" altLang="zh-CN" sz="2800" b="1" i="1">
                        <a:latin typeface="Cambria Math" panose="02040503050406030204"/>
                      </a:rPr>
                      <m:t>=</m:t>
                    </m:r>
                    <m:sSub>
                      <m:sSubPr>
                        <m:ctrlPr>
                          <a:rPr lang="en-US" altLang="zh-CN" sz="2800" b="1" i="1">
                            <a:latin typeface="Cambria Math" panose="02040503050406030204" pitchFamily="18" charset="0"/>
                          </a:rPr>
                        </m:ctrlPr>
                      </m:sSubPr>
                      <m:e>
                        <m:r>
                          <a:rPr lang="zh-CN" altLang="en-US" sz="2800" b="1" i="1">
                            <a:latin typeface="Cambria Math" panose="02040503050406030204"/>
                          </a:rPr>
                          <m:t>𝜺</m:t>
                        </m:r>
                      </m:e>
                      <m:sub>
                        <m:r>
                          <a:rPr lang="en-US" altLang="zh-CN" sz="2800" i="1">
                            <a:latin typeface="Cambria Math" panose="02040503050406030204"/>
                          </a:rPr>
                          <m:t>1</m:t>
                        </m:r>
                      </m:sub>
                    </m:sSub>
                    <m:r>
                      <m:rPr>
                        <m:nor/>
                      </m:rPr>
                      <a:rPr lang="en-US" altLang="zh-CN" sz="2800" dirty="0">
                        <a:latin typeface="仿宋" panose="02010609060101010101" pitchFamily="49" charset="-122"/>
                        <a:ea typeface="仿宋" panose="02010609060101010101" pitchFamily="49" charset="-122"/>
                      </a:rPr>
                      <m:t>,</m:t>
                    </m:r>
                  </m:oMath>
                </a14:m>
                <a:r>
                  <a:rPr lang="zh-CN" altLang="en-US" sz="2800" dirty="0"/>
                  <a:t>在</a:t>
                </a:r>
                <a14:m>
                  <m:oMath xmlns:m="http://schemas.openxmlformats.org/officeDocument/2006/math">
                    <m:sSub>
                      <m:sSubPr>
                        <m:ctrlPr>
                          <a:rPr lang="zh-CN" altLang="zh-CN" sz="2800" i="1">
                            <a:latin typeface="Cambria Math" panose="02040503050406030204" pitchFamily="18" charset="0"/>
                          </a:rPr>
                        </m:ctrlPr>
                      </m:sSubPr>
                      <m:e>
                        <m:r>
                          <a:rPr lang="en-US" altLang="zh-CN" sz="2800">
                            <a:latin typeface="Cambria Math" panose="02040503050406030204"/>
                          </a:rPr>
                          <m:t>𝑊</m:t>
                        </m:r>
                      </m:e>
                      <m:sub>
                        <m:r>
                          <a:rPr lang="en-US" altLang="zh-CN" sz="2800">
                            <a:latin typeface="Cambria Math" panose="02040503050406030204"/>
                          </a:rPr>
                          <m:t>2</m:t>
                        </m:r>
                      </m:sub>
                    </m:sSub>
                  </m:oMath>
                </a14:m>
                <a:r>
                  <a:rPr lang="zh-CN" altLang="en-US" sz="2800" dirty="0">
                    <a:latin typeface="黑体" panose="02010609060101010101" pitchFamily="49" charset="-122"/>
                  </a:rPr>
                  <a:t>上的投影</a:t>
                </a:r>
                <a14:m>
                  <m:oMath xmlns:m="http://schemas.openxmlformats.org/officeDocument/2006/math">
                    <m:r>
                      <a:rPr lang="en-US" altLang="zh-CN" sz="2800" b="1" i="1">
                        <a:latin typeface="Cambria Math" panose="02040503050406030204"/>
                      </a:rPr>
                      <m:t>𝒛</m:t>
                    </m:r>
                    <m:r>
                      <a:rPr lang="en-US" altLang="zh-CN" sz="2800" b="1" i="1">
                        <a:latin typeface="Cambria Math" panose="02040503050406030204"/>
                      </a:rPr>
                      <m:t>=</m:t>
                    </m:r>
                    <m:sSub>
                      <m:sSubPr>
                        <m:ctrlPr>
                          <a:rPr lang="en-US" altLang="zh-CN" sz="2800" b="1" i="1">
                            <a:latin typeface="Cambria Math" panose="02040503050406030204" pitchFamily="18" charset="0"/>
                          </a:rPr>
                        </m:ctrlPr>
                      </m:sSubPr>
                      <m:e>
                        <m:r>
                          <a:rPr lang="zh-CN" altLang="en-US" sz="2800" b="1" i="1">
                            <a:latin typeface="Cambria Math" panose="02040503050406030204"/>
                          </a:rPr>
                          <m:t>𝜺</m:t>
                        </m:r>
                      </m:e>
                      <m:sub>
                        <m:r>
                          <a:rPr lang="en-US" altLang="zh-CN" sz="2800" i="1">
                            <a:latin typeface="Cambria Math" panose="02040503050406030204"/>
                          </a:rPr>
                          <m:t>3</m:t>
                        </m:r>
                      </m:sub>
                    </m:sSub>
                  </m:oMath>
                </a14:m>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gn="ctr">
                  <a:lnSpc>
                    <a:spcPct val="120000"/>
                  </a:lnSpc>
                  <a:spcBef>
                    <a:spcPts val="0"/>
                  </a:spcBef>
                </a:pPr>
                <a:r>
                  <a:rPr lang="en-US" altLang="zh-CN" sz="2800" dirty="0"/>
                  <a:t> </a:t>
                </a:r>
              </a:p>
              <a:p>
                <a:pPr>
                  <a:lnSpc>
                    <a:spcPct val="120000"/>
                  </a:lnSpc>
                  <a:spcBef>
                    <a:spcPts val="0"/>
                  </a:spcBef>
                </a:pPr>
                <a:endParaRPr lang="zh-CN" altLang="zh-CN" sz="2800" dirty="0">
                  <a:latin typeface="仿宋" panose="02010609060101010101" pitchFamily="49" charset="-122"/>
                  <a:ea typeface="仿宋" panose="02010609060101010101" pitchFamily="49" charset="-122"/>
                </a:endParaRPr>
              </a:p>
              <a:p>
                <a:pPr>
                  <a:lnSpc>
                    <a:spcPct val="120000"/>
                  </a:lnSpc>
                </a:pPr>
                <a:endParaRPr lang="zh-CN" altLang="zh-CN" sz="2800" dirty="0">
                  <a:latin typeface="仿宋" panose="02010609060101010101" pitchFamily="49" charset="-122"/>
                  <a:ea typeface="仿宋" panose="02010609060101010101" pitchFamily="49" charset="-122"/>
                </a:endParaRPr>
              </a:p>
              <a:p>
                <a:pPr>
                  <a:lnSpc>
                    <a:spcPct val="120000"/>
                  </a:lnSpc>
                </a:pPr>
                <a:r>
                  <a:rPr lang="en-US" altLang="zh-CN" sz="2800" dirty="0"/>
                  <a:t> </a:t>
                </a:r>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94155" cy="4935337"/>
              </a:xfrm>
              <a:prstGeom prst="rect">
                <a:avLst/>
              </a:prstGeom>
              <a:blipFill rotWithShape="1">
                <a:blip r:embed="rId2"/>
                <a:stretch>
                  <a:fillRect l="-7" t="-12" r="1" b="-125138"/>
                </a:stretch>
              </a:blipFill>
            </p:spPr>
            <p:txBody>
              <a:bodyPr/>
              <a:lstStyle/>
              <a:p>
                <a:r>
                  <a:rPr lang="zh-CN" altLang="en-US">
                    <a:noFill/>
                  </a:rPr>
                  <a:t> </a:t>
                </a:r>
              </a:p>
            </p:txBody>
          </p:sp>
        </mc:Fallback>
      </mc:AlternateContent>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953532"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1.5.7 </a:t>
                </a:r>
                <a:r>
                  <a:rPr lang="zh-CN" altLang="en-US" sz="2800" dirty="0"/>
                  <a:t>给定</a:t>
                </a:r>
                <a:r>
                  <a:rPr lang="zh-CN" altLang="zh-CN" sz="2800" dirty="0"/>
                  <a:t>线性子空间</a:t>
                </a:r>
                <a14:m>
                  <m:oMath xmlns:m="http://schemas.openxmlformats.org/officeDocument/2006/math">
                    <m:r>
                      <a:rPr lang="en-US" altLang="zh-CN" sz="2800" i="1">
                        <a:latin typeface="Cambria Math" panose="02040503050406030204" pitchFamily="18" charset="0"/>
                      </a:rPr>
                      <m:t>𝑊</m:t>
                    </m:r>
                    <m:r>
                      <a:rPr lang="en-US" altLang="zh-CN" sz="2800" i="1">
                        <a:latin typeface="Cambria Math" panose="02040503050406030204" pitchFamily="18" charset="0"/>
                      </a:rPr>
                      <m:t>=</m:t>
                    </m:r>
                    <m:r>
                      <m:rPr>
                        <m:sty m:val="p"/>
                      </m:rPr>
                      <a:rPr lang="en-US" altLang="zh-CN" sz="2800">
                        <a:latin typeface="Cambria Math" panose="02040503050406030204" pitchFamily="18" charset="0"/>
                      </a:rPr>
                      <m:t>span</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2</m:t>
                            </m:r>
                          </m:sub>
                        </m:sSub>
                      </m:e>
                    </m:d>
                  </m:oMath>
                </a14:m>
                <a:r>
                  <a:rPr lang="en-US" altLang="zh-CN" sz="2800" dirty="0">
                    <a:latin typeface="仿宋" panose="02010609060101010101" pitchFamily="49" charset="-122"/>
                    <a:ea typeface="仿宋" panose="02010609060101010101" pitchFamily="49" charset="-122"/>
                  </a:rPr>
                  <a:t>,</a:t>
                </a:r>
                <a:r>
                  <a:rPr lang="en-US" altLang="zh-CN" sz="2800" dirty="0"/>
                  <a:t> </a:t>
                </a:r>
                <a:r>
                  <a:rPr lang="zh-CN" altLang="zh-CN" sz="2800" dirty="0"/>
                  <a:t>其中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2,5,−1</m:t>
                            </m:r>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−2,1,1</m:t>
                            </m:r>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r>
                  <a:rPr lang="zh-CN" altLang="zh-CN" sz="2800" dirty="0"/>
                  <a:t>求</a:t>
                </a:r>
                <a14:m>
                  <m:oMath xmlns:m="http://schemas.openxmlformats.org/officeDocument/2006/math">
                    <m:r>
                      <a:rPr lang="en-US" altLang="zh-CN" sz="2800" b="1" i="1" smtClean="0">
                        <a:latin typeface="Cambria Math" panose="02040503050406030204"/>
                      </a:rPr>
                      <m:t>𝒙</m:t>
                    </m:r>
                    <m:r>
                      <a:rPr lang="en-US" altLang="zh-CN" sz="2800" b="1" i="1">
                        <a:latin typeface="Cambria Math" panose="02040503050406030204" pitchFamily="18" charset="0"/>
                      </a:rPr>
                      <m:t>=</m:t>
                    </m:r>
                    <m:sSup>
                      <m:sSupPr>
                        <m:ctrlPr>
                          <a:rPr lang="zh-CN" altLang="zh-CN" sz="2800" b="1" i="1">
                            <a:latin typeface="Cambria Math" panose="02040503050406030204" pitchFamily="18" charset="0"/>
                          </a:rPr>
                        </m:ctrlPr>
                      </m:sSupPr>
                      <m:e>
                        <m:d>
                          <m:dPr>
                            <m:begChr m:val="["/>
                            <m:endChr m:val="]"/>
                            <m:ctrlPr>
                              <a:rPr lang="zh-CN" altLang="zh-CN" sz="2800" b="1" i="1">
                                <a:latin typeface="Cambria Math" panose="02040503050406030204" pitchFamily="18" charset="0"/>
                              </a:rPr>
                            </m:ctrlPr>
                          </m:dPr>
                          <m:e>
                            <m:r>
                              <a:rPr lang="en-US" altLang="zh-CN" sz="2800" i="1">
                                <a:latin typeface="Cambria Math" panose="02040503050406030204" pitchFamily="18" charset="0"/>
                              </a:rPr>
                              <m:t>1,2,3</m:t>
                            </m:r>
                          </m:e>
                        </m:d>
                      </m:e>
                      <m:sup>
                        <m:r>
                          <a:rPr lang="en-US" altLang="zh-CN" sz="2800" b="0" i="1">
                            <a:latin typeface="Cambria Math" panose="02040503050406030204" pitchFamily="18" charset="0"/>
                          </a:rPr>
                          <m:t>𝑇</m:t>
                        </m:r>
                      </m:sup>
                    </m:sSup>
                  </m:oMath>
                </a14:m>
                <a:r>
                  <a:rPr lang="zh-CN" altLang="zh-CN" sz="2800" dirty="0"/>
                  <a:t>在</a:t>
                </a:r>
                <a14:m>
                  <m:oMath xmlns:m="http://schemas.openxmlformats.org/officeDocument/2006/math">
                    <m:r>
                      <a:rPr lang="en-US" altLang="zh-CN" sz="2800" i="1">
                        <a:latin typeface="Cambria Math" panose="02040503050406030204" pitchFamily="18" charset="0"/>
                      </a:rPr>
                      <m:t>𝑊</m:t>
                    </m:r>
                  </m:oMath>
                </a14:m>
                <a:r>
                  <a:rPr lang="zh-CN" altLang="zh-CN" sz="2800" dirty="0"/>
                  <a:t>和</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𝑊</m:t>
                        </m:r>
                      </m:e>
                      <m:sup>
                        <m:r>
                          <a:rPr lang="en-US" altLang="zh-CN" sz="2800" b="1" i="1">
                            <a:latin typeface="Cambria Math" panose="02040503050406030204" pitchFamily="18" charset="0"/>
                          </a:rPr>
                          <m:t>⊥</m:t>
                        </m:r>
                      </m:sup>
                    </m:sSup>
                  </m:oMath>
                </a14:m>
                <a:r>
                  <a:rPr lang="zh-CN" altLang="zh-CN" sz="2800" dirty="0"/>
                  <a:t>的正交投影</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953532" cy="4935337"/>
              </a:xfrm>
              <a:prstGeom prst="rect">
                <a:avLst/>
              </a:prstGeom>
              <a:blipFill rotWithShape="1">
                <a:blip r:embed="rId2"/>
                <a:stretch>
                  <a:fillRect l="-7" t="-12" r="1" b="1"/>
                </a:stretch>
              </a:blipFill>
            </p:spPr>
            <p:txBody>
              <a:bodyPr/>
              <a:lstStyle/>
              <a:p>
                <a:r>
                  <a:rPr lang="zh-CN" altLang="en-US">
                    <a:noFill/>
                  </a:rPr>
                  <a:t> </a:t>
                </a:r>
              </a:p>
            </p:txBody>
          </p:sp>
        </mc:Fallback>
      </mc:AlternateContent>
      <p:grpSp>
        <p:nvGrpSpPr>
          <p:cNvPr id="7" name="组合 6"/>
          <p:cNvGrpSpPr/>
          <p:nvPr/>
        </p:nvGrpSpPr>
        <p:grpSpPr>
          <a:xfrm>
            <a:off x="2755808" y="3145420"/>
            <a:ext cx="3515445" cy="2529807"/>
            <a:chOff x="2730714" y="2879750"/>
            <a:chExt cx="3515445" cy="2529807"/>
          </a:xfrm>
        </p:grpSpPr>
        <p:grpSp>
          <p:nvGrpSpPr>
            <p:cNvPr id="48" name="组合 47"/>
            <p:cNvGrpSpPr/>
            <p:nvPr/>
          </p:nvGrpSpPr>
          <p:grpSpPr>
            <a:xfrm>
              <a:off x="2730714" y="2879750"/>
              <a:ext cx="3515445" cy="2529807"/>
              <a:chOff x="2730714" y="2879750"/>
              <a:chExt cx="3515445" cy="2529807"/>
            </a:xfrm>
          </p:grpSpPr>
          <p:grpSp>
            <p:nvGrpSpPr>
              <p:cNvPr id="4" name="组合 3"/>
              <p:cNvGrpSpPr/>
              <p:nvPr/>
            </p:nvGrpSpPr>
            <p:grpSpPr>
              <a:xfrm>
                <a:off x="2730714" y="3169663"/>
                <a:ext cx="3515445" cy="2218765"/>
                <a:chOff x="3400184" y="3087060"/>
                <a:chExt cx="3515445" cy="2218765"/>
              </a:xfrm>
            </p:grpSpPr>
            <p:grpSp>
              <p:nvGrpSpPr>
                <p:cNvPr id="6" name="组合 5"/>
                <p:cNvGrpSpPr/>
                <p:nvPr/>
              </p:nvGrpSpPr>
              <p:grpSpPr>
                <a:xfrm>
                  <a:off x="3400184" y="3505841"/>
                  <a:ext cx="3515445" cy="1799984"/>
                  <a:chOff x="3400184" y="3505841"/>
                  <a:chExt cx="3515445" cy="1799984"/>
                </a:xfrm>
              </p:grpSpPr>
              <p:sp>
                <p:nvSpPr>
                  <p:cNvPr id="9" name="流程图: 数据 8"/>
                  <p:cNvSpPr/>
                  <p:nvPr/>
                </p:nvSpPr>
                <p:spPr bwMode="auto">
                  <a:xfrm>
                    <a:off x="3400184" y="3874674"/>
                    <a:ext cx="3515445" cy="1431151"/>
                  </a:xfrm>
                  <a:prstGeom prst="flowChartInputOutp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p:txBody>
              </p:sp>
              <p:cxnSp>
                <p:nvCxnSpPr>
                  <p:cNvPr id="10" name="直接箭头连接符 9"/>
                  <p:cNvCxnSpPr/>
                  <p:nvPr/>
                </p:nvCxnSpPr>
                <p:spPr bwMode="auto">
                  <a:xfrm flipV="1">
                    <a:off x="4687261" y="3505841"/>
                    <a:ext cx="1085367" cy="1027741"/>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1" name="TextBox 10"/>
                      <p:cNvSpPr txBox="1"/>
                      <p:nvPr/>
                    </p:nvSpPr>
                    <p:spPr>
                      <a:xfrm>
                        <a:off x="3726757" y="4702627"/>
                        <a:ext cx="334256" cy="276625"/>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11200" i="1">
                                  <a:latin typeface="Cambria Math" panose="02040503050406030204" pitchFamily="18" charset="0"/>
                                </a:rPr>
                                <m:t>𝑊</m:t>
                              </m:r>
                            </m:oMath>
                          </m:oMathPara>
                        </a14:m>
                        <a:endParaRPr lang="zh-CN" altLang="en-US" sz="112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3726757" y="4702627"/>
                        <a:ext cx="334256" cy="276625"/>
                      </a:xfrm>
                      <a:prstGeom prst="rect">
                        <a:avLst/>
                      </a:prstGeom>
                      <a:blipFill rotWithShape="1">
                        <a:blip r:embed="rId3"/>
                      </a:blipFill>
                    </p:spPr>
                    <p:txBody>
                      <a:bodyPr/>
                      <a:lstStyle/>
                      <a:p>
                        <a:r>
                          <a:rPr lang="zh-CN" altLang="en-US">
                            <a:noFill/>
                          </a:rPr>
                          <a:t> </a:t>
                        </a:r>
                      </a:p>
                    </p:txBody>
                  </p:sp>
                </mc:Fallback>
              </mc:AlternateContent>
              <p:cxnSp>
                <p:nvCxnSpPr>
                  <p:cNvPr id="15" name="直接连接符 14"/>
                  <p:cNvCxnSpPr/>
                  <p:nvPr/>
                </p:nvCxnSpPr>
                <p:spPr bwMode="auto">
                  <a:xfrm>
                    <a:off x="5772628" y="3526011"/>
                    <a:ext cx="0" cy="969148"/>
                  </a:xfrm>
                  <a:prstGeom prst="line">
                    <a:avLst/>
                  </a:prstGeom>
                  <a:solidFill>
                    <a:schemeClr val="accent1"/>
                  </a:solidFill>
                  <a:ln w="28575" cap="flat" cmpd="sng" algn="ctr">
                    <a:solidFill>
                      <a:srgbClr val="00B050"/>
                    </a:solidFill>
                    <a:prstDash val="sysDash"/>
                    <a:round/>
                    <a:headEnd type="none" w="med" len="med"/>
                    <a:tailEnd type="none" w="med" len="med"/>
                  </a:ln>
                  <a:effectLst/>
                </p:spPr>
              </p:cxnSp>
              <p:cxnSp>
                <p:nvCxnSpPr>
                  <p:cNvPr id="16" name="直接箭头连接符 15"/>
                  <p:cNvCxnSpPr/>
                  <p:nvPr/>
                </p:nvCxnSpPr>
                <p:spPr bwMode="auto">
                  <a:xfrm flipV="1">
                    <a:off x="4687261" y="4120563"/>
                    <a:ext cx="912477" cy="413018"/>
                  </a:xfrm>
                  <a:prstGeom prst="straightConnector1">
                    <a:avLst/>
                  </a:prstGeom>
                  <a:solidFill>
                    <a:schemeClr val="accent1"/>
                  </a:solidFill>
                  <a:ln w="38100" cap="flat" cmpd="sng" algn="ctr">
                    <a:solidFill>
                      <a:srgbClr val="FFFF66"/>
                    </a:solidFill>
                    <a:prstDash val="solid"/>
                    <a:round/>
                    <a:headEnd type="none" w="med" len="med"/>
                    <a:tailEnd type="arrow"/>
                  </a:ln>
                  <a:effectLst/>
                </p:spPr>
              </p:cxnSp>
              <p:cxnSp>
                <p:nvCxnSpPr>
                  <p:cNvPr id="17" name="直接连接符 16"/>
                  <p:cNvCxnSpPr/>
                  <p:nvPr/>
                </p:nvCxnSpPr>
                <p:spPr bwMode="auto">
                  <a:xfrm flipV="1">
                    <a:off x="4705509" y="3505841"/>
                    <a:ext cx="1067119" cy="40341"/>
                  </a:xfrm>
                  <a:prstGeom prst="line">
                    <a:avLst/>
                  </a:prstGeom>
                  <a:solidFill>
                    <a:schemeClr val="accent1"/>
                  </a:solidFill>
                  <a:ln w="28575" cap="flat" cmpd="sng" algn="ctr">
                    <a:solidFill>
                      <a:srgbClr val="0000FF"/>
                    </a:solidFill>
                    <a:prstDash val="sysDash"/>
                    <a:round/>
                    <a:headEnd type="none" w="med" len="med"/>
                    <a:tailEnd type="none" w="med" len="med"/>
                  </a:ln>
                  <a:effectLst/>
                </p:spPr>
              </p:cxnSp>
            </p:grpSp>
            <mc:AlternateContent xmlns:mc="http://schemas.openxmlformats.org/markup-compatibility/2006" xmlns:a14="http://schemas.microsoft.com/office/drawing/2010/main">
              <mc:Choice Requires="a14">
                <p:sp>
                  <p:nvSpPr>
                    <p:cNvPr id="8" name="TextBox 7"/>
                    <p:cNvSpPr txBox="1"/>
                    <p:nvPr/>
                  </p:nvSpPr>
                  <p:spPr>
                    <a:xfrm>
                      <a:off x="5496961" y="3087060"/>
                      <a:ext cx="290075" cy="399289"/>
                    </a:xfrm>
                    <a:prstGeom prst="rect">
                      <a:avLst/>
                    </a:prstGeom>
                  </p:spPr>
                  <p:txBody>
                    <a:bodyPr vert="horz" wrap="square" lIns="91440" tIns="45720" rIns="91440" bIns="45720" rtlCol="0">
                      <a:normAutofit fontScale="25000" lnSpcReduction="20000"/>
                    </a:bodyPr>
                    <a:lstStyle/>
                    <a:p>
                      <a:pPr>
                        <a:lnSpc>
                          <a:spcPct val="120000"/>
                        </a:lnSpc>
                      </a:pPr>
                      <a14:m>
                        <m:oMathPara xmlns:m="http://schemas.openxmlformats.org/officeDocument/2006/math">
                          <m:oMathParaPr>
                            <m:jc m:val="centerGroup"/>
                          </m:oMathParaPr>
                          <m:oMath xmlns:m="http://schemas.openxmlformats.org/officeDocument/2006/math">
                            <m:r>
                              <a:rPr lang="en-US" altLang="zh-CN" sz="9600" b="1" i="1" smtClean="0">
                                <a:solidFill>
                                  <a:srgbClr val="FF0000"/>
                                </a:solidFill>
                                <a:latin typeface="Cambria Math" panose="02040503050406030204"/>
                              </a:rPr>
                              <m:t>𝒙</m:t>
                            </m:r>
                          </m:oMath>
                        </m:oMathPara>
                      </a14:m>
                      <a:endParaRPr lang="zh-CN" altLang="en-US" sz="11200" b="1" i="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496961" y="3087060"/>
                      <a:ext cx="290075" cy="399289"/>
                    </a:xfrm>
                    <a:prstGeom prst="rect">
                      <a:avLst/>
                    </a:prstGeom>
                    <a:blipFill rotWithShape="1">
                      <a:blip r:embed="rId4"/>
                    </a:blipFill>
                  </p:spPr>
                  <p:txBody>
                    <a:bodyPr/>
                    <a:lstStyle/>
                    <a:p>
                      <a:r>
                        <a:rPr lang="zh-CN" altLang="en-US">
                          <a:noFill/>
                        </a:rPr>
                        <a:t> </a:t>
                      </a:r>
                    </a:p>
                  </p:txBody>
                </p:sp>
              </mc:Fallback>
            </mc:AlternateContent>
          </p:grpSp>
          <p:cxnSp>
            <p:nvCxnSpPr>
              <p:cNvPr id="19" name="直接箭头连接符 18"/>
              <p:cNvCxnSpPr/>
              <p:nvPr/>
            </p:nvCxnSpPr>
            <p:spPr bwMode="auto">
              <a:xfrm>
                <a:off x="4022598" y="4616183"/>
                <a:ext cx="1094968" cy="516751"/>
              </a:xfrm>
              <a:prstGeom prst="straightConnector1">
                <a:avLst/>
              </a:prstGeom>
              <a:solidFill>
                <a:schemeClr val="accent1"/>
              </a:solidFill>
              <a:ln w="38100" cap="flat" cmpd="sng" algn="ctr">
                <a:solidFill>
                  <a:srgbClr val="FFFF66"/>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3" name="TextBox 22"/>
                  <p:cNvSpPr txBox="1"/>
                  <p:nvPr/>
                </p:nvSpPr>
                <p:spPr>
                  <a:xfrm>
                    <a:off x="4590250" y="3825688"/>
                    <a:ext cx="587829" cy="457200"/>
                  </a:xfrm>
                  <a:prstGeom prst="rect">
                    <a:avLst/>
                  </a:prstGeom>
                </p:spPr>
                <p:txBody>
                  <a:bodyPr vert="horz" wrap="none" lIns="91440" tIns="45720" rIns="91440" bIns="45720" rtlCol="0">
                    <a:normAutofit/>
                  </a:bodyPr>
                  <a:lstStyle/>
                  <a:p>
                    <a:pPr/>
                    <a14:m>
                      <m:oMathPara xmlns:m="http://schemas.openxmlformats.org/officeDocument/2006/math">
                        <m:oMathParaPr>
                          <m:jc m:val="centerGroup"/>
                        </m:oMathParaPr>
                        <m:oMath xmlns:m="http://schemas.openxmlformats.org/officeDocument/2006/math">
                          <m:sSub>
                            <m:sSubPr>
                              <m:ctrlPr>
                                <a:rPr lang="zh-CN" altLang="zh-CN" sz="2000" i="1" smtClean="0">
                                  <a:solidFill>
                                    <a:srgbClr val="FFFF00"/>
                                  </a:solidFill>
                                  <a:latin typeface="Cambria Math" panose="02040503050406030204" pitchFamily="18" charset="0"/>
                                </a:rPr>
                              </m:ctrlPr>
                            </m:sSubPr>
                            <m:e>
                              <m:r>
                                <a:rPr lang="en-US" altLang="zh-CN" sz="2000" b="1" i="1">
                                  <a:solidFill>
                                    <a:srgbClr val="FFFF00"/>
                                  </a:solidFill>
                                  <a:latin typeface="Cambria Math" panose="02040503050406030204" pitchFamily="18" charset="0"/>
                                </a:rPr>
                                <m:t>𝒙</m:t>
                              </m:r>
                            </m:e>
                            <m:sub>
                              <m:r>
                                <a:rPr lang="en-US" altLang="zh-CN" sz="2000" i="1">
                                  <a:solidFill>
                                    <a:srgbClr val="FFFF00"/>
                                  </a:solidFill>
                                  <a:latin typeface="Cambria Math" panose="02040503050406030204" pitchFamily="18" charset="0"/>
                                </a:rPr>
                                <m:t>1</m:t>
                              </m:r>
                            </m:sub>
                          </m:sSub>
                        </m:oMath>
                      </m:oMathPara>
                    </a14:m>
                    <a:endParaRPr lang="zh-CN" altLang="en-US" sz="2000"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4590250" y="3825688"/>
                    <a:ext cx="587829" cy="457200"/>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467307" y="4952357"/>
                    <a:ext cx="587829" cy="457200"/>
                  </a:xfrm>
                  <a:prstGeom prst="rect">
                    <a:avLst/>
                  </a:prstGeom>
                </p:spPr>
                <p:txBody>
                  <a:bodyPr vert="horz" wrap="none" lIns="91440" tIns="45720" rIns="91440" bIns="45720" rtlCol="0">
                    <a:normAutofit/>
                  </a:bodyPr>
                  <a:lstStyle/>
                  <a:p>
                    <a:pPr/>
                    <a14:m>
                      <m:oMathPara xmlns:m="http://schemas.openxmlformats.org/officeDocument/2006/math">
                        <m:oMathParaPr>
                          <m:jc m:val="centerGroup"/>
                        </m:oMathParaPr>
                        <m:oMath xmlns:m="http://schemas.openxmlformats.org/officeDocument/2006/math">
                          <m:sSub>
                            <m:sSubPr>
                              <m:ctrlPr>
                                <a:rPr lang="zh-CN" altLang="zh-CN" sz="2000" i="1" smtClean="0">
                                  <a:solidFill>
                                    <a:srgbClr val="FFFF00"/>
                                  </a:solidFill>
                                  <a:latin typeface="Cambria Math" panose="02040503050406030204" pitchFamily="18" charset="0"/>
                                </a:rPr>
                              </m:ctrlPr>
                            </m:sSubPr>
                            <m:e>
                              <m:r>
                                <a:rPr lang="en-US" altLang="zh-CN" sz="2000" b="1" i="1">
                                  <a:solidFill>
                                    <a:srgbClr val="FFFF00"/>
                                  </a:solidFill>
                                  <a:latin typeface="Cambria Math" panose="02040503050406030204" pitchFamily="18" charset="0"/>
                                </a:rPr>
                                <m:t>𝒙</m:t>
                              </m:r>
                            </m:e>
                            <m:sub>
                              <m:r>
                                <a:rPr lang="en-US" altLang="zh-CN" sz="2000" b="0" i="1" smtClean="0">
                                  <a:solidFill>
                                    <a:srgbClr val="FFFF00"/>
                                  </a:solidFill>
                                  <a:latin typeface="Cambria Math" panose="02040503050406030204"/>
                                </a:rPr>
                                <m:t>2</m:t>
                              </m:r>
                            </m:sub>
                          </m:sSub>
                        </m:oMath>
                      </m:oMathPara>
                    </a14:m>
                    <a:endParaRPr lang="zh-CN" altLang="en-US" sz="2000"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4467307" y="4952357"/>
                    <a:ext cx="587829" cy="457200"/>
                  </a:xfrm>
                  <a:prstGeom prst="rect">
                    <a:avLst/>
                  </a:prstGeom>
                  <a:blipFill rotWithShape="1">
                    <a:blip r:embed="rId6"/>
                  </a:blipFill>
                </p:spPr>
                <p:txBody>
                  <a:bodyPr/>
                  <a:lstStyle/>
                  <a:p>
                    <a:r>
                      <a:rPr lang="zh-CN" altLang="en-US">
                        <a:noFill/>
                      </a:rPr>
                      <a:t> </a:t>
                    </a:r>
                  </a:p>
                </p:txBody>
              </p:sp>
            </mc:Fallback>
          </mc:AlternateContent>
          <p:cxnSp>
            <p:nvCxnSpPr>
              <p:cNvPr id="25" name="直接箭头连接符 24"/>
              <p:cNvCxnSpPr/>
              <p:nvPr/>
            </p:nvCxnSpPr>
            <p:spPr bwMode="auto">
              <a:xfrm flipH="1" flipV="1">
                <a:off x="4021631" y="3015372"/>
                <a:ext cx="10569" cy="1584482"/>
              </a:xfrm>
              <a:prstGeom prst="straightConnector1">
                <a:avLst/>
              </a:prstGeom>
              <a:solidFill>
                <a:schemeClr val="accent1"/>
              </a:solidFill>
              <a:ln w="38100" cap="flat" cmpd="sng" algn="ctr">
                <a:solidFill>
                  <a:schemeClr val="tx2"/>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7" name="矩形 26"/>
                  <p:cNvSpPr/>
                  <p:nvPr/>
                </p:nvSpPr>
                <p:spPr>
                  <a:xfrm>
                    <a:off x="3224415" y="2879750"/>
                    <a:ext cx="83753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𝑊</m:t>
                              </m:r>
                            </m:e>
                            <m:sup>
                              <m:r>
                                <a:rPr lang="en-US" altLang="zh-CN" sz="2800" b="1" i="1">
                                  <a:latin typeface="Cambria Math" panose="02040503050406030204" pitchFamily="18" charset="0"/>
                                </a:rPr>
                                <m:t>⊥</m:t>
                              </m:r>
                            </m:sup>
                          </m:sSup>
                        </m:oMath>
                      </m:oMathPara>
                    </a14:m>
                    <a:endParaRPr lang="zh-CN" altLang="en-US" sz="2800" dirty="0"/>
                  </a:p>
                </p:txBody>
              </p:sp>
            </mc:Choice>
            <mc:Fallback xmlns="">
              <p:sp>
                <p:nvSpPr>
                  <p:cNvPr id="27" name="矩形 26"/>
                  <p:cNvSpPr>
                    <a:spLocks noRot="1" noChangeAspect="1" noMove="1" noResize="1" noEditPoints="1" noAdjustHandles="1" noChangeArrowheads="1" noChangeShapeType="1" noTextEdit="1"/>
                  </p:cNvSpPr>
                  <p:nvPr/>
                </p:nvSpPr>
                <p:spPr>
                  <a:xfrm>
                    <a:off x="3224415" y="2879750"/>
                    <a:ext cx="837537" cy="523220"/>
                  </a:xfrm>
                  <a:prstGeom prst="rect">
                    <a:avLst/>
                  </a:prstGeom>
                  <a:blipFill rotWithShape="1">
                    <a:blip r:embed="rId7"/>
                  </a:blipFill>
                </p:spPr>
                <p:txBody>
                  <a:bodyPr/>
                  <a:lstStyle/>
                  <a:p>
                    <a:r>
                      <a:rPr lang="zh-CN" altLang="en-US">
                        <a:noFill/>
                      </a:rPr>
                      <a:t> </a:t>
                    </a:r>
                  </a:p>
                </p:txBody>
              </p:sp>
            </mc:Fallback>
          </mc:AlternateContent>
          <p:cxnSp>
            <p:nvCxnSpPr>
              <p:cNvPr id="36" name="直接箭头连接符 35"/>
              <p:cNvCxnSpPr/>
              <p:nvPr/>
            </p:nvCxnSpPr>
            <p:spPr bwMode="auto">
              <a:xfrm flipV="1">
                <a:off x="4022598" y="4555671"/>
                <a:ext cx="1080560" cy="44183"/>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cxnSp>
            <p:nvCxnSpPr>
              <p:cNvPr id="43" name="直接箭头连接符 42"/>
              <p:cNvCxnSpPr/>
              <p:nvPr/>
            </p:nvCxnSpPr>
            <p:spPr bwMode="auto">
              <a:xfrm flipH="1" flipV="1">
                <a:off x="4021634" y="3628785"/>
                <a:ext cx="9607" cy="948977"/>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46" name="TextBox 45"/>
                  <p:cNvSpPr txBox="1"/>
                  <p:nvPr/>
                </p:nvSpPr>
                <p:spPr>
                  <a:xfrm>
                    <a:off x="3688327" y="3498917"/>
                    <a:ext cx="290075" cy="399289"/>
                  </a:xfrm>
                  <a:prstGeom prst="rect">
                    <a:avLst/>
                  </a:prstGeom>
                </p:spPr>
                <p:txBody>
                  <a:bodyPr vert="horz" wrap="square" lIns="91440" tIns="45720" rIns="91440" bIns="45720" rtlCol="0">
                    <a:normAutofit fontScale="25000" lnSpcReduction="20000"/>
                  </a:bodyPr>
                  <a:lstStyle/>
                  <a:p>
                    <a:pPr>
                      <a:lnSpc>
                        <a:spcPct val="120000"/>
                      </a:lnSpc>
                    </a:pPr>
                    <a14:m>
                      <m:oMathPara xmlns:m="http://schemas.openxmlformats.org/officeDocument/2006/math">
                        <m:oMathParaPr>
                          <m:jc m:val="centerGroup"/>
                        </m:oMathParaPr>
                        <m:oMath xmlns:m="http://schemas.openxmlformats.org/officeDocument/2006/math">
                          <m:r>
                            <a:rPr lang="en-US" altLang="zh-CN" sz="9600" b="1" i="1" smtClean="0">
                              <a:solidFill>
                                <a:srgbClr val="00B050"/>
                              </a:solidFill>
                              <a:latin typeface="Cambria Math" panose="02040503050406030204"/>
                            </a:rPr>
                            <m:t>𝒛</m:t>
                          </m:r>
                        </m:oMath>
                      </m:oMathPara>
                    </a14:m>
                    <a:endParaRPr lang="zh-CN" altLang="en-US" sz="11200" b="1" i="1" dirty="0">
                      <a:solidFill>
                        <a:srgbClr val="00B050"/>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3688327" y="3498917"/>
                    <a:ext cx="290075" cy="399289"/>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5117566" y="4356026"/>
                    <a:ext cx="290075" cy="399289"/>
                  </a:xfrm>
                  <a:prstGeom prst="rect">
                    <a:avLst/>
                  </a:prstGeom>
                </p:spPr>
                <p:txBody>
                  <a:bodyPr vert="horz" wrap="square" lIns="91440" tIns="45720" rIns="91440" bIns="45720" rtlCol="0">
                    <a:normAutofit fontScale="25000" lnSpcReduction="20000"/>
                  </a:bodyPr>
                  <a:lstStyle/>
                  <a:p>
                    <a:pPr>
                      <a:lnSpc>
                        <a:spcPct val="120000"/>
                      </a:lnSpc>
                    </a:pPr>
                    <a14:m>
                      <m:oMathPara xmlns:m="http://schemas.openxmlformats.org/officeDocument/2006/math">
                        <m:oMathParaPr>
                          <m:jc m:val="centerGroup"/>
                        </m:oMathParaPr>
                        <m:oMath xmlns:m="http://schemas.openxmlformats.org/officeDocument/2006/math">
                          <m:r>
                            <a:rPr lang="en-US" altLang="zh-CN" sz="9600" b="1" i="1" smtClean="0">
                              <a:solidFill>
                                <a:srgbClr val="0000FF"/>
                              </a:solidFill>
                              <a:latin typeface="Cambria Math" panose="02040503050406030204"/>
                            </a:rPr>
                            <m:t>𝒚</m:t>
                          </m:r>
                        </m:oMath>
                      </m:oMathPara>
                    </a14:m>
                    <a:endParaRPr lang="zh-CN" altLang="en-US" sz="11200" b="1" i="1" dirty="0">
                      <a:solidFill>
                        <a:srgbClr val="0000FF"/>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5117566" y="4356026"/>
                    <a:ext cx="290075" cy="399289"/>
                  </a:xfrm>
                  <a:prstGeom prst="rect">
                    <a:avLst/>
                  </a:prstGeom>
                  <a:blipFill rotWithShape="1">
                    <a:blip r:embed="rId9"/>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 name="文本框 1"/>
                <p:cNvSpPr txBox="1"/>
                <p:nvPr/>
              </p:nvSpPr>
              <p:spPr>
                <a:xfrm>
                  <a:off x="3621216" y="4271362"/>
                  <a:ext cx="334256" cy="276625"/>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11200" b="0" i="1" smtClean="0">
                            <a:latin typeface="Cambria Math" panose="02040503050406030204" pitchFamily="18" charset="0"/>
                          </a:rPr>
                          <m:t>𝑂</m:t>
                        </m:r>
                      </m:oMath>
                    </m:oMathPara>
                  </a14:m>
                  <a:endParaRPr lang="zh-CN" altLang="en-US" sz="112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621216" y="4271362"/>
                  <a:ext cx="334256" cy="276625"/>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5117566" y="3200137"/>
                  <a:ext cx="334256" cy="276625"/>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11200" b="0" i="1" smtClean="0">
                            <a:latin typeface="Cambria Math" panose="02040503050406030204" pitchFamily="18" charset="0"/>
                          </a:rPr>
                          <m:t>𝐴</m:t>
                        </m:r>
                      </m:oMath>
                    </m:oMathPara>
                  </a14:m>
                  <a:endParaRPr lang="zh-CN" altLang="en-US" sz="112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5117566" y="3200137"/>
                  <a:ext cx="334256" cy="276625"/>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3477742" y="3197717"/>
                  <a:ext cx="334256" cy="276625"/>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11200" b="0" i="1" smtClean="0">
                            <a:latin typeface="Cambria Math" panose="02040503050406030204" pitchFamily="18" charset="0"/>
                          </a:rPr>
                          <m:t>𝐵</m:t>
                        </m:r>
                      </m:oMath>
                    </m:oMathPara>
                  </a14:m>
                  <a:endParaRPr lang="zh-CN" altLang="en-US" sz="112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3477742" y="3197717"/>
                  <a:ext cx="334256" cy="276625"/>
                </a:xfrm>
                <a:prstGeom prst="rect">
                  <a:avLst/>
                </a:prstGeom>
                <a:blipFill rotWithShape="1">
                  <a:blip r:embed="rId12"/>
                </a:blipFill>
              </p:spPr>
              <p:txBody>
                <a:bodyPr/>
                <a:lstStyle/>
                <a:p>
                  <a:r>
                    <a:rPr lang="zh-CN" altLang="en-US">
                      <a:noFill/>
                    </a:rPr>
                    <a:t> </a:t>
                  </a:r>
                </a:p>
              </p:txBody>
            </p:sp>
          </mc:Fallback>
        </mc:AlternateContent>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1.5.7 </a:t>
                </a:r>
                <a:r>
                  <a:rPr lang="zh-CN" altLang="en-US" sz="2800" dirty="0"/>
                  <a:t>给定</a:t>
                </a:r>
                <a:r>
                  <a:rPr lang="zh-CN" altLang="zh-CN" sz="2800" dirty="0"/>
                  <a:t>线性子空间</a:t>
                </a:r>
                <a14:m>
                  <m:oMath xmlns:m="http://schemas.openxmlformats.org/officeDocument/2006/math">
                    <m:r>
                      <a:rPr lang="en-US" altLang="zh-CN" sz="2800" i="1">
                        <a:latin typeface="Cambria Math" panose="02040503050406030204" pitchFamily="18" charset="0"/>
                      </a:rPr>
                      <m:t>𝑊</m:t>
                    </m:r>
                    <m:r>
                      <a:rPr lang="en-US" altLang="zh-CN" sz="2800" i="1">
                        <a:latin typeface="Cambria Math" panose="02040503050406030204" pitchFamily="18" charset="0"/>
                      </a:rPr>
                      <m:t>=</m:t>
                    </m:r>
                    <m:r>
                      <m:rPr>
                        <m:sty m:val="p"/>
                      </m:rPr>
                      <a:rPr lang="en-US" altLang="zh-CN" sz="2800">
                        <a:latin typeface="Cambria Math" panose="02040503050406030204" pitchFamily="18" charset="0"/>
                      </a:rPr>
                      <m:t>span</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2</m:t>
                            </m:r>
                          </m:sub>
                        </m:sSub>
                      </m:e>
                    </m:d>
                  </m:oMath>
                </a14:m>
                <a:r>
                  <a:rPr lang="en-US" altLang="zh-CN" sz="2800" dirty="0">
                    <a:latin typeface="仿宋" panose="02010609060101010101" pitchFamily="49" charset="-122"/>
                    <a:ea typeface="仿宋" panose="02010609060101010101" pitchFamily="49" charset="-122"/>
                  </a:rPr>
                  <a:t>,</a:t>
                </a:r>
                <a:r>
                  <a:rPr lang="en-US" altLang="zh-CN" sz="2800" dirty="0"/>
                  <a:t> </a:t>
                </a:r>
                <a:r>
                  <a:rPr lang="zh-CN" altLang="zh-CN" sz="2800" dirty="0"/>
                  <a:t>其中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2,5,−1</m:t>
                            </m:r>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−2,1,1</m:t>
                            </m:r>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r>
                  <a:rPr lang="zh-CN" altLang="zh-CN" sz="2800" dirty="0"/>
                  <a:t>求</a:t>
                </a:r>
                <a14:m>
                  <m:oMath xmlns:m="http://schemas.openxmlformats.org/officeDocument/2006/math">
                    <m:r>
                      <a:rPr lang="en-US" altLang="zh-CN" sz="2800" b="1" i="1">
                        <a:latin typeface="Cambria Math" panose="02040503050406030204"/>
                      </a:rPr>
                      <m:t>𝒙</m:t>
                    </m:r>
                    <m:r>
                      <a:rPr lang="en-US" altLang="zh-CN" sz="2800" b="1" i="1">
                        <a:latin typeface="Cambria Math" panose="02040503050406030204" pitchFamily="18" charset="0"/>
                      </a:rPr>
                      <m:t>=</m:t>
                    </m:r>
                    <m:sSup>
                      <m:sSupPr>
                        <m:ctrlPr>
                          <a:rPr lang="zh-CN" altLang="zh-CN" sz="2800" b="1" i="1">
                            <a:latin typeface="Cambria Math" panose="02040503050406030204" pitchFamily="18" charset="0"/>
                          </a:rPr>
                        </m:ctrlPr>
                      </m:sSupPr>
                      <m:e>
                        <m:d>
                          <m:dPr>
                            <m:begChr m:val="["/>
                            <m:endChr m:val="]"/>
                            <m:ctrlPr>
                              <a:rPr lang="zh-CN" altLang="zh-CN" sz="2800" b="1" i="1">
                                <a:latin typeface="Cambria Math" panose="02040503050406030204" pitchFamily="18" charset="0"/>
                              </a:rPr>
                            </m:ctrlPr>
                          </m:dPr>
                          <m:e>
                            <m:r>
                              <a:rPr lang="en-US" altLang="zh-CN" sz="2800" i="1">
                                <a:latin typeface="Cambria Math" panose="02040503050406030204" pitchFamily="18" charset="0"/>
                              </a:rPr>
                              <m:t>1,2,3</m:t>
                            </m:r>
                          </m:e>
                        </m:d>
                      </m:e>
                      <m:sup>
                        <m:r>
                          <a:rPr lang="en-US" altLang="zh-CN" sz="2800" i="1">
                            <a:latin typeface="Cambria Math" panose="02040503050406030204" pitchFamily="18" charset="0"/>
                          </a:rPr>
                          <m:t>𝑇</m:t>
                        </m:r>
                      </m:sup>
                    </m:sSup>
                  </m:oMath>
                </a14:m>
                <a:r>
                  <a:rPr lang="zh-CN" altLang="zh-CN" sz="2800" dirty="0"/>
                  <a:t>在</a:t>
                </a:r>
                <a14:m>
                  <m:oMath xmlns:m="http://schemas.openxmlformats.org/officeDocument/2006/math">
                    <m:r>
                      <a:rPr lang="en-US" altLang="zh-CN" sz="2800" i="1">
                        <a:latin typeface="Cambria Math" panose="02040503050406030204" pitchFamily="18" charset="0"/>
                      </a:rPr>
                      <m:t>𝑊</m:t>
                    </m:r>
                  </m:oMath>
                </a14:m>
                <a:r>
                  <a:rPr lang="zh-CN" altLang="zh-CN" sz="2800" dirty="0"/>
                  <a:t>和</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𝑊</m:t>
                        </m:r>
                      </m:e>
                      <m:sup>
                        <m:r>
                          <a:rPr lang="en-US" altLang="zh-CN" sz="2800" b="1" i="1">
                            <a:latin typeface="Cambria Math" panose="02040503050406030204" pitchFamily="18" charset="0"/>
                          </a:rPr>
                          <m:t>⊥</m:t>
                        </m:r>
                      </m:sup>
                    </m:sSup>
                  </m:oMath>
                </a14:m>
                <a:r>
                  <a:rPr lang="zh-CN" altLang="zh-CN" sz="2800" dirty="0"/>
                  <a:t>的正交投影</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spcBef>
                    <a:spcPts val="1200"/>
                  </a:spcBef>
                </a:pPr>
                <a:r>
                  <a:rPr lang="zh-CN" altLang="en-US" sz="2800" dirty="0">
                    <a:solidFill>
                      <a:srgbClr val="0000FF"/>
                    </a:solidFill>
                    <a:latin typeface="黑体" panose="02010609060101010101" pitchFamily="49" charset="-122"/>
                  </a:rPr>
                  <a:t>方法</a:t>
                </a:r>
                <a:r>
                  <a:rPr lang="en-US" altLang="zh-CN" sz="2800" dirty="0">
                    <a:solidFill>
                      <a:srgbClr val="0000FF"/>
                    </a:solidFill>
                    <a:latin typeface="黑体" panose="02010609060101010101" pitchFamily="49" charset="-122"/>
                  </a:rPr>
                  <a:t>1</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latin typeface="黑体" panose="02010609060101010101" pitchFamily="49" charset="-122"/>
                  </a:rPr>
                  <a:t>先求</a:t>
                </a:r>
                <a14:m>
                  <m:oMath xmlns:m="http://schemas.openxmlformats.org/officeDocument/2006/math">
                    <m:sSup>
                      <m:sSupPr>
                        <m:ctrlPr>
                          <a:rPr lang="en-US"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pitchFamily="18" charset="0"/>
                          </a:rPr>
                          <m:t>𝑊</m:t>
                        </m:r>
                      </m:e>
                      <m:sup>
                        <m:r>
                          <a:rPr lang="en-US" altLang="zh-CN" sz="2800" i="1">
                            <a:solidFill>
                              <a:srgbClr val="0000FF"/>
                            </a:solidFill>
                            <a:latin typeface="Cambria Math" panose="02040503050406030204" pitchFamily="18" charset="0"/>
                          </a:rPr>
                          <m:t>⊥</m:t>
                        </m:r>
                      </m:sup>
                    </m:sSup>
                    <m:r>
                      <a:rPr lang="en-US" altLang="zh-CN" sz="2800">
                        <a:solidFill>
                          <a:srgbClr val="0000FF"/>
                        </a:solidFill>
                        <a:latin typeface="Cambria Math" panose="02040503050406030204"/>
                      </a:rPr>
                      <m:t>=</m:t>
                    </m:r>
                    <m:r>
                      <m:rPr>
                        <m:sty m:val="p"/>
                      </m:rPr>
                      <a:rPr lang="en-US" altLang="zh-CN" sz="2800">
                        <a:solidFill>
                          <a:srgbClr val="0000FF"/>
                        </a:solidFill>
                        <a:latin typeface="Cambria Math" panose="02040503050406030204"/>
                      </a:rPr>
                      <m:t>span</m:t>
                    </m:r>
                    <m:r>
                      <a:rPr lang="en-US" altLang="zh-CN" sz="2800">
                        <a:solidFill>
                          <a:srgbClr val="0000FF"/>
                        </a:solidFill>
                        <a:latin typeface="Cambria Math" panose="02040503050406030204"/>
                      </a:rPr>
                      <m:t>{</m:t>
                    </m:r>
                    <m:sSub>
                      <m:sSubPr>
                        <m:ctrlPr>
                          <a:rPr lang="en-US"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𝒙</m:t>
                        </m:r>
                      </m:e>
                      <m:sub>
                        <m:r>
                          <a:rPr lang="en-US" altLang="zh-CN" sz="2800" i="1">
                            <a:solidFill>
                              <a:srgbClr val="0000FF"/>
                            </a:solidFill>
                            <a:latin typeface="Cambria Math" panose="02040503050406030204"/>
                          </a:rPr>
                          <m:t>3</m:t>
                        </m:r>
                      </m:sub>
                    </m:sSub>
                    <m:r>
                      <a:rPr lang="en-US" altLang="zh-CN" sz="2800">
                        <a:solidFill>
                          <a:srgbClr val="0000FF"/>
                        </a:solidFill>
                        <a:latin typeface="Cambria Math" panose="02040503050406030204"/>
                      </a:rPr>
                      <m:t>}</m:t>
                    </m:r>
                  </m:oMath>
                </a14:m>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r>
                      <a:rPr lang="en-US" altLang="zh-CN" sz="2800">
                        <a:solidFill>
                          <a:srgbClr val="0000FF"/>
                        </a:solidFill>
                        <a:latin typeface="Cambria Math" panose="02040503050406030204"/>
                      </a:rPr>
                      <m:t> </m:t>
                    </m:r>
                    <m:sSub>
                      <m:sSubPr>
                        <m:ctrlPr>
                          <a:rPr lang="en-US"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𝒙</m:t>
                        </m:r>
                      </m:e>
                      <m:sub>
                        <m:r>
                          <a:rPr lang="en-US" altLang="zh-CN" sz="2800" i="1">
                            <a:solidFill>
                              <a:srgbClr val="0000FF"/>
                            </a:solidFill>
                            <a:latin typeface="Cambria Math" panose="02040503050406030204"/>
                          </a:rPr>
                          <m:t>3</m:t>
                        </m:r>
                      </m:sub>
                    </m:sSub>
                    <m:r>
                      <a:rPr lang="en-US" altLang="zh-CN" sz="2800">
                        <a:solidFill>
                          <a:srgbClr val="0000FF"/>
                        </a:solidFill>
                        <a:latin typeface="Cambria Math" panose="02040503050406030204"/>
                      </a:rPr>
                      <m:t>=(1,0,2</m:t>
                    </m:r>
                    <m:sSup>
                      <m:sSupPr>
                        <m:ctrlPr>
                          <a:rPr lang="en-US"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a:rPr>
                          <m:t>)</m:t>
                        </m:r>
                      </m:e>
                      <m:sup>
                        <m:r>
                          <a:rPr lang="en-US" altLang="zh-CN" sz="2800" i="1">
                            <a:solidFill>
                              <a:srgbClr val="0000FF"/>
                            </a:solidFill>
                            <a:latin typeface="Cambria Math" panose="02040503050406030204"/>
                          </a:rPr>
                          <m:t>𝑇</m:t>
                        </m:r>
                      </m:sup>
                    </m:sSup>
                  </m:oMath>
                </a14:m>
                <a:r>
                  <a:rPr lang="en-US" altLang="zh-CN" sz="2800" dirty="0">
                    <a:solidFill>
                      <a:srgbClr val="0000FF"/>
                    </a:solidFill>
                    <a:latin typeface="仿宋" panose="02010609060101010101" pitchFamily="49" charset="-122"/>
                    <a:ea typeface="仿宋" panose="02010609060101010101" pitchFamily="49" charset="-122"/>
                  </a:rPr>
                  <a:t>.</a:t>
                </a:r>
              </a:p>
              <a:p>
                <a:pPr algn="ctr">
                  <a:lnSpc>
                    <a:spcPct val="120000"/>
                  </a:lnSpc>
                  <a:spcBef>
                    <a:spcPts val="0"/>
                  </a:spcBef>
                </a:pPr>
                <a14:m>
                  <m:oMath xmlns:m="http://schemas.openxmlformats.org/officeDocument/2006/math">
                    <m:r>
                      <a:rPr lang="en-US" altLang="zh-CN" sz="2800" b="1" i="1" smtClean="0">
                        <a:solidFill>
                          <a:schemeClr val="tx1"/>
                        </a:solidFill>
                        <a:latin typeface="Cambria Math" panose="02040503050406030204" pitchFamily="18" charset="0"/>
                      </a:rPr>
                      <m:t>𝒛</m:t>
                    </m:r>
                    <m:r>
                      <a:rPr lang="en-US" altLang="zh-CN" sz="2800" i="1">
                        <a:latin typeface="Cambria Math" panose="02040503050406030204"/>
                      </a:rPr>
                      <m:t>=</m:t>
                    </m:r>
                    <m:d>
                      <m:dPr>
                        <m:begChr m:val="‖"/>
                        <m:endChr m:val="‖"/>
                        <m:ctrlPr>
                          <a:rPr lang="en-US" altLang="zh-CN" sz="2800" i="1">
                            <a:latin typeface="Cambria Math" panose="02040503050406030204" pitchFamily="18" charset="0"/>
                          </a:rPr>
                        </m:ctrlPr>
                      </m:dPr>
                      <m:e>
                        <m:r>
                          <a:rPr lang="en-US" altLang="zh-CN" sz="2800" i="1">
                            <a:latin typeface="Cambria Math" panose="02040503050406030204"/>
                          </a:rPr>
                          <m:t>𝒙</m:t>
                        </m:r>
                      </m:e>
                    </m:d>
                    <m:func>
                      <m:funcPr>
                        <m:ctrlPr>
                          <a:rPr lang="en-US" altLang="zh-CN" sz="2800" i="1" smtClean="0">
                            <a:latin typeface="Cambria Math" panose="02040503050406030204" pitchFamily="18" charset="0"/>
                          </a:rPr>
                        </m:ctrlPr>
                      </m:funcPr>
                      <m:fName>
                        <m:r>
                          <m:rPr>
                            <m:sty m:val="p"/>
                          </m:rPr>
                          <a:rPr lang="en-US" altLang="zh-CN" sz="2800" i="0" smtClean="0">
                            <a:latin typeface="Cambria Math" panose="02040503050406030204"/>
                          </a:rPr>
                          <m:t>cos</m:t>
                        </m:r>
                      </m:fName>
                      <m:e>
                        <m:r>
                          <a:rPr lang="zh-CN" altLang="en-US" sz="2800" i="1" smtClean="0">
                            <a:latin typeface="Cambria Math" panose="02040503050406030204"/>
                          </a:rPr>
                          <m:t>𝛼</m:t>
                        </m:r>
                      </m:e>
                    </m:func>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a:rPr>
                              <m:t>𝒙</m:t>
                            </m:r>
                          </m:e>
                          <m:sub>
                            <m:r>
                              <a:rPr lang="en-US" altLang="zh-CN" sz="2800" i="1">
                                <a:latin typeface="Cambria Math" panose="02040503050406030204"/>
                              </a:rPr>
                              <m:t>3</m:t>
                            </m:r>
                          </m:sub>
                        </m:sSub>
                      </m:num>
                      <m:den>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a:rPr>
                                  <m:t> </m:t>
                                </m:r>
                                <m:r>
                                  <a:rPr lang="en-US" altLang="zh-CN" sz="2800" i="1">
                                    <a:latin typeface="Cambria Math" panose="02040503050406030204"/>
                                  </a:rPr>
                                  <m:t>𝒙</m:t>
                                </m:r>
                              </m:e>
                              <m:sub>
                                <m:r>
                                  <a:rPr lang="en-US" altLang="zh-CN" sz="2800" i="1">
                                    <a:latin typeface="Cambria Math" panose="02040503050406030204"/>
                                  </a:rPr>
                                  <m:t>3</m:t>
                                </m:r>
                              </m:sub>
                            </m:sSub>
                          </m:e>
                        </m:d>
                      </m:den>
                    </m:f>
                    <m:r>
                      <a:rPr lang="en-US" altLang="zh-CN" sz="2800" b="0" i="1" smtClean="0">
                        <a:latin typeface="Cambria Math" panose="02040503050406030204"/>
                      </a:rPr>
                      <m:t>=</m:t>
                    </m:r>
                    <m:f>
                      <m:fPr>
                        <m:ctrlPr>
                          <a:rPr lang="en-US" altLang="zh-CN" sz="2800" i="1" smtClean="0">
                            <a:solidFill>
                              <a:schemeClr val="tx1"/>
                            </a:solidFill>
                            <a:latin typeface="Cambria Math" panose="02040503050406030204" pitchFamily="18" charset="0"/>
                          </a:rPr>
                        </m:ctrlPr>
                      </m:fPr>
                      <m:num>
                        <m:r>
                          <a:rPr lang="en-US" altLang="zh-CN" sz="2800" i="1">
                            <a:solidFill>
                              <a:schemeClr val="tx1"/>
                            </a:solidFill>
                            <a:latin typeface="Cambria Math" panose="02040503050406030204"/>
                          </a:rPr>
                          <m:t>(</m:t>
                        </m:r>
                        <m:r>
                          <a:rPr lang="en-US" altLang="zh-CN" sz="2800" b="1" i="1">
                            <a:solidFill>
                              <a:schemeClr val="tx1"/>
                            </a:solidFill>
                            <a:latin typeface="Cambria Math" panose="02040503050406030204"/>
                          </a:rPr>
                          <m:t>𝒙</m:t>
                        </m:r>
                        <m:r>
                          <a:rPr lang="en-US" altLang="zh-CN" sz="2800" i="1">
                            <a:solidFill>
                              <a:schemeClr val="tx1"/>
                            </a:solidFill>
                            <a:latin typeface="Cambria Math" panose="02040503050406030204"/>
                          </a:rPr>
                          <m:t>,</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 </m:t>
                            </m:r>
                            <m:r>
                              <a:rPr lang="en-US" altLang="zh-CN" sz="2800" i="1">
                                <a:solidFill>
                                  <a:schemeClr val="tx1"/>
                                </a:solidFill>
                                <a:latin typeface="Cambria Math" panose="02040503050406030204"/>
                              </a:rPr>
                              <m:t>𝒙</m:t>
                            </m:r>
                          </m:e>
                          <m:sub>
                            <m:r>
                              <a:rPr lang="en-US" altLang="zh-CN" sz="2800" i="1">
                                <a:solidFill>
                                  <a:schemeClr val="tx1"/>
                                </a:solidFill>
                                <a:latin typeface="Cambria Math" panose="02040503050406030204"/>
                              </a:rPr>
                              <m:t>3</m:t>
                            </m:r>
                          </m:sub>
                        </m:sSub>
                        <m:r>
                          <a:rPr lang="en-US" altLang="zh-CN" sz="2800" i="1">
                            <a:solidFill>
                              <a:schemeClr val="tx1"/>
                            </a:solidFill>
                            <a:latin typeface="Cambria Math" panose="02040503050406030204"/>
                          </a:rPr>
                          <m:t>)</m:t>
                        </m:r>
                      </m:num>
                      <m:den>
                        <m:r>
                          <a:rPr lang="en-US" altLang="zh-CN" sz="2800" i="1">
                            <a:solidFill>
                              <a:schemeClr val="tx1"/>
                            </a:solidFill>
                            <a:latin typeface="Cambria Math" panose="02040503050406030204"/>
                          </a:rPr>
                          <m:t>(</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 </m:t>
                            </m:r>
                            <m:r>
                              <a:rPr lang="en-US" altLang="zh-CN" sz="2800" i="1">
                                <a:solidFill>
                                  <a:schemeClr val="tx1"/>
                                </a:solidFill>
                                <a:latin typeface="Cambria Math" panose="02040503050406030204"/>
                              </a:rPr>
                              <m:t>𝒙</m:t>
                            </m:r>
                          </m:e>
                          <m:sub>
                            <m:r>
                              <a:rPr lang="en-US" altLang="zh-CN" sz="2800" i="1">
                                <a:solidFill>
                                  <a:schemeClr val="tx1"/>
                                </a:solidFill>
                                <a:latin typeface="Cambria Math" panose="02040503050406030204"/>
                              </a:rPr>
                              <m:t>3</m:t>
                            </m:r>
                          </m:sub>
                        </m:sSub>
                        <m:r>
                          <a:rPr lang="en-US" altLang="zh-CN" sz="2800" i="1">
                            <a:solidFill>
                              <a:schemeClr val="tx1"/>
                            </a:solidFill>
                            <a:latin typeface="Cambria Math" panose="02040503050406030204"/>
                          </a:rPr>
                          <m:t>,</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 </m:t>
                            </m:r>
                            <m:r>
                              <a:rPr lang="en-US" altLang="zh-CN" sz="2800" i="1">
                                <a:solidFill>
                                  <a:schemeClr val="tx1"/>
                                </a:solidFill>
                                <a:latin typeface="Cambria Math" panose="02040503050406030204"/>
                              </a:rPr>
                              <m:t>𝒙</m:t>
                            </m:r>
                          </m:e>
                          <m:sub>
                            <m:r>
                              <a:rPr lang="en-US" altLang="zh-CN" sz="2800" i="1">
                                <a:solidFill>
                                  <a:schemeClr val="tx1"/>
                                </a:solidFill>
                                <a:latin typeface="Cambria Math" panose="02040503050406030204"/>
                              </a:rPr>
                              <m:t>3</m:t>
                            </m:r>
                          </m:sub>
                        </m:sSub>
                        <m:r>
                          <a:rPr lang="en-US" altLang="zh-CN" sz="2800" i="1">
                            <a:solidFill>
                              <a:schemeClr val="tx1"/>
                            </a:solidFill>
                            <a:latin typeface="Cambria Math" panose="02040503050406030204"/>
                          </a:rPr>
                          <m:t>)</m:t>
                        </m:r>
                      </m:den>
                    </m:f>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𝒙</m:t>
                        </m:r>
                      </m:e>
                      <m:sub>
                        <m:r>
                          <a:rPr lang="en-US" altLang="zh-CN" sz="2800" i="1">
                            <a:solidFill>
                              <a:schemeClr val="tx1"/>
                            </a:solidFill>
                            <a:latin typeface="Cambria Math" panose="02040503050406030204"/>
                          </a:rPr>
                          <m:t>3</m:t>
                        </m:r>
                      </m:sub>
                    </m:sSub>
                    <m:r>
                      <a:rPr lang="en-US" altLang="zh-CN" sz="2800">
                        <a:latin typeface="Cambria Math" panose="02040503050406030204"/>
                      </a:rPr>
                      <m:t>=</m:t>
                    </m:r>
                    <m:sSup>
                      <m:sSupPr>
                        <m:ctrlPr>
                          <a:rPr lang="en-US" altLang="zh-CN" sz="2800" i="1" smtClean="0">
                            <a:latin typeface="Cambria Math" panose="02040503050406030204" pitchFamily="18" charset="0"/>
                          </a:rPr>
                        </m:ctrlPr>
                      </m:sSupPr>
                      <m:e>
                        <m:d>
                          <m:dPr>
                            <m:begChr m:val="["/>
                            <m:endChr m:val="]"/>
                            <m:ctrlPr>
                              <a:rPr lang="en-US" altLang="zh-CN" sz="2800" i="1" smtClean="0">
                                <a:latin typeface="Cambria Math" panose="02040503050406030204" pitchFamily="18" charset="0"/>
                              </a:rPr>
                            </m:ctrlPr>
                          </m:dPr>
                          <m:e>
                            <m:f>
                              <m:fPr>
                                <m:ctrlPr>
                                  <a:rPr lang="en-US" altLang="zh-CN" sz="2800" i="1">
                                    <a:latin typeface="Cambria Math" panose="02040503050406030204" pitchFamily="18" charset="0"/>
                                  </a:rPr>
                                </m:ctrlPr>
                              </m:fPr>
                              <m:num>
                                <m:r>
                                  <a:rPr lang="en-US" altLang="zh-CN" sz="2800" i="1">
                                    <a:latin typeface="Cambria Math" panose="02040503050406030204"/>
                                  </a:rPr>
                                  <m:t>7</m:t>
                                </m:r>
                              </m:num>
                              <m:den>
                                <m:r>
                                  <a:rPr lang="en-US" altLang="zh-CN" sz="2800" i="1">
                                    <a:latin typeface="Cambria Math" panose="02040503050406030204"/>
                                  </a:rPr>
                                  <m:t>5</m:t>
                                </m:r>
                              </m:den>
                            </m:f>
                            <m:r>
                              <a:rPr lang="en-US" altLang="zh-CN" sz="2800">
                                <a:latin typeface="Cambria Math" panose="02040503050406030204"/>
                              </a:rPr>
                              <m:t>,0,</m:t>
                            </m:r>
                            <m:f>
                              <m:fPr>
                                <m:ctrlPr>
                                  <a:rPr lang="en-US" altLang="zh-CN" sz="2800" i="1">
                                    <a:latin typeface="Cambria Math" panose="02040503050406030204" pitchFamily="18" charset="0"/>
                                  </a:rPr>
                                </m:ctrlPr>
                              </m:fPr>
                              <m:num>
                                <m:r>
                                  <a:rPr lang="en-US" altLang="zh-CN" sz="2800" i="1">
                                    <a:latin typeface="Cambria Math" panose="02040503050406030204"/>
                                  </a:rPr>
                                  <m:t>14</m:t>
                                </m:r>
                              </m:num>
                              <m:den>
                                <m:r>
                                  <a:rPr lang="en-US" altLang="zh-CN" sz="2800" i="1">
                                    <a:latin typeface="Cambria Math" panose="02040503050406030204"/>
                                  </a:rPr>
                                  <m:t>5</m:t>
                                </m:r>
                              </m:den>
                            </m:f>
                          </m:e>
                        </m:d>
                      </m:e>
                      <m:sup>
                        <m:r>
                          <a:rPr lang="en-US" altLang="zh-CN" sz="2800" i="1">
                            <a:latin typeface="Cambria Math" panose="02040503050406030204"/>
                          </a:rPr>
                          <m:t>𝑇</m:t>
                        </m:r>
                      </m:sup>
                    </m:sSup>
                    <m:r>
                      <a:rPr lang="en-US" altLang="zh-CN" sz="2800" b="0" i="1" smtClean="0">
                        <a:latin typeface="Cambria Math" panose="02040503050406030204"/>
                      </a:rPr>
                      <m:t> </m:t>
                    </m:r>
                  </m:oMath>
                </a14:m>
                <a:r>
                  <a:rPr lang="en-US" altLang="zh-CN" sz="2800" dirty="0">
                    <a:latin typeface="仿宋" panose="02010609060101010101" pitchFamily="49" charset="-122"/>
                    <a:ea typeface="仿宋" panose="02010609060101010101" pitchFamily="49" charset="-122"/>
                  </a:rPr>
                  <a:t>.</a:t>
                </a:r>
                <a:endParaRPr lang="zh-CN" altLang="zh-CN" sz="2800" dirty="0"/>
              </a:p>
              <a:p>
                <a:pPr>
                  <a:lnSpc>
                    <a:spcPct val="120000"/>
                  </a:lnSpc>
                </a:pPr>
                <a:r>
                  <a:rPr lang="zh-CN" altLang="en-US" sz="2800" dirty="0">
                    <a:solidFill>
                      <a:srgbClr val="0000FF"/>
                    </a:solidFill>
                    <a:latin typeface="黑体" panose="02010609060101010101" pitchFamily="49" charset="-122"/>
                  </a:rPr>
                  <a:t>再求</a:t>
                </a:r>
                <a14:m>
                  <m:oMath xmlns:m="http://schemas.openxmlformats.org/officeDocument/2006/math">
                    <m:r>
                      <a:rPr lang="en-US" altLang="zh-CN" sz="2800" b="1" i="1" smtClean="0">
                        <a:solidFill>
                          <a:srgbClr val="0000FF"/>
                        </a:solidFill>
                        <a:latin typeface="Cambria Math" panose="02040503050406030204"/>
                      </a:rPr>
                      <m:t>𝒙</m:t>
                    </m:r>
                    <m:r>
                      <a:rPr lang="en-US" altLang="zh-CN" sz="2800" i="1">
                        <a:solidFill>
                          <a:srgbClr val="0000FF"/>
                        </a:solidFill>
                        <a:latin typeface="Cambria Math" panose="02040503050406030204"/>
                      </a:rPr>
                      <m:t>=</m:t>
                    </m:r>
                    <m:sSup>
                      <m:sSupPr>
                        <m:ctrlPr>
                          <a:rPr lang="en-US"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a:rPr>
                          <m:t>(1,2,3)</m:t>
                        </m:r>
                      </m:e>
                      <m:sup>
                        <m:r>
                          <a:rPr lang="en-US" altLang="zh-CN" sz="2800" i="1">
                            <a:solidFill>
                              <a:srgbClr val="0000FF"/>
                            </a:solidFill>
                            <a:latin typeface="Cambria Math" panose="02040503050406030204"/>
                          </a:rPr>
                          <m:t>𝑇</m:t>
                        </m:r>
                      </m:sup>
                    </m:sSup>
                  </m:oMath>
                </a14:m>
                <a:r>
                  <a:rPr lang="zh-CN" altLang="en-US" sz="2800" dirty="0">
                    <a:solidFill>
                      <a:srgbClr val="0000FF"/>
                    </a:solidFill>
                    <a:latin typeface="黑体" panose="02010609060101010101" pitchFamily="49" charset="-122"/>
                  </a:rPr>
                  <a:t>在空间</a:t>
                </a:r>
                <a14:m>
                  <m:oMath xmlns:m="http://schemas.openxmlformats.org/officeDocument/2006/math">
                    <m:sSup>
                      <m:sSupPr>
                        <m:ctrlPr>
                          <a:rPr lang="en-US"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pitchFamily="18" charset="0"/>
                          </a:rPr>
                          <m:t>𝑊</m:t>
                        </m:r>
                      </m:e>
                      <m:sup>
                        <m:r>
                          <a:rPr lang="en-US" altLang="zh-CN" sz="2800" i="1">
                            <a:solidFill>
                              <a:srgbClr val="0000FF"/>
                            </a:solidFill>
                            <a:latin typeface="Cambria Math" panose="02040503050406030204" pitchFamily="18" charset="0"/>
                          </a:rPr>
                          <m:t>⊥</m:t>
                        </m:r>
                      </m:sup>
                    </m:sSup>
                  </m:oMath>
                </a14:m>
                <a:r>
                  <a:rPr lang="zh-CN" altLang="en-US" sz="2800" dirty="0">
                    <a:solidFill>
                      <a:srgbClr val="0000FF"/>
                    </a:solidFill>
                    <a:latin typeface="黑体" panose="02010609060101010101" pitchFamily="49" charset="-122"/>
                  </a:rPr>
                  <a:t>上的投影</a:t>
                </a:r>
                <a14:m>
                  <m:oMath xmlns:m="http://schemas.openxmlformats.org/officeDocument/2006/math">
                    <m:r>
                      <a:rPr lang="en-US" altLang="zh-CN" sz="2800">
                        <a:solidFill>
                          <a:srgbClr val="0000FF"/>
                        </a:solidFill>
                        <a:latin typeface="Cambria Math" panose="02040503050406030204" pitchFamily="18" charset="0"/>
                      </a:rPr>
                      <m:t>𝒛</m:t>
                    </m:r>
                  </m:oMath>
                </a14:m>
                <a:r>
                  <a:rPr lang="en-US" altLang="zh-CN" sz="2800" dirty="0">
                    <a:solidFill>
                      <a:srgbClr val="0000FF"/>
                    </a:solidFill>
                    <a:latin typeface="仿宋" panose="02010609060101010101" pitchFamily="49" charset="-122"/>
                    <a:ea typeface="仿宋" panose="02010609060101010101" pitchFamily="49" charset="-122"/>
                  </a:rPr>
                  <a:t>:</a:t>
                </a:r>
              </a:p>
              <a:p>
                <a:pPr algn="ctr">
                  <a:lnSpc>
                    <a:spcPct val="100000"/>
                  </a:lnSpc>
                </a:pPr>
                <a14:m>
                  <m:oMath xmlns:m="http://schemas.openxmlformats.org/officeDocument/2006/math">
                    <m:r>
                      <a:rPr lang="en-US" altLang="zh-CN" sz="2800" b="1" i="1" smtClean="0">
                        <a:latin typeface="Cambria Math" panose="02040503050406030204"/>
                      </a:rPr>
                      <m:t>𝒚</m:t>
                    </m:r>
                    <m:r>
                      <a:rPr lang="en-US" altLang="zh-CN" sz="2800" b="0" i="1" smtClean="0">
                        <a:latin typeface="Cambria Math" panose="02040503050406030204"/>
                      </a:rPr>
                      <m:t>=</m:t>
                    </m:r>
                    <m:sSub>
                      <m:sSubPr>
                        <m:ctrlPr>
                          <a:rPr lang="en-US" altLang="zh-CN" sz="2800" i="1">
                            <a:latin typeface="Cambria Math" panose="02040503050406030204" pitchFamily="18" charset="0"/>
                          </a:rPr>
                        </m:ctrlPr>
                      </m:sSubPr>
                      <m:e>
                        <m:r>
                          <m:rPr>
                            <m:sty m:val="p"/>
                          </m:rPr>
                          <a:rPr lang="en-US" altLang="zh-CN" sz="2800">
                            <a:latin typeface="Cambria Math" panose="02040503050406030204"/>
                          </a:rPr>
                          <m:t>Proj</m:t>
                        </m:r>
                      </m:e>
                      <m:sub>
                        <m:r>
                          <a:rPr lang="en-US" altLang="zh-CN" sz="2800" i="1">
                            <a:latin typeface="Cambria Math" panose="02040503050406030204"/>
                          </a:rPr>
                          <m:t>𝑊</m:t>
                        </m:r>
                      </m:sub>
                    </m:sSub>
                    <m:r>
                      <a:rPr lang="en-US" altLang="zh-CN" sz="2800" b="1" i="1">
                        <a:latin typeface="Cambria Math" panose="02040503050406030204"/>
                      </a:rPr>
                      <m:t>𝒙</m:t>
                    </m:r>
                    <m:r>
                      <a:rPr lang="en-US" altLang="zh-CN" sz="2800" b="1" i="1">
                        <a:latin typeface="Cambria Math" panose="02040503050406030204"/>
                      </a:rPr>
                      <m:t>=</m:t>
                    </m:r>
                    <m:r>
                      <a:rPr lang="en-US" altLang="zh-CN" sz="2800" b="1" i="1">
                        <a:latin typeface="Cambria Math" panose="02040503050406030204"/>
                      </a:rPr>
                      <m:t>𝒙</m:t>
                    </m:r>
                    <m:r>
                      <a:rPr lang="en-US" altLang="zh-CN" sz="2800">
                        <a:latin typeface="Cambria Math" panose="02040503050406030204"/>
                      </a:rPr>
                      <m:t>−</m:t>
                    </m:r>
                    <m:sSub>
                      <m:sSubPr>
                        <m:ctrlPr>
                          <a:rPr lang="en-US" altLang="zh-CN" sz="2800" i="1">
                            <a:latin typeface="Cambria Math" panose="02040503050406030204" pitchFamily="18" charset="0"/>
                          </a:rPr>
                        </m:ctrlPr>
                      </m:sSubPr>
                      <m:e>
                        <m:r>
                          <m:rPr>
                            <m:sty m:val="p"/>
                          </m:rPr>
                          <a:rPr lang="en-US" altLang="zh-CN" sz="2800">
                            <a:latin typeface="Cambria Math" panose="02040503050406030204"/>
                          </a:rPr>
                          <m:t>Proj</m:t>
                        </m:r>
                      </m:e>
                      <m:sub>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𝑊</m:t>
                            </m:r>
                          </m:e>
                          <m:sup>
                            <m:r>
                              <a:rPr lang="en-US" altLang="zh-CN" sz="2800" i="1">
                                <a:latin typeface="Cambria Math" panose="02040503050406030204" pitchFamily="18" charset="0"/>
                              </a:rPr>
                              <m:t>⊥</m:t>
                            </m:r>
                          </m:sup>
                        </m:sSup>
                      </m:sub>
                    </m:sSub>
                    <m:r>
                      <a:rPr lang="en-US" altLang="zh-CN" sz="2800" b="1" i="1">
                        <a:latin typeface="Cambria Math" panose="02040503050406030204"/>
                      </a:rPr>
                      <m:t>𝒙</m:t>
                    </m:r>
                    <m:r>
                      <a:rPr lang="en-US" altLang="zh-CN" sz="2800">
                        <a:latin typeface="Cambria Math" panose="02040503050406030204"/>
                      </a:rPr>
                      <m:t>=</m:t>
                    </m:r>
                    <m:sSup>
                      <m:sSupPr>
                        <m:ctrlPr>
                          <a:rPr lang="en-US" altLang="zh-CN" sz="2800" i="1">
                            <a:latin typeface="Cambria Math" panose="02040503050406030204" pitchFamily="18" charset="0"/>
                          </a:rPr>
                        </m:ctrlPr>
                      </m:sSupPr>
                      <m:e>
                        <m:d>
                          <m:dPr>
                            <m:begChr m:val="["/>
                            <m:endChr m:val="]"/>
                            <m:ctrlPr>
                              <a:rPr lang="en-US" altLang="zh-CN" sz="2800" i="1" smtClean="0">
                                <a:latin typeface="Cambria Math" panose="02040503050406030204" pitchFamily="18" charset="0"/>
                              </a:rPr>
                            </m:ctrlPr>
                          </m:dPr>
                          <m:e>
                            <m:r>
                              <a:rPr lang="en-US" altLang="zh-CN" sz="2800" i="1">
                                <a:latin typeface="Cambria Math" panose="02040503050406030204"/>
                              </a:rPr>
                              <m:t>−</m:t>
                            </m:r>
                            <m:f>
                              <m:fPr>
                                <m:ctrlPr>
                                  <a:rPr lang="en-US" altLang="zh-CN" sz="2800" i="1">
                                    <a:latin typeface="Cambria Math" panose="02040503050406030204" pitchFamily="18" charset="0"/>
                                  </a:rPr>
                                </m:ctrlPr>
                              </m:fPr>
                              <m:num>
                                <m:r>
                                  <a:rPr lang="en-US" altLang="zh-CN" sz="2800" i="1">
                                    <a:latin typeface="Cambria Math" panose="02040503050406030204"/>
                                  </a:rPr>
                                  <m:t>2</m:t>
                                </m:r>
                              </m:num>
                              <m:den>
                                <m:r>
                                  <a:rPr lang="en-US" altLang="zh-CN" sz="2800" i="1">
                                    <a:latin typeface="Cambria Math" panose="02040503050406030204"/>
                                  </a:rPr>
                                  <m:t>5</m:t>
                                </m:r>
                              </m:den>
                            </m:f>
                            <m:r>
                              <a:rPr lang="en-US" altLang="zh-CN" sz="2800">
                                <a:latin typeface="Cambria Math" panose="02040503050406030204"/>
                              </a:rPr>
                              <m:t>,2,</m:t>
                            </m:r>
                            <m:f>
                              <m:fPr>
                                <m:ctrlPr>
                                  <a:rPr lang="en-US" altLang="zh-CN" sz="2800" i="1">
                                    <a:latin typeface="Cambria Math" panose="02040503050406030204" pitchFamily="18" charset="0"/>
                                  </a:rPr>
                                </m:ctrlPr>
                              </m:fPr>
                              <m:num>
                                <m:r>
                                  <a:rPr lang="en-US" altLang="zh-CN" sz="2800" i="1">
                                    <a:latin typeface="Cambria Math" panose="02040503050406030204"/>
                                  </a:rPr>
                                  <m:t>1</m:t>
                                </m:r>
                              </m:num>
                              <m:den>
                                <m:r>
                                  <a:rPr lang="en-US" altLang="zh-CN" sz="2800" i="1">
                                    <a:latin typeface="Cambria Math" panose="02040503050406030204"/>
                                  </a:rPr>
                                  <m:t>5</m:t>
                                </m:r>
                              </m:den>
                            </m:f>
                          </m:e>
                        </m:d>
                      </m:e>
                      <m:sup>
                        <m:r>
                          <a:rPr lang="en-US" altLang="zh-CN" sz="2800" i="1">
                            <a:latin typeface="Cambria Math" panose="02040503050406030204"/>
                          </a:rPr>
                          <m:t>𝑇</m:t>
                        </m:r>
                      </m:sup>
                    </m:sSup>
                  </m:oMath>
                </a14:m>
                <a:r>
                  <a:rPr lang="en-US" altLang="zh-CN" sz="2800" dirty="0">
                    <a:latin typeface="仿宋" panose="02010609060101010101" pitchFamily="49" charset="-122"/>
                    <a:ea typeface="仿宋" panose="02010609060101010101" pitchFamily="49" charset="-122"/>
                  </a:rPr>
                  <a:t>.</a:t>
                </a:r>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6841"/>
                </a:stretch>
              </a:blipFill>
            </p:spPr>
            <p:txBody>
              <a:bodyPr/>
              <a:lstStyle/>
              <a:p>
                <a:r>
                  <a:rPr lang="zh-CN" altLang="en-US">
                    <a:noFill/>
                  </a:rPr>
                  <a:t> </a:t>
                </a:r>
              </a:p>
            </p:txBody>
          </p:sp>
        </mc:Fallback>
      </mc:AlternateContent>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1.5.7</a:t>
                </a:r>
                <a14:m>
                  <m:oMath xmlns:m="http://schemas.openxmlformats.org/officeDocument/2006/math">
                    <m:d>
                      <m:dPr>
                        <m:ctrlPr>
                          <a:rPr lang="en-US" altLang="zh-CN" sz="2800" b="1" i="1" smtClean="0">
                            <a:solidFill>
                              <a:schemeClr val="accent6">
                                <a:lumMod val="75000"/>
                              </a:schemeClr>
                            </a:solidFill>
                            <a:latin typeface="Cambria Math" panose="02040503050406030204" pitchFamily="18" charset="0"/>
                          </a:rPr>
                        </m:ctrlPr>
                      </m:dPr>
                      <m:e>
                        <m:r>
                          <a:rPr lang="zh-CN" altLang="en-US" sz="2800" b="1" i="1" smtClean="0">
                            <a:solidFill>
                              <a:schemeClr val="accent6">
                                <a:lumMod val="75000"/>
                              </a:schemeClr>
                            </a:solidFill>
                            <a:latin typeface="Cambria Math" panose="02040503050406030204"/>
                          </a:rPr>
                          <m:t>续</m:t>
                        </m:r>
                      </m:e>
                    </m:d>
                  </m:oMath>
                </a14:m>
                <a:r>
                  <a:rPr lang="en-US" altLang="zh-CN" sz="2800" b="1" dirty="0">
                    <a:solidFill>
                      <a:schemeClr val="accent6">
                        <a:lumMod val="75000"/>
                      </a:schemeClr>
                    </a:solidFill>
                  </a:rPr>
                  <a:t> </a:t>
                </a:r>
              </a:p>
              <a:p>
                <a:pPr>
                  <a:lnSpc>
                    <a:spcPct val="120000"/>
                  </a:lnSpc>
                </a:pPr>
                <a:r>
                  <a:rPr lang="zh-CN" altLang="en-US" sz="2800" dirty="0">
                    <a:solidFill>
                      <a:srgbClr val="0000FF"/>
                    </a:solidFill>
                    <a:latin typeface="黑体" panose="02010609060101010101" pitchFamily="49" charset="-122"/>
                  </a:rPr>
                  <a:t>方法</a:t>
                </a:r>
                <a:r>
                  <a:rPr lang="en-US" altLang="zh-CN" sz="2800" dirty="0">
                    <a:solidFill>
                      <a:srgbClr val="0000FF"/>
                    </a:solidFill>
                    <a:latin typeface="黑体" panose="02010609060101010101" pitchFamily="49" charset="-122"/>
                  </a:rPr>
                  <a:t>2</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latin typeface="黑体" panose="02010609060101010101" pitchFamily="49" charset="-122"/>
                  </a:rPr>
                  <a:t>直接求</a:t>
                </a:r>
                <a14:m>
                  <m:oMath xmlns:m="http://schemas.openxmlformats.org/officeDocument/2006/math">
                    <m:r>
                      <a:rPr lang="en-US" altLang="zh-CN" sz="2800" b="1" i="1">
                        <a:solidFill>
                          <a:srgbClr val="0000FF"/>
                        </a:solidFill>
                        <a:latin typeface="Cambria Math" panose="02040503050406030204"/>
                      </a:rPr>
                      <m:t>𝒙</m:t>
                    </m:r>
                    <m:r>
                      <a:rPr lang="en-US" altLang="zh-CN" sz="2800" i="1">
                        <a:solidFill>
                          <a:srgbClr val="0000FF"/>
                        </a:solidFill>
                        <a:latin typeface="Cambria Math" panose="02040503050406030204"/>
                      </a:rPr>
                      <m:t>=</m:t>
                    </m:r>
                    <m:sSup>
                      <m:sSupPr>
                        <m:ctrlPr>
                          <a:rPr lang="en-US"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a:rPr>
                          <m:t>(1,2,3)</m:t>
                        </m:r>
                      </m:e>
                      <m:sup>
                        <m:r>
                          <a:rPr lang="en-US" altLang="zh-CN" sz="2800" i="1">
                            <a:solidFill>
                              <a:srgbClr val="0000FF"/>
                            </a:solidFill>
                            <a:latin typeface="Cambria Math" panose="02040503050406030204"/>
                          </a:rPr>
                          <m:t>𝑇</m:t>
                        </m:r>
                      </m:sup>
                    </m:sSup>
                  </m:oMath>
                </a14:m>
                <a:r>
                  <a:rPr lang="zh-CN" altLang="en-US" sz="2800" dirty="0">
                    <a:solidFill>
                      <a:srgbClr val="0000FF"/>
                    </a:solidFill>
                    <a:latin typeface="黑体" panose="02010609060101010101" pitchFamily="49" charset="-122"/>
                  </a:rPr>
                  <a:t>在空间</a:t>
                </a:r>
                <a14:m>
                  <m:oMath xmlns:m="http://schemas.openxmlformats.org/officeDocument/2006/math">
                    <m:r>
                      <a:rPr lang="en-US" altLang="zh-CN" sz="2800" i="1">
                        <a:solidFill>
                          <a:srgbClr val="0000FF"/>
                        </a:solidFill>
                        <a:latin typeface="Cambria Math" panose="02040503050406030204"/>
                      </a:rPr>
                      <m:t>𝑊</m:t>
                    </m:r>
                  </m:oMath>
                </a14:m>
                <a:r>
                  <a:rPr lang="zh-CN" altLang="en-US" sz="2800" dirty="0">
                    <a:solidFill>
                      <a:srgbClr val="0000FF"/>
                    </a:solidFill>
                    <a:latin typeface="黑体" panose="02010609060101010101" pitchFamily="49" charset="-122"/>
                  </a:rPr>
                  <a:t>上的投影</a:t>
                </a:r>
                <a:endParaRPr lang="en-US" altLang="zh-CN" sz="2800" dirty="0">
                  <a:solidFill>
                    <a:srgbClr val="0000FF"/>
                  </a:solidFill>
                  <a:latin typeface="黑体" panose="02010609060101010101" pitchFamily="49" charset="-122"/>
                </a:endParaRPr>
              </a:p>
              <a:p>
                <a:pPr>
                  <a:lnSpc>
                    <a:spcPct val="120000"/>
                  </a:lnSpc>
                </a:pPr>
                <a:endParaRPr lang="en-US" altLang="zh-CN" sz="2800" dirty="0">
                  <a:solidFill>
                    <a:srgbClr val="0000FF"/>
                  </a:solidFill>
                  <a:latin typeface="黑体" panose="02010609060101010101" pitchFamily="49" charset="-122"/>
                </a:endParaRPr>
              </a:p>
              <a:p>
                <a:pPr>
                  <a:lnSpc>
                    <a:spcPct val="120000"/>
                  </a:lnSpc>
                </a:pPr>
                <a:endParaRPr lang="en-US" altLang="zh-CN" sz="2800" dirty="0">
                  <a:solidFill>
                    <a:srgbClr val="0000FF"/>
                  </a:solidFill>
                  <a:latin typeface="黑体" panose="02010609060101010101" pitchFamily="49" charset="-122"/>
                </a:endParaRPr>
              </a:p>
              <a:p>
                <a:pPr>
                  <a:lnSpc>
                    <a:spcPct val="120000"/>
                  </a:lnSpc>
                </a:pPr>
                <a:endParaRPr lang="en-US" altLang="zh-CN" sz="2800" dirty="0">
                  <a:solidFill>
                    <a:srgbClr val="0000FF"/>
                  </a:solidFill>
                  <a:latin typeface="黑体" panose="02010609060101010101" pitchFamily="49" charset="-122"/>
                </a:endParaRPr>
              </a:p>
              <a:p>
                <a:pPr>
                  <a:lnSpc>
                    <a:spcPct val="120000"/>
                  </a:lnSpc>
                  <a:spcBef>
                    <a:spcPts val="1800"/>
                  </a:spcBef>
                </a:pPr>
                <a:endParaRPr lang="en-US" altLang="zh-CN" sz="2800" dirty="0">
                  <a:solidFill>
                    <a:srgbClr val="0000FF"/>
                  </a:solidFill>
                  <a:latin typeface="黑体" panose="02010609060101010101" pitchFamily="49" charset="-122"/>
                </a:endParaRPr>
              </a:p>
              <a:p>
                <a:pPr>
                  <a:lnSpc>
                    <a:spcPct val="100000"/>
                  </a:lnSpc>
                  <a:spcBef>
                    <a:spcPts val="1200"/>
                  </a:spcBef>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m:rPr>
                              <m:sty m:val="p"/>
                            </m:rPr>
                            <a:rPr lang="en-US" altLang="zh-CN" sz="2800">
                              <a:latin typeface="Cambria Math" panose="02040503050406030204"/>
                            </a:rPr>
                            <m:t>Proj</m:t>
                          </m:r>
                        </m:e>
                        <m:sub>
                          <m:r>
                            <a:rPr lang="en-US" altLang="zh-CN" sz="2800" i="1">
                              <a:latin typeface="Cambria Math" panose="02040503050406030204"/>
                            </a:rPr>
                            <m:t>𝑊</m:t>
                          </m:r>
                        </m:sub>
                      </m:sSub>
                      <m:r>
                        <a:rPr lang="en-US" altLang="zh-CN" sz="2800" b="1" i="1">
                          <a:latin typeface="Cambria Math" panose="02040503050406030204"/>
                        </a:rPr>
                        <m:t>𝒙</m:t>
                      </m:r>
                      <m:r>
                        <a:rPr lang="en-US" altLang="zh-CN" sz="2800" i="1">
                          <a:latin typeface="Cambria Math" panose="02040503050406030204"/>
                        </a:rPr>
                        <m:t>=</m:t>
                      </m:r>
                      <m:f>
                        <m:fPr>
                          <m:ctrlPr>
                            <a:rPr lang="en-US" altLang="zh-CN" sz="2800" i="1">
                              <a:latin typeface="Cambria Math" panose="02040503050406030204" pitchFamily="18" charset="0"/>
                            </a:rPr>
                          </m:ctrlPr>
                        </m:fPr>
                        <m:num>
                          <m:r>
                            <a:rPr lang="en-US" altLang="zh-CN" sz="2800" i="1">
                              <a:latin typeface="Cambria Math" panose="02040503050406030204"/>
                            </a:rPr>
                            <m:t>(</m:t>
                          </m:r>
                          <m:r>
                            <a:rPr lang="en-US" altLang="zh-CN" sz="2800" b="1" i="1">
                              <a:latin typeface="Cambria Math" panose="02040503050406030204"/>
                            </a:rPr>
                            <m:t>𝒙</m:t>
                          </m:r>
                          <m:r>
                            <a:rPr lang="en-US" altLang="zh-CN" sz="2800" i="1">
                              <a:latin typeface="Cambria Math" panose="02040503050406030204"/>
                            </a:rPr>
                            <m:t>,</m:t>
                          </m:r>
                          <m:sSub>
                            <m:sSubPr>
                              <m:ctrlPr>
                                <a:rPr lang="en-US" altLang="zh-CN" sz="2800" i="1">
                                  <a:latin typeface="Cambria Math" panose="02040503050406030204" pitchFamily="18" charset="0"/>
                                </a:rPr>
                              </m:ctrlPr>
                            </m:sSubPr>
                            <m:e>
                              <m:r>
                                <a:rPr lang="en-US" altLang="zh-CN" sz="2800" i="1">
                                  <a:latin typeface="Cambria Math" panose="02040503050406030204"/>
                                </a:rPr>
                                <m:t> </m:t>
                              </m:r>
                              <m:r>
                                <a:rPr lang="en-US" altLang="zh-CN" sz="2800" i="1">
                                  <a:latin typeface="Cambria Math" panose="02040503050406030204"/>
                                </a:rPr>
                                <m:t>𝒙</m:t>
                              </m:r>
                            </m:e>
                            <m:sub>
                              <m:r>
                                <a:rPr lang="en-US" altLang="zh-CN" sz="2800" i="1">
                                  <a:latin typeface="Cambria Math" panose="02040503050406030204"/>
                                </a:rPr>
                                <m:t>1</m:t>
                              </m:r>
                            </m:sub>
                          </m:sSub>
                          <m:r>
                            <a:rPr lang="en-US" altLang="zh-CN" sz="2800" i="1">
                              <a:latin typeface="Cambria Math" panose="02040503050406030204"/>
                            </a:rPr>
                            <m:t>)</m:t>
                          </m:r>
                        </m:num>
                        <m:den>
                          <m:sSup>
                            <m:sSupPr>
                              <m:ctrlPr>
                                <a:rPr lang="en-US" altLang="zh-CN" sz="2800"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a:rPr>
                                        <m:t> </m:t>
                                      </m:r>
                                      <m:r>
                                        <a:rPr lang="en-US" altLang="zh-CN" sz="2800" i="1">
                                          <a:latin typeface="Cambria Math" panose="02040503050406030204"/>
                                        </a:rPr>
                                        <m:t>𝒙</m:t>
                                      </m:r>
                                    </m:e>
                                    <m:sub>
                                      <m:r>
                                        <a:rPr lang="en-US" altLang="zh-CN" sz="2800" i="1">
                                          <a:latin typeface="Cambria Math" panose="02040503050406030204"/>
                                        </a:rPr>
                                        <m:t>1</m:t>
                                      </m:r>
                                    </m:sub>
                                  </m:sSub>
                                </m:e>
                              </m:d>
                            </m:e>
                            <m:sup>
                              <m:r>
                                <a:rPr lang="en-US" altLang="zh-CN" sz="2800" b="1" i="1">
                                  <a:latin typeface="Cambria Math" panose="02040503050406030204"/>
                                </a:rPr>
                                <m:t>𝟐</m:t>
                              </m:r>
                            </m:sup>
                          </m:sSup>
                        </m:den>
                      </m:f>
                      <m:sSub>
                        <m:sSubPr>
                          <m:ctrlPr>
                            <a:rPr lang="en-US" altLang="zh-CN" sz="2800" i="1">
                              <a:latin typeface="Cambria Math" panose="02040503050406030204" pitchFamily="18" charset="0"/>
                            </a:rPr>
                          </m:ctrlPr>
                        </m:sSubPr>
                        <m:e>
                          <m:r>
                            <a:rPr lang="en-US" altLang="zh-CN" sz="2800" i="1">
                              <a:latin typeface="Cambria Math" panose="02040503050406030204"/>
                            </a:rPr>
                            <m:t>𝒙</m:t>
                          </m:r>
                        </m:e>
                        <m:sub>
                          <m:r>
                            <a:rPr lang="en-US" altLang="zh-CN" sz="2800" i="1">
                              <a:latin typeface="Cambria Math" panose="02040503050406030204"/>
                            </a:rPr>
                            <m:t>1</m:t>
                          </m:r>
                        </m:sub>
                      </m:sSub>
                      <m:r>
                        <a:rPr lang="en-US" altLang="zh-CN" sz="2800" i="1">
                          <a:latin typeface="Cambria Math" panose="02040503050406030204"/>
                        </a:rPr>
                        <m:t>+</m:t>
                      </m:r>
                      <m:f>
                        <m:fPr>
                          <m:ctrlPr>
                            <a:rPr lang="en-US" altLang="zh-CN" sz="2800" i="1">
                              <a:latin typeface="Cambria Math" panose="02040503050406030204" pitchFamily="18" charset="0"/>
                            </a:rPr>
                          </m:ctrlPr>
                        </m:fPr>
                        <m:num>
                          <m:r>
                            <a:rPr lang="en-US" altLang="zh-CN" sz="2800" i="1">
                              <a:latin typeface="Cambria Math" panose="02040503050406030204"/>
                            </a:rPr>
                            <m:t>(</m:t>
                          </m:r>
                          <m:r>
                            <a:rPr lang="en-US" altLang="zh-CN" sz="2800" b="1" i="1">
                              <a:latin typeface="Cambria Math" panose="02040503050406030204"/>
                            </a:rPr>
                            <m:t>𝒙</m:t>
                          </m:r>
                          <m:r>
                            <a:rPr lang="en-US" altLang="zh-CN" sz="2800" i="1">
                              <a:latin typeface="Cambria Math" panose="02040503050406030204"/>
                            </a:rPr>
                            <m:t>,</m:t>
                          </m:r>
                          <m:sSub>
                            <m:sSubPr>
                              <m:ctrlPr>
                                <a:rPr lang="en-US" altLang="zh-CN" sz="2800" i="1">
                                  <a:latin typeface="Cambria Math" panose="02040503050406030204" pitchFamily="18" charset="0"/>
                                </a:rPr>
                              </m:ctrlPr>
                            </m:sSubPr>
                            <m:e>
                              <m:r>
                                <a:rPr lang="en-US" altLang="zh-CN" sz="2800" i="1">
                                  <a:latin typeface="Cambria Math" panose="02040503050406030204"/>
                                </a:rPr>
                                <m:t> </m:t>
                              </m:r>
                              <m:r>
                                <a:rPr lang="en-US" altLang="zh-CN" sz="2800" i="1">
                                  <a:latin typeface="Cambria Math" panose="02040503050406030204"/>
                                </a:rPr>
                                <m:t>𝒙</m:t>
                              </m:r>
                            </m:e>
                            <m:sub>
                              <m:r>
                                <a:rPr lang="en-US" altLang="zh-CN" sz="2800" i="1">
                                  <a:latin typeface="Cambria Math" panose="02040503050406030204"/>
                                </a:rPr>
                                <m:t>2</m:t>
                              </m:r>
                            </m:sub>
                          </m:sSub>
                          <m:r>
                            <a:rPr lang="en-US" altLang="zh-CN" sz="2800" i="1">
                              <a:latin typeface="Cambria Math" panose="02040503050406030204"/>
                            </a:rPr>
                            <m:t>)</m:t>
                          </m:r>
                        </m:num>
                        <m:den>
                          <m:sSup>
                            <m:sSupPr>
                              <m:ctrlPr>
                                <a:rPr lang="en-US" altLang="zh-CN" sz="2800"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a:rPr>
                                        <m:t> </m:t>
                                      </m:r>
                                      <m:r>
                                        <a:rPr lang="en-US" altLang="zh-CN" sz="2800" i="1">
                                          <a:latin typeface="Cambria Math" panose="02040503050406030204"/>
                                        </a:rPr>
                                        <m:t>𝒙</m:t>
                                      </m:r>
                                    </m:e>
                                    <m:sub>
                                      <m:r>
                                        <a:rPr lang="en-US" altLang="zh-CN" sz="2800" i="1">
                                          <a:latin typeface="Cambria Math" panose="02040503050406030204"/>
                                        </a:rPr>
                                        <m:t>2</m:t>
                                      </m:r>
                                    </m:sub>
                                  </m:sSub>
                                </m:e>
                              </m:d>
                            </m:e>
                            <m:sup>
                              <m:r>
                                <a:rPr lang="en-US" altLang="zh-CN" sz="2800" i="1">
                                  <a:latin typeface="Cambria Math" panose="02040503050406030204"/>
                                </a:rPr>
                                <m:t>2</m:t>
                              </m:r>
                            </m:sup>
                          </m:sSup>
                        </m:den>
                      </m:f>
                      <m:sSub>
                        <m:sSubPr>
                          <m:ctrlPr>
                            <a:rPr lang="en-US" altLang="zh-CN" sz="2800" i="1">
                              <a:latin typeface="Cambria Math" panose="02040503050406030204" pitchFamily="18" charset="0"/>
                            </a:rPr>
                          </m:ctrlPr>
                        </m:sSubPr>
                        <m:e>
                          <m:r>
                            <a:rPr lang="en-US" altLang="zh-CN" sz="2800" i="1">
                              <a:latin typeface="Cambria Math" panose="02040503050406030204"/>
                            </a:rPr>
                            <m:t>𝒙</m:t>
                          </m:r>
                        </m:e>
                        <m:sub>
                          <m:r>
                            <a:rPr lang="en-US" altLang="zh-CN" sz="2800" i="1">
                              <a:latin typeface="Cambria Math" panose="02040503050406030204"/>
                            </a:rPr>
                            <m:t>2</m:t>
                          </m:r>
                        </m:sub>
                      </m:sSub>
                      <m:r>
                        <a:rPr lang="en-US" altLang="zh-CN" sz="2800">
                          <a:latin typeface="Cambria Math" panose="02040503050406030204"/>
                        </a:rPr>
                        <m:t>=</m:t>
                      </m:r>
                      <m:sSup>
                        <m:sSupPr>
                          <m:ctrlPr>
                            <a:rPr lang="en-US" altLang="zh-CN" sz="2800" i="1" smtClean="0">
                              <a:latin typeface="Cambria Math" panose="02040503050406030204" pitchFamily="18" charset="0"/>
                            </a:rPr>
                          </m:ctrlPr>
                        </m:sSupPr>
                        <m:e>
                          <m:d>
                            <m:dPr>
                              <m:begChr m:val="["/>
                              <m:endChr m:val="]"/>
                              <m:ctrlPr>
                                <a:rPr lang="en-US" altLang="zh-CN" sz="2800" i="1" smtClean="0">
                                  <a:latin typeface="Cambria Math" panose="02040503050406030204" pitchFamily="18" charset="0"/>
                                </a:rPr>
                              </m:ctrlPr>
                            </m:dPr>
                            <m:e>
                              <m:r>
                                <a:rPr lang="en-US" altLang="zh-CN" sz="2800" i="1">
                                  <a:latin typeface="Cambria Math" panose="02040503050406030204"/>
                                </a:rPr>
                                <m:t>−</m:t>
                              </m:r>
                              <m:f>
                                <m:fPr>
                                  <m:ctrlPr>
                                    <a:rPr lang="en-US" altLang="zh-CN" sz="2800" i="1">
                                      <a:latin typeface="Cambria Math" panose="02040503050406030204" pitchFamily="18" charset="0"/>
                                    </a:rPr>
                                  </m:ctrlPr>
                                </m:fPr>
                                <m:num>
                                  <m:r>
                                    <a:rPr lang="en-US" altLang="zh-CN" sz="2800" i="1">
                                      <a:latin typeface="Cambria Math" panose="02040503050406030204"/>
                                    </a:rPr>
                                    <m:t>2</m:t>
                                  </m:r>
                                </m:num>
                                <m:den>
                                  <m:r>
                                    <a:rPr lang="en-US" altLang="zh-CN" sz="2800" i="1">
                                      <a:latin typeface="Cambria Math" panose="02040503050406030204"/>
                                    </a:rPr>
                                    <m:t>5</m:t>
                                  </m:r>
                                </m:den>
                              </m:f>
                              <m:r>
                                <a:rPr lang="en-US" altLang="zh-CN" sz="2800">
                                  <a:latin typeface="Cambria Math" panose="02040503050406030204"/>
                                </a:rPr>
                                <m:t>,2,</m:t>
                              </m:r>
                              <m:f>
                                <m:fPr>
                                  <m:ctrlPr>
                                    <a:rPr lang="en-US" altLang="zh-CN" sz="2800" i="1">
                                      <a:latin typeface="Cambria Math" panose="02040503050406030204" pitchFamily="18" charset="0"/>
                                    </a:rPr>
                                  </m:ctrlPr>
                                </m:fPr>
                                <m:num>
                                  <m:r>
                                    <a:rPr lang="en-US" altLang="zh-CN" sz="2800" i="1">
                                      <a:latin typeface="Cambria Math" panose="02040503050406030204"/>
                                    </a:rPr>
                                    <m:t>1</m:t>
                                  </m:r>
                                </m:num>
                                <m:den>
                                  <m:r>
                                    <a:rPr lang="en-US" altLang="zh-CN" sz="2800" i="1">
                                      <a:latin typeface="Cambria Math" panose="02040503050406030204"/>
                                    </a:rPr>
                                    <m:t>5</m:t>
                                  </m:r>
                                </m:den>
                              </m:f>
                            </m:e>
                          </m:d>
                        </m:e>
                        <m:sup>
                          <m:r>
                            <a:rPr lang="en-US" altLang="zh-CN" sz="2800" i="1">
                              <a:latin typeface="Cambria Math" panose="02040503050406030204"/>
                            </a:rPr>
                            <m:t>𝑇</m:t>
                          </m:r>
                        </m:sup>
                      </m:sSup>
                      <m:r>
                        <m:rPr>
                          <m:nor/>
                        </m:rPr>
                        <a:rPr lang="en-US" altLang="zh-CN" sz="2800" dirty="0">
                          <a:latin typeface="仿宋" panose="02010609060101010101" pitchFamily="49" charset="-122"/>
                          <a:ea typeface="仿宋" panose="02010609060101010101" pitchFamily="49" charset="-122"/>
                        </a:rPr>
                        <m:t>.</m:t>
                      </m:r>
                    </m:oMath>
                  </m:oMathPara>
                </a14:m>
                <a:endParaRPr lang="en-US" altLang="zh-CN" sz="2800" dirty="0">
                  <a:solidFill>
                    <a:srgbClr val="0000FF"/>
                  </a:solidFill>
                  <a:latin typeface="黑体" panose="02010609060101010101" pitchFamily="49" charset="-122"/>
                </a:endParaRPr>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29875"/>
                </a:stretch>
              </a:blipFill>
            </p:spPr>
            <p:txBody>
              <a:bodyPr/>
              <a:lstStyle/>
              <a:p>
                <a:r>
                  <a:rPr lang="zh-CN" altLang="en-US">
                    <a:noFill/>
                  </a:rPr>
                  <a:t> </a:t>
                </a:r>
              </a:p>
            </p:txBody>
          </p:sp>
        </mc:Fallback>
      </mc:AlternateContent>
      <p:grpSp>
        <p:nvGrpSpPr>
          <p:cNvPr id="80" name="组合 79"/>
          <p:cNvGrpSpPr/>
          <p:nvPr/>
        </p:nvGrpSpPr>
        <p:grpSpPr>
          <a:xfrm>
            <a:off x="2860381" y="2528431"/>
            <a:ext cx="3515445" cy="2276242"/>
            <a:chOff x="2709584" y="3606629"/>
            <a:chExt cx="3515445" cy="2276242"/>
          </a:xfrm>
        </p:grpSpPr>
        <p:grpSp>
          <p:nvGrpSpPr>
            <p:cNvPr id="34" name="组合 33"/>
            <p:cNvGrpSpPr/>
            <p:nvPr/>
          </p:nvGrpSpPr>
          <p:grpSpPr>
            <a:xfrm>
              <a:off x="2709584" y="3606629"/>
              <a:ext cx="3515445" cy="2276242"/>
              <a:chOff x="2730714" y="3112186"/>
              <a:chExt cx="3515445" cy="2276242"/>
            </a:xfrm>
          </p:grpSpPr>
          <p:grpSp>
            <p:nvGrpSpPr>
              <p:cNvPr id="35" name="组合 34"/>
              <p:cNvGrpSpPr/>
              <p:nvPr/>
            </p:nvGrpSpPr>
            <p:grpSpPr>
              <a:xfrm>
                <a:off x="2730714" y="3587049"/>
                <a:ext cx="3515445" cy="1801379"/>
                <a:chOff x="3400184" y="3504446"/>
                <a:chExt cx="3515445" cy="1801379"/>
              </a:xfrm>
            </p:grpSpPr>
            <p:grpSp>
              <p:nvGrpSpPr>
                <p:cNvPr id="45" name="组合 44"/>
                <p:cNvGrpSpPr/>
                <p:nvPr/>
              </p:nvGrpSpPr>
              <p:grpSpPr>
                <a:xfrm>
                  <a:off x="3400184" y="3505841"/>
                  <a:ext cx="3515445" cy="1799984"/>
                  <a:chOff x="3400184" y="3505841"/>
                  <a:chExt cx="3515445" cy="1799984"/>
                </a:xfrm>
              </p:grpSpPr>
              <p:sp>
                <p:nvSpPr>
                  <p:cNvPr id="47" name="流程图: 数据 46"/>
                  <p:cNvSpPr/>
                  <p:nvPr/>
                </p:nvSpPr>
                <p:spPr bwMode="auto">
                  <a:xfrm>
                    <a:off x="3400184" y="3874674"/>
                    <a:ext cx="3515445" cy="1431151"/>
                  </a:xfrm>
                  <a:prstGeom prst="flowChartInputOutp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p:txBody>
              </p:sp>
              <p:cxnSp>
                <p:nvCxnSpPr>
                  <p:cNvPr id="48" name="直接箭头连接符 47"/>
                  <p:cNvCxnSpPr/>
                  <p:nvPr/>
                </p:nvCxnSpPr>
                <p:spPr bwMode="auto">
                  <a:xfrm flipV="1">
                    <a:off x="4687261" y="3505841"/>
                    <a:ext cx="1085367" cy="1027741"/>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49" name="TextBox 48"/>
                      <p:cNvSpPr txBox="1"/>
                      <p:nvPr/>
                    </p:nvSpPr>
                    <p:spPr>
                      <a:xfrm>
                        <a:off x="3726757" y="4702627"/>
                        <a:ext cx="334256" cy="276625"/>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11200" i="1">
                                  <a:latin typeface="Cambria Math" panose="02040503050406030204" pitchFamily="18" charset="0"/>
                                </a:rPr>
                                <m:t>𝑊</m:t>
                              </m:r>
                            </m:oMath>
                          </m:oMathPara>
                        </a14:m>
                        <a:endParaRPr lang="zh-CN" altLang="en-US" sz="11200" b="1" dirty="0"/>
                      </a:p>
                    </p:txBody>
                  </p:sp>
                </mc:Choice>
                <mc:Fallback xmlns="">
                  <p:sp>
                    <p:nvSpPr>
                      <p:cNvPr id="49" name="TextBox 48"/>
                      <p:cNvSpPr txBox="1">
                        <a:spLocks noRot="1" noChangeAspect="1" noMove="1" noResize="1" noEditPoints="1" noAdjustHandles="1" noChangeArrowheads="1" noChangeShapeType="1" noTextEdit="1"/>
                      </p:cNvSpPr>
                      <p:nvPr/>
                    </p:nvSpPr>
                    <p:spPr>
                      <a:xfrm>
                        <a:off x="3726757" y="4702627"/>
                        <a:ext cx="334256" cy="276625"/>
                      </a:xfrm>
                      <a:prstGeom prst="rect">
                        <a:avLst/>
                      </a:prstGeom>
                      <a:blipFill rotWithShape="1">
                        <a:blip r:embed="rId3"/>
                      </a:blipFill>
                    </p:spPr>
                    <p:txBody>
                      <a:bodyPr/>
                      <a:lstStyle/>
                      <a:p>
                        <a:r>
                          <a:rPr lang="zh-CN" altLang="en-US">
                            <a:noFill/>
                          </a:rPr>
                          <a:t> </a:t>
                        </a:r>
                      </a:p>
                    </p:txBody>
                  </p:sp>
                </mc:Fallback>
              </mc:AlternateContent>
              <p:cxnSp>
                <p:nvCxnSpPr>
                  <p:cNvPr id="50" name="直接连接符 49"/>
                  <p:cNvCxnSpPr/>
                  <p:nvPr/>
                </p:nvCxnSpPr>
                <p:spPr bwMode="auto">
                  <a:xfrm>
                    <a:off x="5772628" y="3526011"/>
                    <a:ext cx="0" cy="969148"/>
                  </a:xfrm>
                  <a:prstGeom prst="line">
                    <a:avLst/>
                  </a:prstGeom>
                  <a:solidFill>
                    <a:schemeClr val="accent1"/>
                  </a:solidFill>
                  <a:ln w="19050" cap="flat" cmpd="sng" algn="ctr">
                    <a:solidFill>
                      <a:srgbClr val="00B050"/>
                    </a:solidFill>
                    <a:prstDash val="sysDash"/>
                    <a:round/>
                    <a:headEnd type="none" w="med" len="med"/>
                    <a:tailEnd type="none" w="med" len="med"/>
                  </a:ln>
                  <a:effectLst/>
                </p:spPr>
              </p:cxnSp>
              <p:cxnSp>
                <p:nvCxnSpPr>
                  <p:cNvPr id="51" name="直接箭头连接符 50"/>
                  <p:cNvCxnSpPr/>
                  <p:nvPr/>
                </p:nvCxnSpPr>
                <p:spPr bwMode="auto">
                  <a:xfrm flipV="1">
                    <a:off x="4687261" y="3971902"/>
                    <a:ext cx="1230404" cy="561679"/>
                  </a:xfrm>
                  <a:prstGeom prst="straightConnector1">
                    <a:avLst/>
                  </a:prstGeom>
                  <a:solidFill>
                    <a:schemeClr val="accent1"/>
                  </a:solidFill>
                  <a:ln w="38100" cap="flat" cmpd="sng" algn="ctr">
                    <a:solidFill>
                      <a:srgbClr val="FFFF66"/>
                    </a:solidFill>
                    <a:prstDash val="solid"/>
                    <a:round/>
                    <a:headEnd type="none" w="med" len="med"/>
                    <a:tailEnd type="arrow"/>
                  </a:ln>
                  <a:effectLst/>
                </p:spPr>
              </p:cxnSp>
              <p:cxnSp>
                <p:nvCxnSpPr>
                  <p:cNvPr id="52" name="直接连接符 51"/>
                  <p:cNvCxnSpPr/>
                  <p:nvPr/>
                </p:nvCxnSpPr>
                <p:spPr bwMode="auto">
                  <a:xfrm flipV="1">
                    <a:off x="4705509" y="3505841"/>
                    <a:ext cx="1067119" cy="40341"/>
                  </a:xfrm>
                  <a:prstGeom prst="line">
                    <a:avLst/>
                  </a:prstGeom>
                  <a:solidFill>
                    <a:schemeClr val="accent1"/>
                  </a:solidFill>
                  <a:ln w="19050" cap="flat" cmpd="sng" algn="ctr">
                    <a:solidFill>
                      <a:srgbClr val="0000FF"/>
                    </a:solidFill>
                    <a:prstDash val="sysDash"/>
                    <a:round/>
                    <a:headEnd type="none" w="med" len="med"/>
                    <a:tailEnd type="none" w="med" len="med"/>
                  </a:ln>
                  <a:effectLst/>
                </p:spPr>
              </p:cxnSp>
            </p:grpSp>
            <mc:AlternateContent xmlns:mc="http://schemas.openxmlformats.org/markup-compatibility/2006" xmlns:a14="http://schemas.microsoft.com/office/drawing/2010/main">
              <mc:Choice Requires="a14">
                <p:sp>
                  <p:nvSpPr>
                    <p:cNvPr id="46" name="TextBox 45"/>
                    <p:cNvSpPr txBox="1"/>
                    <p:nvPr/>
                  </p:nvSpPr>
                  <p:spPr>
                    <a:xfrm>
                      <a:off x="5145738" y="3504446"/>
                      <a:ext cx="290075" cy="399289"/>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1800" b="1" i="1" smtClean="0">
                                <a:solidFill>
                                  <a:srgbClr val="FF0000"/>
                                </a:solidFill>
                                <a:latin typeface="Cambria Math" panose="02040503050406030204"/>
                              </a:rPr>
                              <m:t>𝒙</m:t>
                            </m:r>
                          </m:oMath>
                        </m:oMathPara>
                      </a14:m>
                      <a:endParaRPr lang="zh-CN" altLang="en-US" sz="1800" b="1" i="1" dirty="0">
                        <a:solidFill>
                          <a:srgbClr val="FF0000"/>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5145738" y="3504446"/>
                      <a:ext cx="290075" cy="399289"/>
                    </a:xfrm>
                    <a:prstGeom prst="rect">
                      <a:avLst/>
                    </a:prstGeom>
                    <a:blipFill rotWithShape="1">
                      <a:blip r:embed="rId4"/>
                    </a:blipFill>
                  </p:spPr>
                  <p:txBody>
                    <a:bodyPr/>
                    <a:lstStyle/>
                    <a:p>
                      <a:r>
                        <a:rPr lang="zh-CN" altLang="en-US">
                          <a:noFill/>
                        </a:rPr>
                        <a:t> </a:t>
                      </a:r>
                    </a:p>
                  </p:txBody>
                </p:sp>
              </mc:Fallback>
            </mc:AlternateContent>
          </p:grpSp>
          <p:cxnSp>
            <p:nvCxnSpPr>
              <p:cNvPr id="36" name="直接箭头连接符 35"/>
              <p:cNvCxnSpPr/>
              <p:nvPr/>
            </p:nvCxnSpPr>
            <p:spPr bwMode="auto">
              <a:xfrm>
                <a:off x="4022598" y="4616183"/>
                <a:ext cx="1094968" cy="516751"/>
              </a:xfrm>
              <a:prstGeom prst="straightConnector1">
                <a:avLst/>
              </a:prstGeom>
              <a:solidFill>
                <a:schemeClr val="accent1"/>
              </a:solidFill>
              <a:ln w="38100" cap="flat" cmpd="sng" algn="ctr">
                <a:solidFill>
                  <a:srgbClr val="FFFF66"/>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37" name="TextBox 36"/>
                  <p:cNvSpPr txBox="1"/>
                  <p:nvPr/>
                </p:nvSpPr>
                <p:spPr>
                  <a:xfrm>
                    <a:off x="5117566" y="3943009"/>
                    <a:ext cx="587829" cy="457200"/>
                  </a:xfrm>
                  <a:prstGeom prst="rect">
                    <a:avLst/>
                  </a:prstGeom>
                </p:spPr>
                <p:txBody>
                  <a:bodyPr vert="horz" wrap="none" lIns="91440" tIns="45720" rIns="91440" bIns="45720" rtlCol="0">
                    <a:norm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solidFill>
                                    <a:srgbClr val="FFFF00"/>
                                  </a:solidFill>
                                  <a:latin typeface="Cambria Math" panose="02040503050406030204" pitchFamily="18" charset="0"/>
                                </a:rPr>
                              </m:ctrlPr>
                            </m:sSubPr>
                            <m:e>
                              <m:r>
                                <a:rPr lang="en-US" altLang="zh-CN" sz="1800" b="1" i="1">
                                  <a:solidFill>
                                    <a:srgbClr val="FFFF00"/>
                                  </a:solidFill>
                                  <a:latin typeface="Cambria Math" panose="02040503050406030204" pitchFamily="18" charset="0"/>
                                </a:rPr>
                                <m:t>𝒙</m:t>
                              </m:r>
                            </m:e>
                            <m:sub>
                              <m:r>
                                <a:rPr lang="en-US" altLang="zh-CN" sz="1800" i="1">
                                  <a:solidFill>
                                    <a:srgbClr val="FFFF00"/>
                                  </a:solidFill>
                                  <a:latin typeface="Cambria Math" panose="02040503050406030204" pitchFamily="18" charset="0"/>
                                </a:rPr>
                                <m:t>1</m:t>
                              </m:r>
                            </m:sub>
                          </m:sSub>
                        </m:oMath>
                      </m:oMathPara>
                    </a14:m>
                    <a:endParaRPr lang="zh-CN" altLang="en-US" sz="18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5117566" y="3943009"/>
                    <a:ext cx="587829" cy="457200"/>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403434" y="4901821"/>
                    <a:ext cx="462961" cy="409916"/>
                  </a:xfrm>
                  <a:prstGeom prst="rect">
                    <a:avLst/>
                  </a:prstGeom>
                </p:spPr>
                <p:txBody>
                  <a:bodyPr vert="horz" wrap="none" lIns="91440" tIns="45720" rIns="91440" bIns="45720" rtlCol="0">
                    <a:norm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FFFF00"/>
                                  </a:solidFill>
                                  <a:latin typeface="Cambria Math" panose="02040503050406030204" pitchFamily="18" charset="0"/>
                                </a:rPr>
                              </m:ctrlPr>
                            </m:sSubPr>
                            <m:e>
                              <m:r>
                                <a:rPr lang="en-US" altLang="zh-CN" sz="1600" b="1" i="1">
                                  <a:solidFill>
                                    <a:srgbClr val="FFFF00"/>
                                  </a:solidFill>
                                  <a:latin typeface="Cambria Math" panose="02040503050406030204" pitchFamily="18" charset="0"/>
                                </a:rPr>
                                <m:t>𝒙</m:t>
                              </m:r>
                            </m:e>
                            <m:sub>
                              <m:r>
                                <a:rPr lang="en-US" altLang="zh-CN" sz="1600" b="0" i="1" smtClean="0">
                                  <a:solidFill>
                                    <a:srgbClr val="FFFF00"/>
                                  </a:solidFill>
                                  <a:latin typeface="Cambria Math" panose="02040503050406030204"/>
                                </a:rPr>
                                <m:t>2</m:t>
                              </m:r>
                            </m:sub>
                          </m:sSub>
                        </m:oMath>
                      </m:oMathPara>
                    </a14:m>
                    <a:endParaRPr lang="zh-CN" altLang="en-US" sz="1600" b="1" dirty="0"/>
                  </a:p>
                </p:txBody>
              </p:sp>
            </mc:Choice>
            <mc:Fallback xmlns="">
              <p:sp>
                <p:nvSpPr>
                  <p:cNvPr id="38" name="TextBox 37"/>
                  <p:cNvSpPr txBox="1">
                    <a:spLocks noRot="1" noChangeAspect="1" noMove="1" noResize="1" noEditPoints="1" noAdjustHandles="1" noChangeArrowheads="1" noChangeShapeType="1" noTextEdit="1"/>
                  </p:cNvSpPr>
                  <p:nvPr/>
                </p:nvSpPr>
                <p:spPr>
                  <a:xfrm>
                    <a:off x="4403434" y="4901821"/>
                    <a:ext cx="462961" cy="409916"/>
                  </a:xfrm>
                  <a:prstGeom prst="rect">
                    <a:avLst/>
                  </a:prstGeom>
                  <a:blipFill rotWithShape="1">
                    <a:blip r:embed="rId6"/>
                  </a:blipFill>
                </p:spPr>
                <p:txBody>
                  <a:bodyPr/>
                  <a:lstStyle/>
                  <a:p>
                    <a:r>
                      <a:rPr lang="zh-CN" altLang="en-US">
                        <a:noFill/>
                      </a:rPr>
                      <a:t> </a:t>
                    </a:r>
                  </a:p>
                </p:txBody>
              </p:sp>
            </mc:Fallback>
          </mc:AlternateContent>
          <p:cxnSp>
            <p:nvCxnSpPr>
              <p:cNvPr id="39" name="直接箭头连接符 38"/>
              <p:cNvCxnSpPr/>
              <p:nvPr/>
            </p:nvCxnSpPr>
            <p:spPr bwMode="auto">
              <a:xfrm flipH="1" flipV="1">
                <a:off x="4022598" y="3196558"/>
                <a:ext cx="9602" cy="1403296"/>
              </a:xfrm>
              <a:prstGeom prst="straightConnector1">
                <a:avLst/>
              </a:prstGeom>
              <a:solidFill>
                <a:schemeClr val="accent1"/>
              </a:solidFill>
              <a:ln w="38100" cap="flat" cmpd="sng" algn="ctr">
                <a:solidFill>
                  <a:schemeClr val="tx2"/>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40" name="矩形 39"/>
                  <p:cNvSpPr/>
                  <p:nvPr/>
                </p:nvSpPr>
                <p:spPr>
                  <a:xfrm>
                    <a:off x="3238823" y="3112186"/>
                    <a:ext cx="83753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𝑊</m:t>
                              </m:r>
                            </m:e>
                            <m:sup>
                              <m:r>
                                <a:rPr lang="en-US" altLang="zh-CN" sz="2800" b="1" i="1">
                                  <a:latin typeface="Cambria Math" panose="02040503050406030204" pitchFamily="18" charset="0"/>
                                </a:rPr>
                                <m:t>⊥</m:t>
                              </m:r>
                            </m:sup>
                          </m:sSup>
                        </m:oMath>
                      </m:oMathPara>
                    </a14:m>
                    <a:endParaRPr lang="zh-CN"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3238823" y="3112186"/>
                    <a:ext cx="837537" cy="523220"/>
                  </a:xfrm>
                  <a:prstGeom prst="rect">
                    <a:avLst/>
                  </a:prstGeom>
                  <a:blipFill rotWithShape="1">
                    <a:blip r:embed="rId7"/>
                  </a:blipFill>
                </p:spPr>
                <p:txBody>
                  <a:bodyPr/>
                  <a:lstStyle/>
                  <a:p>
                    <a:r>
                      <a:rPr lang="zh-CN" altLang="en-US">
                        <a:noFill/>
                      </a:rPr>
                      <a:t> </a:t>
                    </a:r>
                  </a:p>
                </p:txBody>
              </p:sp>
            </mc:Fallback>
          </mc:AlternateContent>
          <p:cxnSp>
            <p:nvCxnSpPr>
              <p:cNvPr id="41" name="直接箭头连接符 40"/>
              <p:cNvCxnSpPr/>
              <p:nvPr/>
            </p:nvCxnSpPr>
            <p:spPr bwMode="auto">
              <a:xfrm flipV="1">
                <a:off x="4022598" y="4555671"/>
                <a:ext cx="1080560" cy="44183"/>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cxnSp>
            <p:nvCxnSpPr>
              <p:cNvPr id="42" name="直接箭头连接符 41"/>
              <p:cNvCxnSpPr/>
              <p:nvPr/>
            </p:nvCxnSpPr>
            <p:spPr bwMode="auto">
              <a:xfrm flipH="1" flipV="1">
                <a:off x="4021634" y="3628785"/>
                <a:ext cx="9607" cy="948977"/>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43" name="TextBox 42"/>
                  <p:cNvSpPr txBox="1"/>
                  <p:nvPr/>
                </p:nvSpPr>
                <p:spPr>
                  <a:xfrm>
                    <a:off x="3688327" y="3498917"/>
                    <a:ext cx="290075" cy="399289"/>
                  </a:xfrm>
                  <a:prstGeom prst="rect">
                    <a:avLst/>
                  </a:prstGeom>
                </p:spPr>
                <p:txBody>
                  <a:bodyPr vert="horz" wrap="square" lIns="91440" tIns="45720" rIns="91440" bIns="45720" rtlCol="0">
                    <a:noAutofit/>
                  </a:bodyPr>
                  <a:lstStyle/>
                  <a:p>
                    <a:pPr/>
                    <a14:m>
                      <m:oMathPara xmlns:m="http://schemas.openxmlformats.org/officeDocument/2006/math">
                        <m:oMathParaPr>
                          <m:jc m:val="centerGroup"/>
                        </m:oMathParaPr>
                        <m:oMath xmlns:m="http://schemas.openxmlformats.org/officeDocument/2006/math">
                          <m:r>
                            <a:rPr lang="en-US" altLang="zh-CN" sz="1800" b="1" i="1" smtClean="0">
                              <a:solidFill>
                                <a:srgbClr val="00B050"/>
                              </a:solidFill>
                              <a:latin typeface="Cambria Math" panose="02040503050406030204"/>
                            </a:rPr>
                            <m:t>𝒛</m:t>
                          </m:r>
                        </m:oMath>
                      </m:oMathPara>
                    </a14:m>
                    <a:endParaRPr lang="zh-CN" altLang="en-US" sz="1800" b="1" i="1" dirty="0">
                      <a:solidFill>
                        <a:srgbClr val="00B05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3688327" y="3498917"/>
                    <a:ext cx="290075" cy="399289"/>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719285" y="4447042"/>
                    <a:ext cx="290075" cy="399289"/>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1800" b="1" i="1" smtClean="0">
                              <a:solidFill>
                                <a:srgbClr val="0000FF"/>
                              </a:solidFill>
                              <a:latin typeface="Cambria Math" panose="02040503050406030204"/>
                            </a:rPr>
                            <m:t>𝒚</m:t>
                          </m:r>
                        </m:oMath>
                      </m:oMathPara>
                    </a14:m>
                    <a:endParaRPr lang="zh-CN" altLang="en-US" sz="1800" b="1" i="1" dirty="0">
                      <a:solidFill>
                        <a:srgbClr val="0000FF"/>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719285" y="4447042"/>
                    <a:ext cx="290075" cy="399289"/>
                  </a:xfrm>
                  <a:prstGeom prst="rect">
                    <a:avLst/>
                  </a:prstGeom>
                  <a:blipFill rotWithShape="1">
                    <a:blip r:embed="rId9"/>
                  </a:blipFill>
                </p:spPr>
                <p:txBody>
                  <a:bodyPr/>
                  <a:lstStyle/>
                  <a:p>
                    <a:r>
                      <a:rPr lang="zh-CN" altLang="en-US">
                        <a:noFill/>
                      </a:rPr>
                      <a:t> </a:t>
                    </a:r>
                  </a:p>
                </p:txBody>
              </p:sp>
            </mc:Fallback>
          </mc:AlternateContent>
        </p:grpSp>
        <p:cxnSp>
          <p:nvCxnSpPr>
            <p:cNvPr id="53" name="直接连接符 52"/>
            <p:cNvCxnSpPr/>
            <p:nvPr/>
          </p:nvCxnSpPr>
          <p:spPr bwMode="auto">
            <a:xfrm flipH="1">
              <a:off x="4409993" y="5072205"/>
              <a:ext cx="624014" cy="268198"/>
            </a:xfrm>
            <a:prstGeom prst="line">
              <a:avLst/>
            </a:prstGeom>
            <a:solidFill>
              <a:schemeClr val="accent1"/>
            </a:solidFill>
            <a:ln w="19050" cap="flat" cmpd="sng" algn="ctr">
              <a:solidFill>
                <a:srgbClr val="FF0000"/>
              </a:solidFill>
              <a:prstDash val="sysDash"/>
              <a:round/>
              <a:headEnd type="none" w="med" len="med"/>
              <a:tailEnd type="none" w="med" len="med"/>
            </a:ln>
            <a:effectLst/>
          </p:spPr>
        </p:cxnSp>
        <p:cxnSp>
          <p:nvCxnSpPr>
            <p:cNvPr id="54" name="直接连接符 53"/>
            <p:cNvCxnSpPr/>
            <p:nvPr/>
          </p:nvCxnSpPr>
          <p:spPr bwMode="auto">
            <a:xfrm flipH="1" flipV="1">
              <a:off x="4618104" y="4850469"/>
              <a:ext cx="463924" cy="199645"/>
            </a:xfrm>
            <a:prstGeom prst="line">
              <a:avLst/>
            </a:prstGeom>
            <a:solidFill>
              <a:schemeClr val="accent1"/>
            </a:solidFill>
            <a:ln w="19050" cap="flat" cmpd="sng" algn="ctr">
              <a:solidFill>
                <a:srgbClr val="FF0000"/>
              </a:solidFill>
              <a:prstDash val="sysDash"/>
              <a:round/>
              <a:headEnd type="none" w="med" len="med"/>
              <a:tailEnd type="none" w="med" len="med"/>
            </a:ln>
            <a:effectLst/>
          </p:spPr>
        </p:cxnSp>
        <p:cxnSp>
          <p:nvCxnSpPr>
            <p:cNvPr id="58" name="直接箭头连接符 57"/>
            <p:cNvCxnSpPr/>
            <p:nvPr/>
          </p:nvCxnSpPr>
          <p:spPr bwMode="auto">
            <a:xfrm>
              <a:off x="4014909" y="5107386"/>
              <a:ext cx="452397" cy="233017"/>
            </a:xfrm>
            <a:prstGeom prst="straightConnector1">
              <a:avLst/>
            </a:prstGeom>
            <a:solidFill>
              <a:schemeClr val="accent1"/>
            </a:solidFill>
            <a:ln w="38100" cap="flat" cmpd="sng" algn="ctr">
              <a:solidFill>
                <a:srgbClr val="FF6600"/>
              </a:solidFill>
              <a:prstDash val="solid"/>
              <a:round/>
              <a:headEnd type="none" w="med" len="med"/>
              <a:tailEnd type="arrow"/>
            </a:ln>
            <a:effectLst/>
          </p:spPr>
        </p:cxnSp>
        <p:cxnSp>
          <p:nvCxnSpPr>
            <p:cNvPr id="62" name="直接箭头连接符 61"/>
            <p:cNvCxnSpPr/>
            <p:nvPr/>
          </p:nvCxnSpPr>
          <p:spPr bwMode="auto">
            <a:xfrm flipV="1">
              <a:off x="4014909" y="4815326"/>
              <a:ext cx="637773" cy="292060"/>
            </a:xfrm>
            <a:prstGeom prst="straightConnector1">
              <a:avLst/>
            </a:prstGeom>
            <a:solidFill>
              <a:schemeClr val="accent1"/>
            </a:solidFill>
            <a:ln w="38100" cap="flat" cmpd="sng" algn="ctr">
              <a:solidFill>
                <a:srgbClr val="9933FF"/>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67" name="TextBox 66"/>
                <p:cNvSpPr txBox="1"/>
                <p:nvPr/>
              </p:nvSpPr>
              <p:spPr>
                <a:xfrm>
                  <a:off x="3925907" y="5186860"/>
                  <a:ext cx="407892" cy="338731"/>
                </a:xfrm>
                <a:prstGeom prst="rect">
                  <a:avLst/>
                </a:prstGeom>
              </p:spPr>
              <p:txBody>
                <a:bodyPr vert="horz" wrap="none" lIns="91440" tIns="45720" rIns="91440" bIns="45720" rtlCol="0">
                  <a:norm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FF6600"/>
                                </a:solidFill>
                                <a:latin typeface="Cambria Math" panose="02040503050406030204" pitchFamily="18" charset="0"/>
                              </a:rPr>
                            </m:ctrlPr>
                          </m:sSubPr>
                          <m:e>
                            <m:r>
                              <a:rPr lang="en-US" altLang="zh-CN" sz="1600" b="1" i="1" smtClean="0">
                                <a:solidFill>
                                  <a:srgbClr val="FF6600"/>
                                </a:solidFill>
                                <a:latin typeface="Cambria Math" panose="02040503050406030204"/>
                              </a:rPr>
                              <m:t>𝒚</m:t>
                            </m:r>
                          </m:e>
                          <m:sub>
                            <m:r>
                              <a:rPr lang="en-US" altLang="zh-CN" sz="1600" b="0" i="1" smtClean="0">
                                <a:solidFill>
                                  <a:srgbClr val="FF6600"/>
                                </a:solidFill>
                                <a:latin typeface="Cambria Math" panose="02040503050406030204"/>
                              </a:rPr>
                              <m:t>2</m:t>
                            </m:r>
                          </m:sub>
                        </m:sSub>
                      </m:oMath>
                    </m:oMathPara>
                  </a14:m>
                  <a:endParaRPr lang="zh-CN" altLang="en-US" sz="1600" b="1" dirty="0"/>
                </a:p>
              </p:txBody>
            </p:sp>
          </mc:Choice>
          <mc:Fallback xmlns="">
            <p:sp>
              <p:nvSpPr>
                <p:cNvPr id="67" name="TextBox 66"/>
                <p:cNvSpPr txBox="1">
                  <a:spLocks noRot="1" noChangeAspect="1" noMove="1" noResize="1" noEditPoints="1" noAdjustHandles="1" noChangeArrowheads="1" noChangeShapeType="1" noTextEdit="1"/>
                </p:cNvSpPr>
                <p:nvPr/>
              </p:nvSpPr>
              <p:spPr>
                <a:xfrm>
                  <a:off x="3925907" y="5186860"/>
                  <a:ext cx="407892" cy="338731"/>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TextBox 67"/>
                <p:cNvSpPr txBox="1"/>
                <p:nvPr/>
              </p:nvSpPr>
              <p:spPr>
                <a:xfrm>
                  <a:off x="4266401" y="4804673"/>
                  <a:ext cx="482493" cy="440842"/>
                </a:xfrm>
                <a:prstGeom prst="rect">
                  <a:avLst/>
                </a:prstGeom>
              </p:spPr>
              <p:txBody>
                <a:bodyPr vert="horz" wrap="none" lIns="91440" tIns="45720" rIns="91440" bIns="45720" rtlCol="0">
                  <a:normAutofit/>
                </a:bodyPr>
                <a:lstStyle/>
                <a:p>
                  <a:pPr/>
                  <a14:m>
                    <m:oMathPara xmlns:m="http://schemas.openxmlformats.org/officeDocument/2006/math">
                      <m:oMathParaPr>
                        <m:jc m:val="centerGroup"/>
                      </m:oMathParaPr>
                      <m:oMath xmlns:m="http://schemas.openxmlformats.org/officeDocument/2006/math">
                        <m:sSub>
                          <m:sSubPr>
                            <m:ctrlPr>
                              <a:rPr lang="zh-CN" altLang="zh-CN" sz="1400" i="1" smtClean="0">
                                <a:solidFill>
                                  <a:srgbClr val="9933FF"/>
                                </a:solidFill>
                                <a:latin typeface="Cambria Math" panose="02040503050406030204" pitchFamily="18" charset="0"/>
                              </a:rPr>
                            </m:ctrlPr>
                          </m:sSubPr>
                          <m:e>
                            <m:r>
                              <a:rPr lang="en-US" altLang="zh-CN" sz="1400" b="1" i="1" smtClean="0">
                                <a:solidFill>
                                  <a:srgbClr val="9933FF"/>
                                </a:solidFill>
                                <a:latin typeface="Cambria Math" panose="02040503050406030204"/>
                              </a:rPr>
                              <m:t>𝒚</m:t>
                            </m:r>
                          </m:e>
                          <m:sub>
                            <m:r>
                              <a:rPr lang="en-US" altLang="zh-CN" sz="1400" i="1">
                                <a:solidFill>
                                  <a:srgbClr val="9933FF"/>
                                </a:solidFill>
                                <a:latin typeface="Cambria Math" panose="02040503050406030204" pitchFamily="18" charset="0"/>
                              </a:rPr>
                              <m:t>1</m:t>
                            </m:r>
                          </m:sub>
                        </m:sSub>
                      </m:oMath>
                    </m:oMathPara>
                  </a14:m>
                  <a:endParaRPr lang="zh-CN" altLang="en-US" sz="1600" b="1" dirty="0"/>
                </a:p>
              </p:txBody>
            </p:sp>
          </mc:Choice>
          <mc:Fallback xmlns="">
            <p:sp>
              <p:nvSpPr>
                <p:cNvPr id="68" name="TextBox 67"/>
                <p:cNvSpPr txBox="1">
                  <a:spLocks noRot="1" noChangeAspect="1" noMove="1" noResize="1" noEditPoints="1" noAdjustHandles="1" noChangeArrowheads="1" noChangeShapeType="1" noTextEdit="1"/>
                </p:cNvSpPr>
                <p:nvPr/>
              </p:nvSpPr>
              <p:spPr>
                <a:xfrm>
                  <a:off x="4266401" y="4804673"/>
                  <a:ext cx="482493" cy="440842"/>
                </a:xfrm>
                <a:prstGeom prst="rect">
                  <a:avLst/>
                </a:prstGeom>
                <a:blipFill rotWithShape="1">
                  <a:blip r:embed="rId11"/>
                </a:blipFill>
              </p:spPr>
              <p:txBody>
                <a:bodyPr/>
                <a:lstStyle/>
                <a:p>
                  <a:r>
                    <a:rPr lang="zh-CN" altLang="en-US">
                      <a:noFill/>
                    </a:rPr>
                    <a:t> </a:t>
                  </a:r>
                </a:p>
              </p:txBody>
            </p:sp>
          </mc:Fallback>
        </mc:AlternateContent>
        <p:cxnSp>
          <p:nvCxnSpPr>
            <p:cNvPr id="69" name="直接连接符 68"/>
            <p:cNvCxnSpPr/>
            <p:nvPr/>
          </p:nvCxnSpPr>
          <p:spPr bwMode="auto">
            <a:xfrm flipH="1">
              <a:off x="4446177" y="4181011"/>
              <a:ext cx="587830" cy="1159392"/>
            </a:xfrm>
            <a:prstGeom prst="line">
              <a:avLst/>
            </a:prstGeom>
            <a:solidFill>
              <a:schemeClr val="accent1"/>
            </a:solidFill>
            <a:ln w="19050" cap="flat" cmpd="sng" algn="ctr">
              <a:solidFill>
                <a:schemeClr val="tx1"/>
              </a:solidFill>
              <a:prstDash val="sysDash"/>
              <a:round/>
              <a:headEnd type="none" w="med" len="med"/>
              <a:tailEnd type="none" w="med" len="med"/>
            </a:ln>
            <a:effectLst/>
          </p:spPr>
        </p:cxnSp>
        <mc:AlternateContent xmlns:mc="http://schemas.openxmlformats.org/markup-compatibility/2006" xmlns:a14="http://schemas.microsoft.com/office/drawing/2010/main">
          <mc:Choice Requires="a14">
            <p:sp>
              <p:nvSpPr>
                <p:cNvPr id="72" name="TextBox 71"/>
                <p:cNvSpPr txBox="1"/>
                <p:nvPr/>
              </p:nvSpPr>
              <p:spPr>
                <a:xfrm>
                  <a:off x="3636462" y="4894652"/>
                  <a:ext cx="332332" cy="445751"/>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800" b="0" i="1" smtClean="0">
                            <a:solidFill>
                              <a:schemeClr val="tx1"/>
                            </a:solidFill>
                            <a:latin typeface="Cambria Math" panose="02040503050406030204"/>
                          </a:rPr>
                          <m:t>𝑜</m:t>
                        </m:r>
                      </m:oMath>
                    </m:oMathPara>
                  </a14:m>
                  <a:endParaRPr lang="zh-CN" altLang="en-US" sz="2800" i="1" dirty="0">
                    <a:solidFill>
                      <a:schemeClr val="tx1"/>
                    </a:solidFill>
                  </a:endParaRPr>
                </a:p>
              </p:txBody>
            </p:sp>
          </mc:Choice>
          <mc:Fallback xmlns="">
            <p:sp>
              <p:nvSpPr>
                <p:cNvPr id="72" name="TextBox 71"/>
                <p:cNvSpPr txBox="1">
                  <a:spLocks noRot="1" noChangeAspect="1" noMove="1" noResize="1" noEditPoints="1" noAdjustHandles="1" noChangeArrowheads="1" noChangeShapeType="1" noTextEdit="1"/>
                </p:cNvSpPr>
                <p:nvPr/>
              </p:nvSpPr>
              <p:spPr>
                <a:xfrm>
                  <a:off x="3636462" y="4894652"/>
                  <a:ext cx="332332" cy="445751"/>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5096436" y="3781722"/>
                  <a:ext cx="290075" cy="399289"/>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a:rPr>
                          <m:t>𝐴</m:t>
                        </m:r>
                      </m:oMath>
                    </m:oMathPara>
                  </a14:m>
                  <a:endParaRPr lang="zh-CN" altLang="en-US" sz="2400" i="1" dirty="0">
                    <a:solidFill>
                      <a:schemeClr val="tx1"/>
                    </a:solidFill>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5096436" y="3781722"/>
                  <a:ext cx="290075" cy="399289"/>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TextBox 73"/>
                <p:cNvSpPr txBox="1"/>
                <p:nvPr/>
              </p:nvSpPr>
              <p:spPr>
                <a:xfrm>
                  <a:off x="5082028" y="4760707"/>
                  <a:ext cx="290075" cy="399289"/>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a:rPr>
                          <m:t>𝐵</m:t>
                        </m:r>
                      </m:oMath>
                    </m:oMathPara>
                  </a14:m>
                  <a:endParaRPr lang="zh-CN" altLang="en-US" sz="2400" i="1" dirty="0">
                    <a:solidFill>
                      <a:schemeClr val="tx1"/>
                    </a:solidFill>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5082028" y="4760707"/>
                  <a:ext cx="290075" cy="399289"/>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4188757" y="5276572"/>
                  <a:ext cx="290075" cy="399289"/>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a:rPr>
                          <m:t>𝐶</m:t>
                        </m:r>
                      </m:oMath>
                    </m:oMathPara>
                  </a14:m>
                  <a:endParaRPr lang="zh-CN" altLang="en-US" sz="2400" i="1" dirty="0">
                    <a:solidFill>
                      <a:schemeClr val="tx1"/>
                    </a:solidFill>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4188757" y="5276572"/>
                  <a:ext cx="290075" cy="399289"/>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4409993" y="4466407"/>
                  <a:ext cx="290075" cy="399289"/>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a:rPr>
                          <m:t>𝐷</m:t>
                        </m:r>
                      </m:oMath>
                    </m:oMathPara>
                  </a14:m>
                  <a:endParaRPr lang="zh-CN" altLang="en-US" sz="2400" i="1" dirty="0">
                    <a:solidFill>
                      <a:schemeClr val="tx1"/>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4409993" y="4466407"/>
                  <a:ext cx="290075" cy="399289"/>
                </a:xfrm>
                <a:prstGeom prst="rect">
                  <a:avLst/>
                </a:prstGeom>
                <a:blipFill rotWithShape="1">
                  <a:blip r:embed="rId16"/>
                </a:blipFill>
              </p:spPr>
              <p:txBody>
                <a:bodyPr/>
                <a:lstStyle/>
                <a:p>
                  <a:r>
                    <a:rPr lang="zh-CN" altLang="en-US">
                      <a:noFill/>
                    </a:rPr>
                    <a:t> </a:t>
                  </a:r>
                </a:p>
              </p:txBody>
            </p:sp>
          </mc:Fallback>
        </mc:AlternateContent>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命题</a:t>
                </a:r>
                <a:r>
                  <a:rPr lang="en-US" altLang="zh-CN" sz="2800" b="1" dirty="0">
                    <a:solidFill>
                      <a:srgbClr val="0000FF"/>
                    </a:solidFill>
                  </a:rPr>
                  <a:t>1.5.1 </a:t>
                </a:r>
                <a:r>
                  <a:rPr lang="zh-CN" altLang="zh-CN" sz="2800" dirty="0"/>
                  <a:t>若</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的子空间</a:t>
                </a:r>
                <a:r>
                  <a:rPr lang="en-US" altLang="zh-CN" sz="2800" dirty="0"/>
                  <a:t>,</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a14:m>
                <a:r>
                  <a:rPr lang="zh-CN" altLang="zh-CN" sz="2800" dirty="0"/>
                  <a:t>是</a:t>
                </a:r>
                <a14:m>
                  <m:oMath xmlns:m="http://schemas.openxmlformats.org/officeDocument/2006/math">
                    <m:r>
                      <a:rPr lang="en-US" altLang="zh-CN" sz="2800" i="1">
                        <a:latin typeface="Cambria Math" panose="02040503050406030204" pitchFamily="18" charset="0"/>
                      </a:rPr>
                      <m:t>𝑊</m:t>
                    </m:r>
                  </m:oMath>
                </a14:m>
                <a:r>
                  <a:rPr lang="zh-CN" altLang="zh-CN" sz="2800" dirty="0"/>
                  <a:t>的一组正交基</a:t>
                </a:r>
                <a:r>
                  <a:rPr lang="en-US" altLang="zh-CN" sz="2800" dirty="0"/>
                  <a:t>. </a:t>
                </a:r>
                <a:r>
                  <a:rPr lang="zh-CN" altLang="zh-CN" sz="2800" dirty="0"/>
                  <a:t>对于</a:t>
                </a:r>
                <a14:m>
                  <m:oMath xmlns:m="http://schemas.openxmlformats.org/officeDocument/2006/math">
                    <m:r>
                      <a:rPr lang="en-US" altLang="zh-CN" sz="2800" i="1">
                        <a:latin typeface="Cambria Math" panose="02040503050406030204" pitchFamily="18" charset="0"/>
                      </a:rPr>
                      <m:t>𝑉</m:t>
                    </m:r>
                  </m:oMath>
                </a14:m>
                <a:r>
                  <a:rPr lang="zh-CN" altLang="zh-CN" sz="2800" dirty="0"/>
                  <a:t>中任一向量</a:t>
                </a:r>
                <a14:m>
                  <m:oMath xmlns:m="http://schemas.openxmlformats.org/officeDocument/2006/math">
                    <m:r>
                      <a:rPr lang="en-US" altLang="zh-CN" sz="2800" b="1" i="1">
                        <a:latin typeface="Cambria Math" panose="02040503050406030204" pitchFamily="18" charset="0"/>
                      </a:rPr>
                      <m:t>𝒚</m:t>
                    </m:r>
                  </m:oMath>
                </a14:m>
                <a:r>
                  <a:rPr lang="zh-CN" altLang="zh-CN" sz="2800" dirty="0"/>
                  <a:t>均可唯一地表示为</a:t>
                </a:r>
              </a:p>
              <a:p>
                <a:pPr>
                  <a:lnSpc>
                    <a:spcPct val="120000"/>
                  </a:lnSpc>
                </a:pPr>
                <a14:m>
                  <m:oMathPara xmlns:m="http://schemas.openxmlformats.org/officeDocument/2006/math">
                    <m:oMathParaPr>
                      <m:jc m:val="centerGroup"/>
                    </m:oMathParaPr>
                    <m:oMath xmlns:m="http://schemas.openxmlformats.org/officeDocument/2006/math">
                      <m:r>
                        <a:rPr lang="en-US" altLang="zh-CN" sz="2800" b="1" i="1">
                          <a:latin typeface="Cambria Math" panose="02040503050406030204" pitchFamily="18" charset="0"/>
                        </a:rPr>
                        <m:t>𝒚</m:t>
                      </m:r>
                      <m:r>
                        <a:rPr lang="en-US" altLang="zh-CN" sz="2800" b="1" i="1">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Proj</m:t>
                          </m:r>
                        </m:e>
                        <m:sub>
                          <m:r>
                            <a:rPr lang="en-US" altLang="zh-CN" sz="2800" i="1">
                              <a:latin typeface="Cambria Math" panose="02040503050406030204" pitchFamily="18" charset="0"/>
                            </a:rPr>
                            <m:t>𝑊</m:t>
                          </m:r>
                        </m:sub>
                      </m:sSub>
                      <m:r>
                        <a:rPr lang="en-US" altLang="zh-CN" sz="2800" b="1" i="1">
                          <a:latin typeface="Cambria Math" panose="02040503050406030204" pitchFamily="18" charset="0"/>
                        </a:rPr>
                        <m:t>𝒚</m:t>
                      </m:r>
                      <m:r>
                        <a:rPr lang="en-US" altLang="zh-CN" sz="2800" b="1" i="1">
                          <a:latin typeface="Cambria Math" panose="02040503050406030204" pitchFamily="18" charset="0"/>
                        </a:rPr>
                        <m:t>+</m:t>
                      </m:r>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Proj</m:t>
                          </m:r>
                        </m:e>
                        <m:sub>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𝑊</m:t>
                              </m:r>
                            </m:e>
                            <m:sup>
                              <m:r>
                                <a:rPr lang="en-US" altLang="zh-CN" sz="2800" b="1" i="1">
                                  <a:latin typeface="Cambria Math" panose="02040503050406030204" pitchFamily="18" charset="0"/>
                                </a:rPr>
                                <m:t>⊥</m:t>
                              </m:r>
                            </m:sup>
                          </m:sSup>
                        </m:sub>
                      </m:sSub>
                      <m:r>
                        <a:rPr lang="en-US" altLang="zh-CN" sz="2800" b="1" i="1" smtClean="0">
                          <a:latin typeface="Cambria Math" panose="02040503050406030204" pitchFamily="18" charset="0"/>
                        </a:rPr>
                        <m:t>𝒚</m:t>
                      </m:r>
                    </m:oMath>
                  </m:oMathPara>
                </a14:m>
                <a:endParaRPr lang="zh-CN" altLang="zh-CN" sz="2800" dirty="0"/>
              </a:p>
              <a:p>
                <a:pPr>
                  <a:lnSpc>
                    <a:spcPct val="120000"/>
                  </a:lnSpc>
                </a:pPr>
                <a:r>
                  <a:rPr lang="zh-CN" altLang="zh-CN" sz="2800" dirty="0"/>
                  <a:t>其中</a:t>
                </a:r>
                <a14:m>
                  <m:oMath xmlns:m="http://schemas.openxmlformats.org/officeDocument/2006/math">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Proj</m:t>
                        </m:r>
                      </m:e>
                      <m:sub>
                        <m:r>
                          <a:rPr lang="en-US" altLang="zh-CN" sz="2800" i="1">
                            <a:latin typeface="Cambria Math" panose="02040503050406030204" pitchFamily="18" charset="0"/>
                          </a:rPr>
                          <m:t>𝑊</m:t>
                        </m:r>
                      </m:sub>
                    </m:sSub>
                    <m:r>
                      <a:rPr lang="en-US" altLang="zh-CN" sz="2800" b="1" i="1">
                        <a:latin typeface="Cambria Math" panose="02040503050406030204" pitchFamily="18" charset="0"/>
                      </a:rPr>
                      <m:t>𝒚</m:t>
                    </m:r>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Proj</m:t>
                        </m:r>
                      </m:e>
                      <m:sub>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𝑊</m:t>
                            </m:r>
                          </m:e>
                          <m:sup>
                            <m:r>
                              <a:rPr lang="en-US" altLang="zh-CN" sz="2800" b="1" i="1">
                                <a:latin typeface="Cambria Math" panose="02040503050406030204" pitchFamily="18" charset="0"/>
                              </a:rPr>
                              <m:t>⊥</m:t>
                            </m:r>
                          </m:sup>
                        </m:sSup>
                      </m:sub>
                    </m:sSub>
                    <m:r>
                      <a:rPr lang="en-US" altLang="zh-CN" sz="2800" b="1" i="1">
                        <a:latin typeface="Cambria Math" panose="02040503050406030204" pitchFamily="18" charset="0"/>
                      </a:rPr>
                      <m:t>𝒚</m:t>
                    </m:r>
                  </m:oMath>
                </a14:m>
                <a:r>
                  <a:rPr lang="zh-CN" altLang="zh-CN" sz="2800" dirty="0"/>
                  <a:t>分别为向量</a:t>
                </a:r>
                <a14:m>
                  <m:oMath xmlns:m="http://schemas.openxmlformats.org/officeDocument/2006/math">
                    <m:r>
                      <a:rPr lang="en-US" altLang="zh-CN" sz="2800" b="1" i="1">
                        <a:latin typeface="Cambria Math" panose="02040503050406030204" pitchFamily="18" charset="0"/>
                      </a:rPr>
                      <m:t>𝒚</m:t>
                    </m:r>
                  </m:oMath>
                </a14:m>
                <a:r>
                  <a:rPr lang="zh-CN" altLang="zh-CN" sz="2800" dirty="0"/>
                  <a:t>在空间</a:t>
                </a:r>
                <a14:m>
                  <m:oMath xmlns:m="http://schemas.openxmlformats.org/officeDocument/2006/math">
                    <m:r>
                      <a:rPr lang="en-US" altLang="zh-CN" sz="2800" i="1">
                        <a:latin typeface="Cambria Math" panose="02040503050406030204" pitchFamily="18" charset="0"/>
                      </a:rPr>
                      <m:t>𝑊</m:t>
                    </m:r>
                  </m:oMath>
                </a14:m>
                <a:r>
                  <a:rPr lang="zh-CN" altLang="zh-CN" sz="2800" dirty="0"/>
                  <a:t>和补空间</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𝑊</m:t>
                        </m:r>
                      </m:e>
                      <m:sup>
                        <m:r>
                          <a:rPr lang="en-US" altLang="zh-CN" sz="2800" b="1" i="1">
                            <a:latin typeface="Cambria Math" panose="02040503050406030204" pitchFamily="18" charset="0"/>
                          </a:rPr>
                          <m:t>⊥</m:t>
                        </m:r>
                      </m:sup>
                    </m:sSup>
                  </m:oMath>
                </a14:m>
                <a:r>
                  <a:rPr lang="zh-CN" altLang="zh-CN" sz="2800" dirty="0"/>
                  <a:t>上的正交投影</a:t>
                </a:r>
                <a:r>
                  <a:rPr lang="en-US" altLang="zh-CN" sz="2800" dirty="0"/>
                  <a:t>, </a:t>
                </a:r>
                <a:r>
                  <a:rPr lang="zh-CN" altLang="zh-CN" sz="2800" dirty="0"/>
                  <a:t>且</a:t>
                </a:r>
              </a:p>
              <a:p>
                <a:pPr>
                  <a:lnSpc>
                    <a:spcPct val="120000"/>
                  </a:lnSpc>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 </m:t>
                      </m:r>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Proj</m:t>
                          </m:r>
                        </m:e>
                        <m:sub>
                          <m:r>
                            <a:rPr lang="en-US" altLang="zh-CN" sz="2800" i="1">
                              <a:latin typeface="Cambria Math" panose="02040503050406030204" pitchFamily="18" charset="0"/>
                            </a:rPr>
                            <m:t>𝑊</m:t>
                          </m:r>
                        </m:sub>
                      </m:sSub>
                      <m:r>
                        <a:rPr lang="en-US" altLang="zh-CN" sz="2800" b="1" i="1">
                          <a:latin typeface="Cambria Math" panose="02040503050406030204" pitchFamily="18" charset="0"/>
                        </a:rPr>
                        <m:t>𝒚</m:t>
                      </m:r>
                      <m:r>
                        <a:rPr lang="en-US" altLang="zh-CN" sz="2800" i="1">
                          <a:latin typeface="Cambria Math" panose="02040503050406030204" pitchFamily="18" charset="0"/>
                        </a:rPr>
                        <m:t>=</m:t>
                      </m:r>
                      <m:f>
                        <m:fPr>
                          <m:ctrlPr>
                            <a:rPr lang="zh-CN"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num>
                        <m:den>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den>
                      </m:f>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f>
                        <m:fPr>
                          <m:ctrlPr>
                            <a:rPr lang="zh-CN" altLang="zh-CN" sz="2800" i="1">
                              <a:latin typeface="Cambria Math" panose="02040503050406030204" pitchFamily="18" charset="0"/>
                            </a:rPr>
                          </m:ctrlPr>
                        </m:fPr>
                        <m:num>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𝒚</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e>
                          </m:d>
                        </m:num>
                        <m:den>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e>
                          </m:d>
                        </m:den>
                      </m:f>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m:oMathPara>
                </a14:m>
                <a:endParaRPr lang="en-US" altLang="zh-CN" sz="2800" dirty="0"/>
              </a:p>
              <a:p>
                <a:pPr>
                  <a:lnSpc>
                    <a:spcPct val="120000"/>
                  </a:lnSpc>
                </a:pPr>
                <a:r>
                  <a:rPr lang="zh-CN" altLang="zh-CN" sz="2800" dirty="0"/>
                  <a:t>特别地</a:t>
                </a:r>
                <a:r>
                  <a:rPr lang="en-US" altLang="zh-CN" sz="2800" dirty="0"/>
                  <a:t>,</a:t>
                </a:r>
                <a:r>
                  <a:rPr lang="zh-CN" altLang="zh-CN" sz="2800" dirty="0"/>
                  <a:t>若</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a14:m>
                <a:r>
                  <a:rPr lang="zh-CN" altLang="zh-CN" sz="2800" dirty="0"/>
                  <a:t>是</a:t>
                </a:r>
                <a14:m>
                  <m:oMath xmlns:m="http://schemas.openxmlformats.org/officeDocument/2006/math">
                    <m:r>
                      <a:rPr lang="en-US" altLang="zh-CN" sz="2800" i="1">
                        <a:latin typeface="Cambria Math" panose="02040503050406030204" pitchFamily="18" charset="0"/>
                      </a:rPr>
                      <m:t>𝑊</m:t>
                    </m:r>
                  </m:oMath>
                </a14:m>
                <a:r>
                  <a:rPr lang="zh-CN" altLang="zh-CN" sz="2800" dirty="0"/>
                  <a:t>的一组标准正交基</a:t>
                </a:r>
                <a:r>
                  <a:rPr lang="en-US" altLang="zh-CN" sz="2800" dirty="0"/>
                  <a:t>,</a:t>
                </a:r>
                <a:r>
                  <a:rPr lang="zh-CN" altLang="zh-CN" sz="2800" dirty="0"/>
                  <a:t>则</a:t>
                </a:r>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Proj</m:t>
                          </m:r>
                        </m:e>
                        <m:sub>
                          <m:r>
                            <a:rPr lang="en-US" altLang="zh-CN" sz="2800" i="1">
                              <a:latin typeface="Cambria Math" panose="02040503050406030204" pitchFamily="18" charset="0"/>
                            </a:rPr>
                            <m:t>𝑊</m:t>
                          </m:r>
                        </m:sub>
                      </m:sSub>
                      <m:r>
                        <a:rPr lang="en-US" altLang="zh-CN" sz="2800" b="1" i="1">
                          <a:latin typeface="Cambria Math" panose="02040503050406030204" pitchFamily="18" charset="0"/>
                        </a:rPr>
                        <m:t>𝒚</m:t>
                      </m:r>
                      <m:r>
                        <a:rPr lang="en-US" altLang="zh-CN" sz="2800" i="1">
                          <a:latin typeface="Cambria Math" panose="02040503050406030204" pitchFamily="18" charset="0"/>
                        </a:rPr>
                        <m:t>=</m:t>
                      </m:r>
                      <m:d>
                        <m:dPr>
                          <m:ctrlPr>
                            <a:rPr lang="zh-CN" altLang="zh-CN" sz="2800" b="1" i="1">
                              <a:latin typeface="Cambria Math" panose="02040503050406030204" pitchFamily="18" charset="0"/>
                            </a:rPr>
                          </m:ctrlPr>
                        </m:dPr>
                        <m:e>
                          <m:r>
                            <a:rPr lang="en-US" altLang="zh-CN" sz="2800" b="1" i="1">
                              <a:latin typeface="Cambria Math" panose="02040503050406030204" pitchFamily="18" charset="0"/>
                            </a:rPr>
                            <m:t>𝒚</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e>
                      </m:d>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d>
                        <m:dPr>
                          <m:ctrlPr>
                            <a:rPr lang="zh-CN" altLang="zh-CN" sz="2800" b="1" i="1">
                              <a:latin typeface="Cambria Math" panose="02040503050406030204" pitchFamily="18" charset="0"/>
                            </a:rPr>
                          </m:ctrlPr>
                        </m:dPr>
                        <m:e>
                          <m:r>
                            <a:rPr lang="en-US" altLang="zh-CN" sz="2800" b="1" i="1">
                              <a:latin typeface="Cambria Math" panose="02040503050406030204" pitchFamily="18" charset="0"/>
                            </a:rPr>
                            <m:t>𝒚</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e>
                      </m:d>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m:oMathPara>
                </a14:m>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35330"/>
                </a:stretch>
              </a:blipFill>
            </p:spPr>
            <p:txBody>
              <a:bodyPr/>
              <a:lstStyle/>
              <a:p>
                <a:r>
                  <a:rPr lang="zh-CN" altLang="en-US">
                    <a:noFill/>
                  </a:rPr>
                  <a:t> </a:t>
                </a:r>
              </a:p>
            </p:txBody>
          </p:sp>
        </mc:Fallback>
      </mc:AlternateContent>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b="1" dirty="0">
                    <a:solidFill>
                      <a:srgbClr val="0000FF"/>
                    </a:solidFill>
                  </a:rPr>
                  <a:t>定理</a:t>
                </a:r>
                <a:r>
                  <a:rPr lang="en-US" altLang="zh-CN" b="1" dirty="0">
                    <a:solidFill>
                      <a:srgbClr val="0000FF"/>
                    </a:solidFill>
                  </a:rPr>
                  <a:t>1.5.4 </a:t>
                </a:r>
                <a:r>
                  <a:rPr lang="zh-CN" altLang="en-US" dirty="0"/>
                  <a:t>有限维</a:t>
                </a:r>
                <a:r>
                  <a:rPr lang="zh-CN" altLang="zh-CN" dirty="0"/>
                  <a:t>内积空间必存在标准正交基</a:t>
                </a:r>
                <a:r>
                  <a:rPr lang="en-US" altLang="zh-CN" dirty="0">
                    <a:latin typeface="仿宋" panose="02010609060101010101" pitchFamily="49" charset="-122"/>
                    <a:ea typeface="仿宋" panose="02010609060101010101" pitchFamily="49" charset="-122"/>
                  </a:rPr>
                  <a:t>.</a:t>
                </a:r>
                <a:endParaRPr lang="zh-CN" altLang="zh-CN" dirty="0">
                  <a:latin typeface="仿宋" panose="02010609060101010101" pitchFamily="49" charset="-122"/>
                  <a:ea typeface="仿宋" panose="02010609060101010101" pitchFamily="49" charset="-122"/>
                </a:endParaRPr>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r>
                  <a:rPr lang="zh-CN" altLang="en-US" sz="2800" dirty="0"/>
                  <a:t>定义</a:t>
                </a:r>
                <a14:m>
                  <m:oMath xmlns:m="http://schemas.openxmlformats.org/officeDocument/2006/math">
                    <m:sSub>
                      <m:sSubPr>
                        <m:ctrlPr>
                          <a:rPr lang="en-US" altLang="zh-CN" sz="2800" i="1" dirty="0">
                            <a:latin typeface="Cambria Math" panose="02040503050406030204" pitchFamily="18" charset="0"/>
                          </a:rPr>
                        </m:ctrlPr>
                      </m:sSubPr>
                      <m:e>
                        <m:r>
                          <a:rPr lang="en-US" altLang="zh-CN" sz="2800" b="1" i="1" dirty="0">
                            <a:latin typeface="Cambria Math" panose="02040503050406030204" pitchFamily="18" charset="0"/>
                          </a:rPr>
                          <m:t>𝒚</m:t>
                        </m:r>
                      </m:e>
                      <m:sub>
                        <m:r>
                          <a:rPr lang="en-US" altLang="zh-CN" sz="2800" i="1" dirty="0">
                            <a:latin typeface="Cambria Math" panose="02040503050406030204" pitchFamily="18" charset="0"/>
                          </a:rPr>
                          <m:t>1</m:t>
                        </m:r>
                      </m:sub>
                    </m:sSub>
                    <m:r>
                      <a:rPr lang="en-US" altLang="zh-CN" sz="2800" i="1" dirty="0">
                        <a:latin typeface="Cambria Math" panose="02040503050406030204" pitchFamily="18" charset="0"/>
                      </a:rPr>
                      <m:t>=</m:t>
                    </m:r>
                  </m:oMath>
                </a14:m>
                <a:r>
                  <a:rPr lang="en-US" altLang="zh-CN" sz="2800" dirty="0"/>
                  <a:t> </a:t>
                </a:r>
                <a14:m>
                  <m:oMath xmlns:m="http://schemas.openxmlformats.org/officeDocument/2006/math">
                    <m:sSub>
                      <m:sSubPr>
                        <m:ctrlPr>
                          <a:rPr lang="en-US" altLang="zh-CN" sz="2800" i="1" dirty="0">
                            <a:latin typeface="Cambria Math" panose="02040503050406030204" pitchFamily="18" charset="0"/>
                          </a:rPr>
                        </m:ctrlPr>
                      </m:sSubPr>
                      <m:e>
                        <m:r>
                          <a:rPr lang="en-US" altLang="zh-CN" sz="2800" b="1" i="1" dirty="0">
                            <a:latin typeface="Cambria Math" panose="02040503050406030204" pitchFamily="18" charset="0"/>
                          </a:rPr>
                          <m:t>𝒙</m:t>
                        </m:r>
                      </m:e>
                      <m:sub>
                        <m:r>
                          <a:rPr lang="en-US" altLang="zh-CN" sz="2800" i="1" dirty="0">
                            <a:latin typeface="Cambria Math" panose="02040503050406030204" pitchFamily="18" charset="0"/>
                          </a:rPr>
                          <m:t>1</m:t>
                        </m:r>
                      </m:sub>
                    </m:sSub>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𝑉</m:t>
                        </m:r>
                      </m:e>
                      <m:sub>
                        <m:r>
                          <a:rPr lang="en-US" altLang="zh-CN" sz="2800" i="1" dirty="0">
                            <a:latin typeface="Cambria Math" panose="02040503050406030204" pitchFamily="18" charset="0"/>
                          </a:rPr>
                          <m:t>1</m:t>
                        </m:r>
                      </m:sub>
                    </m:sSub>
                    <m:r>
                      <a:rPr lang="en-US" altLang="zh-CN" sz="2800" i="1" dirty="0">
                        <a:latin typeface="Cambria Math" panose="02040503050406030204" pitchFamily="18" charset="0"/>
                      </a:rPr>
                      <m:t>=</m:t>
                    </m:r>
                    <m:r>
                      <m:rPr>
                        <m:sty m:val="p"/>
                      </m:rPr>
                      <a:rPr lang="en-US" altLang="zh-CN" sz="2800" i="1" dirty="0">
                        <a:latin typeface="Cambria Math" panose="02040503050406030204" pitchFamily="18" charset="0"/>
                      </a:rPr>
                      <m:t>span</m:t>
                    </m:r>
                    <m:d>
                      <m:dPr>
                        <m:ctrlPr>
                          <a:rPr lang="en-US" altLang="zh-CN" sz="2800" i="1" dirty="0">
                            <a:latin typeface="Cambria Math" panose="02040503050406030204" pitchFamily="18" charset="0"/>
                          </a:rPr>
                        </m:ctrlPr>
                      </m:dPr>
                      <m:e>
                        <m:sSub>
                          <m:sSubPr>
                            <m:ctrlPr>
                              <a:rPr lang="en-US" altLang="zh-CN" sz="2800" i="1" dirty="0">
                                <a:latin typeface="Cambria Math" panose="02040503050406030204" pitchFamily="18" charset="0"/>
                              </a:rPr>
                            </m:ctrlPr>
                          </m:sSubPr>
                          <m:e>
                            <m:r>
                              <a:rPr lang="en-US" altLang="zh-CN" sz="2800" b="1" i="1" dirty="0">
                                <a:latin typeface="Cambria Math" panose="02040503050406030204" pitchFamily="18" charset="0"/>
                              </a:rPr>
                              <m:t>𝒙</m:t>
                            </m:r>
                          </m:e>
                          <m:sub>
                            <m:r>
                              <a:rPr lang="en-US" altLang="zh-CN" sz="2800" i="1" dirty="0">
                                <a:latin typeface="Cambria Math" panose="02040503050406030204" pitchFamily="18" charset="0"/>
                              </a:rPr>
                              <m:t>1</m:t>
                            </m:r>
                          </m:sub>
                        </m:sSub>
                      </m:e>
                    </m:d>
                  </m:oMath>
                </a14:m>
                <a:r>
                  <a:rPr lang="en-US" altLang="zh-CN" sz="2800" dirty="0">
                    <a:latin typeface="仿宋" panose="02010609060101010101" pitchFamily="49" charset="-122"/>
                    <a:ea typeface="仿宋" panose="02010609060101010101" pitchFamily="49" charset="-122"/>
                  </a:rPr>
                  <a:t>.</a:t>
                </a: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30248"/>
                </a:stretch>
              </a:blipFill>
            </p:spPr>
            <p:txBody>
              <a:bodyPr/>
              <a:lstStyle/>
              <a:p>
                <a:r>
                  <a:rPr lang="zh-CN" altLang="en-US">
                    <a:noFill/>
                  </a:rPr>
                  <a:t> </a:t>
                </a:r>
              </a:p>
            </p:txBody>
          </p:sp>
        </mc:Fallback>
      </mc:AlternateContent>
      <p:cxnSp>
        <p:nvCxnSpPr>
          <p:cNvPr id="9" name="直接箭头连接符 8"/>
          <p:cNvCxnSpPr/>
          <p:nvPr/>
        </p:nvCxnSpPr>
        <p:spPr>
          <a:xfrm>
            <a:off x="2846041" y="4581128"/>
            <a:ext cx="28083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2843808" y="3284984"/>
            <a:ext cx="1730425" cy="1296144"/>
          </a:xfrm>
          <a:prstGeom prst="straightConnector1">
            <a:avLst/>
          </a:prstGeom>
          <a:ln w="38100">
            <a:solidFill>
              <a:srgbClr val="66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矩形 12"/>
              <p:cNvSpPr/>
              <p:nvPr/>
            </p:nvSpPr>
            <p:spPr>
              <a:xfrm>
                <a:off x="5384862" y="4568455"/>
                <a:ext cx="64011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dirty="0" smtClean="0">
                              <a:solidFill>
                                <a:schemeClr val="accent1">
                                  <a:lumMod val="75000"/>
                                </a:schemeClr>
                              </a:solidFill>
                              <a:latin typeface="Cambria Math" panose="02040503050406030204" pitchFamily="18" charset="0"/>
                            </a:rPr>
                          </m:ctrlPr>
                        </m:sSubPr>
                        <m:e>
                          <m:r>
                            <a:rPr lang="en-US" altLang="zh-CN" sz="2800" b="1" i="1" dirty="0">
                              <a:solidFill>
                                <a:schemeClr val="accent1">
                                  <a:lumMod val="75000"/>
                                </a:schemeClr>
                              </a:solidFill>
                              <a:latin typeface="Cambria Math" panose="02040503050406030204" pitchFamily="18" charset="0"/>
                            </a:rPr>
                            <m:t>𝒙</m:t>
                          </m:r>
                        </m:e>
                        <m:sub>
                          <m:r>
                            <a:rPr lang="en-US" altLang="zh-CN" sz="2800" b="0" i="1" dirty="0">
                              <a:solidFill>
                                <a:schemeClr val="accent1">
                                  <a:lumMod val="75000"/>
                                </a:schemeClr>
                              </a:solidFill>
                              <a:latin typeface="Cambria Math" panose="02040503050406030204" pitchFamily="18" charset="0"/>
                            </a:rPr>
                            <m:t>1</m:t>
                          </m:r>
                        </m:sub>
                      </m:sSub>
                    </m:oMath>
                  </m:oMathPara>
                </a14:m>
                <a:endParaRPr lang="zh-CN" altLang="en-US" sz="2800" dirty="0"/>
              </a:p>
            </p:txBody>
          </p:sp>
        </mc:Choice>
        <mc:Fallback xmlns="">
          <p:sp>
            <p:nvSpPr>
              <p:cNvPr id="13" name="矩形 12"/>
              <p:cNvSpPr>
                <a:spLocks noRot="1" noChangeAspect="1" noMove="1" noResize="1" noEditPoints="1" noAdjustHandles="1" noChangeArrowheads="1" noChangeShapeType="1" noTextEdit="1"/>
              </p:cNvSpPr>
              <p:nvPr/>
            </p:nvSpPr>
            <p:spPr>
              <a:xfrm>
                <a:off x="5384862" y="4568455"/>
                <a:ext cx="640112" cy="523220"/>
              </a:xfrm>
              <a:prstGeom prst="rect">
                <a:avLst/>
              </a:prstGeom>
              <a:blipFill rotWithShape="1">
                <a:blip r:embed="rId3"/>
                <a:stretch>
                  <a:fillRect l="-10" t="-51" r="15" b="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135044" y="3397111"/>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dirty="0" smtClean="0">
                              <a:solidFill>
                                <a:srgbClr val="6600FF"/>
                              </a:solidFill>
                              <a:latin typeface="Cambria Math" panose="02040503050406030204" pitchFamily="18" charset="0"/>
                            </a:rPr>
                          </m:ctrlPr>
                        </m:sSubPr>
                        <m:e>
                          <m:r>
                            <a:rPr lang="en-US" altLang="zh-CN" sz="2800" b="1" i="1" dirty="0">
                              <a:solidFill>
                                <a:srgbClr val="6600FF"/>
                              </a:solidFill>
                              <a:latin typeface="Cambria Math" panose="02040503050406030204" pitchFamily="18" charset="0"/>
                            </a:rPr>
                            <m:t>𝒙</m:t>
                          </m:r>
                        </m:e>
                        <m:sub>
                          <m:r>
                            <a:rPr lang="en-US" altLang="zh-CN" sz="2800" b="0" i="1" dirty="0" smtClean="0">
                              <a:solidFill>
                                <a:srgbClr val="6600FF"/>
                              </a:solidFill>
                              <a:latin typeface="Cambria Math" panose="02040503050406030204" pitchFamily="18" charset="0"/>
                            </a:rPr>
                            <m:t>2</m:t>
                          </m:r>
                        </m:sub>
                      </m:sSub>
                    </m:oMath>
                  </m:oMathPara>
                </a14:m>
                <a:endParaRPr lang="zh-CN" altLang="en-US" sz="2800" dirty="0"/>
              </a:p>
            </p:txBody>
          </p:sp>
        </mc:Choice>
        <mc:Fallback xmlns="">
          <p:sp>
            <p:nvSpPr>
              <p:cNvPr id="15" name="矩形 14"/>
              <p:cNvSpPr>
                <a:spLocks noRot="1" noChangeAspect="1" noMove="1" noResize="1" noEditPoints="1" noAdjustHandles="1" noChangeArrowheads="1" noChangeShapeType="1" noTextEdit="1"/>
              </p:cNvSpPr>
              <p:nvPr/>
            </p:nvSpPr>
            <p:spPr>
              <a:xfrm>
                <a:off x="3135044" y="3397111"/>
                <a:ext cx="648383" cy="523220"/>
              </a:xfrm>
              <a:prstGeom prst="rect">
                <a:avLst/>
              </a:prstGeom>
              <a:blipFill rotWithShape="1">
                <a:blip r:embed="rId4"/>
                <a:stretch>
                  <a:fillRect l="-8" t="-95" r="15" b="91"/>
                </a:stretch>
              </a:blipFill>
            </p:spPr>
            <p:txBody>
              <a:bodyPr/>
              <a:lstStyle/>
              <a:p>
                <a:r>
                  <a:rPr lang="zh-CN" altLang="en-US">
                    <a:noFill/>
                  </a:rPr>
                  <a:t> </a:t>
                </a:r>
              </a:p>
            </p:txBody>
          </p:sp>
        </mc:Fallback>
      </mc:AlternateContent>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b="1" dirty="0">
                <a:solidFill>
                  <a:srgbClr val="0000FF"/>
                </a:solidFill>
              </a:rPr>
              <a:t>定理</a:t>
            </a:r>
            <a:r>
              <a:rPr lang="en-US" altLang="zh-CN" b="1" dirty="0">
                <a:solidFill>
                  <a:srgbClr val="0000FF"/>
                </a:solidFill>
              </a:rPr>
              <a:t>1.5.4 </a:t>
            </a:r>
            <a:r>
              <a:rPr lang="zh-CN" altLang="zh-CN" dirty="0"/>
              <a:t>内积空间必存在标准正交基</a:t>
            </a:r>
            <a:r>
              <a:rPr lang="en-US" altLang="zh-CN" dirty="0">
                <a:latin typeface="仿宋" panose="02010609060101010101" pitchFamily="49" charset="-122"/>
                <a:ea typeface="仿宋" panose="02010609060101010101" pitchFamily="49" charset="-122"/>
              </a:rPr>
              <a:t>.</a:t>
            </a:r>
            <a:endParaRPr lang="zh-CN" altLang="zh-CN" dirty="0">
              <a:latin typeface="仿宋" panose="02010609060101010101" pitchFamily="49" charset="-122"/>
              <a:ea typeface="仿宋" panose="02010609060101010101" pitchFamily="49" charset="-122"/>
            </a:endParaRPr>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p:cxnSp>
        <p:nvCxnSpPr>
          <p:cNvPr id="9" name="直接箭头连接符 8"/>
          <p:cNvCxnSpPr/>
          <p:nvPr/>
        </p:nvCxnSpPr>
        <p:spPr>
          <a:xfrm>
            <a:off x="2846041" y="4581128"/>
            <a:ext cx="28083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2843808" y="3284984"/>
            <a:ext cx="1730425" cy="1296144"/>
          </a:xfrm>
          <a:prstGeom prst="straightConnector1">
            <a:avLst/>
          </a:prstGeom>
          <a:ln w="38100">
            <a:solidFill>
              <a:srgbClr val="6600FF"/>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4574233" y="3284984"/>
            <a:ext cx="0" cy="129614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矩形 12"/>
              <p:cNvSpPr/>
              <p:nvPr/>
            </p:nvSpPr>
            <p:spPr>
              <a:xfrm>
                <a:off x="5384862" y="4568455"/>
                <a:ext cx="1015406" cy="523220"/>
              </a:xfrm>
              <a:prstGeom prst="rect">
                <a:avLst/>
              </a:prstGeom>
            </p:spPr>
            <p:txBody>
              <a:bodyPr wrap="none">
                <a:spAutoFit/>
              </a:bodyPr>
              <a:lstStyle/>
              <a:p>
                <a14:m>
                  <m:oMath xmlns:m="http://schemas.openxmlformats.org/officeDocument/2006/math">
                    <m:sSub>
                      <m:sSubPr>
                        <m:ctrlPr>
                          <a:rPr lang="en-US" altLang="zh-CN" sz="2800" b="0" i="1" dirty="0" smtClean="0">
                            <a:solidFill>
                              <a:schemeClr val="accent1">
                                <a:lumMod val="75000"/>
                              </a:schemeClr>
                            </a:solidFill>
                            <a:latin typeface="Cambria Math" panose="02040503050406030204" pitchFamily="18" charset="0"/>
                          </a:rPr>
                        </m:ctrlPr>
                      </m:sSubPr>
                      <m:e>
                        <m:r>
                          <a:rPr lang="en-US" altLang="zh-CN" sz="2800" b="1" i="1" dirty="0">
                            <a:solidFill>
                              <a:schemeClr val="accent1">
                                <a:lumMod val="75000"/>
                              </a:schemeClr>
                            </a:solidFill>
                            <a:latin typeface="Cambria Math" panose="02040503050406030204" pitchFamily="18" charset="0"/>
                          </a:rPr>
                          <m:t>𝒙</m:t>
                        </m:r>
                      </m:e>
                      <m:sub>
                        <m:r>
                          <a:rPr lang="en-US" altLang="zh-CN" sz="2800" b="0" i="1" dirty="0">
                            <a:solidFill>
                              <a:schemeClr val="accent1">
                                <a:lumMod val="75000"/>
                              </a:schemeClr>
                            </a:solidFill>
                            <a:latin typeface="Cambria Math" panose="02040503050406030204" pitchFamily="18" charset="0"/>
                          </a:rPr>
                          <m:t>1</m:t>
                        </m:r>
                      </m:sub>
                    </m:sSub>
                  </m:oMath>
                </a14:m>
                <a:r>
                  <a:rPr lang="en-US" altLang="zh-CN" sz="2800" dirty="0"/>
                  <a:t>/</a:t>
                </a:r>
                <a14:m>
                  <m:oMath xmlns:m="http://schemas.openxmlformats.org/officeDocument/2006/math">
                    <m:sSub>
                      <m:sSubPr>
                        <m:ctrlPr>
                          <a:rPr lang="en-US" altLang="zh-CN" sz="2800" i="1" dirty="0">
                            <a:solidFill>
                              <a:schemeClr val="accent1">
                                <a:lumMod val="75000"/>
                              </a:schemeClr>
                            </a:solidFill>
                            <a:latin typeface="Cambria Math" panose="02040503050406030204" pitchFamily="18" charset="0"/>
                          </a:rPr>
                        </m:ctrlPr>
                      </m:sSubPr>
                      <m:e>
                        <m:r>
                          <a:rPr lang="en-US" altLang="zh-CN" sz="2800" b="1" i="1" dirty="0" smtClean="0">
                            <a:solidFill>
                              <a:schemeClr val="accent1">
                                <a:lumMod val="75000"/>
                              </a:schemeClr>
                            </a:solidFill>
                            <a:latin typeface="Cambria Math" panose="02040503050406030204"/>
                          </a:rPr>
                          <m:t>𝒚</m:t>
                        </m:r>
                      </m:e>
                      <m:sub>
                        <m:r>
                          <a:rPr lang="en-US" altLang="zh-CN" sz="2800" i="1" dirty="0">
                            <a:solidFill>
                              <a:schemeClr val="accent1">
                                <a:lumMod val="75000"/>
                              </a:schemeClr>
                            </a:solidFill>
                            <a:latin typeface="Cambria Math" panose="02040503050406030204" pitchFamily="18" charset="0"/>
                          </a:rPr>
                          <m:t>1</m:t>
                        </m:r>
                      </m:sub>
                    </m:sSub>
                  </m:oMath>
                </a14:m>
                <a:endParaRPr lang="zh-CN" altLang="en-US" sz="2800" dirty="0"/>
              </a:p>
            </p:txBody>
          </p:sp>
        </mc:Choice>
        <mc:Fallback xmlns="">
          <p:sp>
            <p:nvSpPr>
              <p:cNvPr id="13" name="矩形 12"/>
              <p:cNvSpPr>
                <a:spLocks noRot="1" noChangeAspect="1" noMove="1" noResize="1" noEditPoints="1" noAdjustHandles="1" noChangeArrowheads="1" noChangeShapeType="1" noTextEdit="1"/>
              </p:cNvSpPr>
              <p:nvPr/>
            </p:nvSpPr>
            <p:spPr>
              <a:xfrm>
                <a:off x="5384862" y="4568455"/>
                <a:ext cx="1015406" cy="523220"/>
              </a:xfrm>
              <a:prstGeom prst="rect">
                <a:avLst/>
              </a:prstGeom>
              <a:blipFill rotWithShape="1">
                <a:blip r:embed="rId2"/>
                <a:stretch>
                  <a:fillRect l="-6" t="-51" r="-1303" b="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135044" y="3397111"/>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dirty="0" smtClean="0">
                              <a:solidFill>
                                <a:srgbClr val="6600FF"/>
                              </a:solidFill>
                              <a:latin typeface="Cambria Math" panose="02040503050406030204" pitchFamily="18" charset="0"/>
                            </a:rPr>
                          </m:ctrlPr>
                        </m:sSubPr>
                        <m:e>
                          <m:r>
                            <a:rPr lang="en-US" altLang="zh-CN" sz="2800" b="1" i="1" dirty="0">
                              <a:solidFill>
                                <a:srgbClr val="6600FF"/>
                              </a:solidFill>
                              <a:latin typeface="Cambria Math" panose="02040503050406030204" pitchFamily="18" charset="0"/>
                            </a:rPr>
                            <m:t>𝒙</m:t>
                          </m:r>
                        </m:e>
                        <m:sub>
                          <m:r>
                            <a:rPr lang="en-US" altLang="zh-CN" sz="2800" b="0" i="1" dirty="0" smtClean="0">
                              <a:solidFill>
                                <a:srgbClr val="6600FF"/>
                              </a:solidFill>
                              <a:latin typeface="Cambria Math" panose="02040503050406030204" pitchFamily="18" charset="0"/>
                            </a:rPr>
                            <m:t>2</m:t>
                          </m:r>
                        </m:sub>
                      </m:sSub>
                    </m:oMath>
                  </m:oMathPara>
                </a14:m>
                <a:endParaRPr lang="zh-CN" altLang="en-US" sz="2800" dirty="0"/>
              </a:p>
            </p:txBody>
          </p:sp>
        </mc:Choice>
        <mc:Fallback xmlns="">
          <p:sp>
            <p:nvSpPr>
              <p:cNvPr id="15" name="矩形 14"/>
              <p:cNvSpPr>
                <a:spLocks noRot="1" noChangeAspect="1" noMove="1" noResize="1" noEditPoints="1" noAdjustHandles="1" noChangeArrowheads="1" noChangeShapeType="1" noTextEdit="1"/>
              </p:cNvSpPr>
              <p:nvPr/>
            </p:nvSpPr>
            <p:spPr>
              <a:xfrm>
                <a:off x="3135044" y="3397111"/>
                <a:ext cx="648383" cy="523220"/>
              </a:xfrm>
              <a:prstGeom prst="rect">
                <a:avLst/>
              </a:prstGeom>
              <a:blipFill rotWithShape="1">
                <a:blip r:embed="rId3"/>
                <a:stretch>
                  <a:fillRect l="-8" t="-95" r="15" b="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4628311" y="3243430"/>
                <a:ext cx="65639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dirty="0" smtClean="0">
                              <a:solidFill>
                                <a:srgbClr val="00B0F0"/>
                              </a:solidFill>
                              <a:latin typeface="Cambria Math" panose="02040503050406030204" pitchFamily="18" charset="0"/>
                            </a:rPr>
                          </m:ctrlPr>
                        </m:sSubPr>
                        <m:e>
                          <m:r>
                            <a:rPr lang="en-US" altLang="zh-CN" sz="2800" b="1" i="1" dirty="0" smtClean="0">
                              <a:solidFill>
                                <a:srgbClr val="00B0F0"/>
                              </a:solidFill>
                              <a:latin typeface="Cambria Math" panose="02040503050406030204" pitchFamily="18" charset="0"/>
                            </a:rPr>
                            <m:t>𝒚</m:t>
                          </m:r>
                        </m:e>
                        <m:sub>
                          <m:r>
                            <a:rPr lang="en-US" altLang="zh-CN" sz="2800" b="0" i="1" dirty="0" smtClean="0">
                              <a:solidFill>
                                <a:srgbClr val="00B0F0"/>
                              </a:solidFill>
                              <a:latin typeface="Cambria Math" panose="02040503050406030204" pitchFamily="18" charset="0"/>
                            </a:rPr>
                            <m:t>2</m:t>
                          </m:r>
                        </m:sub>
                      </m:sSub>
                    </m:oMath>
                  </m:oMathPara>
                </a14:m>
                <a:endParaRPr lang="zh-CN" altLang="en-US" sz="2800" dirty="0"/>
              </a:p>
            </p:txBody>
          </p:sp>
        </mc:Choice>
        <mc:Fallback xmlns="">
          <p:sp>
            <p:nvSpPr>
              <p:cNvPr id="16" name="矩形 15"/>
              <p:cNvSpPr>
                <a:spLocks noRot="1" noChangeAspect="1" noMove="1" noResize="1" noEditPoints="1" noAdjustHandles="1" noChangeArrowheads="1" noChangeShapeType="1" noTextEdit="1"/>
              </p:cNvSpPr>
              <p:nvPr/>
            </p:nvSpPr>
            <p:spPr>
              <a:xfrm>
                <a:off x="4628311" y="3243430"/>
                <a:ext cx="656398" cy="523220"/>
              </a:xfrm>
              <a:prstGeom prst="rect">
                <a:avLst/>
              </a:prstGeom>
              <a:blipFill rotWithShape="1">
                <a:blip r:embed="rId4"/>
                <a:stretch>
                  <a:fillRect l="-66" t="-93" r="36" b="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3647069" y="4656257"/>
                <a:ext cx="1391278"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solidFill>
                                <a:srgbClr val="FF0000"/>
                              </a:solidFill>
                              <a:latin typeface="Cambria Math" panose="02040503050406030204" pitchFamily="18" charset="0"/>
                            </a:rPr>
                          </m:ctrlPr>
                        </m:sSubPr>
                        <m:e>
                          <m:r>
                            <m:rPr>
                              <m:sty m:val="p"/>
                            </m:rPr>
                            <a:rPr lang="en-US" altLang="zh-CN" sz="2400" b="0" i="0" dirty="0" smtClean="0">
                              <a:solidFill>
                                <a:srgbClr val="FF0000"/>
                              </a:solidFill>
                              <a:latin typeface="Cambria Math" panose="02040503050406030204"/>
                            </a:rPr>
                            <m:t>Proj</m:t>
                          </m:r>
                        </m:e>
                        <m:sub>
                          <m:sSub>
                            <m:sSubPr>
                              <m:ctrlPr>
                                <a:rPr lang="en-US" altLang="zh-CN" sz="2400" b="0" i="1" dirty="0">
                                  <a:solidFill>
                                    <a:srgbClr val="FF0000"/>
                                  </a:solidFill>
                                  <a:latin typeface="Cambria Math" panose="02040503050406030204" pitchFamily="18" charset="0"/>
                                </a:rPr>
                              </m:ctrlPr>
                            </m:sSubPr>
                            <m:e>
                              <m:r>
                                <a:rPr lang="en-US" altLang="zh-CN" sz="2400" b="1" i="1" dirty="0">
                                  <a:solidFill>
                                    <a:srgbClr val="FF0000"/>
                                  </a:solidFill>
                                  <a:latin typeface="Cambria Math" panose="02040503050406030204" pitchFamily="18" charset="0"/>
                                </a:rPr>
                                <m:t>𝒙</m:t>
                              </m:r>
                            </m:e>
                            <m:sub>
                              <m:r>
                                <a:rPr lang="en-US" altLang="zh-CN" sz="2400" b="0" i="1" dirty="0" smtClean="0">
                                  <a:solidFill>
                                    <a:srgbClr val="FF0000"/>
                                  </a:solidFill>
                                  <a:latin typeface="Cambria Math" panose="02040503050406030204"/>
                                </a:rPr>
                                <m:t>1</m:t>
                              </m:r>
                            </m:sub>
                          </m:sSub>
                        </m:sub>
                      </m:sSub>
                      <m:sSub>
                        <m:sSubPr>
                          <m:ctrlPr>
                            <a:rPr lang="en-US" altLang="zh-CN" sz="2400" b="0" i="1" dirty="0">
                              <a:solidFill>
                                <a:srgbClr val="FF0000"/>
                              </a:solidFill>
                              <a:latin typeface="Cambria Math" panose="02040503050406030204" pitchFamily="18" charset="0"/>
                            </a:rPr>
                          </m:ctrlPr>
                        </m:sSubPr>
                        <m:e>
                          <m:r>
                            <a:rPr lang="en-US" altLang="zh-CN" sz="2400" b="1" i="1" dirty="0">
                              <a:solidFill>
                                <a:srgbClr val="FF0000"/>
                              </a:solidFill>
                              <a:latin typeface="Cambria Math" panose="02040503050406030204" pitchFamily="18" charset="0"/>
                            </a:rPr>
                            <m:t>𝒙</m:t>
                          </m:r>
                        </m:e>
                        <m:sub>
                          <m:r>
                            <a:rPr lang="en-US" altLang="zh-CN" sz="2400" b="0" i="1" dirty="0">
                              <a:solidFill>
                                <a:srgbClr val="FF0000"/>
                              </a:solidFill>
                              <a:latin typeface="Cambria Math" panose="02040503050406030204" pitchFamily="18" charset="0"/>
                            </a:rPr>
                            <m:t>2</m:t>
                          </m:r>
                        </m:sub>
                      </m:sSub>
                    </m:oMath>
                  </m:oMathPara>
                </a14:m>
                <a:endParaRPr lang="zh-CN" altLang="en-US" sz="2400" dirty="0">
                  <a:solidFill>
                    <a:srgbClr val="FF0000"/>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3647069" y="4656257"/>
                <a:ext cx="1391278" cy="493405"/>
              </a:xfrm>
              <a:prstGeom prst="rect">
                <a:avLst/>
              </a:prstGeom>
              <a:blipFill rotWithShape="1">
                <a:blip r:embed="rId5"/>
                <a:stretch>
                  <a:fillRect l="-19" t="-89" r="18" b="91"/>
                </a:stretch>
              </a:blipFill>
            </p:spPr>
            <p:txBody>
              <a:bodyPr/>
              <a:lstStyle/>
              <a:p>
                <a:r>
                  <a:rPr lang="zh-CN" altLang="en-US">
                    <a:noFill/>
                  </a:rPr>
                  <a:t> </a:t>
                </a:r>
              </a:p>
            </p:txBody>
          </p:sp>
        </mc:Fallback>
      </mc:AlternateContent>
      <p:cxnSp>
        <p:nvCxnSpPr>
          <p:cNvPr id="19" name="直接箭头连接符 18"/>
          <p:cNvCxnSpPr/>
          <p:nvPr/>
        </p:nvCxnSpPr>
        <p:spPr>
          <a:xfrm>
            <a:off x="2846041" y="4581128"/>
            <a:ext cx="172819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矩形 1"/>
              <p:cNvSpPr/>
              <p:nvPr/>
            </p:nvSpPr>
            <p:spPr>
              <a:xfrm>
                <a:off x="1362597" y="1887394"/>
                <a:ext cx="6531428" cy="1168846"/>
              </a:xfrm>
              <a:prstGeom prst="rect">
                <a:avLst/>
              </a:prstGeom>
            </p:spPr>
            <p:txBody>
              <a:bodyPr wrap="square">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800" i="1" dirty="0" smtClean="0">
                              <a:solidFill>
                                <a:srgbClr val="00B0F0"/>
                              </a:solidFill>
                              <a:latin typeface="Cambria Math" panose="02040503050406030204" pitchFamily="18" charset="0"/>
                            </a:rPr>
                          </m:ctrlPr>
                        </m:sSubPr>
                        <m:e>
                          <m:r>
                            <a:rPr lang="en-US" altLang="zh-CN" sz="2800" b="1" i="1" dirty="0">
                              <a:solidFill>
                                <a:srgbClr val="00B0F0"/>
                              </a:solidFill>
                              <a:latin typeface="Cambria Math" panose="02040503050406030204" pitchFamily="18" charset="0"/>
                            </a:rPr>
                            <m:t>𝒚</m:t>
                          </m:r>
                        </m:e>
                        <m:sub>
                          <m:r>
                            <a:rPr lang="en-US" altLang="zh-CN" sz="2800" i="1" dirty="0">
                              <a:solidFill>
                                <a:srgbClr val="00B0F0"/>
                              </a:solidFill>
                              <a:latin typeface="Cambria Math" panose="02040503050406030204" pitchFamily="18" charset="0"/>
                            </a:rPr>
                            <m:t>2</m:t>
                          </m:r>
                        </m:sub>
                      </m:sSub>
                      <m:r>
                        <a:rPr lang="en-US" altLang="zh-CN" sz="2800" i="1" dirty="0" smtClean="0">
                          <a:solidFill>
                            <a:schemeClr val="tx1"/>
                          </a:solidFill>
                          <a:latin typeface="Cambria Math" panose="02040503050406030204"/>
                        </a:rPr>
                        <m:t>=</m:t>
                      </m:r>
                      <m:sSub>
                        <m:sSubPr>
                          <m:ctrlPr>
                            <a:rPr lang="en-US" altLang="zh-CN" sz="2800" i="1" dirty="0">
                              <a:solidFill>
                                <a:srgbClr val="6600FF"/>
                              </a:solidFill>
                              <a:latin typeface="Cambria Math" panose="02040503050406030204" pitchFamily="18" charset="0"/>
                            </a:rPr>
                          </m:ctrlPr>
                        </m:sSubPr>
                        <m:e>
                          <m:r>
                            <a:rPr lang="en-US" altLang="zh-CN" sz="2800" b="1" i="1" dirty="0">
                              <a:solidFill>
                                <a:srgbClr val="6600FF"/>
                              </a:solidFill>
                              <a:latin typeface="Cambria Math" panose="02040503050406030204" pitchFamily="18" charset="0"/>
                            </a:rPr>
                            <m:t>𝒙</m:t>
                          </m:r>
                        </m:e>
                        <m:sub>
                          <m:r>
                            <a:rPr lang="en-US" altLang="zh-CN" sz="2800" i="1" dirty="0">
                              <a:solidFill>
                                <a:srgbClr val="6600FF"/>
                              </a:solidFill>
                              <a:latin typeface="Cambria Math" panose="02040503050406030204" pitchFamily="18" charset="0"/>
                            </a:rPr>
                            <m:t>2</m:t>
                          </m:r>
                        </m:sub>
                      </m:sSub>
                      <m:r>
                        <a:rPr lang="en-US" altLang="zh-CN" sz="2800" i="1" dirty="0">
                          <a:latin typeface="Cambria Math" panose="02040503050406030204"/>
                        </a:rPr>
                        <m:t>−</m:t>
                      </m:r>
                      <m:sSub>
                        <m:sSubPr>
                          <m:ctrlPr>
                            <a:rPr lang="en-US" altLang="zh-CN" sz="2800" i="1" dirty="0">
                              <a:solidFill>
                                <a:srgbClr val="FF0000"/>
                              </a:solidFill>
                              <a:latin typeface="Cambria Math" panose="02040503050406030204" pitchFamily="18" charset="0"/>
                            </a:rPr>
                          </m:ctrlPr>
                        </m:sSubPr>
                        <m:e>
                          <m:r>
                            <m:rPr>
                              <m:sty m:val="p"/>
                            </m:rPr>
                            <a:rPr lang="en-US" altLang="zh-CN" sz="2800" dirty="0">
                              <a:solidFill>
                                <a:srgbClr val="FF0000"/>
                              </a:solidFill>
                              <a:latin typeface="Cambria Math" panose="02040503050406030204"/>
                            </a:rPr>
                            <m:t>Proj</m:t>
                          </m:r>
                        </m:e>
                        <m:sub>
                          <m:sSub>
                            <m:sSubPr>
                              <m:ctrlPr>
                                <a:rPr lang="en-US" altLang="zh-CN" sz="2800" i="1" dirty="0">
                                  <a:solidFill>
                                    <a:srgbClr val="FF0000"/>
                                  </a:solidFill>
                                  <a:latin typeface="Cambria Math" panose="02040503050406030204" pitchFamily="18" charset="0"/>
                                </a:rPr>
                              </m:ctrlPr>
                            </m:sSubPr>
                            <m:e>
                              <m:r>
                                <a:rPr lang="en-US" altLang="zh-CN" sz="2800" b="1" i="1" dirty="0">
                                  <a:solidFill>
                                    <a:srgbClr val="FF0000"/>
                                  </a:solidFill>
                                  <a:latin typeface="Cambria Math" panose="02040503050406030204" pitchFamily="18" charset="0"/>
                                </a:rPr>
                                <m:t>𝒙</m:t>
                              </m:r>
                            </m:e>
                            <m:sub>
                              <m:r>
                                <a:rPr lang="en-US" altLang="zh-CN" sz="2800" i="1" dirty="0">
                                  <a:solidFill>
                                    <a:srgbClr val="FF0000"/>
                                  </a:solidFill>
                                  <a:latin typeface="Cambria Math" panose="02040503050406030204"/>
                                </a:rPr>
                                <m:t>1</m:t>
                              </m:r>
                            </m:sub>
                          </m:sSub>
                        </m:sub>
                      </m:sSub>
                      <m:sSub>
                        <m:sSubPr>
                          <m:ctrlPr>
                            <a:rPr lang="en-US" altLang="zh-CN" sz="2800" i="1" dirty="0">
                              <a:solidFill>
                                <a:srgbClr val="FF0000"/>
                              </a:solidFill>
                              <a:latin typeface="Cambria Math" panose="02040503050406030204" pitchFamily="18" charset="0"/>
                            </a:rPr>
                          </m:ctrlPr>
                        </m:sSubPr>
                        <m:e>
                          <m:r>
                            <a:rPr lang="en-US" altLang="zh-CN" sz="2800" b="1" i="1" dirty="0">
                              <a:solidFill>
                                <a:srgbClr val="FF0000"/>
                              </a:solidFill>
                              <a:latin typeface="Cambria Math" panose="02040503050406030204" pitchFamily="18" charset="0"/>
                            </a:rPr>
                            <m:t>𝒙</m:t>
                          </m:r>
                        </m:e>
                        <m:sub>
                          <m:r>
                            <a:rPr lang="en-US" altLang="zh-CN" sz="2800" i="1" dirty="0">
                              <a:solidFill>
                                <a:srgbClr val="FF0000"/>
                              </a:solidFill>
                              <a:latin typeface="Cambria Math" panose="02040503050406030204" pitchFamily="18" charset="0"/>
                            </a:rPr>
                            <m:t>2</m:t>
                          </m:r>
                        </m:sub>
                      </m:sSub>
                      <m:r>
                        <a:rPr lang="en-US" altLang="zh-CN" sz="2800" b="0" i="1" dirty="0" smtClean="0">
                          <a:solidFill>
                            <a:srgbClr val="FF0000"/>
                          </a:solidFill>
                          <a:latin typeface="Cambria Math" panose="02040503050406030204"/>
                        </a:rPr>
                        <m:t>=</m:t>
                      </m:r>
                      <m:sSub>
                        <m:sSubPr>
                          <m:ctrlPr>
                            <a:rPr lang="en-US" altLang="zh-CN" sz="2800" i="1" dirty="0">
                              <a:solidFill>
                                <a:srgbClr val="6600FF"/>
                              </a:solidFill>
                              <a:latin typeface="Cambria Math" panose="02040503050406030204" pitchFamily="18" charset="0"/>
                            </a:rPr>
                          </m:ctrlPr>
                        </m:sSubPr>
                        <m:e>
                          <m:r>
                            <a:rPr lang="en-US" altLang="zh-CN" sz="2800" b="1" i="1" dirty="0">
                              <a:solidFill>
                                <a:srgbClr val="6600FF"/>
                              </a:solidFill>
                              <a:latin typeface="Cambria Math" panose="02040503050406030204" pitchFamily="18" charset="0"/>
                            </a:rPr>
                            <m:t>𝒙</m:t>
                          </m:r>
                        </m:e>
                        <m:sub>
                          <m:r>
                            <a:rPr lang="en-US" altLang="zh-CN" sz="2800" i="1" dirty="0">
                              <a:solidFill>
                                <a:srgbClr val="6600FF"/>
                              </a:solidFill>
                              <a:latin typeface="Cambria Math" panose="02040503050406030204" pitchFamily="18" charset="0"/>
                            </a:rPr>
                            <m:t>2</m:t>
                          </m:r>
                        </m:sub>
                      </m:sSub>
                      <m:r>
                        <a:rPr lang="en-US" altLang="zh-CN" sz="2800" i="1" dirty="0">
                          <a:latin typeface="Cambria Math" panose="02040503050406030204"/>
                        </a:rPr>
                        <m:t>−</m:t>
                      </m:r>
                      <m:f>
                        <m:fPr>
                          <m:ctrlPr>
                            <a:rPr lang="zh-CN" altLang="zh-CN" sz="2800" i="1" smtClean="0">
                              <a:solidFill>
                                <a:srgbClr val="FF0000"/>
                              </a:solidFill>
                              <a:latin typeface="Cambria Math" panose="02040503050406030204" pitchFamily="18" charset="0"/>
                            </a:rPr>
                          </m:ctrlPr>
                        </m:fPr>
                        <m:num>
                          <m:r>
                            <a:rPr lang="en-US" altLang="zh-CN"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b="1" i="1">
                                  <a:solidFill>
                                    <a:srgbClr val="FF0000"/>
                                  </a:solidFill>
                                  <a:latin typeface="Cambria Math" panose="02040503050406030204" pitchFamily="18" charset="0"/>
                                </a:rPr>
                                <m:t>𝒙</m:t>
                              </m:r>
                            </m:e>
                            <m:sub>
                              <m:r>
                                <a:rPr lang="en-US" altLang="zh-CN" sz="2800" i="1">
                                  <a:solidFill>
                                    <a:srgbClr val="FF0000"/>
                                  </a:solidFill>
                                  <a:latin typeface="Cambria Math" panose="02040503050406030204"/>
                                </a:rPr>
                                <m:t>2</m:t>
                              </m:r>
                            </m:sub>
                          </m:sSub>
                          <m:r>
                            <a:rPr lang="en-US" altLang="zh-CN"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b="1" i="1">
                                  <a:solidFill>
                                    <a:srgbClr val="FF0000"/>
                                  </a:solidFill>
                                  <a:latin typeface="Cambria Math" panose="02040503050406030204" pitchFamily="18" charset="0"/>
                                </a:rPr>
                                <m:t>𝒙</m:t>
                              </m:r>
                            </m:e>
                            <m:sub>
                              <m:r>
                                <a:rPr lang="en-US" altLang="zh-CN" sz="2800" b="0" i="1" smtClean="0">
                                  <a:solidFill>
                                    <a:srgbClr val="FF0000"/>
                                  </a:solidFill>
                                  <a:latin typeface="Cambria Math" panose="02040503050406030204"/>
                                </a:rPr>
                                <m:t>1</m:t>
                              </m:r>
                            </m:sub>
                          </m:sSub>
                          <m:r>
                            <a:rPr lang="en-US" altLang="zh-CN" sz="2800" i="1">
                              <a:solidFill>
                                <a:srgbClr val="FF0000"/>
                              </a:solidFill>
                              <a:latin typeface="Cambria Math" panose="02040503050406030204" pitchFamily="18" charset="0"/>
                            </a:rPr>
                            <m:t>)</m:t>
                          </m:r>
                        </m:num>
                        <m:den>
                          <m:r>
                            <a:rPr lang="en-US" altLang="zh-CN"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b="1" i="1">
                                  <a:solidFill>
                                    <a:srgbClr val="FF0000"/>
                                  </a:solidFill>
                                  <a:latin typeface="Cambria Math" panose="02040503050406030204" pitchFamily="18" charset="0"/>
                                </a:rPr>
                                <m:t>𝒙</m:t>
                              </m:r>
                            </m:e>
                            <m:sub>
                              <m:r>
                                <a:rPr lang="en-US" altLang="zh-CN" sz="2800" b="0" i="1" smtClean="0">
                                  <a:solidFill>
                                    <a:srgbClr val="FF0000"/>
                                  </a:solidFill>
                                  <a:latin typeface="Cambria Math" panose="02040503050406030204"/>
                                </a:rPr>
                                <m:t>1</m:t>
                              </m:r>
                            </m:sub>
                          </m:sSub>
                          <m:r>
                            <a:rPr lang="en-US" altLang="zh-CN"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b="1" i="1">
                                  <a:solidFill>
                                    <a:srgbClr val="FF0000"/>
                                  </a:solidFill>
                                  <a:latin typeface="Cambria Math" panose="02040503050406030204" pitchFamily="18" charset="0"/>
                                </a:rPr>
                                <m:t>𝒙</m:t>
                              </m:r>
                            </m:e>
                            <m:sub>
                              <m:r>
                                <a:rPr lang="en-US" altLang="zh-CN" sz="2800" b="0" i="1" smtClean="0">
                                  <a:solidFill>
                                    <a:srgbClr val="FF0000"/>
                                  </a:solidFill>
                                  <a:latin typeface="Cambria Math" panose="02040503050406030204"/>
                                </a:rPr>
                                <m:t>1</m:t>
                              </m:r>
                            </m:sub>
                          </m:sSub>
                          <m:r>
                            <a:rPr lang="en-US" altLang="zh-CN" sz="2800" i="1">
                              <a:solidFill>
                                <a:srgbClr val="FF0000"/>
                              </a:solidFill>
                              <a:latin typeface="Cambria Math" panose="02040503050406030204" pitchFamily="18" charset="0"/>
                            </a:rPr>
                            <m:t>)</m:t>
                          </m:r>
                        </m:den>
                      </m:f>
                      <m:sSub>
                        <m:sSubPr>
                          <m:ctrlPr>
                            <a:rPr lang="zh-CN" altLang="zh-CN" sz="2800" i="1">
                              <a:solidFill>
                                <a:srgbClr val="FF0000"/>
                              </a:solidFill>
                              <a:latin typeface="Cambria Math" panose="02040503050406030204" pitchFamily="18" charset="0"/>
                            </a:rPr>
                          </m:ctrlPr>
                        </m:sSubPr>
                        <m:e>
                          <m:r>
                            <a:rPr lang="en-US" altLang="zh-CN" sz="2800" b="1" i="1">
                              <a:solidFill>
                                <a:srgbClr val="FF0000"/>
                              </a:solidFill>
                              <a:latin typeface="Cambria Math" panose="02040503050406030204" pitchFamily="18" charset="0"/>
                            </a:rPr>
                            <m:t>𝒙</m:t>
                          </m:r>
                        </m:e>
                        <m:sub>
                          <m:r>
                            <a:rPr lang="en-US" altLang="zh-CN" sz="2800" b="0" i="1" smtClean="0">
                              <a:solidFill>
                                <a:srgbClr val="FF0000"/>
                              </a:solidFill>
                              <a:latin typeface="Cambria Math" panose="02040503050406030204"/>
                            </a:rPr>
                            <m:t>1</m:t>
                          </m:r>
                        </m:sub>
                      </m:sSub>
                    </m:oMath>
                  </m:oMathPara>
                </a14:m>
                <a:endParaRPr lang="zh-CN" altLang="en-US" sz="2800" b="1" dirty="0"/>
              </a:p>
            </p:txBody>
          </p:sp>
        </mc:Choice>
        <mc:Fallback xmlns="">
          <p:sp>
            <p:nvSpPr>
              <p:cNvPr id="2" name="矩形 1"/>
              <p:cNvSpPr>
                <a:spLocks noRot="1" noChangeAspect="1" noMove="1" noResize="1" noEditPoints="1" noAdjustHandles="1" noChangeArrowheads="1" noChangeShapeType="1" noTextEdit="1"/>
              </p:cNvSpPr>
              <p:nvPr/>
            </p:nvSpPr>
            <p:spPr>
              <a:xfrm>
                <a:off x="1362597" y="1887394"/>
                <a:ext cx="6531428" cy="1168846"/>
              </a:xfrm>
              <a:prstGeom prst="rect">
                <a:avLst/>
              </a:prstGeom>
              <a:blipFill rotWithShape="1">
                <a:blip r:embed="rId6"/>
                <a:stretch>
                  <a:fillRect l="-8" t="-15" r="5" b="53"/>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1.5.1 </a:t>
                </a:r>
                <a:r>
                  <a:rPr lang="zh-CN" altLang="zh-CN" sz="2800" dirty="0"/>
                  <a:t>在直角坐标系</a:t>
                </a:r>
                <a14:m>
                  <m:oMath xmlns:m="http://schemas.openxmlformats.org/officeDocument/2006/math">
                    <m:r>
                      <a:rPr lang="en-US" altLang="zh-CN" sz="2800" i="1">
                        <a:latin typeface="Cambria Math" panose="02040503050406030204" pitchFamily="18" charset="0"/>
                      </a:rPr>
                      <m:t>𝑂</m:t>
                    </m:r>
                    <m:r>
                      <a:rPr lang="en-US" altLang="zh-CN" sz="2800" i="1">
                        <a:latin typeface="Cambria Math" panose="02040503050406030204" pitchFamily="18" charset="0"/>
                      </a:rPr>
                      <m:t>−</m:t>
                    </m:r>
                    <m:r>
                      <a:rPr lang="en-US" altLang="zh-CN" sz="2800" i="1">
                        <a:latin typeface="Cambria Math" panose="02040503050406030204" pitchFamily="18" charset="0"/>
                      </a:rPr>
                      <m:t>𝑥𝑦𝑧</m:t>
                    </m:r>
                  </m:oMath>
                </a14:m>
                <a:r>
                  <a:rPr lang="zh-CN" altLang="zh-CN" sz="2800" dirty="0"/>
                  <a:t>中</a:t>
                </a:r>
                <a:r>
                  <a:rPr lang="en-US" altLang="zh-CN" sz="2800" dirty="0">
                    <a:latin typeface="仿宋" panose="02010609060101010101" pitchFamily="49" charset="-122"/>
                    <a:ea typeface="仿宋" panose="02010609060101010101" pitchFamily="49" charset="-122"/>
                  </a:rPr>
                  <a:t>,</a:t>
                </a:r>
                <a:r>
                  <a:rPr lang="zh-CN" altLang="zh-CN" sz="2800" dirty="0"/>
                  <a:t>若</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a:rPr lang="en-US" altLang="zh-CN" sz="2800" i="1">
                        <a:latin typeface="Cambria Math" panose="02040503050406030204" pitchFamily="18" charset="0"/>
                      </a:rPr>
                      <m:t>𝑥𝑜𝑦</m:t>
                    </m:r>
                  </m:oMath>
                </a14:m>
                <a:r>
                  <a:rPr lang="zh-CN" altLang="zh-CN" sz="2800" dirty="0"/>
                  <a:t>平面</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0" i="0" smtClean="0">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r>
                      <a:rPr lang="en-US" altLang="zh-CN" sz="2800" i="1">
                        <a:latin typeface="Cambria Math" panose="02040503050406030204" pitchFamily="18" charset="0"/>
                      </a:rPr>
                      <m:t>𝑦𝑜𝑧</m:t>
                    </m:r>
                  </m:oMath>
                </a14:m>
                <a:r>
                  <a:rPr lang="zh-CN" altLang="zh-CN" sz="2800" dirty="0"/>
                  <a:t>平面</a:t>
                </a:r>
                <a:r>
                  <a:rPr lang="en-US" altLang="zh-CN" sz="2800" dirty="0">
                    <a:latin typeface="仿宋" panose="02010609060101010101" pitchFamily="49" charset="-122"/>
                    <a:ea typeface="仿宋" panose="02010609060101010101" pitchFamily="49" charset="-122"/>
                  </a:rPr>
                  <a:t>,</a:t>
                </a:r>
                <a:r>
                  <a:rPr lang="zh-CN" altLang="zh-CN" sz="2800" dirty="0"/>
                  <a:t>试判断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是否为直和</a:t>
                </a:r>
                <a:r>
                  <a:rPr lang="en-US" altLang="zh-CN" sz="2800" dirty="0">
                    <a:latin typeface="仿宋" panose="02010609060101010101" pitchFamily="49" charset="-122"/>
                    <a:ea typeface="仿宋" panose="02010609060101010101" pitchFamily="49" charset="-122"/>
                  </a:rPr>
                  <a:t>.</a:t>
                </a:r>
              </a:p>
              <a:p>
                <a:pPr>
                  <a:lnSpc>
                    <a:spcPct val="120000"/>
                  </a:lnSpc>
                </a:pPr>
                <a:endParaRPr lang="en-US" altLang="zh-CN" sz="2800" dirty="0">
                  <a:solidFill>
                    <a:schemeClr val="accent6">
                      <a:lumMod val="75000"/>
                    </a:schemeClr>
                  </a:solidFill>
                  <a:latin typeface="仿宋" panose="02010609060101010101" pitchFamily="49" charset="-122"/>
                  <a:ea typeface="仿宋" panose="02010609060101010101" pitchFamily="49" charset="-122"/>
                </a:endParaRPr>
              </a:p>
              <a:p>
                <a:pPr>
                  <a:lnSpc>
                    <a:spcPct val="120000"/>
                  </a:lnSpc>
                </a:pPr>
                <a:endParaRPr lang="en-US" altLang="zh-CN" sz="2800" dirty="0">
                  <a:solidFill>
                    <a:schemeClr val="accent6">
                      <a:lumMod val="75000"/>
                    </a:schemeClr>
                  </a:solidFill>
                  <a:latin typeface="仿宋" panose="02010609060101010101" pitchFamily="49" charset="-122"/>
                  <a:ea typeface="仿宋" panose="02010609060101010101" pitchFamily="49" charset="-122"/>
                </a:endParaRPr>
              </a:p>
              <a:p>
                <a:pPr>
                  <a:lnSpc>
                    <a:spcPct val="120000"/>
                  </a:lnSpc>
                </a:pPr>
                <a:endParaRPr lang="en-US" altLang="zh-CN" sz="2800" dirty="0">
                  <a:solidFill>
                    <a:schemeClr val="accent6">
                      <a:lumMod val="75000"/>
                    </a:schemeClr>
                  </a:solidFill>
                  <a:latin typeface="仿宋" panose="02010609060101010101" pitchFamily="49" charset="-122"/>
                  <a:ea typeface="仿宋" panose="02010609060101010101" pitchFamily="49" charset="-122"/>
                </a:endParaRPr>
              </a:p>
              <a:p>
                <a:pPr>
                  <a:lnSpc>
                    <a:spcPct val="120000"/>
                  </a:lnSpc>
                </a:pPr>
                <a:endParaRPr lang="en-US" altLang="zh-CN" sz="2800" dirty="0">
                  <a:solidFill>
                    <a:schemeClr val="accent6">
                      <a:lumMod val="75000"/>
                    </a:schemeClr>
                  </a:solidFill>
                  <a:latin typeface="仿宋" panose="02010609060101010101" pitchFamily="49" charset="-122"/>
                  <a:ea typeface="仿宋" panose="02010609060101010101" pitchFamily="49" charset="-122"/>
                </a:endParaRPr>
              </a:p>
              <a:p>
                <a:pPr algn="ctr">
                  <a:lnSpc>
                    <a:spcPct val="120000"/>
                  </a:lnSpc>
                </a:pPr>
                <a14:m>
                  <m:oMath xmlns:m="http://schemas.openxmlformats.org/officeDocument/2006/math">
                    <m:d>
                      <m:dPr>
                        <m:begChr m:val="["/>
                        <m:endChr m:val="]"/>
                        <m:ctrlPr>
                          <a:rPr lang="zh-CN" altLang="zh-CN" sz="2800" i="1" smtClean="0">
                            <a:solidFill>
                              <a:srgbClr val="C00000"/>
                            </a:solidFill>
                            <a:latin typeface="Cambria Math" panose="02040503050406030204" pitchFamily="18" charset="0"/>
                          </a:rPr>
                        </m:ctrlPr>
                      </m:dPr>
                      <m:e>
                        <m:m>
                          <m:mPr>
                            <m:mcs>
                              <m:mc>
                                <m:mcPr>
                                  <m:count m:val="1"/>
                                  <m:mcJc m:val="center"/>
                                </m:mcPr>
                              </m:mc>
                            </m:mcs>
                            <m:ctrlPr>
                              <a:rPr lang="zh-CN" altLang="zh-CN" sz="2800" i="1">
                                <a:solidFill>
                                  <a:srgbClr val="C00000"/>
                                </a:solidFill>
                                <a:latin typeface="Cambria Math" panose="02040503050406030204" pitchFamily="18" charset="0"/>
                              </a:rPr>
                            </m:ctrlPr>
                          </m:mPr>
                          <m:mr>
                            <m:e>
                              <m:r>
                                <a:rPr lang="en-US" altLang="zh-CN" sz="2800" i="1">
                                  <a:solidFill>
                                    <a:srgbClr val="C00000"/>
                                  </a:solidFill>
                                  <a:latin typeface="Cambria Math" panose="02040503050406030204" pitchFamily="18" charset="0"/>
                                </a:rPr>
                                <m:t>0</m:t>
                              </m:r>
                            </m:e>
                          </m:mr>
                          <m:mr>
                            <m:e>
                              <m:r>
                                <a:rPr lang="en-US" altLang="zh-CN" sz="2800" i="1">
                                  <a:solidFill>
                                    <a:srgbClr val="C00000"/>
                                  </a:solidFill>
                                  <a:latin typeface="Cambria Math" panose="02040503050406030204" pitchFamily="18" charset="0"/>
                                </a:rPr>
                                <m:t>1</m:t>
                              </m:r>
                            </m:e>
                          </m:mr>
                          <m:mr>
                            <m:e>
                              <m:r>
                                <a:rPr lang="en-US" altLang="zh-CN" sz="2800" i="1">
                                  <a:solidFill>
                                    <a:srgbClr val="C00000"/>
                                  </a:solidFill>
                                  <a:latin typeface="Cambria Math" panose="02040503050406030204" pitchFamily="18" charset="0"/>
                                </a:rPr>
                                <m:t>0</m:t>
                              </m:r>
                            </m:e>
                          </m:mr>
                        </m:m>
                      </m:e>
                    </m:d>
                    <m:r>
                      <a:rPr lang="en-US" altLang="zh-CN" sz="2800">
                        <a:solidFill>
                          <a:srgbClr val="C00000"/>
                        </a:solidFill>
                        <a:latin typeface="Cambria Math" panose="02040503050406030204" pitchFamily="18" charset="0"/>
                      </a:rPr>
                      <m:t>=</m:t>
                    </m:r>
                    <m:d>
                      <m:dPr>
                        <m:begChr m:val="["/>
                        <m:endChr m:val="]"/>
                        <m:ctrlPr>
                          <a:rPr lang="zh-CN" altLang="zh-CN" sz="2800" i="1">
                            <a:solidFill>
                              <a:srgbClr val="C00000"/>
                            </a:solidFill>
                            <a:latin typeface="Cambria Math" panose="02040503050406030204" pitchFamily="18" charset="0"/>
                          </a:rPr>
                        </m:ctrlPr>
                      </m:dPr>
                      <m:e>
                        <m:m>
                          <m:mPr>
                            <m:mcs>
                              <m:mc>
                                <m:mcPr>
                                  <m:count m:val="1"/>
                                  <m:mcJc m:val="center"/>
                                </m:mcPr>
                              </m:mc>
                            </m:mcs>
                            <m:ctrlPr>
                              <a:rPr lang="zh-CN" altLang="zh-CN" sz="2800" i="1">
                                <a:solidFill>
                                  <a:srgbClr val="C00000"/>
                                </a:solidFill>
                                <a:latin typeface="Cambria Math" panose="02040503050406030204" pitchFamily="18" charset="0"/>
                              </a:rPr>
                            </m:ctrlPr>
                          </m:mPr>
                          <m:mr>
                            <m:e>
                              <m:r>
                                <a:rPr lang="en-US" altLang="zh-CN" sz="2800" i="1">
                                  <a:solidFill>
                                    <a:srgbClr val="C00000"/>
                                  </a:solidFill>
                                  <a:latin typeface="Cambria Math" panose="02040503050406030204" pitchFamily="18" charset="0"/>
                                </a:rPr>
                                <m:t>0</m:t>
                              </m:r>
                            </m:e>
                          </m:mr>
                          <m:mr>
                            <m:e>
                              <m:r>
                                <a:rPr lang="en-US" altLang="zh-CN" sz="2800" i="1">
                                  <a:solidFill>
                                    <a:srgbClr val="C00000"/>
                                  </a:solidFill>
                                  <a:latin typeface="Cambria Math" panose="02040503050406030204" pitchFamily="18" charset="0"/>
                                </a:rPr>
                                <m:t>𝜇</m:t>
                              </m:r>
                              <m:r>
                                <a:rPr lang="en-US" altLang="zh-CN" sz="2800" i="1">
                                  <a:solidFill>
                                    <a:srgbClr val="C00000"/>
                                  </a:solidFill>
                                  <a:latin typeface="Cambria Math" panose="02040503050406030204" pitchFamily="18" charset="0"/>
                                </a:rPr>
                                <m:t>+1</m:t>
                              </m:r>
                            </m:e>
                          </m:mr>
                          <m:mr>
                            <m:e>
                              <m:r>
                                <a:rPr lang="en-US" altLang="zh-CN" sz="2800" i="1">
                                  <a:solidFill>
                                    <a:srgbClr val="C00000"/>
                                  </a:solidFill>
                                  <a:latin typeface="Cambria Math" panose="02040503050406030204" pitchFamily="18" charset="0"/>
                                </a:rPr>
                                <m:t>0</m:t>
                              </m:r>
                            </m:e>
                          </m:mr>
                        </m:m>
                      </m:e>
                    </m:d>
                    <m:r>
                      <a:rPr lang="en-US" altLang="zh-CN" sz="2800" i="1">
                        <a:solidFill>
                          <a:srgbClr val="C00000"/>
                        </a:solidFill>
                        <a:latin typeface="Cambria Math" panose="02040503050406030204" pitchFamily="18" charset="0"/>
                      </a:rPr>
                      <m:t>+</m:t>
                    </m:r>
                    <m:d>
                      <m:dPr>
                        <m:begChr m:val="["/>
                        <m:endChr m:val="]"/>
                        <m:ctrlPr>
                          <a:rPr lang="zh-CN" altLang="zh-CN" sz="2800" i="1">
                            <a:solidFill>
                              <a:srgbClr val="C00000"/>
                            </a:solidFill>
                            <a:latin typeface="Cambria Math" panose="02040503050406030204" pitchFamily="18" charset="0"/>
                          </a:rPr>
                        </m:ctrlPr>
                      </m:dPr>
                      <m:e>
                        <m:m>
                          <m:mPr>
                            <m:mcs>
                              <m:mc>
                                <m:mcPr>
                                  <m:count m:val="1"/>
                                  <m:mcJc m:val="center"/>
                                </m:mcPr>
                              </m:mc>
                            </m:mcs>
                            <m:ctrlPr>
                              <a:rPr lang="zh-CN" altLang="zh-CN" sz="2800" i="1">
                                <a:solidFill>
                                  <a:srgbClr val="C00000"/>
                                </a:solidFill>
                                <a:latin typeface="Cambria Math" panose="02040503050406030204" pitchFamily="18" charset="0"/>
                              </a:rPr>
                            </m:ctrlPr>
                          </m:mPr>
                          <m:mr>
                            <m:e>
                              <m:r>
                                <a:rPr lang="en-US" altLang="zh-CN" sz="2800" i="1">
                                  <a:solidFill>
                                    <a:srgbClr val="C00000"/>
                                  </a:solidFill>
                                  <a:latin typeface="Cambria Math" panose="02040503050406030204" pitchFamily="18" charset="0"/>
                                </a:rPr>
                                <m:t>0</m:t>
                              </m:r>
                            </m:e>
                          </m:mr>
                          <m:mr>
                            <m:e>
                              <m:r>
                                <a:rPr lang="zh-CN" altLang="en-US" sz="2800" i="1">
                                  <a:solidFill>
                                    <a:srgbClr val="C00000"/>
                                  </a:solidFill>
                                  <a:latin typeface="Cambria Math" panose="02040503050406030204" pitchFamily="18" charset="0"/>
                                </a:rPr>
                                <m:t>−</m:t>
                              </m:r>
                              <m:r>
                                <a:rPr lang="en-US" altLang="zh-CN" sz="2800" i="1">
                                  <a:solidFill>
                                    <a:srgbClr val="C00000"/>
                                  </a:solidFill>
                                  <a:latin typeface="Cambria Math" panose="02040503050406030204" pitchFamily="18" charset="0"/>
                                </a:rPr>
                                <m:t>𝜇</m:t>
                              </m:r>
                            </m:e>
                          </m:mr>
                          <m:mr>
                            <m:e>
                              <m:r>
                                <a:rPr lang="en-US" altLang="zh-CN" sz="2800" i="1">
                                  <a:solidFill>
                                    <a:srgbClr val="C00000"/>
                                  </a:solidFill>
                                  <a:latin typeface="Cambria Math" panose="02040503050406030204" pitchFamily="18" charset="0"/>
                                </a:rPr>
                                <m:t>0</m:t>
                              </m:r>
                            </m:e>
                          </m:mr>
                        </m:m>
                      </m:e>
                    </m:d>
                  </m:oMath>
                </a14:m>
                <a:r>
                  <a:rPr lang="zh-CN" altLang="en-US" sz="2800" dirty="0">
                    <a:solidFill>
                      <a:schemeClr val="accent6">
                        <a:lumMod val="75000"/>
                      </a:schemeClr>
                    </a:solidFill>
                    <a:latin typeface="仿宋" panose="02010609060101010101" pitchFamily="49" charset="-122"/>
                    <a:ea typeface="仿宋" panose="02010609060101010101" pitchFamily="49" charset="-122"/>
                  </a:rPr>
                  <a:t>，</a:t>
                </a:r>
                <a:r>
                  <a:rPr lang="zh-CN" altLang="en-US" sz="2800" dirty="0">
                    <a:solidFill>
                      <a:srgbClr val="C00000"/>
                    </a:solidFill>
                    <a:latin typeface="Cambria Math" panose="02040503050406030204" pitchFamily="18" charset="0"/>
                  </a:rPr>
                  <a:t>分解不唯一</a:t>
                </a:r>
                <a:endParaRPr lang="zh-CN" altLang="zh-CN" sz="2800" dirty="0">
                  <a:solidFill>
                    <a:srgbClr val="C00000"/>
                  </a:solidFill>
                  <a:latin typeface="Cambria Math" panose="02040503050406030204" pitchFamily="18" charset="0"/>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grpSp>
        <p:nvGrpSpPr>
          <p:cNvPr id="47" name="组合 46"/>
          <p:cNvGrpSpPr/>
          <p:nvPr/>
        </p:nvGrpSpPr>
        <p:grpSpPr>
          <a:xfrm>
            <a:off x="2899443" y="2749215"/>
            <a:ext cx="3025853" cy="1882760"/>
            <a:chOff x="3575637" y="4401143"/>
            <a:chExt cx="3025853" cy="1882760"/>
          </a:xfrm>
        </p:grpSpPr>
        <p:grpSp>
          <p:nvGrpSpPr>
            <p:cNvPr id="32" name="组合 31"/>
            <p:cNvGrpSpPr/>
            <p:nvPr/>
          </p:nvGrpSpPr>
          <p:grpSpPr>
            <a:xfrm>
              <a:off x="3773890" y="4401143"/>
              <a:ext cx="2827600" cy="1882760"/>
              <a:chOff x="5803225" y="3581409"/>
              <a:chExt cx="2827600" cy="1882760"/>
            </a:xfrm>
          </p:grpSpPr>
          <p:cxnSp>
            <p:nvCxnSpPr>
              <p:cNvPr id="33" name="直接箭头连接符 32"/>
              <p:cNvCxnSpPr/>
              <p:nvPr/>
            </p:nvCxnSpPr>
            <p:spPr>
              <a:xfrm>
                <a:off x="6722613" y="4907976"/>
                <a:ext cx="172819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6732240" y="3603448"/>
                <a:ext cx="0" cy="130452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6063453" y="4907976"/>
                <a:ext cx="659162" cy="45420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24"/>
              <p:cNvSpPr txBox="1"/>
              <p:nvPr/>
            </p:nvSpPr>
            <p:spPr>
              <a:xfrm>
                <a:off x="6578597" y="4900518"/>
                <a:ext cx="360040" cy="461665"/>
              </a:xfrm>
              <a:prstGeom prst="rect">
                <a:avLst/>
              </a:prstGeom>
              <a:noFill/>
            </p:spPr>
            <p:txBody>
              <a:bodyPr wrap="square" rtlCol="0">
                <a:spAutoFit/>
              </a:bodyPr>
              <a:lstStyle/>
              <a:p>
                <a:r>
                  <a:rPr lang="en-US" altLang="zh-CN" sz="2400" i="1" dirty="0">
                    <a:cs typeface="Times New Roman" panose="02020603050405020304" pitchFamily="18" charset="0"/>
                  </a:rPr>
                  <a:t>o</a:t>
                </a:r>
                <a:endParaRPr lang="zh-CN" altLang="en-US" sz="2400" i="1" dirty="0">
                  <a:cs typeface="Times New Roman" panose="02020603050405020304" pitchFamily="18" charset="0"/>
                </a:endParaRPr>
              </a:p>
            </p:txBody>
          </p:sp>
          <p:sp>
            <p:nvSpPr>
              <p:cNvPr id="37" name="椭圆 36"/>
              <p:cNvSpPr/>
              <p:nvPr/>
            </p:nvSpPr>
            <p:spPr>
              <a:xfrm>
                <a:off x="6696236" y="4871972"/>
                <a:ext cx="72008" cy="7200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latin typeface="Times New Roman" panose="02020603050405020304" pitchFamily="18" charset="0"/>
                  <a:cs typeface="Times New Roman" panose="02020603050405020304" pitchFamily="18" charset="0"/>
                </a:endParaRPr>
              </a:p>
            </p:txBody>
          </p:sp>
          <p:sp>
            <p:nvSpPr>
              <p:cNvPr id="41" name="TextBox 45"/>
              <p:cNvSpPr txBox="1"/>
              <p:nvPr/>
            </p:nvSpPr>
            <p:spPr>
              <a:xfrm>
                <a:off x="8270785" y="5002504"/>
                <a:ext cx="360040" cy="461665"/>
              </a:xfrm>
              <a:prstGeom prst="rect">
                <a:avLst/>
              </a:prstGeom>
              <a:noFill/>
            </p:spPr>
            <p:txBody>
              <a:bodyPr wrap="square" rtlCol="0">
                <a:spAutoFit/>
              </a:bodyPr>
              <a:lstStyle/>
              <a:p>
                <a:r>
                  <a:rPr lang="en-US" altLang="zh-CN" sz="2400" i="1" dirty="0">
                    <a:cs typeface="Times New Roman" panose="02020603050405020304" pitchFamily="18" charset="0"/>
                  </a:rPr>
                  <a:t>x</a:t>
                </a:r>
                <a:endParaRPr lang="zh-CN" altLang="en-US" sz="2400" i="1" dirty="0">
                  <a:cs typeface="Times New Roman" panose="02020603050405020304" pitchFamily="18" charset="0"/>
                </a:endParaRPr>
              </a:p>
            </p:txBody>
          </p:sp>
          <p:sp>
            <p:nvSpPr>
              <p:cNvPr id="42" name="TextBox 46"/>
              <p:cNvSpPr txBox="1"/>
              <p:nvPr/>
            </p:nvSpPr>
            <p:spPr>
              <a:xfrm>
                <a:off x="6336196" y="3581409"/>
                <a:ext cx="360040" cy="461665"/>
              </a:xfrm>
              <a:prstGeom prst="rect">
                <a:avLst/>
              </a:prstGeom>
              <a:noFill/>
            </p:spPr>
            <p:txBody>
              <a:bodyPr wrap="square" rtlCol="0">
                <a:spAutoFit/>
              </a:bodyPr>
              <a:lstStyle/>
              <a:p>
                <a:r>
                  <a:rPr lang="en-US" altLang="zh-CN" sz="2400" i="1" dirty="0">
                    <a:cs typeface="Times New Roman" panose="02020603050405020304" pitchFamily="18" charset="0"/>
                  </a:rPr>
                  <a:t>y</a:t>
                </a:r>
                <a:endParaRPr lang="zh-CN" altLang="en-US" sz="2400" i="1" dirty="0">
                  <a:cs typeface="Times New Roman" panose="02020603050405020304" pitchFamily="18" charset="0"/>
                </a:endParaRPr>
              </a:p>
            </p:txBody>
          </p:sp>
          <p:sp>
            <p:nvSpPr>
              <p:cNvPr id="43" name="TextBox 47"/>
              <p:cNvSpPr txBox="1"/>
              <p:nvPr/>
            </p:nvSpPr>
            <p:spPr>
              <a:xfrm>
                <a:off x="5803225" y="4802387"/>
                <a:ext cx="360040" cy="461665"/>
              </a:xfrm>
              <a:prstGeom prst="rect">
                <a:avLst/>
              </a:prstGeom>
              <a:noFill/>
            </p:spPr>
            <p:txBody>
              <a:bodyPr wrap="square" rtlCol="0">
                <a:spAutoFit/>
              </a:bodyPr>
              <a:lstStyle/>
              <a:p>
                <a:r>
                  <a:rPr lang="en-US" altLang="zh-CN" sz="2400" i="1" dirty="0">
                    <a:cs typeface="Times New Roman" panose="02020603050405020304" pitchFamily="18" charset="0"/>
                  </a:rPr>
                  <a:t>z</a:t>
                </a:r>
                <a:endParaRPr lang="zh-CN" altLang="en-US" sz="2400" i="1" dirty="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45" name="TextBox 44"/>
                <p:cNvSpPr txBox="1"/>
                <p:nvPr/>
              </p:nvSpPr>
              <p:spPr>
                <a:xfrm>
                  <a:off x="5486400" y="4575842"/>
                  <a:ext cx="626249" cy="403412"/>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sSub>
                          <m:sSubPr>
                            <m:ctrlPr>
                              <a:rPr lang="zh-CN" altLang="zh-CN" sz="9600" i="1">
                                <a:latin typeface="Cambria Math" panose="02040503050406030204" pitchFamily="18" charset="0"/>
                              </a:rPr>
                            </m:ctrlPr>
                          </m:sSubPr>
                          <m:e>
                            <m:r>
                              <a:rPr lang="en-US" altLang="zh-CN" sz="9600" i="1">
                                <a:latin typeface="Cambria Math" panose="02040503050406030204" pitchFamily="18" charset="0"/>
                              </a:rPr>
                              <m:t>𝑊</m:t>
                            </m:r>
                          </m:e>
                          <m:sub>
                            <m:r>
                              <a:rPr lang="en-US" altLang="zh-CN" sz="9600" i="1">
                                <a:latin typeface="Cambria Math" panose="02040503050406030204" pitchFamily="18" charset="0"/>
                              </a:rPr>
                              <m:t>1</m:t>
                            </m:r>
                          </m:sub>
                        </m:sSub>
                      </m:oMath>
                    </m:oMathPara>
                  </a14:m>
                  <a:endParaRPr lang="zh-CN" altLang="en-US" sz="11200"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5486400" y="4575842"/>
                  <a:ext cx="626249" cy="403412"/>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575637" y="4672034"/>
                  <a:ext cx="626249" cy="403412"/>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sSub>
                          <m:sSubPr>
                            <m:ctrlPr>
                              <a:rPr lang="zh-CN" altLang="zh-CN" sz="9600" i="1" smtClean="0">
                                <a:latin typeface="Cambria Math" panose="02040503050406030204" pitchFamily="18" charset="0"/>
                              </a:rPr>
                            </m:ctrlPr>
                          </m:sSubPr>
                          <m:e>
                            <m:r>
                              <a:rPr lang="en-US" altLang="zh-CN" sz="9600" i="1">
                                <a:latin typeface="Cambria Math" panose="02040503050406030204" pitchFamily="18" charset="0"/>
                              </a:rPr>
                              <m:t>𝑊</m:t>
                            </m:r>
                          </m:e>
                          <m:sub>
                            <m:r>
                              <a:rPr lang="en-US" altLang="zh-CN" sz="9600" b="0" i="1" smtClean="0">
                                <a:latin typeface="Cambria Math" panose="02040503050406030204"/>
                              </a:rPr>
                              <m:t>2</m:t>
                            </m:r>
                          </m:sub>
                        </m:sSub>
                      </m:oMath>
                    </m:oMathPara>
                  </a14:m>
                  <a:endParaRPr lang="zh-CN" altLang="en-US" sz="11200" b="1" dirty="0"/>
                </a:p>
              </p:txBody>
            </p:sp>
          </mc:Choice>
          <mc:Fallback xmlns="">
            <p:sp>
              <p:nvSpPr>
                <p:cNvPr id="46" name="TextBox 45"/>
                <p:cNvSpPr txBox="1">
                  <a:spLocks noRot="1" noChangeAspect="1" noMove="1" noResize="1" noEditPoints="1" noAdjustHandles="1" noChangeArrowheads="1" noChangeShapeType="1" noTextEdit="1"/>
                </p:cNvSpPr>
                <p:nvPr/>
              </p:nvSpPr>
              <p:spPr>
                <a:xfrm>
                  <a:off x="3575637" y="4672034"/>
                  <a:ext cx="626249" cy="403412"/>
                </a:xfrm>
                <a:prstGeom prst="rect">
                  <a:avLst/>
                </a:prstGeom>
                <a:blipFill rotWithShape="1">
                  <a:blip r:embed="rId4"/>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rgbClr val="0000FF"/>
                </a:solidFill>
              </a:rPr>
              <a:t>定理</a:t>
            </a:r>
            <a:r>
              <a:rPr lang="en-US" altLang="zh-CN" sz="2800" b="1" dirty="0">
                <a:solidFill>
                  <a:srgbClr val="0000FF"/>
                </a:solidFill>
              </a:rPr>
              <a:t>1.5.4 </a:t>
            </a:r>
            <a:r>
              <a:rPr lang="zh-CN" altLang="zh-CN" dirty="0"/>
              <a:t>内积空间必存在标准正交基</a:t>
            </a:r>
            <a:r>
              <a:rPr lang="en-US" altLang="zh-CN" dirty="0"/>
              <a:t>.</a:t>
            </a:r>
            <a:endParaRPr lang="zh-CN" altLang="zh-CN"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p:cxnSp>
        <p:nvCxnSpPr>
          <p:cNvPr id="9" name="直接箭头连接符 8"/>
          <p:cNvCxnSpPr/>
          <p:nvPr/>
        </p:nvCxnSpPr>
        <p:spPr>
          <a:xfrm>
            <a:off x="2846041" y="4581128"/>
            <a:ext cx="28083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2843808" y="3284984"/>
            <a:ext cx="1730425" cy="1296144"/>
          </a:xfrm>
          <a:prstGeom prst="straightConnector1">
            <a:avLst/>
          </a:prstGeom>
          <a:ln w="38100">
            <a:solidFill>
              <a:srgbClr val="6600FF"/>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4574233" y="3284984"/>
            <a:ext cx="0" cy="129614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矩形 12"/>
              <p:cNvSpPr/>
              <p:nvPr/>
            </p:nvSpPr>
            <p:spPr>
              <a:xfrm>
                <a:off x="5384862" y="4568455"/>
                <a:ext cx="62055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dirty="0" smtClean="0">
                              <a:solidFill>
                                <a:schemeClr val="accent1">
                                  <a:lumMod val="75000"/>
                                </a:schemeClr>
                              </a:solidFill>
                              <a:latin typeface="Cambria Math" panose="02040503050406030204" pitchFamily="18" charset="0"/>
                            </a:rPr>
                          </m:ctrlPr>
                        </m:sSubPr>
                        <m:e>
                          <m:r>
                            <a:rPr lang="en-US" altLang="zh-CN" sz="2800" b="0" i="1" dirty="0">
                              <a:solidFill>
                                <a:schemeClr val="accent1">
                                  <a:lumMod val="75000"/>
                                </a:schemeClr>
                              </a:solidFill>
                              <a:latin typeface="Cambria Math" panose="02040503050406030204" pitchFamily="18" charset="0"/>
                            </a:rPr>
                            <m:t>𝑥</m:t>
                          </m:r>
                        </m:e>
                        <m:sub>
                          <m:r>
                            <a:rPr lang="en-US" altLang="zh-CN" sz="2800" b="0" i="1" dirty="0">
                              <a:solidFill>
                                <a:schemeClr val="accent1">
                                  <a:lumMod val="75000"/>
                                </a:schemeClr>
                              </a:solidFill>
                              <a:latin typeface="Cambria Math" panose="02040503050406030204" pitchFamily="18" charset="0"/>
                            </a:rPr>
                            <m:t>1</m:t>
                          </m:r>
                        </m:sub>
                      </m:sSub>
                    </m:oMath>
                  </m:oMathPara>
                </a14:m>
                <a:endParaRPr lang="zh-CN" altLang="en-US" sz="2800" dirty="0"/>
              </a:p>
            </p:txBody>
          </p:sp>
        </mc:Choice>
        <mc:Fallback xmlns="">
          <p:sp>
            <p:nvSpPr>
              <p:cNvPr id="13" name="矩形 12"/>
              <p:cNvSpPr>
                <a:spLocks noRot="1" noChangeAspect="1" noMove="1" noResize="1" noEditPoints="1" noAdjustHandles="1" noChangeArrowheads="1" noChangeShapeType="1" noTextEdit="1"/>
              </p:cNvSpPr>
              <p:nvPr/>
            </p:nvSpPr>
            <p:spPr>
              <a:xfrm>
                <a:off x="5384862" y="4568455"/>
                <a:ext cx="620554" cy="523220"/>
              </a:xfrm>
              <a:prstGeom prst="rect">
                <a:avLst/>
              </a:prstGeom>
              <a:blipFill rotWithShape="1">
                <a:blip r:embed="rId2"/>
                <a:stretch>
                  <a:fillRect l="-10" t="-51" r="36" b="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979257" y="4641349"/>
                <a:ext cx="59766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dirty="0" smtClean="0">
                              <a:solidFill>
                                <a:schemeClr val="tx1"/>
                              </a:solidFill>
                              <a:latin typeface="Cambria Math" panose="02040503050406030204" pitchFamily="18" charset="0"/>
                            </a:rPr>
                          </m:ctrlPr>
                        </m:sSubPr>
                        <m:e>
                          <m:r>
                            <a:rPr lang="en-US" altLang="zh-CN" sz="2800" b="0" i="1" dirty="0" smtClean="0">
                              <a:solidFill>
                                <a:schemeClr val="tx1"/>
                              </a:solidFill>
                              <a:latin typeface="Cambria Math" panose="02040503050406030204" pitchFamily="18" charset="0"/>
                            </a:rPr>
                            <m:t>𝑧</m:t>
                          </m:r>
                        </m:e>
                        <m:sub>
                          <m:r>
                            <a:rPr lang="en-US" altLang="zh-CN" sz="2800" b="0" i="1" dirty="0">
                              <a:solidFill>
                                <a:schemeClr val="tx1"/>
                              </a:solidFill>
                              <a:latin typeface="Cambria Math" panose="02040503050406030204" pitchFamily="18" charset="0"/>
                            </a:rPr>
                            <m:t>1</m:t>
                          </m:r>
                        </m:sub>
                      </m:sSub>
                    </m:oMath>
                  </m:oMathPara>
                </a14:m>
                <a:endParaRPr lang="zh-CN" altLang="en-US" sz="2800" dirty="0">
                  <a:solidFill>
                    <a:schemeClr val="tx1"/>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2979257" y="4641349"/>
                <a:ext cx="597664" cy="523220"/>
              </a:xfrm>
              <a:prstGeom prst="rect">
                <a:avLst/>
              </a:prstGeom>
              <a:blipFill rotWithShape="1">
                <a:blip r:embed="rId3"/>
                <a:stretch>
                  <a:fillRect l="-79" t="-26" r="101" b="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135044" y="3397111"/>
                <a:ext cx="62882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dirty="0" smtClean="0">
                              <a:solidFill>
                                <a:srgbClr val="6600FF"/>
                              </a:solidFill>
                              <a:latin typeface="Cambria Math" panose="02040503050406030204" pitchFamily="18" charset="0"/>
                            </a:rPr>
                          </m:ctrlPr>
                        </m:sSubPr>
                        <m:e>
                          <m:r>
                            <a:rPr lang="en-US" altLang="zh-CN" sz="2800" b="0" i="1" dirty="0">
                              <a:solidFill>
                                <a:srgbClr val="6600FF"/>
                              </a:solidFill>
                              <a:latin typeface="Cambria Math" panose="02040503050406030204" pitchFamily="18" charset="0"/>
                            </a:rPr>
                            <m:t>𝑥</m:t>
                          </m:r>
                        </m:e>
                        <m:sub>
                          <m:r>
                            <a:rPr lang="en-US" altLang="zh-CN" sz="2800" b="0" i="1" dirty="0" smtClean="0">
                              <a:solidFill>
                                <a:srgbClr val="6600FF"/>
                              </a:solidFill>
                              <a:latin typeface="Cambria Math" panose="02040503050406030204" pitchFamily="18" charset="0"/>
                            </a:rPr>
                            <m:t>2</m:t>
                          </m:r>
                        </m:sub>
                      </m:sSub>
                    </m:oMath>
                  </m:oMathPara>
                </a14:m>
                <a:endParaRPr lang="zh-CN" altLang="en-US" sz="2800" dirty="0"/>
              </a:p>
            </p:txBody>
          </p:sp>
        </mc:Choice>
        <mc:Fallback xmlns="">
          <p:sp>
            <p:nvSpPr>
              <p:cNvPr id="15" name="矩形 14"/>
              <p:cNvSpPr>
                <a:spLocks noRot="1" noChangeAspect="1" noMove="1" noResize="1" noEditPoints="1" noAdjustHandles="1" noChangeArrowheads="1" noChangeShapeType="1" noTextEdit="1"/>
              </p:cNvSpPr>
              <p:nvPr/>
            </p:nvSpPr>
            <p:spPr>
              <a:xfrm>
                <a:off x="3135044" y="3397111"/>
                <a:ext cx="628826" cy="523220"/>
              </a:xfrm>
              <a:prstGeom prst="rect">
                <a:avLst/>
              </a:prstGeom>
              <a:blipFill rotWithShape="1">
                <a:blip r:embed="rId4"/>
                <a:stretch>
                  <a:fillRect l="-8" t="-95" r="36" b="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4570681" y="3173741"/>
                <a:ext cx="63107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dirty="0" smtClean="0">
                              <a:solidFill>
                                <a:srgbClr val="00B0F0"/>
                              </a:solidFill>
                              <a:latin typeface="Cambria Math" panose="02040503050406030204" pitchFamily="18" charset="0"/>
                            </a:rPr>
                          </m:ctrlPr>
                        </m:sSubPr>
                        <m:e>
                          <m:r>
                            <a:rPr lang="en-US" altLang="zh-CN" sz="2800" b="0" i="1" dirty="0" smtClean="0">
                              <a:solidFill>
                                <a:srgbClr val="00B0F0"/>
                              </a:solidFill>
                              <a:latin typeface="Cambria Math" panose="02040503050406030204" pitchFamily="18" charset="0"/>
                            </a:rPr>
                            <m:t>𝑦</m:t>
                          </m:r>
                        </m:e>
                        <m:sub>
                          <m:r>
                            <a:rPr lang="en-US" altLang="zh-CN" sz="2800" b="0" i="1" dirty="0" smtClean="0">
                              <a:solidFill>
                                <a:srgbClr val="00B0F0"/>
                              </a:solidFill>
                              <a:latin typeface="Cambria Math" panose="02040503050406030204" pitchFamily="18" charset="0"/>
                            </a:rPr>
                            <m:t>2</m:t>
                          </m:r>
                        </m:sub>
                      </m:sSub>
                    </m:oMath>
                  </m:oMathPara>
                </a14:m>
                <a:endParaRPr lang="zh-CN" altLang="en-US" sz="2800" dirty="0"/>
              </a:p>
            </p:txBody>
          </p:sp>
        </mc:Choice>
        <mc:Fallback xmlns="">
          <p:sp>
            <p:nvSpPr>
              <p:cNvPr id="16" name="矩形 15"/>
              <p:cNvSpPr>
                <a:spLocks noRot="1" noChangeAspect="1" noMove="1" noResize="1" noEditPoints="1" noAdjustHandles="1" noChangeArrowheads="1" noChangeShapeType="1" noTextEdit="1"/>
              </p:cNvSpPr>
              <p:nvPr/>
            </p:nvSpPr>
            <p:spPr>
              <a:xfrm>
                <a:off x="4570681" y="3173741"/>
                <a:ext cx="631070" cy="523220"/>
              </a:xfrm>
              <a:prstGeom prst="rect">
                <a:avLst/>
              </a:prstGeom>
              <a:blipFill rotWithShape="1">
                <a:blip r:embed="rId5"/>
                <a:stretch>
                  <a:fillRect l="-93" t="-2" r="74" b="1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3647069" y="4656257"/>
                <a:ext cx="1373838" cy="493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solidFill>
                                <a:srgbClr val="FF0000"/>
                              </a:solidFill>
                              <a:latin typeface="Cambria Math" panose="02040503050406030204" pitchFamily="18" charset="0"/>
                            </a:rPr>
                          </m:ctrlPr>
                        </m:sSubPr>
                        <m:e>
                          <m:r>
                            <m:rPr>
                              <m:sty m:val="p"/>
                            </m:rPr>
                            <a:rPr lang="en-US" altLang="zh-CN" sz="2400" b="0" i="0" dirty="0" smtClean="0">
                              <a:solidFill>
                                <a:srgbClr val="FF0000"/>
                              </a:solidFill>
                              <a:latin typeface="Cambria Math" panose="02040503050406030204"/>
                            </a:rPr>
                            <m:t>Proj</m:t>
                          </m:r>
                        </m:e>
                        <m:sub>
                          <m:sSub>
                            <m:sSubPr>
                              <m:ctrlPr>
                                <a:rPr lang="en-US" altLang="zh-CN" sz="2400" b="0" i="1" dirty="0">
                                  <a:solidFill>
                                    <a:srgbClr val="FF0000"/>
                                  </a:solidFill>
                                  <a:latin typeface="Cambria Math" panose="02040503050406030204" pitchFamily="18" charset="0"/>
                                </a:rPr>
                              </m:ctrlPr>
                            </m:sSubPr>
                            <m:e>
                              <m:r>
                                <a:rPr lang="en-US" altLang="zh-CN" sz="2400" b="0" i="1" dirty="0">
                                  <a:solidFill>
                                    <a:srgbClr val="FF0000"/>
                                  </a:solidFill>
                                  <a:latin typeface="Cambria Math" panose="02040503050406030204" pitchFamily="18" charset="0"/>
                                </a:rPr>
                                <m:t>𝑥</m:t>
                              </m:r>
                            </m:e>
                            <m:sub>
                              <m:r>
                                <a:rPr lang="en-US" altLang="zh-CN" sz="2400" b="0" i="1" dirty="0" smtClean="0">
                                  <a:solidFill>
                                    <a:srgbClr val="FF0000"/>
                                  </a:solidFill>
                                  <a:latin typeface="Cambria Math" panose="02040503050406030204"/>
                                </a:rPr>
                                <m:t>1</m:t>
                              </m:r>
                            </m:sub>
                          </m:sSub>
                        </m:sub>
                      </m:sSub>
                      <m:sSub>
                        <m:sSubPr>
                          <m:ctrlPr>
                            <a:rPr lang="en-US" altLang="zh-CN" sz="2400" b="0" i="1" dirty="0">
                              <a:solidFill>
                                <a:srgbClr val="FF0000"/>
                              </a:solidFill>
                              <a:latin typeface="Cambria Math" panose="02040503050406030204" pitchFamily="18" charset="0"/>
                            </a:rPr>
                          </m:ctrlPr>
                        </m:sSubPr>
                        <m:e>
                          <m:r>
                            <a:rPr lang="en-US" altLang="zh-CN" sz="2400" b="0" i="1" dirty="0">
                              <a:solidFill>
                                <a:srgbClr val="FF0000"/>
                              </a:solidFill>
                              <a:latin typeface="Cambria Math" panose="02040503050406030204" pitchFamily="18" charset="0"/>
                            </a:rPr>
                            <m:t>𝑥</m:t>
                          </m:r>
                        </m:e>
                        <m:sub>
                          <m:r>
                            <a:rPr lang="en-US" altLang="zh-CN" sz="2400" b="0" i="1" dirty="0">
                              <a:solidFill>
                                <a:srgbClr val="FF0000"/>
                              </a:solidFill>
                              <a:latin typeface="Cambria Math" panose="02040503050406030204" pitchFamily="18" charset="0"/>
                            </a:rPr>
                            <m:t>2</m:t>
                          </m:r>
                        </m:sub>
                      </m:sSub>
                    </m:oMath>
                  </m:oMathPara>
                </a14:m>
                <a:endParaRPr lang="zh-CN" altLang="en-US" sz="2400" dirty="0">
                  <a:solidFill>
                    <a:srgbClr val="FF0000"/>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3647069" y="4656257"/>
                <a:ext cx="1373838" cy="493405"/>
              </a:xfrm>
              <a:prstGeom prst="rect">
                <a:avLst/>
              </a:prstGeom>
              <a:blipFill rotWithShape="1">
                <a:blip r:embed="rId6"/>
                <a:stretch>
                  <a:fillRect l="-19" t="-89" r="43" b="91"/>
                </a:stretch>
              </a:blipFill>
            </p:spPr>
            <p:txBody>
              <a:bodyPr/>
              <a:lstStyle/>
              <a:p>
                <a:r>
                  <a:rPr lang="zh-CN" altLang="en-US">
                    <a:noFill/>
                  </a:rPr>
                  <a:t> </a:t>
                </a:r>
              </a:p>
            </p:txBody>
          </p:sp>
        </mc:Fallback>
      </mc:AlternateContent>
      <p:cxnSp>
        <p:nvCxnSpPr>
          <p:cNvPr id="19" name="直接箭头连接符 18"/>
          <p:cNvCxnSpPr/>
          <p:nvPr/>
        </p:nvCxnSpPr>
        <p:spPr>
          <a:xfrm>
            <a:off x="2846041" y="4581128"/>
            <a:ext cx="172819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846041" y="4581128"/>
            <a:ext cx="8640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4572890" y="3717032"/>
            <a:ext cx="1344" cy="8640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矩形 19"/>
              <p:cNvSpPr/>
              <p:nvPr/>
            </p:nvSpPr>
            <p:spPr>
              <a:xfrm>
                <a:off x="4554743" y="3978563"/>
                <a:ext cx="4626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dirty="0" smtClean="0">
                              <a:solidFill>
                                <a:schemeClr val="tx1"/>
                              </a:solidFill>
                              <a:latin typeface="Cambria Math" panose="02040503050406030204" pitchFamily="18" charset="0"/>
                            </a:rPr>
                          </m:ctrlPr>
                        </m:sSubPr>
                        <m:e>
                          <m:r>
                            <a:rPr lang="en-US" altLang="zh-CN" b="0" i="1" dirty="0" smtClean="0">
                              <a:solidFill>
                                <a:schemeClr val="tx1"/>
                              </a:solidFill>
                              <a:latin typeface="Cambria Math" panose="02040503050406030204" pitchFamily="18" charset="0"/>
                            </a:rPr>
                            <m:t>𝑧</m:t>
                          </m:r>
                        </m:e>
                        <m:sub>
                          <m:r>
                            <a:rPr lang="en-US" altLang="zh-CN" b="0" i="1" dirty="0" smtClean="0">
                              <a:solidFill>
                                <a:schemeClr val="tx1"/>
                              </a:solidFill>
                              <a:latin typeface="Cambria Math" panose="02040503050406030204" pitchFamily="18" charset="0"/>
                            </a:rPr>
                            <m:t>2</m:t>
                          </m:r>
                        </m:sub>
                      </m:sSub>
                    </m:oMath>
                  </m:oMathPara>
                </a14:m>
                <a:endParaRPr lang="zh-CN" altLang="en-US" dirty="0">
                  <a:solidFill>
                    <a:schemeClr val="tx1"/>
                  </a:solidFill>
                </a:endParaRPr>
              </a:p>
            </p:txBody>
          </p:sp>
        </mc:Choice>
        <mc:Fallback xmlns="">
          <p:sp>
            <p:nvSpPr>
              <p:cNvPr id="20" name="矩形 19"/>
              <p:cNvSpPr>
                <a:spLocks noRot="1" noChangeAspect="1" noMove="1" noResize="1" noEditPoints="1" noAdjustHandles="1" noChangeArrowheads="1" noChangeShapeType="1" noTextEdit="1"/>
              </p:cNvSpPr>
              <p:nvPr/>
            </p:nvSpPr>
            <p:spPr>
              <a:xfrm>
                <a:off x="4554743" y="3978563"/>
                <a:ext cx="462691" cy="369332"/>
              </a:xfrm>
              <a:prstGeom prst="rect">
                <a:avLst/>
              </a:prstGeom>
              <a:blipFill rotWithShape="1">
                <a:blip r:embed="rId7"/>
                <a:stretch>
                  <a:fillRect l="-113" t="-78" r="-19698" b="-36092"/>
                </a:stretch>
              </a:blipFill>
            </p:spPr>
            <p:txBody>
              <a:bodyPr/>
              <a:lstStyle/>
              <a:p>
                <a:r>
                  <a:rPr lang="zh-CN" altLang="en-US">
                    <a:noFill/>
                  </a:rPr>
                  <a:t> </a:t>
                </a:r>
              </a:p>
            </p:txBody>
          </p:sp>
        </mc:Fallback>
      </mc:AlternateContent>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b="1" dirty="0">
                <a:solidFill>
                  <a:srgbClr val="0000FF"/>
                </a:solidFill>
              </a:rPr>
              <a:t>定理</a:t>
            </a:r>
            <a:r>
              <a:rPr lang="en-US" altLang="zh-CN" b="1" dirty="0">
                <a:solidFill>
                  <a:srgbClr val="0000FF"/>
                </a:solidFill>
              </a:rPr>
              <a:t>1.5.4 </a:t>
            </a:r>
            <a:r>
              <a:rPr lang="zh-CN" altLang="zh-CN" dirty="0"/>
              <a:t>内积空间必存在标准正交基</a:t>
            </a:r>
            <a:r>
              <a:rPr lang="en-US" altLang="zh-CN" dirty="0">
                <a:latin typeface="仿宋" panose="02010609060101010101" pitchFamily="49" charset="-122"/>
                <a:ea typeface="仿宋" panose="02010609060101010101" pitchFamily="49" charset="-122"/>
              </a:rPr>
              <a:t>.</a:t>
            </a:r>
            <a:endParaRPr lang="zh-CN" altLang="zh-CN" dirty="0">
              <a:latin typeface="仿宋" panose="02010609060101010101" pitchFamily="49" charset="-122"/>
              <a:ea typeface="仿宋" panose="02010609060101010101" pitchFamily="49" charset="-122"/>
            </a:endParaRPr>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p:grpSp>
        <p:nvGrpSpPr>
          <p:cNvPr id="58" name="组合 57"/>
          <p:cNvGrpSpPr/>
          <p:nvPr/>
        </p:nvGrpSpPr>
        <p:grpSpPr>
          <a:xfrm>
            <a:off x="2142523" y="2375033"/>
            <a:ext cx="4357074" cy="2142962"/>
            <a:chOff x="1297279" y="2790416"/>
            <a:chExt cx="4357074" cy="2142962"/>
          </a:xfrm>
        </p:grpSpPr>
        <p:cxnSp>
          <p:nvCxnSpPr>
            <p:cNvPr id="9" name="直接箭头连接符 8"/>
            <p:cNvCxnSpPr/>
            <p:nvPr/>
          </p:nvCxnSpPr>
          <p:spPr>
            <a:xfrm>
              <a:off x="2846041" y="4581128"/>
              <a:ext cx="28083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2843808" y="3284984"/>
              <a:ext cx="1730425" cy="1296144"/>
            </a:xfrm>
            <a:prstGeom prst="straightConnector1">
              <a:avLst/>
            </a:prstGeom>
            <a:ln w="38100">
              <a:solidFill>
                <a:srgbClr val="66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矩形 14"/>
                <p:cNvSpPr/>
                <p:nvPr/>
              </p:nvSpPr>
              <p:spPr>
                <a:xfrm>
                  <a:off x="4250197" y="2818988"/>
                  <a:ext cx="5821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solidFill>
                                  <a:srgbClr val="6600FF"/>
                                </a:solidFill>
                                <a:latin typeface="Cambria Math" panose="02040503050406030204" pitchFamily="18" charset="0"/>
                              </a:rPr>
                            </m:ctrlPr>
                          </m:sSubPr>
                          <m:e>
                            <m:r>
                              <a:rPr lang="en-US" altLang="zh-CN" sz="2400" b="1" i="1" dirty="0">
                                <a:solidFill>
                                  <a:srgbClr val="6600FF"/>
                                </a:solidFill>
                                <a:latin typeface="Cambria Math" panose="02040503050406030204" pitchFamily="18" charset="0"/>
                              </a:rPr>
                              <m:t>𝒙</m:t>
                            </m:r>
                          </m:e>
                          <m:sub>
                            <m:r>
                              <a:rPr lang="en-US" altLang="zh-CN" sz="2400" b="0" i="1" dirty="0" smtClean="0">
                                <a:solidFill>
                                  <a:srgbClr val="6600FF"/>
                                </a:solidFill>
                                <a:latin typeface="Cambria Math" panose="02040503050406030204" pitchFamily="18" charset="0"/>
                              </a:rPr>
                              <m:t>2</m:t>
                            </m:r>
                          </m:sub>
                        </m:sSub>
                      </m:oMath>
                    </m:oMathPara>
                  </a14:m>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4250197" y="2818988"/>
                  <a:ext cx="582146" cy="46166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3979928" y="4560268"/>
                  <a:ext cx="887872" cy="3262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dirty="0" smtClean="0">
                                <a:solidFill>
                                  <a:srgbClr val="FF0000"/>
                                </a:solidFill>
                                <a:latin typeface="Cambria Math" panose="02040503050406030204" pitchFamily="18" charset="0"/>
                              </a:rPr>
                            </m:ctrlPr>
                          </m:sSubPr>
                          <m:e>
                            <m:r>
                              <m:rPr>
                                <m:sty m:val="p"/>
                              </m:rPr>
                              <a:rPr lang="en-US" altLang="zh-CN" sz="1400" b="0" i="0" dirty="0" smtClean="0">
                                <a:solidFill>
                                  <a:srgbClr val="FF0000"/>
                                </a:solidFill>
                                <a:latin typeface="Cambria Math" panose="02040503050406030204"/>
                              </a:rPr>
                              <m:t>Proj</m:t>
                            </m:r>
                          </m:e>
                          <m:sub>
                            <m:sSub>
                              <m:sSubPr>
                                <m:ctrlPr>
                                  <a:rPr lang="en-US" altLang="zh-CN" sz="1400" b="0" i="1" dirty="0">
                                    <a:solidFill>
                                      <a:srgbClr val="FF0000"/>
                                    </a:solidFill>
                                    <a:latin typeface="Cambria Math" panose="02040503050406030204" pitchFamily="18" charset="0"/>
                                  </a:rPr>
                                </m:ctrlPr>
                              </m:sSubPr>
                              <m:e>
                                <m:r>
                                  <a:rPr lang="en-US" altLang="zh-CN" sz="1400" b="1" i="1" dirty="0">
                                    <a:solidFill>
                                      <a:srgbClr val="FF0000"/>
                                    </a:solidFill>
                                    <a:latin typeface="Cambria Math" panose="02040503050406030204" pitchFamily="18" charset="0"/>
                                  </a:rPr>
                                  <m:t>𝒙</m:t>
                                </m:r>
                              </m:e>
                              <m:sub>
                                <m:r>
                                  <a:rPr lang="en-US" altLang="zh-CN" sz="1400" b="0" i="1" dirty="0" smtClean="0">
                                    <a:solidFill>
                                      <a:srgbClr val="FF0000"/>
                                    </a:solidFill>
                                    <a:latin typeface="Cambria Math" panose="02040503050406030204"/>
                                  </a:rPr>
                                  <m:t>1</m:t>
                                </m:r>
                              </m:sub>
                            </m:sSub>
                          </m:sub>
                        </m:sSub>
                        <m:sSub>
                          <m:sSubPr>
                            <m:ctrlPr>
                              <a:rPr lang="en-US" altLang="zh-CN" sz="1400" b="0" i="1" dirty="0">
                                <a:solidFill>
                                  <a:srgbClr val="FF0000"/>
                                </a:solidFill>
                                <a:latin typeface="Cambria Math" panose="02040503050406030204" pitchFamily="18" charset="0"/>
                              </a:rPr>
                            </m:ctrlPr>
                          </m:sSubPr>
                          <m:e>
                            <m:r>
                              <a:rPr lang="en-US" altLang="zh-CN" sz="1400" b="1" i="1" dirty="0">
                                <a:solidFill>
                                  <a:srgbClr val="FF0000"/>
                                </a:solidFill>
                                <a:latin typeface="Cambria Math" panose="02040503050406030204" pitchFamily="18" charset="0"/>
                              </a:rPr>
                              <m:t>𝒙</m:t>
                            </m:r>
                          </m:e>
                          <m:sub>
                            <m:r>
                              <a:rPr lang="en-US" altLang="zh-CN" sz="1400" b="0" i="1" dirty="0">
                                <a:solidFill>
                                  <a:srgbClr val="FF0000"/>
                                </a:solidFill>
                                <a:latin typeface="Cambria Math" panose="02040503050406030204" pitchFamily="18" charset="0"/>
                              </a:rPr>
                              <m:t>2</m:t>
                            </m:r>
                          </m:sub>
                        </m:sSub>
                      </m:oMath>
                    </m:oMathPara>
                  </a14:m>
                  <a:endParaRPr lang="zh-CN" altLang="en-US" sz="1400" dirty="0">
                    <a:solidFill>
                      <a:srgbClr val="FF0000"/>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3979928" y="4560268"/>
                  <a:ext cx="887872" cy="326243"/>
                </a:xfrm>
                <a:prstGeom prst="rect">
                  <a:avLst/>
                </a:prstGeom>
                <a:blipFill rotWithShape="1">
                  <a:blip r:embed="rId3"/>
                </a:blipFill>
              </p:spPr>
              <p:txBody>
                <a:bodyPr/>
                <a:lstStyle/>
                <a:p>
                  <a:r>
                    <a:rPr lang="zh-CN" altLang="en-US">
                      <a:noFill/>
                    </a:rPr>
                    <a:t> </a:t>
                  </a:r>
                </a:p>
              </p:txBody>
            </p:sp>
          </mc:Fallback>
        </mc:AlternateContent>
        <p:cxnSp>
          <p:nvCxnSpPr>
            <p:cNvPr id="19" name="直接箭头连接符 18"/>
            <p:cNvCxnSpPr/>
            <p:nvPr/>
          </p:nvCxnSpPr>
          <p:spPr>
            <a:xfrm>
              <a:off x="2846041" y="4581128"/>
              <a:ext cx="172819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1740434" y="3119718"/>
              <a:ext cx="1121306" cy="146141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p:cNvSpPr/>
                <p:nvPr/>
              </p:nvSpPr>
              <p:spPr>
                <a:xfrm>
                  <a:off x="1297279" y="3193969"/>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dirty="0" smtClean="0">
                                <a:solidFill>
                                  <a:srgbClr val="00B050"/>
                                </a:solidFill>
                                <a:latin typeface="Cambria Math" panose="02040503050406030204" pitchFamily="18" charset="0"/>
                              </a:rPr>
                            </m:ctrlPr>
                          </m:sSubPr>
                          <m:e>
                            <m:r>
                              <a:rPr lang="en-US" altLang="zh-CN" sz="2800" b="1" i="1" dirty="0">
                                <a:solidFill>
                                  <a:srgbClr val="00B050"/>
                                </a:solidFill>
                                <a:latin typeface="Cambria Math" panose="02040503050406030204" pitchFamily="18" charset="0"/>
                              </a:rPr>
                              <m:t>𝒙</m:t>
                            </m:r>
                          </m:e>
                          <m:sub>
                            <m:r>
                              <a:rPr lang="en-US" altLang="zh-CN" sz="2800" b="0" i="1" dirty="0" smtClean="0">
                                <a:solidFill>
                                  <a:srgbClr val="00B050"/>
                                </a:solidFill>
                                <a:latin typeface="Cambria Math" panose="02040503050406030204"/>
                              </a:rPr>
                              <m:t>3</m:t>
                            </m:r>
                          </m:sub>
                        </m:sSub>
                      </m:oMath>
                    </m:oMathPara>
                  </a14:m>
                  <a:endParaRPr lang="zh-CN" altLang="en-US" sz="2800" dirty="0"/>
                </a:p>
              </p:txBody>
            </p:sp>
          </mc:Choice>
          <mc:Fallback xmlns="">
            <p:sp>
              <p:nvSpPr>
                <p:cNvPr id="23" name="矩形 22"/>
                <p:cNvSpPr>
                  <a:spLocks noRot="1" noChangeAspect="1" noMove="1" noResize="1" noEditPoints="1" noAdjustHandles="1" noChangeArrowheads="1" noChangeShapeType="1" noTextEdit="1"/>
                </p:cNvSpPr>
                <p:nvPr/>
              </p:nvSpPr>
              <p:spPr>
                <a:xfrm>
                  <a:off x="1297279" y="3193969"/>
                  <a:ext cx="648383" cy="523220"/>
                </a:xfrm>
                <a:prstGeom prst="rect">
                  <a:avLst/>
                </a:prstGeom>
                <a:blipFill rotWithShape="1">
                  <a:blip r:embed="rId4"/>
                </a:blipFill>
              </p:spPr>
              <p:txBody>
                <a:bodyPr/>
                <a:lstStyle/>
                <a:p>
                  <a:r>
                    <a:rPr lang="zh-CN" altLang="en-US">
                      <a:noFill/>
                    </a:rPr>
                    <a:t> </a:t>
                  </a:r>
                </a:p>
              </p:txBody>
            </p:sp>
          </mc:Fallback>
        </mc:AlternateContent>
        <p:cxnSp>
          <p:nvCxnSpPr>
            <p:cNvPr id="24" name="直接箭头连接符 23"/>
            <p:cNvCxnSpPr/>
            <p:nvPr/>
          </p:nvCxnSpPr>
          <p:spPr>
            <a:xfrm flipV="1">
              <a:off x="2861740" y="3289151"/>
              <a:ext cx="0" cy="129614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矩形 24"/>
                <p:cNvSpPr/>
                <p:nvPr/>
              </p:nvSpPr>
              <p:spPr>
                <a:xfrm>
                  <a:off x="2808514" y="2790416"/>
                  <a:ext cx="46614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solidFill>
                                  <a:srgbClr val="00B0F0"/>
                                </a:solidFill>
                                <a:latin typeface="Cambria Math" panose="02040503050406030204" pitchFamily="18" charset="0"/>
                              </a:rPr>
                            </m:ctrlPr>
                          </m:sSubPr>
                          <m:e>
                            <m:r>
                              <a:rPr lang="en-US" altLang="zh-CN" sz="2400" b="1" i="1" dirty="0" smtClean="0">
                                <a:solidFill>
                                  <a:srgbClr val="00B0F0"/>
                                </a:solidFill>
                                <a:latin typeface="Cambria Math" panose="02040503050406030204" pitchFamily="18" charset="0"/>
                              </a:rPr>
                              <m:t>𝒚</m:t>
                            </m:r>
                          </m:e>
                          <m:sub>
                            <m:r>
                              <a:rPr lang="en-US" altLang="zh-CN" sz="2400" b="0" i="1" dirty="0" smtClean="0">
                                <a:solidFill>
                                  <a:srgbClr val="00B0F0"/>
                                </a:solidFill>
                                <a:latin typeface="Cambria Math" panose="02040503050406030204" pitchFamily="18" charset="0"/>
                              </a:rPr>
                              <m:t>2</m:t>
                            </m:r>
                          </m:sub>
                        </m:sSub>
                      </m:oMath>
                    </m:oMathPara>
                  </a14:m>
                  <a:endParaRPr lang="zh-CN" altLang="en-US" sz="2400" dirty="0"/>
                </a:p>
              </p:txBody>
            </p:sp>
          </mc:Choice>
          <mc:Fallback xmlns="">
            <p:sp>
              <p:nvSpPr>
                <p:cNvPr id="25" name="矩形 24"/>
                <p:cNvSpPr>
                  <a:spLocks noRot="1" noChangeAspect="1" noMove="1" noResize="1" noEditPoints="1" noAdjustHandles="1" noChangeArrowheads="1" noChangeShapeType="1" noTextEdit="1"/>
                </p:cNvSpPr>
                <p:nvPr/>
              </p:nvSpPr>
              <p:spPr>
                <a:xfrm>
                  <a:off x="2808514" y="2790416"/>
                  <a:ext cx="466143" cy="461665"/>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2599122" y="4534089"/>
                  <a:ext cx="290075" cy="399289"/>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i="1" smtClean="0">
                            <a:solidFill>
                              <a:schemeClr val="tx1"/>
                            </a:solidFill>
                            <a:latin typeface="Cambria Math" panose="02040503050406030204"/>
                          </a:rPr>
                          <m:t>𝑂</m:t>
                        </m:r>
                      </m:oMath>
                    </m:oMathPara>
                  </a14:m>
                  <a:endParaRPr lang="zh-CN" altLang="en-US" sz="2400" i="1" dirty="0">
                    <a:solidFill>
                      <a:schemeClr val="tx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2599122" y="4534089"/>
                  <a:ext cx="290075" cy="399289"/>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1450359" y="2881364"/>
                  <a:ext cx="290075" cy="399289"/>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a:rPr>
                          <m:t>𝐴</m:t>
                        </m:r>
                      </m:oMath>
                    </m:oMathPara>
                  </a14:m>
                  <a:endParaRPr lang="zh-CN" altLang="en-US" sz="2400" i="1" dirty="0">
                    <a:solidFill>
                      <a:schemeClr val="tx1"/>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1450359" y="2881364"/>
                  <a:ext cx="290075" cy="399289"/>
                </a:xfrm>
                <a:prstGeom prst="rect">
                  <a:avLst/>
                </a:prstGeom>
                <a:blipFill rotWithShape="1">
                  <a:blip r:embed="rId7"/>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3" name="矩形 32"/>
              <p:cNvSpPr/>
              <p:nvPr/>
            </p:nvSpPr>
            <p:spPr>
              <a:xfrm>
                <a:off x="5953480" y="4256385"/>
                <a:ext cx="1015406" cy="523220"/>
              </a:xfrm>
              <a:prstGeom prst="rect">
                <a:avLst/>
              </a:prstGeom>
            </p:spPr>
            <p:txBody>
              <a:bodyPr wrap="none">
                <a:spAutoFit/>
              </a:bodyPr>
              <a:lstStyle/>
              <a:p>
                <a14:m>
                  <m:oMath xmlns:m="http://schemas.openxmlformats.org/officeDocument/2006/math">
                    <m:sSub>
                      <m:sSubPr>
                        <m:ctrlPr>
                          <a:rPr lang="en-US" altLang="zh-CN" sz="2800" b="0" i="1" dirty="0" smtClean="0">
                            <a:solidFill>
                              <a:schemeClr val="accent1">
                                <a:lumMod val="75000"/>
                              </a:schemeClr>
                            </a:solidFill>
                            <a:latin typeface="Cambria Math" panose="02040503050406030204" pitchFamily="18" charset="0"/>
                          </a:rPr>
                        </m:ctrlPr>
                      </m:sSubPr>
                      <m:e>
                        <m:r>
                          <a:rPr lang="en-US" altLang="zh-CN" sz="2800" b="1" i="1" dirty="0">
                            <a:solidFill>
                              <a:schemeClr val="accent1">
                                <a:lumMod val="75000"/>
                              </a:schemeClr>
                            </a:solidFill>
                            <a:latin typeface="Cambria Math" panose="02040503050406030204" pitchFamily="18" charset="0"/>
                          </a:rPr>
                          <m:t>𝒙</m:t>
                        </m:r>
                      </m:e>
                      <m:sub>
                        <m:r>
                          <a:rPr lang="en-US" altLang="zh-CN" sz="2800" b="0" i="1" dirty="0">
                            <a:solidFill>
                              <a:schemeClr val="accent1">
                                <a:lumMod val="75000"/>
                              </a:schemeClr>
                            </a:solidFill>
                            <a:latin typeface="Cambria Math" panose="02040503050406030204" pitchFamily="18" charset="0"/>
                          </a:rPr>
                          <m:t>1</m:t>
                        </m:r>
                      </m:sub>
                    </m:sSub>
                  </m:oMath>
                </a14:m>
                <a:r>
                  <a:rPr lang="en-US" altLang="zh-CN" sz="2800" dirty="0"/>
                  <a:t>/</a:t>
                </a:r>
                <a14:m>
                  <m:oMath xmlns:m="http://schemas.openxmlformats.org/officeDocument/2006/math">
                    <m:sSub>
                      <m:sSubPr>
                        <m:ctrlPr>
                          <a:rPr lang="en-US" altLang="zh-CN" sz="2800" i="1" dirty="0">
                            <a:solidFill>
                              <a:schemeClr val="accent1">
                                <a:lumMod val="75000"/>
                              </a:schemeClr>
                            </a:solidFill>
                            <a:latin typeface="Cambria Math" panose="02040503050406030204" pitchFamily="18" charset="0"/>
                          </a:rPr>
                        </m:ctrlPr>
                      </m:sSubPr>
                      <m:e>
                        <m:r>
                          <a:rPr lang="en-US" altLang="zh-CN" sz="2800" b="1" i="1" dirty="0" smtClean="0">
                            <a:solidFill>
                              <a:schemeClr val="accent1">
                                <a:lumMod val="75000"/>
                              </a:schemeClr>
                            </a:solidFill>
                            <a:latin typeface="Cambria Math" panose="02040503050406030204"/>
                          </a:rPr>
                          <m:t>𝒚</m:t>
                        </m:r>
                      </m:e>
                      <m:sub>
                        <m:r>
                          <a:rPr lang="en-US" altLang="zh-CN" sz="2800" i="1" dirty="0">
                            <a:solidFill>
                              <a:schemeClr val="accent1">
                                <a:lumMod val="75000"/>
                              </a:schemeClr>
                            </a:solidFill>
                            <a:latin typeface="Cambria Math" panose="02040503050406030204" pitchFamily="18" charset="0"/>
                          </a:rPr>
                          <m:t>1</m:t>
                        </m:r>
                      </m:sub>
                    </m:sSub>
                  </m:oMath>
                </a14:m>
                <a:endParaRPr lang="zh-CN" altLang="en-US" sz="2800" dirty="0"/>
              </a:p>
            </p:txBody>
          </p:sp>
        </mc:Choice>
        <mc:Fallback xmlns="">
          <p:sp>
            <p:nvSpPr>
              <p:cNvPr id="33" name="矩形 32"/>
              <p:cNvSpPr>
                <a:spLocks noRot="1" noChangeAspect="1" noMove="1" noResize="1" noEditPoints="1" noAdjustHandles="1" noChangeArrowheads="1" noChangeShapeType="1" noTextEdit="1"/>
              </p:cNvSpPr>
              <p:nvPr/>
            </p:nvSpPr>
            <p:spPr>
              <a:xfrm>
                <a:off x="5953480" y="4256385"/>
                <a:ext cx="1015406" cy="523220"/>
              </a:xfrm>
              <a:prstGeom prst="rect">
                <a:avLst/>
              </a:prstGeom>
              <a:blipFill rotWithShape="1">
                <a:blip r:embed="rId8"/>
                <a:stretch>
                  <a:fillRect l="-35" t="-118" r="-1274" b="114"/>
                </a:stretch>
              </a:blipFill>
            </p:spPr>
            <p:txBody>
              <a:bodyPr/>
              <a:lstStyle/>
              <a:p>
                <a:r>
                  <a:rPr lang="zh-CN" altLang="en-US">
                    <a:noFill/>
                  </a:rPr>
                  <a:t> </a:t>
                </a:r>
              </a:p>
            </p:txBody>
          </p:sp>
        </mc:Fallback>
      </mc:AlternateContent>
      <p:cxnSp>
        <p:nvCxnSpPr>
          <p:cNvPr id="3" name="直接连接符 2"/>
          <p:cNvCxnSpPr/>
          <p:nvPr/>
        </p:nvCxnSpPr>
        <p:spPr bwMode="auto">
          <a:xfrm flipV="1">
            <a:off x="3706984" y="2865270"/>
            <a:ext cx="1644945" cy="4331"/>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36" name="直接连接符 35"/>
          <p:cNvCxnSpPr/>
          <p:nvPr/>
        </p:nvCxnSpPr>
        <p:spPr bwMode="auto">
          <a:xfrm flipV="1">
            <a:off x="5419477" y="2865270"/>
            <a:ext cx="0" cy="1304643"/>
          </a:xfrm>
          <a:prstGeom prst="line">
            <a:avLst/>
          </a:prstGeom>
          <a:solidFill>
            <a:schemeClr val="accent1"/>
          </a:solidFill>
          <a:ln w="28575" cap="flat" cmpd="sng" algn="ctr">
            <a:solidFill>
              <a:schemeClr val="tx1"/>
            </a:solidFill>
            <a:prstDash val="dash"/>
            <a:round/>
            <a:headEnd type="none" w="med" len="med"/>
            <a:tailEnd type="none" w="med" len="med"/>
          </a:ln>
          <a:effectLst/>
        </p:spPr>
      </p:cxn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b="1" dirty="0">
                <a:solidFill>
                  <a:srgbClr val="0000FF"/>
                </a:solidFill>
              </a:rPr>
              <a:t>定理</a:t>
            </a:r>
            <a:r>
              <a:rPr lang="en-US" altLang="zh-CN" b="1" dirty="0">
                <a:solidFill>
                  <a:srgbClr val="0000FF"/>
                </a:solidFill>
              </a:rPr>
              <a:t>1.5.4 </a:t>
            </a:r>
            <a:r>
              <a:rPr lang="zh-CN" altLang="zh-CN" dirty="0"/>
              <a:t>内积空间必存在标准正交基</a:t>
            </a:r>
            <a:r>
              <a:rPr lang="en-US" altLang="zh-CN" dirty="0">
                <a:latin typeface="仿宋" panose="02010609060101010101" pitchFamily="49" charset="-122"/>
                <a:ea typeface="仿宋" panose="02010609060101010101" pitchFamily="49" charset="-122"/>
              </a:rPr>
              <a:t>.</a:t>
            </a:r>
            <a:endParaRPr lang="zh-CN" altLang="zh-CN" dirty="0">
              <a:latin typeface="仿宋" panose="02010609060101010101" pitchFamily="49" charset="-122"/>
              <a:ea typeface="仿宋" panose="02010609060101010101" pitchFamily="49" charset="-122"/>
            </a:endParaRPr>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p:grpSp>
        <p:nvGrpSpPr>
          <p:cNvPr id="58" name="组合 57"/>
          <p:cNvGrpSpPr/>
          <p:nvPr/>
        </p:nvGrpSpPr>
        <p:grpSpPr>
          <a:xfrm>
            <a:off x="2142523" y="2454491"/>
            <a:ext cx="4357074" cy="2093953"/>
            <a:chOff x="1297279" y="2869874"/>
            <a:chExt cx="4357074" cy="2093953"/>
          </a:xfrm>
        </p:grpSpPr>
        <p:cxnSp>
          <p:nvCxnSpPr>
            <p:cNvPr id="9" name="直接箭头连接符 8"/>
            <p:cNvCxnSpPr/>
            <p:nvPr/>
          </p:nvCxnSpPr>
          <p:spPr>
            <a:xfrm>
              <a:off x="2846041" y="4581128"/>
              <a:ext cx="280831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2843808" y="3284984"/>
              <a:ext cx="1730425" cy="1296144"/>
            </a:xfrm>
            <a:prstGeom prst="straightConnector1">
              <a:avLst/>
            </a:prstGeom>
            <a:ln w="38100">
              <a:solidFill>
                <a:srgbClr val="66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矩形 14"/>
                <p:cNvSpPr/>
                <p:nvPr/>
              </p:nvSpPr>
              <p:spPr>
                <a:xfrm>
                  <a:off x="3979928" y="2869874"/>
                  <a:ext cx="5821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solidFill>
                                  <a:srgbClr val="6600FF"/>
                                </a:solidFill>
                                <a:latin typeface="Cambria Math" panose="02040503050406030204" pitchFamily="18" charset="0"/>
                              </a:rPr>
                            </m:ctrlPr>
                          </m:sSubPr>
                          <m:e>
                            <m:r>
                              <a:rPr lang="en-US" altLang="zh-CN" sz="2400" b="1" i="1" dirty="0">
                                <a:solidFill>
                                  <a:srgbClr val="6600FF"/>
                                </a:solidFill>
                                <a:latin typeface="Cambria Math" panose="02040503050406030204" pitchFamily="18" charset="0"/>
                              </a:rPr>
                              <m:t>𝒙</m:t>
                            </m:r>
                          </m:e>
                          <m:sub>
                            <m:r>
                              <a:rPr lang="en-US" altLang="zh-CN" sz="2400" b="0" i="1" dirty="0" smtClean="0">
                                <a:solidFill>
                                  <a:srgbClr val="6600FF"/>
                                </a:solidFill>
                                <a:latin typeface="Cambria Math" panose="02040503050406030204" pitchFamily="18" charset="0"/>
                              </a:rPr>
                              <m:t>2</m:t>
                            </m:r>
                          </m:sub>
                        </m:sSub>
                      </m:oMath>
                    </m:oMathPara>
                  </a14:m>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3979928" y="2869874"/>
                  <a:ext cx="582146" cy="46166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3979928" y="4560268"/>
                  <a:ext cx="887872" cy="3262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dirty="0" smtClean="0">
                                <a:solidFill>
                                  <a:srgbClr val="FF0000"/>
                                </a:solidFill>
                                <a:latin typeface="Cambria Math" panose="02040503050406030204" pitchFamily="18" charset="0"/>
                              </a:rPr>
                            </m:ctrlPr>
                          </m:sSubPr>
                          <m:e>
                            <m:r>
                              <m:rPr>
                                <m:sty m:val="p"/>
                              </m:rPr>
                              <a:rPr lang="en-US" altLang="zh-CN" sz="1400" b="0" i="0" dirty="0" smtClean="0">
                                <a:solidFill>
                                  <a:srgbClr val="FF0000"/>
                                </a:solidFill>
                                <a:latin typeface="Cambria Math" panose="02040503050406030204"/>
                              </a:rPr>
                              <m:t>Proj</m:t>
                            </m:r>
                          </m:e>
                          <m:sub>
                            <m:sSub>
                              <m:sSubPr>
                                <m:ctrlPr>
                                  <a:rPr lang="en-US" altLang="zh-CN" sz="1400" b="0" i="1" dirty="0">
                                    <a:solidFill>
                                      <a:srgbClr val="FF0000"/>
                                    </a:solidFill>
                                    <a:latin typeface="Cambria Math" panose="02040503050406030204" pitchFamily="18" charset="0"/>
                                  </a:rPr>
                                </m:ctrlPr>
                              </m:sSubPr>
                              <m:e>
                                <m:r>
                                  <a:rPr lang="en-US" altLang="zh-CN" sz="1400" b="1" i="1" dirty="0">
                                    <a:solidFill>
                                      <a:srgbClr val="FF0000"/>
                                    </a:solidFill>
                                    <a:latin typeface="Cambria Math" panose="02040503050406030204" pitchFamily="18" charset="0"/>
                                  </a:rPr>
                                  <m:t>𝒙</m:t>
                                </m:r>
                              </m:e>
                              <m:sub>
                                <m:r>
                                  <a:rPr lang="en-US" altLang="zh-CN" sz="1400" b="0" i="1" dirty="0" smtClean="0">
                                    <a:solidFill>
                                      <a:srgbClr val="FF0000"/>
                                    </a:solidFill>
                                    <a:latin typeface="Cambria Math" panose="02040503050406030204"/>
                                  </a:rPr>
                                  <m:t>1</m:t>
                                </m:r>
                              </m:sub>
                            </m:sSub>
                          </m:sub>
                        </m:sSub>
                        <m:sSub>
                          <m:sSubPr>
                            <m:ctrlPr>
                              <a:rPr lang="en-US" altLang="zh-CN" sz="1400" b="0" i="1" dirty="0">
                                <a:solidFill>
                                  <a:srgbClr val="FF0000"/>
                                </a:solidFill>
                                <a:latin typeface="Cambria Math" panose="02040503050406030204" pitchFamily="18" charset="0"/>
                              </a:rPr>
                            </m:ctrlPr>
                          </m:sSubPr>
                          <m:e>
                            <m:r>
                              <a:rPr lang="en-US" altLang="zh-CN" sz="1400" b="1" i="1" dirty="0">
                                <a:solidFill>
                                  <a:srgbClr val="FF0000"/>
                                </a:solidFill>
                                <a:latin typeface="Cambria Math" panose="02040503050406030204" pitchFamily="18" charset="0"/>
                              </a:rPr>
                              <m:t>𝒙</m:t>
                            </m:r>
                          </m:e>
                          <m:sub>
                            <m:r>
                              <a:rPr lang="en-US" altLang="zh-CN" sz="1400" b="0" i="1" dirty="0">
                                <a:solidFill>
                                  <a:srgbClr val="FF0000"/>
                                </a:solidFill>
                                <a:latin typeface="Cambria Math" panose="02040503050406030204" pitchFamily="18" charset="0"/>
                              </a:rPr>
                              <m:t>2</m:t>
                            </m:r>
                          </m:sub>
                        </m:sSub>
                      </m:oMath>
                    </m:oMathPara>
                  </a14:m>
                  <a:endParaRPr lang="zh-CN" altLang="en-US" sz="1400" dirty="0">
                    <a:solidFill>
                      <a:srgbClr val="FF0000"/>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3979928" y="4560268"/>
                  <a:ext cx="887872" cy="326243"/>
                </a:xfrm>
                <a:prstGeom prst="rect">
                  <a:avLst/>
                </a:prstGeom>
                <a:blipFill rotWithShape="1">
                  <a:blip r:embed="rId3"/>
                </a:blipFill>
              </p:spPr>
              <p:txBody>
                <a:bodyPr/>
                <a:lstStyle/>
                <a:p>
                  <a:r>
                    <a:rPr lang="zh-CN" altLang="en-US">
                      <a:noFill/>
                    </a:rPr>
                    <a:t> </a:t>
                  </a:r>
                </a:p>
              </p:txBody>
            </p:sp>
          </mc:Fallback>
        </mc:AlternateContent>
        <p:cxnSp>
          <p:nvCxnSpPr>
            <p:cNvPr id="19" name="直接箭头连接符 18"/>
            <p:cNvCxnSpPr/>
            <p:nvPr/>
          </p:nvCxnSpPr>
          <p:spPr>
            <a:xfrm>
              <a:off x="2846041" y="4581128"/>
              <a:ext cx="172819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1740434" y="3119718"/>
              <a:ext cx="1121306" cy="146141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p:cNvSpPr/>
                <p:nvPr/>
              </p:nvSpPr>
              <p:spPr>
                <a:xfrm>
                  <a:off x="1297279" y="3193969"/>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dirty="0" smtClean="0">
                                <a:solidFill>
                                  <a:srgbClr val="00B050"/>
                                </a:solidFill>
                                <a:latin typeface="Cambria Math" panose="02040503050406030204" pitchFamily="18" charset="0"/>
                              </a:rPr>
                            </m:ctrlPr>
                          </m:sSubPr>
                          <m:e>
                            <m:r>
                              <a:rPr lang="en-US" altLang="zh-CN" sz="2800" b="1" i="1" dirty="0">
                                <a:solidFill>
                                  <a:srgbClr val="00B050"/>
                                </a:solidFill>
                                <a:latin typeface="Cambria Math" panose="02040503050406030204" pitchFamily="18" charset="0"/>
                              </a:rPr>
                              <m:t>𝒙</m:t>
                            </m:r>
                          </m:e>
                          <m:sub>
                            <m:r>
                              <a:rPr lang="en-US" altLang="zh-CN" sz="2800" b="0" i="1" dirty="0" smtClean="0">
                                <a:solidFill>
                                  <a:srgbClr val="00B050"/>
                                </a:solidFill>
                                <a:latin typeface="Cambria Math" panose="02040503050406030204"/>
                              </a:rPr>
                              <m:t>3</m:t>
                            </m:r>
                          </m:sub>
                        </m:sSub>
                      </m:oMath>
                    </m:oMathPara>
                  </a14:m>
                  <a:endParaRPr lang="zh-CN" altLang="en-US" sz="2800" dirty="0"/>
                </a:p>
              </p:txBody>
            </p:sp>
          </mc:Choice>
          <mc:Fallback xmlns="">
            <p:sp>
              <p:nvSpPr>
                <p:cNvPr id="23" name="矩形 22"/>
                <p:cNvSpPr>
                  <a:spLocks noRot="1" noChangeAspect="1" noMove="1" noResize="1" noEditPoints="1" noAdjustHandles="1" noChangeArrowheads="1" noChangeShapeType="1" noTextEdit="1"/>
                </p:cNvSpPr>
                <p:nvPr/>
              </p:nvSpPr>
              <p:spPr>
                <a:xfrm>
                  <a:off x="1297279" y="3193969"/>
                  <a:ext cx="648383" cy="523220"/>
                </a:xfrm>
                <a:prstGeom prst="rect">
                  <a:avLst/>
                </a:prstGeom>
                <a:blipFill rotWithShape="1">
                  <a:blip r:embed="rId4"/>
                </a:blipFill>
              </p:spPr>
              <p:txBody>
                <a:bodyPr/>
                <a:lstStyle/>
                <a:p>
                  <a:r>
                    <a:rPr lang="zh-CN" altLang="en-US">
                      <a:noFill/>
                    </a:rPr>
                    <a:t> </a:t>
                  </a:r>
                </a:p>
              </p:txBody>
            </p:sp>
          </mc:Fallback>
        </mc:AlternateContent>
        <p:cxnSp>
          <p:nvCxnSpPr>
            <p:cNvPr id="24" name="直接箭头连接符 23"/>
            <p:cNvCxnSpPr/>
            <p:nvPr/>
          </p:nvCxnSpPr>
          <p:spPr>
            <a:xfrm flipV="1">
              <a:off x="2861740" y="3289151"/>
              <a:ext cx="0" cy="129614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矩形 24"/>
                <p:cNvSpPr/>
                <p:nvPr/>
              </p:nvSpPr>
              <p:spPr>
                <a:xfrm>
                  <a:off x="2942131" y="2928516"/>
                  <a:ext cx="46614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solidFill>
                                  <a:srgbClr val="00B0F0"/>
                                </a:solidFill>
                                <a:latin typeface="Cambria Math" panose="02040503050406030204" pitchFamily="18" charset="0"/>
                              </a:rPr>
                            </m:ctrlPr>
                          </m:sSubPr>
                          <m:e>
                            <m:r>
                              <a:rPr lang="en-US" altLang="zh-CN" sz="2400" b="1" i="1" dirty="0" smtClean="0">
                                <a:solidFill>
                                  <a:srgbClr val="00B0F0"/>
                                </a:solidFill>
                                <a:latin typeface="Cambria Math" panose="02040503050406030204" pitchFamily="18" charset="0"/>
                              </a:rPr>
                              <m:t>𝒚</m:t>
                            </m:r>
                          </m:e>
                          <m:sub>
                            <m:r>
                              <a:rPr lang="en-US" altLang="zh-CN" sz="2400" b="0" i="1" dirty="0" smtClean="0">
                                <a:solidFill>
                                  <a:srgbClr val="00B0F0"/>
                                </a:solidFill>
                                <a:latin typeface="Cambria Math" panose="02040503050406030204" pitchFamily="18" charset="0"/>
                              </a:rPr>
                              <m:t>2</m:t>
                            </m:r>
                          </m:sub>
                        </m:sSub>
                      </m:oMath>
                    </m:oMathPara>
                  </a14:m>
                  <a:endParaRPr lang="zh-CN" altLang="en-US" sz="2400" dirty="0"/>
                </a:p>
              </p:txBody>
            </p:sp>
          </mc:Choice>
          <mc:Fallback xmlns="">
            <p:sp>
              <p:nvSpPr>
                <p:cNvPr id="25" name="矩形 24"/>
                <p:cNvSpPr>
                  <a:spLocks noRot="1" noChangeAspect="1" noMove="1" noResize="1" noEditPoints="1" noAdjustHandles="1" noChangeArrowheads="1" noChangeShapeType="1" noTextEdit="1"/>
                </p:cNvSpPr>
                <p:nvPr/>
              </p:nvSpPr>
              <p:spPr>
                <a:xfrm>
                  <a:off x="2942131" y="2928516"/>
                  <a:ext cx="466143" cy="461665"/>
                </a:xfrm>
                <a:prstGeom prst="rect">
                  <a:avLst/>
                </a:prstGeom>
                <a:blipFill rotWithShape="1">
                  <a:blip r:embed="rId5"/>
                </a:blipFill>
              </p:spPr>
              <p:txBody>
                <a:bodyPr/>
                <a:lstStyle/>
                <a:p>
                  <a:r>
                    <a:rPr lang="zh-CN" altLang="en-US">
                      <a:noFill/>
                    </a:rPr>
                    <a:t> </a:t>
                  </a:r>
                </a:p>
              </p:txBody>
            </p:sp>
          </mc:Fallback>
        </mc:AlternateContent>
        <p:cxnSp>
          <p:nvCxnSpPr>
            <p:cNvPr id="7" name="直接连接符 6"/>
            <p:cNvCxnSpPr/>
            <p:nvPr/>
          </p:nvCxnSpPr>
          <p:spPr bwMode="auto">
            <a:xfrm>
              <a:off x="1740434" y="3119718"/>
              <a:ext cx="1991632" cy="1417704"/>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26" name="直接连接符 25"/>
            <p:cNvCxnSpPr/>
            <p:nvPr/>
          </p:nvCxnSpPr>
          <p:spPr bwMode="auto">
            <a:xfrm>
              <a:off x="1740434" y="3131484"/>
              <a:ext cx="1105607" cy="407013"/>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28" name="直接箭头连接符 27"/>
            <p:cNvCxnSpPr/>
            <p:nvPr/>
          </p:nvCxnSpPr>
          <p:spPr>
            <a:xfrm>
              <a:off x="2846041" y="4581128"/>
              <a:ext cx="9373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矩形 29"/>
                <p:cNvSpPr/>
                <p:nvPr/>
              </p:nvSpPr>
              <p:spPr>
                <a:xfrm>
                  <a:off x="2843808" y="4569674"/>
                  <a:ext cx="891078" cy="3275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dirty="0" smtClean="0">
                                <a:solidFill>
                                  <a:schemeClr val="tx1"/>
                                </a:solidFill>
                                <a:latin typeface="Cambria Math" panose="02040503050406030204" pitchFamily="18" charset="0"/>
                              </a:rPr>
                            </m:ctrlPr>
                          </m:sSubPr>
                          <m:e>
                            <m:r>
                              <m:rPr>
                                <m:sty m:val="p"/>
                              </m:rPr>
                              <a:rPr lang="en-US" altLang="zh-CN" sz="1400" b="0" i="0" dirty="0" smtClean="0">
                                <a:solidFill>
                                  <a:schemeClr val="tx1"/>
                                </a:solidFill>
                                <a:latin typeface="Cambria Math" panose="02040503050406030204"/>
                              </a:rPr>
                              <m:t>Proj</m:t>
                            </m:r>
                          </m:e>
                          <m:sub>
                            <m:sSub>
                              <m:sSubPr>
                                <m:ctrlPr>
                                  <a:rPr lang="en-US" altLang="zh-CN" sz="1400" b="0" i="1" dirty="0">
                                    <a:solidFill>
                                      <a:schemeClr val="tx1"/>
                                    </a:solidFill>
                                    <a:latin typeface="Cambria Math" panose="02040503050406030204" pitchFamily="18" charset="0"/>
                                  </a:rPr>
                                </m:ctrlPr>
                              </m:sSubPr>
                              <m:e>
                                <m:r>
                                  <a:rPr lang="en-US" altLang="zh-CN" sz="1400" b="1" i="1" dirty="0" smtClean="0">
                                    <a:solidFill>
                                      <a:schemeClr val="tx1"/>
                                    </a:solidFill>
                                    <a:latin typeface="Cambria Math" panose="02040503050406030204"/>
                                  </a:rPr>
                                  <m:t>𝒚</m:t>
                                </m:r>
                              </m:e>
                              <m:sub>
                                <m:r>
                                  <a:rPr lang="en-US" altLang="zh-CN" sz="1400" b="0" i="1" dirty="0" smtClean="0">
                                    <a:solidFill>
                                      <a:schemeClr val="tx1"/>
                                    </a:solidFill>
                                    <a:latin typeface="Cambria Math" panose="02040503050406030204"/>
                                  </a:rPr>
                                  <m:t>1</m:t>
                                </m:r>
                              </m:sub>
                            </m:sSub>
                          </m:sub>
                        </m:sSub>
                        <m:sSub>
                          <m:sSubPr>
                            <m:ctrlPr>
                              <a:rPr lang="en-US" altLang="zh-CN" sz="1400" b="0" i="1" dirty="0">
                                <a:solidFill>
                                  <a:schemeClr val="tx1"/>
                                </a:solidFill>
                                <a:latin typeface="Cambria Math" panose="02040503050406030204" pitchFamily="18" charset="0"/>
                              </a:rPr>
                            </m:ctrlPr>
                          </m:sSubPr>
                          <m:e>
                            <m:r>
                              <a:rPr lang="en-US" altLang="zh-CN" sz="1400" b="1" i="1" dirty="0">
                                <a:solidFill>
                                  <a:schemeClr val="tx1"/>
                                </a:solidFill>
                                <a:latin typeface="Cambria Math" panose="02040503050406030204" pitchFamily="18" charset="0"/>
                              </a:rPr>
                              <m:t>𝒙</m:t>
                            </m:r>
                          </m:e>
                          <m:sub>
                            <m:r>
                              <a:rPr lang="en-US" altLang="zh-CN" sz="1400" b="0" i="1" dirty="0" smtClean="0">
                                <a:solidFill>
                                  <a:schemeClr val="tx1"/>
                                </a:solidFill>
                                <a:latin typeface="Cambria Math" panose="02040503050406030204"/>
                              </a:rPr>
                              <m:t>3</m:t>
                            </m:r>
                          </m:sub>
                        </m:sSub>
                      </m:oMath>
                    </m:oMathPara>
                  </a14:m>
                  <a:endParaRPr lang="zh-CN" altLang="en-US" sz="1400" dirty="0">
                    <a:solidFill>
                      <a:schemeClr val="tx1"/>
                    </a:solidFill>
                  </a:endParaRPr>
                </a:p>
              </p:txBody>
            </p:sp>
          </mc:Choice>
          <mc:Fallback xmlns="">
            <p:sp>
              <p:nvSpPr>
                <p:cNvPr id="30" name="矩形 29"/>
                <p:cNvSpPr>
                  <a:spLocks noRot="1" noChangeAspect="1" noMove="1" noResize="1" noEditPoints="1" noAdjustHandles="1" noChangeArrowheads="1" noChangeShapeType="1" noTextEdit="1"/>
                </p:cNvSpPr>
                <p:nvPr/>
              </p:nvSpPr>
              <p:spPr>
                <a:xfrm>
                  <a:off x="2843808" y="4569674"/>
                  <a:ext cx="891078" cy="327526"/>
                </a:xfrm>
                <a:prstGeom prst="rect">
                  <a:avLst/>
                </a:prstGeom>
                <a:blipFill rotWithShape="1">
                  <a:blip r:embed="rId6"/>
                </a:blipFill>
              </p:spPr>
              <p:txBody>
                <a:bodyPr/>
                <a:lstStyle/>
                <a:p>
                  <a:r>
                    <a:rPr lang="zh-CN" altLang="en-US">
                      <a:noFill/>
                    </a:rPr>
                    <a:t> </a:t>
                  </a:r>
                </a:p>
              </p:txBody>
            </p:sp>
          </mc:Fallback>
        </mc:AlternateContent>
        <p:cxnSp>
          <p:nvCxnSpPr>
            <p:cNvPr id="31" name="直接箭头连接符 30"/>
            <p:cNvCxnSpPr/>
            <p:nvPr/>
          </p:nvCxnSpPr>
          <p:spPr>
            <a:xfrm flipV="1">
              <a:off x="2860417" y="3538497"/>
              <a:ext cx="0" cy="1046961"/>
            </a:xfrm>
            <a:prstGeom prst="straightConnector1">
              <a:avLst/>
            </a:prstGeom>
            <a:ln w="38100">
              <a:solidFill>
                <a:srgbClr val="FF66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矩形 33"/>
                <p:cNvSpPr/>
                <p:nvPr/>
              </p:nvSpPr>
              <p:spPr>
                <a:xfrm>
                  <a:off x="2051053" y="3541332"/>
                  <a:ext cx="891078" cy="3275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dirty="0" smtClean="0">
                                <a:solidFill>
                                  <a:srgbClr val="FF6600"/>
                                </a:solidFill>
                                <a:latin typeface="Cambria Math" panose="02040503050406030204" pitchFamily="18" charset="0"/>
                              </a:rPr>
                            </m:ctrlPr>
                          </m:sSubPr>
                          <m:e>
                            <m:r>
                              <m:rPr>
                                <m:sty m:val="p"/>
                              </m:rPr>
                              <a:rPr lang="en-US" altLang="zh-CN" sz="1400" b="0" i="0" dirty="0" smtClean="0">
                                <a:solidFill>
                                  <a:srgbClr val="FF6600"/>
                                </a:solidFill>
                                <a:latin typeface="Cambria Math" panose="02040503050406030204"/>
                              </a:rPr>
                              <m:t>Proj</m:t>
                            </m:r>
                          </m:e>
                          <m:sub>
                            <m:sSub>
                              <m:sSubPr>
                                <m:ctrlPr>
                                  <a:rPr lang="en-US" altLang="zh-CN" sz="1400" b="0" i="1" dirty="0">
                                    <a:solidFill>
                                      <a:srgbClr val="FF6600"/>
                                    </a:solidFill>
                                    <a:latin typeface="Cambria Math" panose="02040503050406030204" pitchFamily="18" charset="0"/>
                                  </a:rPr>
                                </m:ctrlPr>
                              </m:sSubPr>
                              <m:e>
                                <m:r>
                                  <a:rPr lang="en-US" altLang="zh-CN" sz="1400" b="1" i="1" dirty="0" smtClean="0">
                                    <a:solidFill>
                                      <a:srgbClr val="FF6600"/>
                                    </a:solidFill>
                                    <a:latin typeface="Cambria Math" panose="02040503050406030204"/>
                                  </a:rPr>
                                  <m:t>𝒚</m:t>
                                </m:r>
                              </m:e>
                              <m:sub>
                                <m:r>
                                  <a:rPr lang="en-US" altLang="zh-CN" sz="1400" b="0" i="1" dirty="0" smtClean="0">
                                    <a:solidFill>
                                      <a:srgbClr val="FF6600"/>
                                    </a:solidFill>
                                    <a:latin typeface="Cambria Math" panose="02040503050406030204"/>
                                  </a:rPr>
                                  <m:t>2</m:t>
                                </m:r>
                              </m:sub>
                            </m:sSub>
                          </m:sub>
                        </m:sSub>
                        <m:sSub>
                          <m:sSubPr>
                            <m:ctrlPr>
                              <a:rPr lang="en-US" altLang="zh-CN" sz="1400" b="0" i="1" dirty="0">
                                <a:solidFill>
                                  <a:srgbClr val="FF6600"/>
                                </a:solidFill>
                                <a:latin typeface="Cambria Math" panose="02040503050406030204" pitchFamily="18" charset="0"/>
                              </a:rPr>
                            </m:ctrlPr>
                          </m:sSubPr>
                          <m:e>
                            <m:r>
                              <a:rPr lang="en-US" altLang="zh-CN" sz="1400" b="1" i="1" dirty="0">
                                <a:solidFill>
                                  <a:srgbClr val="FF6600"/>
                                </a:solidFill>
                                <a:latin typeface="Cambria Math" panose="02040503050406030204" pitchFamily="18" charset="0"/>
                              </a:rPr>
                              <m:t>𝒙</m:t>
                            </m:r>
                          </m:e>
                          <m:sub>
                            <m:r>
                              <a:rPr lang="en-US" altLang="zh-CN" sz="1400" b="0" i="1" dirty="0" smtClean="0">
                                <a:solidFill>
                                  <a:srgbClr val="FF6600"/>
                                </a:solidFill>
                                <a:latin typeface="Cambria Math" panose="02040503050406030204"/>
                              </a:rPr>
                              <m:t>3</m:t>
                            </m:r>
                          </m:sub>
                        </m:sSub>
                      </m:oMath>
                    </m:oMathPara>
                  </a14:m>
                  <a:endParaRPr lang="zh-CN" altLang="en-US" sz="1400" dirty="0">
                    <a:solidFill>
                      <a:srgbClr val="FF6600"/>
                    </a:solidFill>
                  </a:endParaRPr>
                </a:p>
              </p:txBody>
            </p:sp>
          </mc:Choice>
          <mc:Fallback xmlns="">
            <p:sp>
              <p:nvSpPr>
                <p:cNvPr id="34" name="矩形 33"/>
                <p:cNvSpPr>
                  <a:spLocks noRot="1" noChangeAspect="1" noMove="1" noResize="1" noEditPoints="1" noAdjustHandles="1" noChangeArrowheads="1" noChangeShapeType="1" noTextEdit="1"/>
                </p:cNvSpPr>
                <p:nvPr/>
              </p:nvSpPr>
              <p:spPr>
                <a:xfrm>
                  <a:off x="2051053" y="3541332"/>
                  <a:ext cx="891078" cy="327526"/>
                </a:xfrm>
                <a:prstGeom prst="rect">
                  <a:avLst/>
                </a:prstGeom>
                <a:blipFill rotWithShape="1">
                  <a:blip r:embed="rId7"/>
                </a:blipFill>
              </p:spPr>
              <p:txBody>
                <a:bodyPr/>
                <a:lstStyle/>
                <a:p>
                  <a:r>
                    <a:rPr lang="zh-CN" altLang="en-US">
                      <a:noFill/>
                    </a:rPr>
                    <a:t> </a:t>
                  </a:r>
                </a:p>
              </p:txBody>
            </p:sp>
          </mc:Fallback>
        </mc:AlternateContent>
        <p:cxnSp>
          <p:nvCxnSpPr>
            <p:cNvPr id="37" name="直接箭头连接符 36"/>
            <p:cNvCxnSpPr/>
            <p:nvPr/>
          </p:nvCxnSpPr>
          <p:spPr>
            <a:xfrm flipV="1">
              <a:off x="2889197" y="3565392"/>
              <a:ext cx="877372" cy="97203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auto">
            <a:xfrm>
              <a:off x="3766569" y="3538497"/>
              <a:ext cx="0" cy="1042631"/>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45" name="直接连接符 44"/>
            <p:cNvCxnSpPr/>
            <p:nvPr/>
          </p:nvCxnSpPr>
          <p:spPr bwMode="auto">
            <a:xfrm flipH="1" flipV="1">
              <a:off x="2846041" y="3538497"/>
              <a:ext cx="920528" cy="26895"/>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50" name="直接箭头连接符 49"/>
            <p:cNvCxnSpPr/>
            <p:nvPr/>
          </p:nvCxnSpPr>
          <p:spPr>
            <a:xfrm flipH="1" flipV="1">
              <a:off x="1740434" y="3119718"/>
              <a:ext cx="2026136" cy="44567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p:cNvSpPr txBox="1"/>
                <p:nvPr/>
              </p:nvSpPr>
              <p:spPr>
                <a:xfrm>
                  <a:off x="2599122" y="4534089"/>
                  <a:ext cx="290075" cy="399289"/>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i="1" smtClean="0">
                            <a:solidFill>
                              <a:schemeClr val="tx1"/>
                            </a:solidFill>
                            <a:latin typeface="Cambria Math" panose="02040503050406030204"/>
                          </a:rPr>
                          <m:t>𝑂</m:t>
                        </m:r>
                      </m:oMath>
                    </m:oMathPara>
                  </a14:m>
                  <a:endParaRPr lang="zh-CN" altLang="en-US" sz="2400" i="1" dirty="0">
                    <a:solidFill>
                      <a:schemeClr val="tx1"/>
                    </a:solidFill>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2599122" y="4534089"/>
                  <a:ext cx="290075" cy="399289"/>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1450359" y="2881364"/>
                  <a:ext cx="290075" cy="399289"/>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a:rPr>
                          <m:t>𝐴</m:t>
                        </m:r>
                      </m:oMath>
                    </m:oMathPara>
                  </a14:m>
                  <a:endParaRPr lang="zh-CN" altLang="en-US" sz="2400" i="1" dirty="0">
                    <a:solidFill>
                      <a:schemeClr val="tx1"/>
                    </a:solidFill>
                  </a:endParaRPr>
                </a:p>
              </p:txBody>
            </p:sp>
          </mc:Choice>
          <mc:Fallback xmlns="">
            <p:sp>
              <p:nvSpPr>
                <p:cNvPr id="54" name="TextBox 53"/>
                <p:cNvSpPr txBox="1">
                  <a:spLocks noRot="1" noChangeAspect="1" noMove="1" noResize="1" noEditPoints="1" noAdjustHandles="1" noChangeArrowheads="1" noChangeShapeType="1" noTextEdit="1"/>
                </p:cNvSpPr>
                <p:nvPr/>
              </p:nvSpPr>
              <p:spPr>
                <a:xfrm>
                  <a:off x="1450359" y="2881364"/>
                  <a:ext cx="290075" cy="399289"/>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2889197" y="3469569"/>
                  <a:ext cx="290075" cy="399289"/>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a:rPr>
                          <m:t>𝐵</m:t>
                        </m:r>
                      </m:oMath>
                    </m:oMathPara>
                  </a14:m>
                  <a:endParaRPr lang="zh-CN" altLang="en-US" sz="2400" i="1" dirty="0">
                    <a:solidFill>
                      <a:schemeClr val="tx1"/>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2889197" y="3469569"/>
                  <a:ext cx="290075" cy="399289"/>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3765720" y="3255934"/>
                  <a:ext cx="290075" cy="399289"/>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a:rPr>
                          <m:t>𝐷</m:t>
                        </m:r>
                      </m:oMath>
                    </m:oMathPara>
                  </a14:m>
                  <a:endParaRPr lang="zh-CN" altLang="en-US" sz="2400" i="1" dirty="0">
                    <a:solidFill>
                      <a:schemeClr val="tx1"/>
                    </a:solidFill>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3765720" y="3255934"/>
                  <a:ext cx="290075" cy="399289"/>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3689853" y="4564538"/>
                  <a:ext cx="290075" cy="399289"/>
                </a:xfrm>
                <a:prstGeom prst="rect">
                  <a:avLst/>
                </a:prstGeom>
              </p:spPr>
              <p:txBody>
                <a:bodyPr vert="horz" wrap="square" lIns="91440" tIns="45720" rIns="91440" bIns="45720" rtlCol="0">
                  <a:no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a:rPr>
                          <m:t>𝐶</m:t>
                        </m:r>
                      </m:oMath>
                    </m:oMathPara>
                  </a14:m>
                  <a:endParaRPr lang="zh-CN" altLang="en-US" sz="2400" i="1" dirty="0">
                    <a:solidFill>
                      <a:schemeClr val="tx1"/>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3689853" y="4564538"/>
                  <a:ext cx="290075" cy="399289"/>
                </a:xfrm>
                <a:prstGeom prst="rect">
                  <a:avLst/>
                </a:prstGeom>
                <a:blipFill rotWithShape="1">
                  <a:blip r:embed="rId12"/>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0" name="TextBox 59"/>
              <p:cNvSpPr txBox="1"/>
              <p:nvPr/>
            </p:nvSpPr>
            <p:spPr>
              <a:xfrm>
                <a:off x="2078530" y="4748733"/>
                <a:ext cx="5213618" cy="948978"/>
              </a:xfrm>
              <a:prstGeom prst="rect">
                <a:avLst/>
              </a:prstGeom>
            </p:spPr>
            <p:txBody>
              <a:bodyPr vert="horz" wrap="square" lIns="91440" tIns="45720" rIns="91440" bIns="45720" rtlCol="0">
                <a:noAutofit/>
              </a:bodyPr>
              <a:lstStyle/>
              <a:p>
                <a:pPr>
                  <a:lnSpc>
                    <a:spcPct val="140000"/>
                  </a:lnSpc>
                </a:pPr>
                <a14:m>
                  <m:oMathPara xmlns:m="http://schemas.openxmlformats.org/officeDocument/2006/math">
                    <m:oMathParaPr>
                      <m:jc m:val="centerGroup"/>
                    </m:oMathParaPr>
                    <m:oMath xmlns:m="http://schemas.openxmlformats.org/officeDocument/2006/math">
                      <m:acc>
                        <m:accPr>
                          <m:chr m:val="⃗"/>
                          <m:ctrlPr>
                            <a:rPr lang="en-US" altLang="zh-CN" sz="2800" i="1" dirty="0" smtClean="0">
                              <a:solidFill>
                                <a:srgbClr val="FFFF00"/>
                              </a:solidFill>
                              <a:latin typeface="Cambria Math" panose="02040503050406030204" pitchFamily="18" charset="0"/>
                            </a:rPr>
                          </m:ctrlPr>
                        </m:accPr>
                        <m:e>
                          <m:r>
                            <a:rPr lang="en-US" altLang="zh-CN" sz="2800" b="0" i="1" dirty="0" smtClean="0">
                              <a:solidFill>
                                <a:srgbClr val="FFFF00"/>
                              </a:solidFill>
                              <a:latin typeface="Cambria Math" panose="02040503050406030204"/>
                            </a:rPr>
                            <m:t>𝐴𝐷</m:t>
                          </m:r>
                        </m:e>
                      </m:acc>
                      <m:r>
                        <a:rPr lang="en-US" altLang="zh-CN" sz="2800" b="0" i="1" dirty="0" smtClean="0">
                          <a:solidFill>
                            <a:srgbClr val="00B050"/>
                          </a:solidFill>
                          <a:latin typeface="Cambria Math" panose="02040503050406030204"/>
                        </a:rPr>
                        <m:t>=</m:t>
                      </m:r>
                      <m:sSub>
                        <m:sSubPr>
                          <m:ctrlPr>
                            <a:rPr lang="en-US" altLang="zh-CN" sz="2800" i="1" dirty="0">
                              <a:solidFill>
                                <a:srgbClr val="00B050"/>
                              </a:solidFill>
                              <a:latin typeface="Cambria Math" panose="02040503050406030204" pitchFamily="18" charset="0"/>
                            </a:rPr>
                          </m:ctrlPr>
                        </m:sSubPr>
                        <m:e>
                          <m:r>
                            <a:rPr lang="en-US" altLang="zh-CN" sz="2800" b="1" i="1" dirty="0">
                              <a:solidFill>
                                <a:srgbClr val="00B050"/>
                              </a:solidFill>
                              <a:latin typeface="Cambria Math" panose="02040503050406030204" pitchFamily="18" charset="0"/>
                            </a:rPr>
                            <m:t>𝒙</m:t>
                          </m:r>
                        </m:e>
                        <m:sub>
                          <m:r>
                            <a:rPr lang="en-US" altLang="zh-CN" sz="2800" i="1" dirty="0">
                              <a:solidFill>
                                <a:srgbClr val="00B050"/>
                              </a:solidFill>
                              <a:latin typeface="Cambria Math" panose="02040503050406030204"/>
                            </a:rPr>
                            <m:t>3</m:t>
                          </m:r>
                        </m:sub>
                      </m:sSub>
                      <m:r>
                        <a:rPr lang="en-US" altLang="zh-CN" sz="2800" b="0" i="1" dirty="0" smtClean="0">
                          <a:solidFill>
                            <a:schemeClr val="tx1"/>
                          </a:solidFill>
                          <a:latin typeface="Cambria Math" panose="02040503050406030204"/>
                        </a:rPr>
                        <m:t>−</m:t>
                      </m:r>
                      <m:sSub>
                        <m:sSubPr>
                          <m:ctrlPr>
                            <a:rPr lang="en-US" altLang="zh-CN" sz="2800" i="1" dirty="0">
                              <a:latin typeface="Cambria Math" panose="02040503050406030204" pitchFamily="18" charset="0"/>
                            </a:rPr>
                          </m:ctrlPr>
                        </m:sSubPr>
                        <m:e>
                          <m:r>
                            <m:rPr>
                              <m:sty m:val="p"/>
                            </m:rPr>
                            <a:rPr lang="en-US" altLang="zh-CN" sz="2800" dirty="0">
                              <a:latin typeface="Cambria Math" panose="02040503050406030204"/>
                            </a:rPr>
                            <m:t>Proj</m:t>
                          </m:r>
                        </m:e>
                        <m:sub>
                          <m:sSub>
                            <m:sSubPr>
                              <m:ctrlPr>
                                <a:rPr lang="en-US" altLang="zh-CN" sz="2800" i="1" dirty="0">
                                  <a:latin typeface="Cambria Math" panose="02040503050406030204" pitchFamily="18" charset="0"/>
                                </a:rPr>
                              </m:ctrlPr>
                            </m:sSubPr>
                            <m:e>
                              <m:r>
                                <a:rPr lang="en-US" altLang="zh-CN" sz="2800" b="1" i="1" dirty="0">
                                  <a:latin typeface="Cambria Math" panose="02040503050406030204"/>
                                </a:rPr>
                                <m:t>𝒚</m:t>
                              </m:r>
                            </m:e>
                            <m:sub>
                              <m:r>
                                <a:rPr lang="en-US" altLang="zh-CN" sz="2800" i="1" dirty="0">
                                  <a:latin typeface="Cambria Math" panose="02040503050406030204"/>
                                </a:rPr>
                                <m:t>1</m:t>
                              </m:r>
                            </m:sub>
                          </m:sSub>
                        </m:sub>
                      </m:sSub>
                      <m:sSub>
                        <m:sSubPr>
                          <m:ctrlPr>
                            <a:rPr lang="en-US" altLang="zh-CN" sz="2800" i="1" dirty="0">
                              <a:latin typeface="Cambria Math" panose="02040503050406030204" pitchFamily="18" charset="0"/>
                            </a:rPr>
                          </m:ctrlPr>
                        </m:sSubPr>
                        <m:e>
                          <m:r>
                            <a:rPr lang="en-US" altLang="zh-CN" sz="2800" b="1" i="1" dirty="0">
                              <a:latin typeface="Cambria Math" panose="02040503050406030204" pitchFamily="18" charset="0"/>
                            </a:rPr>
                            <m:t>𝒙</m:t>
                          </m:r>
                        </m:e>
                        <m:sub>
                          <m:r>
                            <a:rPr lang="en-US" altLang="zh-CN" sz="2800" i="1" dirty="0">
                              <a:latin typeface="Cambria Math" panose="02040503050406030204"/>
                            </a:rPr>
                            <m:t>3</m:t>
                          </m:r>
                        </m:sub>
                      </m:sSub>
                      <m:r>
                        <a:rPr lang="en-US" altLang="zh-CN" sz="2800" b="0" i="1" dirty="0" smtClean="0">
                          <a:latin typeface="Cambria Math" panose="02040503050406030204"/>
                        </a:rPr>
                        <m:t>−</m:t>
                      </m:r>
                      <m:sSub>
                        <m:sSubPr>
                          <m:ctrlPr>
                            <a:rPr lang="en-US" altLang="zh-CN" sz="2800" i="1" dirty="0">
                              <a:solidFill>
                                <a:srgbClr val="FF6600"/>
                              </a:solidFill>
                              <a:latin typeface="Cambria Math" panose="02040503050406030204" pitchFamily="18" charset="0"/>
                            </a:rPr>
                          </m:ctrlPr>
                        </m:sSubPr>
                        <m:e>
                          <m:r>
                            <m:rPr>
                              <m:sty m:val="p"/>
                            </m:rPr>
                            <a:rPr lang="en-US" altLang="zh-CN" sz="2800" dirty="0">
                              <a:solidFill>
                                <a:srgbClr val="FF6600"/>
                              </a:solidFill>
                              <a:latin typeface="Cambria Math" panose="02040503050406030204"/>
                            </a:rPr>
                            <m:t>Proj</m:t>
                          </m:r>
                        </m:e>
                        <m:sub>
                          <m:sSub>
                            <m:sSubPr>
                              <m:ctrlPr>
                                <a:rPr lang="en-US" altLang="zh-CN" sz="2800" i="1" dirty="0">
                                  <a:solidFill>
                                    <a:srgbClr val="FF6600"/>
                                  </a:solidFill>
                                  <a:latin typeface="Cambria Math" panose="02040503050406030204" pitchFamily="18" charset="0"/>
                                </a:rPr>
                              </m:ctrlPr>
                            </m:sSubPr>
                            <m:e>
                              <m:r>
                                <a:rPr lang="en-US" altLang="zh-CN" sz="2800" b="1" i="1" dirty="0">
                                  <a:solidFill>
                                    <a:srgbClr val="FF6600"/>
                                  </a:solidFill>
                                  <a:latin typeface="Cambria Math" panose="02040503050406030204"/>
                                </a:rPr>
                                <m:t>𝒚</m:t>
                              </m:r>
                            </m:e>
                            <m:sub>
                              <m:r>
                                <a:rPr lang="en-US" altLang="zh-CN" sz="2800" i="1" dirty="0">
                                  <a:solidFill>
                                    <a:srgbClr val="FF6600"/>
                                  </a:solidFill>
                                  <a:latin typeface="Cambria Math" panose="02040503050406030204"/>
                                </a:rPr>
                                <m:t>2</m:t>
                              </m:r>
                            </m:sub>
                          </m:sSub>
                        </m:sub>
                      </m:sSub>
                      <m:sSub>
                        <m:sSubPr>
                          <m:ctrlPr>
                            <a:rPr lang="en-US" altLang="zh-CN" sz="2800" i="1" dirty="0">
                              <a:solidFill>
                                <a:srgbClr val="FF6600"/>
                              </a:solidFill>
                              <a:latin typeface="Cambria Math" panose="02040503050406030204" pitchFamily="18" charset="0"/>
                            </a:rPr>
                          </m:ctrlPr>
                        </m:sSubPr>
                        <m:e>
                          <m:r>
                            <a:rPr lang="en-US" altLang="zh-CN" sz="2800" b="1" i="1" dirty="0">
                              <a:solidFill>
                                <a:srgbClr val="FF6600"/>
                              </a:solidFill>
                              <a:latin typeface="Cambria Math" panose="02040503050406030204" pitchFamily="18" charset="0"/>
                            </a:rPr>
                            <m:t>𝒙</m:t>
                          </m:r>
                        </m:e>
                        <m:sub>
                          <m:r>
                            <a:rPr lang="en-US" altLang="zh-CN" sz="2800" i="1" dirty="0">
                              <a:solidFill>
                                <a:srgbClr val="FF6600"/>
                              </a:solidFill>
                              <a:latin typeface="Cambria Math" panose="02040503050406030204"/>
                            </a:rPr>
                            <m:t>3</m:t>
                          </m:r>
                        </m:sub>
                      </m:sSub>
                    </m:oMath>
                  </m:oMathPara>
                </a14:m>
                <a:endParaRPr lang="zh-CN" altLang="en-US" sz="2800" b="1" dirty="0"/>
              </a:p>
            </p:txBody>
          </p:sp>
        </mc:Choice>
        <mc:Fallback xmlns="">
          <p:sp>
            <p:nvSpPr>
              <p:cNvPr id="60" name="TextBox 59"/>
              <p:cNvSpPr txBox="1">
                <a:spLocks noRot="1" noChangeAspect="1" noMove="1" noResize="1" noEditPoints="1" noAdjustHandles="1" noChangeArrowheads="1" noChangeShapeType="1" noTextEdit="1"/>
              </p:cNvSpPr>
              <p:nvPr/>
            </p:nvSpPr>
            <p:spPr>
              <a:xfrm>
                <a:off x="2078530" y="4748733"/>
                <a:ext cx="5213618" cy="948978"/>
              </a:xfrm>
              <a:prstGeom prst="rect">
                <a:avLst/>
              </a:prstGeom>
              <a:blipFill rotWithShape="1">
                <a:blip r:embed="rId13"/>
                <a:stretch>
                  <a:fillRect l="-3" t="-21" r="8" b="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953480" y="4256385"/>
                <a:ext cx="1015406" cy="523220"/>
              </a:xfrm>
              <a:prstGeom prst="rect">
                <a:avLst/>
              </a:prstGeom>
            </p:spPr>
            <p:txBody>
              <a:bodyPr wrap="none">
                <a:spAutoFit/>
              </a:bodyPr>
              <a:lstStyle/>
              <a:p>
                <a14:m>
                  <m:oMath xmlns:m="http://schemas.openxmlformats.org/officeDocument/2006/math">
                    <m:sSub>
                      <m:sSubPr>
                        <m:ctrlPr>
                          <a:rPr lang="en-US" altLang="zh-CN" sz="2800" b="0" i="1" dirty="0" smtClean="0">
                            <a:solidFill>
                              <a:schemeClr val="accent1">
                                <a:lumMod val="75000"/>
                              </a:schemeClr>
                            </a:solidFill>
                            <a:latin typeface="Cambria Math" panose="02040503050406030204" pitchFamily="18" charset="0"/>
                          </a:rPr>
                        </m:ctrlPr>
                      </m:sSubPr>
                      <m:e>
                        <m:r>
                          <a:rPr lang="en-US" altLang="zh-CN" sz="2800" b="1" i="1" dirty="0">
                            <a:solidFill>
                              <a:schemeClr val="accent1">
                                <a:lumMod val="75000"/>
                              </a:schemeClr>
                            </a:solidFill>
                            <a:latin typeface="Cambria Math" panose="02040503050406030204" pitchFamily="18" charset="0"/>
                          </a:rPr>
                          <m:t>𝒙</m:t>
                        </m:r>
                      </m:e>
                      <m:sub>
                        <m:r>
                          <a:rPr lang="en-US" altLang="zh-CN" sz="2800" b="0" i="1" dirty="0">
                            <a:solidFill>
                              <a:schemeClr val="accent1">
                                <a:lumMod val="75000"/>
                              </a:schemeClr>
                            </a:solidFill>
                            <a:latin typeface="Cambria Math" panose="02040503050406030204" pitchFamily="18" charset="0"/>
                          </a:rPr>
                          <m:t>1</m:t>
                        </m:r>
                      </m:sub>
                    </m:sSub>
                  </m:oMath>
                </a14:m>
                <a:r>
                  <a:rPr lang="en-US" altLang="zh-CN" sz="2800" dirty="0"/>
                  <a:t>/</a:t>
                </a:r>
                <a14:m>
                  <m:oMath xmlns:m="http://schemas.openxmlformats.org/officeDocument/2006/math">
                    <m:sSub>
                      <m:sSubPr>
                        <m:ctrlPr>
                          <a:rPr lang="en-US" altLang="zh-CN" sz="2800" i="1" dirty="0">
                            <a:solidFill>
                              <a:schemeClr val="accent1">
                                <a:lumMod val="75000"/>
                              </a:schemeClr>
                            </a:solidFill>
                            <a:latin typeface="Cambria Math" panose="02040503050406030204" pitchFamily="18" charset="0"/>
                          </a:rPr>
                        </m:ctrlPr>
                      </m:sSubPr>
                      <m:e>
                        <m:r>
                          <a:rPr lang="en-US" altLang="zh-CN" sz="2800" b="1" i="1" dirty="0" smtClean="0">
                            <a:solidFill>
                              <a:schemeClr val="accent1">
                                <a:lumMod val="75000"/>
                              </a:schemeClr>
                            </a:solidFill>
                            <a:latin typeface="Cambria Math" panose="02040503050406030204"/>
                          </a:rPr>
                          <m:t>𝒚</m:t>
                        </m:r>
                      </m:e>
                      <m:sub>
                        <m:r>
                          <a:rPr lang="en-US" altLang="zh-CN" sz="2800" i="1" dirty="0">
                            <a:solidFill>
                              <a:schemeClr val="accent1">
                                <a:lumMod val="75000"/>
                              </a:schemeClr>
                            </a:solidFill>
                            <a:latin typeface="Cambria Math" panose="02040503050406030204" pitchFamily="18" charset="0"/>
                          </a:rPr>
                          <m:t>1</m:t>
                        </m:r>
                      </m:sub>
                    </m:sSub>
                  </m:oMath>
                </a14:m>
                <a:endParaRPr lang="zh-CN" altLang="en-US" sz="2800" dirty="0"/>
              </a:p>
            </p:txBody>
          </p:sp>
        </mc:Choice>
        <mc:Fallback xmlns="">
          <p:sp>
            <p:nvSpPr>
              <p:cNvPr id="33" name="矩形 32"/>
              <p:cNvSpPr>
                <a:spLocks noRot="1" noChangeAspect="1" noMove="1" noResize="1" noEditPoints="1" noAdjustHandles="1" noChangeArrowheads="1" noChangeShapeType="1" noTextEdit="1"/>
              </p:cNvSpPr>
              <p:nvPr/>
            </p:nvSpPr>
            <p:spPr>
              <a:xfrm>
                <a:off x="5953480" y="4256385"/>
                <a:ext cx="1015406" cy="523220"/>
              </a:xfrm>
              <a:prstGeom prst="rect">
                <a:avLst/>
              </a:prstGeom>
              <a:blipFill rotWithShape="1">
                <a:blip r:embed="rId14"/>
                <a:stretch>
                  <a:fillRect l="-35" t="-118" r="-1274" b="114"/>
                </a:stretch>
              </a:blipFill>
            </p:spPr>
            <p:txBody>
              <a:bodyPr/>
              <a:lstStyle/>
              <a:p>
                <a:r>
                  <a:rPr lang="zh-CN" altLang="en-US">
                    <a:noFill/>
                  </a:rPr>
                  <a:t> </a:t>
                </a:r>
              </a:p>
            </p:txBody>
          </p:sp>
        </mc:Fallback>
      </mc:AlternateContent>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b="1" dirty="0">
                    <a:solidFill>
                      <a:srgbClr val="0000FF"/>
                    </a:solidFill>
                  </a:rPr>
                  <a:t>定理</a:t>
                </a:r>
                <a:r>
                  <a:rPr lang="en-US" altLang="zh-CN" b="1" dirty="0">
                    <a:solidFill>
                      <a:srgbClr val="0000FF"/>
                    </a:solidFill>
                  </a:rPr>
                  <a:t>1.5.4 </a:t>
                </a:r>
                <a:r>
                  <a:rPr lang="zh-CN" altLang="zh-CN" dirty="0"/>
                  <a:t>内积空间必存在标准正交基</a:t>
                </a:r>
                <a:r>
                  <a:rPr lang="en-US" altLang="zh-CN" dirty="0">
                    <a:latin typeface="仿宋" panose="02010609060101010101" pitchFamily="49" charset="-122"/>
                    <a:ea typeface="仿宋" panose="02010609060101010101" pitchFamily="49" charset="-122"/>
                  </a:rPr>
                  <a:t>.</a:t>
                </a:r>
                <a:endParaRPr lang="zh-CN" altLang="zh-CN" dirty="0">
                  <a:latin typeface="仿宋" panose="02010609060101010101" pitchFamily="49" charset="-122"/>
                  <a:ea typeface="仿宋" panose="02010609060101010101" pitchFamily="49" charset="-122"/>
                </a:endParaRPr>
              </a:p>
              <a:p>
                <a:pPr>
                  <a:spcBef>
                    <a:spcPts val="1200"/>
                  </a:spcBef>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𝑘</m:t>
                          </m:r>
                          <m:r>
                            <a:rPr lang="en-US" altLang="zh-CN" sz="2800" i="1">
                              <a:latin typeface="Cambria Math" panose="02040503050406030204" pitchFamily="18" charset="0"/>
                            </a:rPr>
                            <m:t>−1</m:t>
                          </m:r>
                        </m:sup>
                        <m:e>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num>
                            <m:den>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den>
                          </m:f>
                        </m:e>
                      </m:nary>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𝑖</m:t>
                          </m:r>
                        </m:sub>
                      </m:sSub>
                    </m:oMath>
                  </m:oMathPara>
                </a14:m>
                <a:endParaRPr lang="en-US" altLang="zh-CN" sz="2800" dirty="0"/>
              </a:p>
              <a:p>
                <a:pPr>
                  <a:spcBef>
                    <a:spcPts val="1200"/>
                  </a:spcBef>
                </a:pPr>
                <a14:m>
                  <m:oMathPara xmlns:m="http://schemas.openxmlformats.org/officeDocument/2006/math">
                    <m:oMathParaPr>
                      <m:jc m:val="centerGroup"/>
                    </m:oMathParaPr>
                    <m:oMath xmlns:m="http://schemas.openxmlformats.org/officeDocument/2006/math">
                      <m:r>
                        <a:rPr lang="en-US" altLang="zh-CN" sz="2800" b="0" i="1" smtClean="0">
                          <a:solidFill>
                            <a:srgbClr val="FF3300"/>
                          </a:solidFill>
                          <a:latin typeface="Cambria Math" panose="02040503050406030204" pitchFamily="18" charset="0"/>
                        </a:rPr>
                        <m:t>    </m:t>
                      </m:r>
                      <m:r>
                        <a:rPr lang="en-US" altLang="zh-CN" sz="2800" i="1">
                          <a:solidFill>
                            <a:srgbClr val="FF3300"/>
                          </a:solidFill>
                          <a:latin typeface="Cambria Math" panose="02040503050406030204" pitchFamily="18" charset="0"/>
                        </a:rPr>
                        <m:t>=</m:t>
                      </m:r>
                      <m:sSub>
                        <m:sSubPr>
                          <m:ctrlPr>
                            <a:rPr lang="en-US" altLang="zh-CN" sz="2800" i="1">
                              <a:solidFill>
                                <a:srgbClr val="FF3300"/>
                              </a:solidFill>
                              <a:latin typeface="Cambria Math" panose="02040503050406030204" pitchFamily="18" charset="0"/>
                            </a:rPr>
                          </m:ctrlPr>
                        </m:sSubPr>
                        <m:e>
                          <m:r>
                            <a:rPr lang="en-US" altLang="zh-CN" sz="2800" i="1">
                              <a:solidFill>
                                <a:srgbClr val="FF3300"/>
                              </a:solidFill>
                              <a:latin typeface="Cambria Math" panose="02040503050406030204" pitchFamily="18" charset="0"/>
                            </a:rPr>
                            <m:t>𝒙</m:t>
                          </m:r>
                        </m:e>
                        <m:sub>
                          <m:r>
                            <a:rPr lang="en-US" altLang="zh-CN" sz="2800" i="1">
                              <a:solidFill>
                                <a:srgbClr val="FF3300"/>
                              </a:solidFill>
                              <a:latin typeface="Cambria Math" panose="02040503050406030204" pitchFamily="18" charset="0"/>
                            </a:rPr>
                            <m:t>𝑘</m:t>
                          </m:r>
                        </m:sub>
                      </m:sSub>
                      <m:r>
                        <a:rPr lang="en-US" altLang="zh-CN" sz="2800" i="1">
                          <a:solidFill>
                            <a:srgbClr val="FF3300"/>
                          </a:solidFill>
                          <a:latin typeface="Cambria Math" panose="02040503050406030204" pitchFamily="18" charset="0"/>
                        </a:rPr>
                        <m:t>−</m:t>
                      </m:r>
                      <m:nary>
                        <m:naryPr>
                          <m:chr m:val="∑"/>
                          <m:ctrlPr>
                            <a:rPr lang="en-US" altLang="zh-CN" sz="2800" i="1">
                              <a:solidFill>
                                <a:srgbClr val="FF3300"/>
                              </a:solidFill>
                              <a:latin typeface="Cambria Math" panose="02040503050406030204" pitchFamily="18" charset="0"/>
                            </a:rPr>
                          </m:ctrlPr>
                        </m:naryPr>
                        <m:sub>
                          <m:r>
                            <m:rPr>
                              <m:brk m:alnAt="23"/>
                            </m:rPr>
                            <a:rPr lang="en-US" altLang="zh-CN" sz="2800" i="1">
                              <a:solidFill>
                                <a:srgbClr val="FF3300"/>
                              </a:solidFill>
                              <a:latin typeface="Cambria Math" panose="02040503050406030204" pitchFamily="18" charset="0"/>
                            </a:rPr>
                            <m:t>𝑖</m:t>
                          </m:r>
                          <m:r>
                            <a:rPr lang="en-US" altLang="zh-CN" sz="2800" i="1">
                              <a:solidFill>
                                <a:srgbClr val="FF3300"/>
                              </a:solidFill>
                              <a:latin typeface="Cambria Math" panose="02040503050406030204" pitchFamily="18" charset="0"/>
                            </a:rPr>
                            <m:t>=1</m:t>
                          </m:r>
                        </m:sub>
                        <m:sup>
                          <m:r>
                            <a:rPr lang="en-US" altLang="zh-CN" sz="2800" i="1">
                              <a:solidFill>
                                <a:srgbClr val="FF3300"/>
                              </a:solidFill>
                              <a:latin typeface="Cambria Math" panose="02040503050406030204" pitchFamily="18" charset="0"/>
                            </a:rPr>
                            <m:t>𝑘</m:t>
                          </m:r>
                          <m:r>
                            <a:rPr lang="en-US" altLang="zh-CN" sz="2800" i="1">
                              <a:solidFill>
                                <a:srgbClr val="FF3300"/>
                              </a:solidFill>
                              <a:latin typeface="Cambria Math" panose="02040503050406030204" pitchFamily="18" charset="0"/>
                            </a:rPr>
                            <m:t>−1</m:t>
                          </m:r>
                        </m:sup>
                        <m:e>
                          <m:r>
                            <a:rPr lang="en-US" altLang="zh-CN" sz="2800" i="1">
                              <a:solidFill>
                                <a:srgbClr val="FF3300"/>
                              </a:solidFill>
                              <a:latin typeface="Cambria Math" panose="02040503050406030204" pitchFamily="18" charset="0"/>
                            </a:rPr>
                            <m:t>(</m:t>
                          </m:r>
                          <m:sSub>
                            <m:sSubPr>
                              <m:ctrlPr>
                                <a:rPr lang="en-US" altLang="zh-CN" sz="2800" i="1">
                                  <a:solidFill>
                                    <a:srgbClr val="FF3300"/>
                                  </a:solidFill>
                                  <a:latin typeface="Cambria Math" panose="02040503050406030204" pitchFamily="18" charset="0"/>
                                </a:rPr>
                              </m:ctrlPr>
                            </m:sSubPr>
                            <m:e>
                              <m:r>
                                <a:rPr lang="en-US" altLang="zh-CN" sz="2800" i="1">
                                  <a:solidFill>
                                    <a:srgbClr val="FF3300"/>
                                  </a:solidFill>
                                  <a:latin typeface="Cambria Math" panose="02040503050406030204" pitchFamily="18" charset="0"/>
                                </a:rPr>
                                <m:t>𝒙</m:t>
                              </m:r>
                            </m:e>
                            <m:sub>
                              <m:r>
                                <a:rPr lang="en-US" altLang="zh-CN" sz="2800" i="1">
                                  <a:solidFill>
                                    <a:srgbClr val="FF3300"/>
                                  </a:solidFill>
                                  <a:latin typeface="Cambria Math" panose="02040503050406030204" pitchFamily="18" charset="0"/>
                                </a:rPr>
                                <m:t>𝑘</m:t>
                              </m:r>
                            </m:sub>
                          </m:sSub>
                          <m:r>
                            <a:rPr lang="en-US" altLang="zh-CN" sz="2800" i="1">
                              <a:solidFill>
                                <a:srgbClr val="FF3300"/>
                              </a:solidFill>
                              <a:latin typeface="Cambria Math" panose="02040503050406030204" pitchFamily="18" charset="0"/>
                            </a:rPr>
                            <m:t>,</m:t>
                          </m:r>
                          <m:sSub>
                            <m:sSubPr>
                              <m:ctrlPr>
                                <a:rPr lang="en-US" altLang="zh-CN" sz="2800" i="1">
                                  <a:solidFill>
                                    <a:srgbClr val="FF3300"/>
                                  </a:solidFill>
                                  <a:latin typeface="Cambria Math" panose="02040503050406030204" pitchFamily="18" charset="0"/>
                                </a:rPr>
                              </m:ctrlPr>
                            </m:sSubPr>
                            <m:e>
                              <m:r>
                                <a:rPr lang="en-US" altLang="zh-CN" sz="2800" b="1" i="1">
                                  <a:solidFill>
                                    <a:srgbClr val="FF3300"/>
                                  </a:solidFill>
                                  <a:latin typeface="Cambria Math" panose="02040503050406030204" pitchFamily="18" charset="0"/>
                                </a:rPr>
                                <m:t>𝒛</m:t>
                              </m:r>
                            </m:e>
                            <m:sub>
                              <m:r>
                                <a:rPr lang="en-US" altLang="zh-CN" sz="2800" i="1">
                                  <a:solidFill>
                                    <a:srgbClr val="FF3300"/>
                                  </a:solidFill>
                                  <a:latin typeface="Cambria Math" panose="02040503050406030204" pitchFamily="18" charset="0"/>
                                </a:rPr>
                                <m:t>𝑖</m:t>
                              </m:r>
                            </m:sub>
                          </m:sSub>
                          <m:r>
                            <a:rPr lang="en-US" altLang="zh-CN" sz="2800" i="1">
                              <a:solidFill>
                                <a:srgbClr val="FF3300"/>
                              </a:solidFill>
                              <a:latin typeface="Cambria Math" panose="02040503050406030204" pitchFamily="18" charset="0"/>
                            </a:rPr>
                            <m:t>)</m:t>
                          </m:r>
                        </m:e>
                      </m:nary>
                      <m:sSub>
                        <m:sSubPr>
                          <m:ctrlPr>
                            <a:rPr lang="en-US" altLang="zh-CN" sz="2800" i="1">
                              <a:solidFill>
                                <a:srgbClr val="FF3300"/>
                              </a:solidFill>
                              <a:latin typeface="Cambria Math" panose="02040503050406030204" pitchFamily="18" charset="0"/>
                            </a:rPr>
                          </m:ctrlPr>
                        </m:sSubPr>
                        <m:e>
                          <m:r>
                            <a:rPr lang="en-US" altLang="zh-CN" sz="2800" b="1" i="1">
                              <a:solidFill>
                                <a:srgbClr val="FF3300"/>
                              </a:solidFill>
                              <a:latin typeface="Cambria Math" panose="02040503050406030204" pitchFamily="18" charset="0"/>
                            </a:rPr>
                            <m:t>𝒛</m:t>
                          </m:r>
                        </m:e>
                        <m:sub>
                          <m:r>
                            <a:rPr lang="en-US" altLang="zh-CN" sz="2800" i="1">
                              <a:solidFill>
                                <a:srgbClr val="FF3300"/>
                              </a:solidFill>
                              <a:latin typeface="Cambria Math" panose="02040503050406030204" pitchFamily="18" charset="0"/>
                            </a:rPr>
                            <m:t>𝑖</m:t>
                          </m:r>
                        </m:sub>
                      </m:sSub>
                    </m:oMath>
                  </m:oMathPara>
                </a14:m>
                <a:endParaRPr lang="en-US" altLang="zh-CN" sz="2800" dirty="0"/>
              </a:p>
              <a:p>
                <a:pPr>
                  <a:spcBef>
                    <a:spcPts val="1200"/>
                  </a:spcBef>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𝒛</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𝑘</m:t>
                              </m:r>
                            </m:sub>
                          </m:sSub>
                        </m:num>
                        <m:den>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𝑘</m:t>
                                  </m:r>
                                </m:sub>
                              </m:sSub>
                            </m:e>
                          </m:d>
                        </m:den>
                      </m:f>
                    </m:oMath>
                  </m:oMathPara>
                </a14:m>
                <a:endParaRPr lang="en-US" altLang="zh-CN" sz="2800" dirty="0"/>
              </a:p>
              <a:p>
                <a:pPr>
                  <a:spcBef>
                    <a:spcPts val="1200"/>
                  </a:spcBef>
                </a:pPr>
                <a:r>
                  <a:rPr lang="zh-CN" altLang="en-US" sz="2800" dirty="0">
                    <a:latin typeface="黑体" panose="02010609060101010101" pitchFamily="49" charset="-122"/>
                  </a:rPr>
                  <a:t>这就是</a:t>
                </a:r>
                <a:r>
                  <a:rPr lang="en-US" altLang="zh-CN" sz="2800" dirty="0">
                    <a:solidFill>
                      <a:srgbClr val="FF3300"/>
                    </a:solidFill>
                    <a:latin typeface="Cambria Math" panose="02040503050406030204" pitchFamily="18" charset="0"/>
                    <a:ea typeface="Cambria Math" panose="02040503050406030204" pitchFamily="18" charset="0"/>
                  </a:rPr>
                  <a:t>Gram-Schmidt</a:t>
                </a:r>
                <a:r>
                  <a:rPr lang="zh-CN" altLang="en-US" sz="2800" dirty="0">
                    <a:solidFill>
                      <a:srgbClr val="FF3300"/>
                    </a:solidFill>
                    <a:latin typeface="黑体" panose="02010609060101010101" pitchFamily="49" charset="-122"/>
                  </a:rPr>
                  <a:t>正交化方法</a:t>
                </a:r>
                <a:r>
                  <a:rPr lang="en-US" altLang="zh-CN" sz="2800" dirty="0">
                    <a:solidFill>
                      <a:srgbClr val="FF3300"/>
                    </a:solidFill>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7693"/>
                </a:stretch>
              </a:blipFill>
            </p:spPr>
            <p:txBody>
              <a:bodyPr/>
              <a:lstStyle/>
              <a:p>
                <a:r>
                  <a:rPr lang="zh-CN" altLang="en-US">
                    <a:noFill/>
                  </a:rPr>
                  <a:t> </a:t>
                </a:r>
              </a:p>
            </p:txBody>
          </p:sp>
        </mc:Fallback>
      </mc:AlternateContent>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b="1" dirty="0">
                    <a:solidFill>
                      <a:srgbClr val="0000FF"/>
                    </a:solidFill>
                  </a:rPr>
                  <a:t>定理</a:t>
                </a:r>
                <a:r>
                  <a:rPr lang="en-US" altLang="zh-CN" b="1" dirty="0">
                    <a:solidFill>
                      <a:srgbClr val="0000FF"/>
                    </a:solidFill>
                  </a:rPr>
                  <a:t>1.5.4 </a:t>
                </a:r>
                <a:r>
                  <a:rPr lang="zh-CN" altLang="zh-CN" dirty="0"/>
                  <a:t>内积空间必存在标准正交基</a:t>
                </a:r>
                <a:r>
                  <a:rPr lang="en-US" altLang="zh-CN" dirty="0">
                    <a:latin typeface="仿宋" panose="02010609060101010101" pitchFamily="49" charset="-122"/>
                    <a:ea typeface="仿宋" panose="02010609060101010101" pitchFamily="49" charset="-122"/>
                  </a:rPr>
                  <a:t>.</a:t>
                </a:r>
                <a:endParaRPr lang="zh-CN" altLang="zh-CN" dirty="0">
                  <a:latin typeface="仿宋" panose="02010609060101010101" pitchFamily="49" charset="-122"/>
                  <a:ea typeface="仿宋" panose="02010609060101010101" pitchFamily="49" charset="-122"/>
                </a:endParaRPr>
              </a:p>
              <a:p>
                <a:pPr>
                  <a:lnSpc>
                    <a:spcPct val="120000"/>
                  </a:lnSpc>
                  <a:spcBef>
                    <a:spcPts val="1200"/>
                  </a:spcBef>
                </a:pPr>
                <a:r>
                  <a:rPr lang="zh-CN" altLang="en-US" sz="2800" dirty="0">
                    <a:latin typeface="黑体" panose="02010609060101010101" pitchFamily="49" charset="-122"/>
                  </a:rPr>
                  <a:t>构造性证明方法</a:t>
                </a:r>
                <a:r>
                  <a:rPr lang="en-US" altLang="zh-CN" sz="2800" dirty="0">
                    <a:latin typeface="黑体" panose="02010609060101010101" pitchFamily="49" charset="-122"/>
                  </a:rPr>
                  <a:t>,</a:t>
                </a:r>
                <a:r>
                  <a:rPr lang="zh-CN" altLang="en-US" sz="2800" dirty="0">
                    <a:latin typeface="黑体" panose="02010609060101010101" pitchFamily="49" charset="-122"/>
                  </a:rPr>
                  <a:t>称为</a:t>
                </a:r>
                <a:r>
                  <a:rPr lang="en-US" altLang="zh-CN" sz="2800" dirty="0">
                    <a:solidFill>
                      <a:srgbClr val="FF3300"/>
                    </a:solidFill>
                    <a:latin typeface="Cambria Math" panose="02040503050406030204" pitchFamily="18" charset="0"/>
                    <a:ea typeface="Cambria Math" panose="02040503050406030204" pitchFamily="18" charset="0"/>
                  </a:rPr>
                  <a:t>Gram-Schmidt</a:t>
                </a:r>
                <a:r>
                  <a:rPr lang="zh-CN" altLang="en-US" sz="2800" dirty="0">
                    <a:solidFill>
                      <a:srgbClr val="FF3300"/>
                    </a:solidFill>
                    <a:latin typeface="黑体" panose="02010609060101010101" pitchFamily="49" charset="-122"/>
                  </a:rPr>
                  <a:t>正交化方法</a:t>
                </a:r>
                <a:r>
                  <a:rPr lang="en-US" altLang="zh-CN" sz="2800" dirty="0">
                    <a:latin typeface="黑体" panose="02010609060101010101" pitchFamily="49" charset="-122"/>
                  </a:rPr>
                  <a:t>.</a:t>
                </a:r>
                <a:endParaRPr lang="en-US" altLang="zh-CN" sz="2800" i="1" dirty="0">
                  <a:latin typeface="Cambria Math" panose="02040503050406030204"/>
                </a:endParaRPr>
              </a:p>
              <a:p>
                <a:pPr algn="ctr">
                  <a:lnSpc>
                    <a:spcPct val="120000"/>
                  </a:lnSpc>
                  <a:spcBef>
                    <a:spcPts val="1200"/>
                  </a:spcBef>
                </a:pPr>
                <a14:m>
                  <m:oMath xmlns:m="http://schemas.openxmlformats.org/officeDocument/2006/math">
                    <m:d>
                      <m:dPr>
                        <m:ctrlPr>
                          <a:rPr lang="en-US" altLang="zh-CN" sz="2800" i="1">
                            <a:latin typeface="Cambria Math" panose="02040503050406030204" pitchFamily="18" charset="0"/>
                          </a:rPr>
                        </m:ctrlPr>
                      </m:dPr>
                      <m:e>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𝒙</m:t>
                            </m:r>
                          </m:e>
                          <m:sub>
                            <m:r>
                              <a:rPr lang="en-US" altLang="zh-CN" sz="2800" i="1" dirty="0">
                                <a:latin typeface="Cambria Math" panose="02040503050406030204" pitchFamily="18" charset="0"/>
                              </a:rPr>
                              <m:t>𝟏</m:t>
                            </m:r>
                          </m:sub>
                        </m:sSub>
                        <m:r>
                          <a:rPr lang="en-US" altLang="zh-CN" sz="2800" b="1" i="1" dirty="0">
                            <a:latin typeface="Cambria Math" panose="02040503050406030204"/>
                          </a:rPr>
                          <m:t>,</m:t>
                        </m:r>
                        <m:r>
                          <a:rPr lang="en-US" altLang="zh-CN" sz="2800" i="1">
                            <a:latin typeface="Cambria Math" panose="02040503050406030204" pitchFamily="18" charset="0"/>
                            <a:ea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𝒙</m:t>
                            </m:r>
                          </m:e>
                          <m:sub>
                            <m:r>
                              <a:rPr lang="en-US" altLang="zh-CN" sz="2800" i="1" dirty="0">
                                <a:latin typeface="Cambria Math" panose="02040503050406030204" pitchFamily="18" charset="0"/>
                              </a:rPr>
                              <m:t>𝒏</m:t>
                            </m:r>
                          </m:sub>
                        </m:sSub>
                      </m:e>
                    </m:d>
                    <m:r>
                      <a:rPr lang="en-US" altLang="zh-CN" sz="2800" i="1">
                        <a:latin typeface="Cambria Math" panose="02040503050406030204" pitchFamily="18" charset="0"/>
                      </a:rPr>
                      <m:t>=</m:t>
                    </m:r>
                    <m:d>
                      <m:dPr>
                        <m:ctrlPr>
                          <a:rPr lang="en-US" altLang="zh-CN" sz="2800" i="1">
                            <a:latin typeface="Cambria Math" panose="02040503050406030204" pitchFamily="18" charset="0"/>
                          </a:rPr>
                        </m:ctrlPr>
                      </m:dPr>
                      <m:e>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𝒛</m:t>
                            </m:r>
                          </m:e>
                          <m:sub>
                            <m:r>
                              <a:rPr lang="en-US" altLang="zh-CN" sz="2800" i="1" dirty="0">
                                <a:latin typeface="Cambria Math" panose="02040503050406030204" pitchFamily="18" charset="0"/>
                              </a:rPr>
                              <m:t>𝟏</m:t>
                            </m:r>
                          </m:sub>
                        </m:sSub>
                        <m:r>
                          <a:rPr lang="en-US" altLang="zh-CN" sz="2800" b="1" i="1" dirty="0">
                            <a:latin typeface="Cambria Math" panose="02040503050406030204"/>
                          </a:rPr>
                          <m:t>,</m:t>
                        </m:r>
                        <m:r>
                          <a:rPr lang="en-US" altLang="zh-CN" sz="2800" i="1">
                            <a:latin typeface="Cambria Math" panose="02040503050406030204" pitchFamily="18" charset="0"/>
                            <a:ea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𝒛</m:t>
                            </m:r>
                          </m:e>
                          <m:sub>
                            <m:r>
                              <a:rPr lang="en-US" altLang="zh-CN" sz="2800" i="1" dirty="0">
                                <a:latin typeface="Cambria Math" panose="02040503050406030204" pitchFamily="18" charset="0"/>
                              </a:rPr>
                              <m:t>𝒏</m:t>
                            </m:r>
                          </m:sub>
                        </m:sSub>
                      </m:e>
                    </m:d>
                    <m:r>
                      <a:rPr lang="en-US" altLang="zh-CN" sz="2800" i="1">
                        <a:latin typeface="Cambria Math" panose="02040503050406030204" pitchFamily="18" charset="0"/>
                      </a:rPr>
                      <m:t>𝐴</m:t>
                    </m:r>
                  </m:oMath>
                </a14:m>
                <a:r>
                  <a:rPr lang="en-US" altLang="zh-CN" sz="2800" dirty="0">
                    <a:latin typeface="仿宋" panose="02010609060101010101" pitchFamily="49" charset="-122"/>
                    <a:ea typeface="仿宋" panose="02010609060101010101" pitchFamily="49" charset="-122"/>
                  </a:rPr>
                  <a:t>,</a:t>
                </a:r>
              </a:p>
              <a:p>
                <a:pPr>
                  <a:lnSpc>
                    <a:spcPct val="120000"/>
                  </a:lnSpc>
                  <a:spcBef>
                    <a:spcPts val="1200"/>
                  </a:spcBef>
                </a:pPr>
                <a:r>
                  <a:rPr lang="zh-CN" altLang="en-US" sz="2800" dirty="0">
                    <a:latin typeface="黑体" panose="02010609060101010101" pitchFamily="49" charset="-122"/>
                  </a:rPr>
                  <a:t>其中</a:t>
                </a:r>
                <a:r>
                  <a:rPr lang="en-US" altLang="zh-CN" sz="2800" dirty="0">
                    <a:latin typeface="仿宋" panose="02010609060101010101" pitchFamily="49" charset="-122"/>
                    <a:ea typeface="仿宋" panose="02010609060101010101" pitchFamily="49" charset="-122"/>
                  </a:rPr>
                  <a:t>,</a:t>
                </a:r>
                <a:r>
                  <a:rPr lang="zh-CN" altLang="en-US" sz="2800" dirty="0">
                    <a:latin typeface="黑体" panose="02010609060101010101" pitchFamily="49" charset="-122"/>
                  </a:rPr>
                  <a:t>过渡矩阵</a:t>
                </a:r>
                <a14:m>
                  <m:oMath xmlns:m="http://schemas.openxmlformats.org/officeDocument/2006/math">
                    <m:r>
                      <a:rPr lang="en-US" altLang="zh-CN" sz="2800" i="1">
                        <a:latin typeface="Cambria Math" panose="02040503050406030204" pitchFamily="18" charset="0"/>
                      </a:rPr>
                      <m:t>𝐴</m:t>
                    </m:r>
                  </m:oMath>
                </a14:m>
                <a:r>
                  <a:rPr lang="zh-CN" altLang="en-US" sz="2800" dirty="0">
                    <a:latin typeface="黑体" panose="02010609060101010101" pitchFamily="49" charset="-122"/>
                  </a:rPr>
                  <a:t>为</a:t>
                </a:r>
                <a:r>
                  <a:rPr lang="zh-CN" altLang="en-US" sz="2800" dirty="0">
                    <a:solidFill>
                      <a:srgbClr val="FF3300"/>
                    </a:solidFill>
                    <a:latin typeface="黑体" panose="02010609060101010101" pitchFamily="49" charset="-122"/>
                  </a:rPr>
                  <a:t>正线上三角矩阵</a:t>
                </a:r>
                <a:r>
                  <a:rPr lang="en-US" altLang="zh-CN" sz="2800" dirty="0">
                    <a:latin typeface="仿宋" panose="02010609060101010101" pitchFamily="49" charset="-122"/>
                    <a:ea typeface="仿宋" panose="02010609060101010101" pitchFamily="49" charset="-122"/>
                  </a:rPr>
                  <a:t>,</a:t>
                </a:r>
                <a:r>
                  <a:rPr lang="zh-CN" altLang="en-US" sz="2800" dirty="0">
                    <a:latin typeface="黑体" panose="02010609060101010101" pitchFamily="49" charset="-122"/>
                  </a:rPr>
                  <a:t>定义为</a:t>
                </a:r>
                <a:endParaRPr lang="en-US" altLang="zh-CN" sz="2800" dirty="0">
                  <a:latin typeface="黑体" panose="02010609060101010101" pitchFamily="49" charset="-122"/>
                </a:endParaRPr>
              </a:p>
              <a:p>
                <a:pPr algn="ctr">
                  <a:spcBef>
                    <a:spcPts val="1200"/>
                  </a:spcBef>
                </a:pPr>
                <a14:m>
                  <m:oMath xmlns:m="http://schemas.openxmlformats.org/officeDocument/2006/math">
                    <m:r>
                      <a:rPr lang="en-US" altLang="zh-CN" sz="2400" i="1">
                        <a:latin typeface="Cambria Math" panose="02040503050406030204" pitchFamily="18" charset="0"/>
                      </a:rPr>
                      <m:t>𝐴</m:t>
                    </m:r>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m>
                              <m:mPr>
                                <m:mcs>
                                  <m:mc>
                                    <m:mcPr>
                                      <m:count m:val="2"/>
                                      <m:mcJc m:val="center"/>
                                    </m:mcPr>
                                  </m:mc>
                                </m:mcs>
                                <m:ctrlPr>
                                  <a:rPr lang="en-US" altLang="zh-CN" sz="2400" i="1">
                                    <a:latin typeface="Cambria Math" panose="02040503050406030204" pitchFamily="18" charset="0"/>
                                  </a:rPr>
                                </m:ctrlPr>
                              </m:mPr>
                              <m:mr>
                                <m:e>
                                  <m:d>
                                    <m:dPr>
                                      <m:begChr m:val="‖"/>
                                      <m:endChr m:val="‖"/>
                                      <m:ctrlPr>
                                        <a:rPr lang="en-US" altLang="zh-CN" sz="2400" i="1">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b="1" i="1" dirty="0">
                                              <a:latin typeface="Cambria Math" panose="02040503050406030204" pitchFamily="18" charset="0"/>
                                            </a:rPr>
                                            <m:t>𝒚</m:t>
                                          </m:r>
                                        </m:e>
                                        <m:sub>
                                          <m:r>
                                            <a:rPr lang="en-US" altLang="zh-CN" sz="2400" i="1" dirty="0">
                                              <a:latin typeface="Cambria Math" panose="02040503050406030204" pitchFamily="18" charset="0"/>
                                            </a:rPr>
                                            <m:t>𝟏</m:t>
                                          </m:r>
                                        </m:sub>
                                      </m:sSub>
                                    </m:e>
                                  </m:d>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𝒙</m:t>
                                            </m:r>
                                          </m:e>
                                          <m:sub>
                                            <m:r>
                                              <a:rPr lang="en-US" altLang="zh-CN" sz="2400" b="1" i="1" dirty="0">
                                                <a:latin typeface="Cambria Math" panose="02040503050406030204" pitchFamily="18" charset="0"/>
                                              </a:rPr>
                                              <m:t>𝟐</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1" i="1" dirty="0">
                                                <a:latin typeface="Cambria Math" panose="02040503050406030204" pitchFamily="18" charset="0"/>
                                              </a:rPr>
                                              <m:t>𝒛</m:t>
                                            </m:r>
                                          </m:e>
                                          <m:sub>
                                            <m:r>
                                              <a:rPr lang="en-US" altLang="zh-CN" sz="2400" i="1" dirty="0">
                                                <a:latin typeface="Cambria Math" panose="02040503050406030204" pitchFamily="18" charset="0"/>
                                              </a:rPr>
                                              <m:t>𝟏</m:t>
                                            </m:r>
                                          </m:sub>
                                        </m:sSub>
                                        <m:r>
                                          <m:rPr>
                                            <m:brk m:alnAt="7"/>
                                          </m:rPr>
                                          <a:rPr lang="en-US" altLang="zh-CN" sz="2400" i="1">
                                            <a:latin typeface="Cambria Math" panose="02040503050406030204" pitchFamily="18" charset="0"/>
                                          </a:rPr>
                                          <m:t>)</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ea typeface="Cambria Math" panose="02040503050406030204" pitchFamily="18" charset="0"/>
                                                </a:rPr>
                                                <m:t>⋯</m:t>
                                              </m:r>
                                            </m:e>
                                            <m:e>
                                              <m:r>
                                                <m:rPr>
                                                  <m:brk m:alnAt="7"/>
                                                </m:rPr>
                                                <a:rPr lang="en-US" altLang="zh-CN" sz="2400" i="1">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𝒙</m:t>
                                                  </m:r>
                                                </m:e>
                                                <m:sub>
                                                  <m:r>
                                                    <a:rPr lang="en-US" altLang="zh-CN" sz="2400" b="1" i="1" dirty="0">
                                                      <a:latin typeface="Cambria Math" panose="02040503050406030204" pitchFamily="18" charset="0"/>
                                                    </a:rPr>
                                                    <m:t>𝒏</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𝒛</m:t>
                                                  </m:r>
                                                </m:e>
                                                <m:sub>
                                                  <m:r>
                                                    <a:rPr lang="en-US" altLang="zh-CN" sz="2400" i="1" dirty="0">
                                                      <a:latin typeface="Cambria Math" panose="02040503050406030204" pitchFamily="18" charset="0"/>
                                                    </a:rPr>
                                                    <m:t>𝟏</m:t>
                                                  </m:r>
                                                </m:sub>
                                              </m:sSub>
                                              <m:r>
                                                <m:rPr>
                                                  <m:brk m:alnAt="7"/>
                                                </m:rPr>
                                                <a:rPr lang="en-US" altLang="zh-CN" sz="2400" i="1">
                                                  <a:latin typeface="Cambria Math" panose="02040503050406030204" pitchFamily="18" charset="0"/>
                                                </a:rPr>
                                                <m:t>)</m:t>
                                              </m:r>
                                            </m:e>
                                          </m:mr>
                                        </m:m>
                                      </m:e>
                                    </m:mr>
                                  </m:m>
                                </m:e>
                              </m:mr>
                            </m:m>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 </m:t>
                                  </m:r>
                                  <m:r>
                                    <a:rPr lang="en-US" altLang="zh-CN" sz="2400" i="1">
                                      <a:latin typeface="Cambria Math" panose="02040503050406030204" pitchFamily="18" charset="0"/>
                                    </a:rPr>
                                    <m:t> </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 </m:t>
                                        </m:r>
                                        <m:r>
                                          <a:rPr lang="en-US" altLang="zh-CN" sz="2400" i="1">
                                            <a:latin typeface="Cambria Math" panose="02040503050406030204" pitchFamily="18" charset="0"/>
                                          </a:rPr>
                                          <m:t>          </m:t>
                                        </m:r>
                                        <m:d>
                                          <m:dPr>
                                            <m:begChr m:val="‖"/>
                                            <m:endChr m:val="‖"/>
                                            <m:ctrlPr>
                                              <a:rPr lang="en-US" altLang="zh-CN" sz="2400" i="1">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𝒚</m:t>
                                                </m:r>
                                              </m:e>
                                              <m:sub>
                                                <m:r>
                                                  <a:rPr lang="en-US" altLang="zh-CN" sz="2400" b="1" i="1" dirty="0">
                                                    <a:latin typeface="Cambria Math" panose="02040503050406030204" pitchFamily="18" charset="0"/>
                                                  </a:rPr>
                                                  <m:t>𝟐</m:t>
                                                </m:r>
                                              </m:sub>
                                            </m:sSub>
                                          </m:e>
                                        </m:d>
                                      </m:e>
                                      <m:e>
                                        <m:r>
                                          <a:rPr lang="en-US" altLang="zh-CN" sz="2400" i="1">
                                            <a:latin typeface="Cambria Math" panose="02040503050406030204" pitchFamily="18" charset="0"/>
                                          </a:rPr>
                                          <m:t>   </m:t>
                                        </m:r>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ea typeface="Cambria Math" panose="02040503050406030204" pitchFamily="18" charset="0"/>
                                                </a:rPr>
                                                <m:t>⋯</m:t>
                                              </m:r>
                                            </m:e>
                                            <m:e>
                                              <m:r>
                                                <m:rPr>
                                                  <m:brk m:alnAt="7"/>
                                                </m:rPr>
                                                <a:rPr lang="en-US" altLang="zh-CN" sz="2400" i="1">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𝒙</m:t>
                                                  </m:r>
                                                </m:e>
                                                <m:sub>
                                                  <m:r>
                                                    <a:rPr lang="en-US" altLang="zh-CN" sz="2400" b="1" i="1" dirty="0">
                                                      <a:latin typeface="Cambria Math" panose="02040503050406030204" pitchFamily="18" charset="0"/>
                                                    </a:rPr>
                                                    <m:t>𝒏</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𝒛</m:t>
                                                  </m:r>
                                                </m:e>
                                                <m:sub>
                                                  <m:r>
                                                    <a:rPr lang="en-US" altLang="zh-CN" sz="2400" b="1" i="1" dirty="0">
                                                      <a:latin typeface="Cambria Math" panose="02040503050406030204" pitchFamily="18" charset="0"/>
                                                    </a:rPr>
                                                    <m:t>𝟐</m:t>
                                                  </m:r>
                                                </m:sub>
                                              </m:sSub>
                                              <m:r>
                                                <m:rPr>
                                                  <m:brk m:alnAt="7"/>
                                                </m:rPr>
                                                <a:rPr lang="en-US" altLang="zh-CN" sz="2400" i="1">
                                                  <a:latin typeface="Cambria Math" panose="02040503050406030204" pitchFamily="18" charset="0"/>
                                                </a:rPr>
                                                <m:t>)</m:t>
                                              </m:r>
                                            </m:e>
                                          </m:mr>
                                        </m:m>
                                      </m:e>
                                    </m:mr>
                                  </m:m>
                                </m:e>
                              </m:mr>
                            </m:m>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 </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 </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ea typeface="Cambria Math" panose="02040503050406030204" pitchFamily="18" charset="0"/>
                                                </a:rPr>
                                                <m:t>⋱</m:t>
                                              </m:r>
                                            </m:e>
                                            <m:e>
                                              <m:r>
                                                <a:rPr lang="en-US" altLang="zh-CN" sz="2400" i="1">
                                                  <a:latin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m:t>
                                              </m:r>
                                            </m:e>
                                          </m:mr>
                                        </m:m>
                                      </m:e>
                                    </m:mr>
                                  </m:m>
                                </m:e>
                              </m:mr>
                            </m:m>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0</m:t>
                                  </m:r>
                                  <m:r>
                                    <a:rPr lang="en-US" altLang="zh-CN" sz="2400" i="1">
                                      <a:latin typeface="Cambria Math" panose="02040503050406030204" pitchFamily="18" charset="0"/>
                                    </a:rPr>
                                    <m:t>          </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 </m:t>
                                        </m:r>
                                        <m:r>
                                          <a:rPr lang="en-US" altLang="zh-CN" sz="2400" i="1">
                                            <a:latin typeface="Cambria Math" panose="02040503050406030204" pitchFamily="18" charset="0"/>
                                          </a:rPr>
                                          <m:t>  </m:t>
                                        </m:r>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 </m:t>
                                              </m:r>
                                              <m:r>
                                                <a:rPr lang="en-US" altLang="zh-CN" sz="2400" i="1">
                                                  <a:latin typeface="Cambria Math" panose="02040503050406030204" pitchFamily="18" charset="0"/>
                                                </a:rPr>
                                                <m:t>         </m:t>
                                              </m:r>
                                            </m:e>
                                            <m:e>
                                              <m:d>
                                                <m:dPr>
                                                  <m:begChr m:val="‖"/>
                                                  <m:endChr m:val="‖"/>
                                                  <m:ctrlPr>
                                                    <a:rPr lang="en-US" altLang="zh-CN" sz="2400" i="1">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𝒚</m:t>
                                                      </m:r>
                                                    </m:e>
                                                    <m:sub>
                                                      <m:r>
                                                        <a:rPr lang="en-US" altLang="zh-CN" sz="2400" b="1" i="1" dirty="0">
                                                          <a:latin typeface="Cambria Math" panose="02040503050406030204" pitchFamily="18" charset="0"/>
                                                        </a:rPr>
                                                        <m:t>𝒏</m:t>
                                                      </m:r>
                                                    </m:sub>
                                                  </m:sSub>
                                                </m:e>
                                              </m:d>
                                            </m:e>
                                          </m:mr>
                                        </m:m>
                                      </m:e>
                                    </m:mr>
                                  </m:m>
                                </m:e>
                              </m:mr>
                            </m:m>
                          </m:e>
                        </m:eqArr>
                      </m:e>
                    </m:d>
                  </m:oMath>
                </a14:m>
                <a:r>
                  <a:rPr lang="en-US" altLang="zh-CN" sz="2800" dirty="0"/>
                  <a:t>.</a:t>
                </a:r>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1.5.8 </a:t>
                </a:r>
                <a:r>
                  <a:rPr lang="zh-CN" altLang="zh-CN" sz="2800" dirty="0"/>
                  <a:t>已知</a:t>
                </a:r>
                <a14:m>
                  <m:oMath xmlns:m="http://schemas.openxmlformats.org/officeDocument/2006/math">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ℝ</m:t>
                        </m:r>
                      </m:e>
                      <m:sup>
                        <m:r>
                          <a:rPr lang="en-US" altLang="zh-CN" sz="2800" i="1">
                            <a:latin typeface="Cambria Math" panose="02040503050406030204" pitchFamily="18" charset="0"/>
                          </a:rPr>
                          <m:t>4</m:t>
                        </m:r>
                      </m:sup>
                    </m:sSup>
                  </m:oMath>
                </a14:m>
                <a:r>
                  <a:rPr lang="zh-CN" altLang="zh-CN" sz="2800" dirty="0"/>
                  <a:t>中的一组基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1,1,0,0</m:t>
                            </m:r>
                          </m:e>
                        </m:d>
                      </m:e>
                      <m:sup>
                        <m:r>
                          <a:rPr lang="en-US" altLang="zh-CN" sz="2800" i="1">
                            <a:latin typeface="Cambria Math" panose="02040503050406030204" pitchFamily="18" charset="0"/>
                          </a:rPr>
                          <m:t>𝑇</m:t>
                        </m:r>
                      </m:sup>
                    </m:sSup>
                  </m:oMath>
                </a14:m>
                <a:r>
                  <a:rPr lang="en-US" altLang="zh-CN" sz="2800" dirty="0"/>
                  <a:t>,</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1,0,1,0</m:t>
                            </m:r>
                          </m:e>
                        </m:d>
                      </m:e>
                      <m:sup>
                        <m:r>
                          <a:rPr lang="en-US" altLang="zh-CN" sz="2800" i="1">
                            <a:latin typeface="Cambria Math" panose="02040503050406030204" pitchFamily="18" charset="0"/>
                          </a:rPr>
                          <m:t>𝑇</m:t>
                        </m:r>
                      </m:sup>
                    </m:sSup>
                  </m:oMath>
                </a14:m>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−1,0,0,1</m:t>
                            </m:r>
                          </m:e>
                        </m:d>
                      </m:e>
                      <m:sup>
                        <m:r>
                          <a:rPr lang="en-US" altLang="zh-CN" sz="2800" i="1">
                            <a:latin typeface="Cambria Math" panose="02040503050406030204" pitchFamily="18" charset="0"/>
                          </a:rPr>
                          <m:t>𝑇</m:t>
                        </m:r>
                      </m:sup>
                    </m:sSup>
                  </m:oMath>
                </a14:m>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4</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1,−1,−1,1</m:t>
                            </m:r>
                          </m:e>
                        </m:d>
                      </m:e>
                      <m:sup>
                        <m:r>
                          <a:rPr lang="en-US" altLang="zh-CN" sz="2800" i="1">
                            <a:latin typeface="Cambria Math" panose="02040503050406030204" pitchFamily="18" charset="0"/>
                          </a:rPr>
                          <m:t>𝑇</m:t>
                        </m:r>
                      </m:sup>
                    </m:sSup>
                  </m:oMath>
                </a14:m>
                <a:r>
                  <a:rPr lang="en-US" altLang="zh-CN" sz="2800" dirty="0"/>
                  <a:t>,</a:t>
                </a:r>
                <a:r>
                  <a:rPr lang="zh-CN" altLang="zh-CN" sz="2800" dirty="0"/>
                  <a:t>求</a:t>
                </a:r>
                <a14:m>
                  <m:oMath xmlns:m="http://schemas.openxmlformats.org/officeDocument/2006/math">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ℝ</m:t>
                        </m:r>
                      </m:e>
                      <m:sup>
                        <m:r>
                          <a:rPr lang="en-US" altLang="zh-CN" sz="2800" i="1">
                            <a:latin typeface="Cambria Math" panose="02040503050406030204" pitchFamily="18" charset="0"/>
                          </a:rPr>
                          <m:t>4</m:t>
                        </m:r>
                      </m:sup>
                    </m:sSup>
                  </m:oMath>
                </a14:m>
                <a:r>
                  <a:rPr lang="zh-CN" altLang="zh-CN" sz="2800" dirty="0"/>
                  <a:t>的一组标准正交基</a:t>
                </a:r>
                <a:r>
                  <a:rPr lang="en-US" altLang="zh-CN" sz="2800" dirty="0"/>
                  <a:t>.</a:t>
                </a:r>
                <a:endParaRPr lang="zh-CN" altLang="zh-CN" sz="2800" dirty="0"/>
              </a:p>
              <a:p>
                <a:pPr>
                  <a:lnSpc>
                    <a:spcPct val="120000"/>
                  </a:lnSpc>
                </a:pPr>
                <a:r>
                  <a:rPr lang="zh-CN" altLang="en-US" sz="2800" b="1" dirty="0">
                    <a:solidFill>
                      <a:srgbClr val="0000FF"/>
                    </a:solidFill>
                    <a:sym typeface="+mn-ea"/>
                  </a:rPr>
                  <a:t>解：</a:t>
                </a:r>
                <a:r>
                  <a:rPr lang="zh-CN" altLang="en-US" sz="2800" dirty="0">
                    <a:sym typeface="+mn-ea"/>
                  </a:rPr>
                  <a:t>先正交化</a:t>
                </a:r>
                <a:r>
                  <a:rPr lang="en-US" altLang="zh-CN" sz="2800" dirty="0">
                    <a:sym typeface="+mn-ea"/>
                  </a:rPr>
                  <a:t>,</a:t>
                </a:r>
                <a14:m>
                  <m:oMath xmlns:m="http://schemas.openxmlformats.org/officeDocument/2006/math">
                    <m:sSub>
                      <m:sSubPr>
                        <m:ctrlPr>
                          <a:rPr lang="en-US" altLang="zh-CN" sz="2800" i="1" dirty="0">
                            <a:latin typeface="Cambria Math" panose="02040503050406030204" pitchFamily="18" charset="0"/>
                          </a:rPr>
                        </m:ctrlPr>
                      </m:sSubPr>
                      <m:e>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𝑦</m:t>
                            </m:r>
                          </m:e>
                          <m:sub>
                            <m:r>
                              <a:rPr lang="en-US" altLang="zh-CN" sz="2800" dirty="0">
                                <a:latin typeface="Cambria Math" panose="02040503050406030204" pitchFamily="18" charset="0"/>
                              </a:rPr>
                              <m:t>1</m:t>
                            </m:r>
                          </m:sub>
                        </m:sSub>
                        <m:r>
                          <a:rPr lang="en-US" altLang="zh-CN" sz="2800" dirty="0">
                            <a:latin typeface="Cambria Math" panose="02040503050406030204" pitchFamily="18" charset="0"/>
                          </a:rPr>
                          <m:t>=</m:t>
                        </m:r>
                        <m:r>
                          <a:rPr lang="en-US" altLang="zh-CN" sz="2800" dirty="0">
                            <a:latin typeface="Cambria Math" panose="02040503050406030204" pitchFamily="18" charset="0"/>
                          </a:rPr>
                          <m:t>𝑥</m:t>
                        </m:r>
                      </m:e>
                      <m:sub>
                        <m:r>
                          <a:rPr lang="en-US" altLang="zh-CN" sz="2800" dirty="0">
                            <a:latin typeface="Cambria Math" panose="02040503050406030204" pitchFamily="18" charset="0"/>
                          </a:rPr>
                          <m:t>1</m:t>
                        </m:r>
                      </m:sub>
                    </m:sSub>
                    <m:r>
                      <a:rPr lang="en-US" altLang="zh-CN" sz="2800" b="0" i="0" dirty="0" smtClean="0">
                        <a:latin typeface="Cambria Math" panose="02040503050406030204" pitchFamily="18" charset="0"/>
                      </a:rPr>
                      <m:t>=</m:t>
                    </m:r>
                    <m:sSup>
                      <m:sSupPr>
                        <m:ctrlPr>
                          <a:rPr lang="en-US" altLang="zh-CN" sz="2800" b="1" i="1" dirty="0">
                            <a:latin typeface="Cambria Math" panose="02040503050406030204" pitchFamily="18" charset="0"/>
                            <a:ea typeface="宋体" panose="02010600030101010101" pitchFamily="2" charset="-122"/>
                          </a:rPr>
                        </m:ctrlPr>
                      </m:sSupPr>
                      <m:e>
                        <m:r>
                          <a:rPr lang="en-US" altLang="zh-CN" sz="2800" b="1" dirty="0">
                            <a:latin typeface="Cambria Math" panose="02040503050406030204" pitchFamily="18" charset="0"/>
                            <a:ea typeface="宋体" panose="02010600030101010101" pitchFamily="2" charset="-122"/>
                          </a:rPr>
                          <m:t>(</m:t>
                        </m:r>
                        <m:r>
                          <a:rPr lang="en-US" altLang="zh-CN" sz="2800" i="1" dirty="0">
                            <a:latin typeface="Cambria Math" panose="02040503050406030204" pitchFamily="18" charset="0"/>
                            <a:ea typeface="宋体" panose="02010600030101010101" pitchFamily="2" charset="-122"/>
                          </a:rPr>
                          <m:t>1</m:t>
                        </m:r>
                        <m:r>
                          <a:rPr lang="en-US" altLang="zh-CN" sz="2800" dirty="0">
                            <a:latin typeface="Cambria Math" panose="02040503050406030204" pitchFamily="18" charset="0"/>
                            <a:ea typeface="宋体" panose="02010600030101010101" pitchFamily="2" charset="-122"/>
                          </a:rPr>
                          <m:t>,1,0,0</m:t>
                        </m:r>
                        <m:r>
                          <a:rPr lang="en-US" altLang="zh-CN" sz="2800" b="1" dirty="0">
                            <a:latin typeface="Cambria Math" panose="02040503050406030204" pitchFamily="18" charset="0"/>
                            <a:ea typeface="宋体" panose="02010600030101010101" pitchFamily="2" charset="-122"/>
                          </a:rPr>
                          <m:t>)</m:t>
                        </m:r>
                      </m:e>
                      <m:sup>
                        <m:r>
                          <a:rPr lang="en-US" altLang="zh-CN" sz="2800" i="1" dirty="0">
                            <a:latin typeface="Cambria Math" panose="02040503050406030204" pitchFamily="18" charset="0"/>
                            <a:ea typeface="宋体" panose="02010600030101010101" pitchFamily="2" charset="-122"/>
                          </a:rPr>
                          <m:t>𝑇</m:t>
                        </m:r>
                      </m:sup>
                    </m:sSup>
                  </m:oMath>
                </a14:m>
                <a:r>
                  <a:rPr lang="en-US" altLang="zh-CN" sz="2800" dirty="0">
                    <a:sym typeface="+mn-ea"/>
                  </a:rPr>
                  <a:t>,</a:t>
                </a:r>
                <a:endParaRPr lang="en-US" altLang="zh-CN" sz="2800" dirty="0"/>
              </a:p>
              <a:p>
                <a:pPr>
                  <a:lnSpc>
                    <a:spcPct val="120000"/>
                  </a:lnSpc>
                </a:pPr>
                <a14:m>
                  <m:oMath xmlns:m="http://schemas.openxmlformats.org/officeDocument/2006/math">
                    <m:sSub>
                      <m:sSubPr>
                        <m:ctrlPr>
                          <a:rPr lang="en-US" altLang="zh-CN" sz="2800" i="1" dirty="0">
                            <a:latin typeface="Cambria Math" panose="02040503050406030204" pitchFamily="18" charset="0"/>
                          </a:rPr>
                        </m:ctrlPr>
                      </m:sSubPr>
                      <m:e>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𝑦</m:t>
                            </m:r>
                          </m:e>
                          <m:sub>
                            <m:r>
                              <a:rPr lang="en-US" altLang="zh-CN" sz="2800" dirty="0">
                                <a:latin typeface="Cambria Math" panose="02040503050406030204" pitchFamily="18" charset="0"/>
                              </a:rPr>
                              <m:t>2</m:t>
                            </m:r>
                          </m:sub>
                        </m:sSub>
                        <m:r>
                          <a:rPr lang="en-US" altLang="zh-CN" sz="2800" dirty="0">
                            <a:latin typeface="Cambria Math" panose="02040503050406030204" pitchFamily="18" charset="0"/>
                          </a:rPr>
                          <m:t>=</m:t>
                        </m:r>
                        <m:r>
                          <a:rPr lang="en-US" altLang="zh-CN" sz="2800" dirty="0">
                            <a:latin typeface="Cambria Math" panose="02040503050406030204" pitchFamily="18" charset="0"/>
                          </a:rPr>
                          <m:t>𝑥</m:t>
                        </m:r>
                      </m:e>
                      <m:sub>
                        <m:r>
                          <a:rPr lang="en-US" altLang="zh-CN" sz="2800" dirty="0">
                            <a:latin typeface="Cambria Math" panose="02040503050406030204" pitchFamily="18" charset="0"/>
                          </a:rPr>
                          <m:t>2</m:t>
                        </m:r>
                      </m:sub>
                    </m:sSub>
                    <m:r>
                      <a:rPr lang="en-US" altLang="zh-CN" sz="2800" i="1" dirty="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d>
                          <m:dPr>
                            <m:ctrlPr>
                              <a:rPr lang="en-US" altLang="zh-CN" sz="2800" i="1" dirty="0">
                                <a:latin typeface="Cambria Math" panose="02040503050406030204" pitchFamily="18" charset="0"/>
                                <a:ea typeface="宋体" panose="02010600030101010101" pitchFamily="2" charset="-122"/>
                              </a:rPr>
                            </m:ctrlPr>
                          </m:dPr>
                          <m:e>
                            <m:sSub>
                              <m:sSubPr>
                                <m:ctrlPr>
                                  <a:rPr lang="en-US" altLang="zh-CN" sz="2800" i="1" dirty="0">
                                    <a:latin typeface="Cambria Math" panose="02040503050406030204" pitchFamily="18" charset="0"/>
                                    <a:ea typeface="宋体" panose="02010600030101010101" pitchFamily="2" charset="-122"/>
                                  </a:rPr>
                                </m:ctrlPr>
                              </m:sSubPr>
                              <m:e>
                                <m:r>
                                  <a:rPr lang="en-US" altLang="zh-CN" sz="2800" b="1" dirty="0">
                                    <a:latin typeface="Cambria Math" panose="02040503050406030204" pitchFamily="18" charset="0"/>
                                    <a:ea typeface="宋体" panose="02010600030101010101" pitchFamily="2" charset="-122"/>
                                  </a:rPr>
                                  <m:t>𝑥</m:t>
                                </m:r>
                              </m:e>
                              <m:sub>
                                <m:r>
                                  <a:rPr lang="en-US" altLang="zh-CN" sz="2800" i="1" dirty="0">
                                    <a:latin typeface="Cambria Math" panose="02040503050406030204" pitchFamily="18" charset="0"/>
                                    <a:ea typeface="宋体" panose="02010600030101010101" pitchFamily="2" charset="-122"/>
                                  </a:rPr>
                                  <m:t>2</m:t>
                                </m:r>
                              </m:sub>
                            </m:sSub>
                            <m:r>
                              <a:rPr lang="en-US" altLang="zh-CN" sz="2800" i="1" dirty="0">
                                <a:latin typeface="Cambria Math" panose="02040503050406030204" pitchFamily="18" charset="0"/>
                                <a:ea typeface="宋体" panose="02010600030101010101" pitchFamily="2" charset="-122"/>
                              </a:rPr>
                              <m:t>,</m:t>
                            </m:r>
                            <m:r>
                              <m:rPr>
                                <m:nor/>
                              </m:rPr>
                              <a:rPr lang="en-US" altLang="zh-CN" sz="2800" dirty="0">
                                <a:latin typeface="Cambria Math" panose="02040503050406030204" pitchFamily="18" charset="0"/>
                                <a:ea typeface="宋体" panose="02010600030101010101" pitchFamily="2" charset="-122"/>
                              </a:rPr>
                              <m:t> </m:t>
                            </m:r>
                            <m:sSub>
                              <m:sSubPr>
                                <m:ctrlPr>
                                  <a:rPr lang="en-US" altLang="zh-CN" sz="2800" i="1" dirty="0">
                                    <a:latin typeface="Cambria Math" panose="02040503050406030204" pitchFamily="18" charset="0"/>
                                    <a:ea typeface="宋体" panose="02010600030101010101" pitchFamily="2" charset="-122"/>
                                  </a:rPr>
                                </m:ctrlPr>
                              </m:sSubPr>
                              <m:e>
                                <m:r>
                                  <a:rPr lang="en-US" altLang="zh-CN" sz="2800" i="1" dirty="0">
                                    <a:latin typeface="Cambria Math" panose="02040503050406030204" pitchFamily="18" charset="0"/>
                                    <a:ea typeface="宋体" panose="02010600030101010101" pitchFamily="2" charset="-122"/>
                                  </a:rPr>
                                  <m:t>𝑦</m:t>
                                </m:r>
                              </m:e>
                              <m:sub>
                                <m:r>
                                  <a:rPr lang="en-US" altLang="zh-CN" sz="2800" i="1" dirty="0">
                                    <a:latin typeface="Cambria Math" panose="02040503050406030204" pitchFamily="18" charset="0"/>
                                    <a:ea typeface="宋体" panose="02010600030101010101" pitchFamily="2" charset="-122"/>
                                  </a:rPr>
                                  <m:t>1</m:t>
                                </m:r>
                              </m:sub>
                            </m:sSub>
                          </m:e>
                        </m:d>
                      </m:num>
                      <m:den>
                        <m:d>
                          <m:dPr>
                            <m:ctrlPr>
                              <a:rPr lang="en-US" altLang="zh-CN" sz="2800" i="1" dirty="0">
                                <a:latin typeface="Cambria Math" panose="02040503050406030204" pitchFamily="18" charset="0"/>
                                <a:ea typeface="宋体" panose="02010600030101010101" pitchFamily="2" charset="-122"/>
                              </a:rPr>
                            </m:ctrlPr>
                          </m:dPr>
                          <m:e>
                            <m:sSub>
                              <m:sSubPr>
                                <m:ctrlPr>
                                  <a:rPr lang="en-US" altLang="zh-CN" sz="2800" i="1" dirty="0">
                                    <a:latin typeface="Cambria Math" panose="02040503050406030204" pitchFamily="18" charset="0"/>
                                    <a:ea typeface="宋体" panose="02010600030101010101" pitchFamily="2" charset="-122"/>
                                  </a:rPr>
                                </m:ctrlPr>
                              </m:sSubPr>
                              <m:e>
                                <m:r>
                                  <a:rPr lang="en-US" altLang="zh-CN" sz="2800" i="1" dirty="0">
                                    <a:latin typeface="Cambria Math" panose="02040503050406030204" pitchFamily="18" charset="0"/>
                                    <a:ea typeface="宋体" panose="02010600030101010101" pitchFamily="2" charset="-122"/>
                                  </a:rPr>
                                  <m:t>𝑦</m:t>
                                </m:r>
                              </m:e>
                              <m:sub>
                                <m:r>
                                  <a:rPr lang="en-US" altLang="zh-CN" sz="2800" i="1" dirty="0">
                                    <a:latin typeface="Cambria Math" panose="02040503050406030204" pitchFamily="18" charset="0"/>
                                    <a:ea typeface="宋体" panose="02010600030101010101" pitchFamily="2" charset="-122"/>
                                  </a:rPr>
                                  <m:t>1</m:t>
                                </m:r>
                              </m:sub>
                            </m:sSub>
                            <m:r>
                              <a:rPr lang="en-US" altLang="zh-CN" sz="2800" i="1" dirty="0">
                                <a:latin typeface="Cambria Math" panose="02040503050406030204" pitchFamily="18" charset="0"/>
                                <a:ea typeface="宋体" panose="02010600030101010101" pitchFamily="2" charset="-122"/>
                              </a:rPr>
                              <m:t>,</m:t>
                            </m:r>
                            <m:r>
                              <m:rPr>
                                <m:nor/>
                              </m:rPr>
                              <a:rPr lang="en-US" altLang="zh-CN" sz="2800" dirty="0">
                                <a:latin typeface="Cambria Math" panose="02040503050406030204" pitchFamily="18" charset="0"/>
                                <a:ea typeface="宋体" panose="02010600030101010101" pitchFamily="2" charset="-122"/>
                              </a:rPr>
                              <m:t> </m:t>
                            </m:r>
                            <m:sSub>
                              <m:sSubPr>
                                <m:ctrlPr>
                                  <a:rPr lang="en-US" altLang="zh-CN" sz="2800" i="1" dirty="0">
                                    <a:latin typeface="Cambria Math" panose="02040503050406030204" pitchFamily="18" charset="0"/>
                                    <a:ea typeface="宋体" panose="02010600030101010101" pitchFamily="2" charset="-122"/>
                                  </a:rPr>
                                </m:ctrlPr>
                              </m:sSubPr>
                              <m:e>
                                <m:r>
                                  <a:rPr lang="en-US" altLang="zh-CN" sz="2800" i="1" dirty="0">
                                    <a:latin typeface="Cambria Math" panose="02040503050406030204" pitchFamily="18" charset="0"/>
                                    <a:ea typeface="宋体" panose="02010600030101010101" pitchFamily="2" charset="-122"/>
                                  </a:rPr>
                                  <m:t>𝑦</m:t>
                                </m:r>
                              </m:e>
                              <m:sub>
                                <m:r>
                                  <a:rPr lang="en-US" altLang="zh-CN" sz="2800" i="1" dirty="0">
                                    <a:latin typeface="Cambria Math" panose="02040503050406030204" pitchFamily="18" charset="0"/>
                                    <a:ea typeface="宋体" panose="02010600030101010101" pitchFamily="2" charset="-122"/>
                                  </a:rPr>
                                  <m:t>1</m:t>
                                </m:r>
                              </m:sub>
                            </m:sSub>
                          </m:e>
                        </m:d>
                      </m:den>
                    </m:f>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𝑦</m:t>
                        </m:r>
                      </m:e>
                      <m:sub>
                        <m:r>
                          <a:rPr lang="en-US" altLang="zh-CN" sz="2800" dirty="0">
                            <a:latin typeface="Cambria Math" panose="02040503050406030204" pitchFamily="18" charset="0"/>
                          </a:rPr>
                          <m:t>1</m:t>
                        </m:r>
                      </m:sub>
                    </m:sSub>
                    <m:r>
                      <a:rPr lang="en-US" altLang="zh-CN" sz="2800" b="0" i="0" dirty="0" smtClean="0">
                        <a:latin typeface="Cambria Math" panose="02040503050406030204" pitchFamily="18" charset="0"/>
                      </a:rPr>
                      <m:t>=</m:t>
                    </m:r>
                    <m:sSup>
                      <m:sSupPr>
                        <m:ctrlPr>
                          <a:rPr lang="en-US" altLang="zh-CN" sz="2800" b="1" i="1" dirty="0">
                            <a:latin typeface="Cambria Math" panose="02040503050406030204" pitchFamily="18" charset="0"/>
                            <a:ea typeface="宋体" panose="02010600030101010101" pitchFamily="2" charset="-122"/>
                          </a:rPr>
                        </m:ctrlPr>
                      </m:sSupPr>
                      <m:e>
                        <m:r>
                          <a:rPr lang="en-US" altLang="zh-CN" sz="2800" b="1" dirty="0">
                            <a:latin typeface="Cambria Math" panose="02040503050406030204" pitchFamily="18" charset="0"/>
                            <a:ea typeface="宋体" panose="02010600030101010101" pitchFamily="2" charset="-122"/>
                          </a:rPr>
                          <m:t>(</m:t>
                        </m:r>
                        <m:box>
                          <m:boxPr>
                            <m:ctrlPr>
                              <a:rPr lang="en-US" altLang="zh-CN" sz="2800" i="1" dirty="0" smtClean="0">
                                <a:latin typeface="Cambria Math" panose="02040503050406030204" pitchFamily="18" charset="0"/>
                                <a:ea typeface="宋体" panose="02010600030101010101" pitchFamily="2" charset="-122"/>
                              </a:rPr>
                            </m:ctrlPr>
                          </m:boxPr>
                          <m:e>
                            <m:f>
                              <m:fPr>
                                <m:ctrlPr>
                                  <a:rPr lang="en-US" altLang="zh-CN" sz="2800" i="1" dirty="0" smtClean="0">
                                    <a:latin typeface="Cambria Math" panose="02040503050406030204" pitchFamily="18" charset="0"/>
                                    <a:ea typeface="宋体" panose="02010600030101010101" pitchFamily="2" charset="-122"/>
                                  </a:rPr>
                                </m:ctrlPr>
                              </m:fPr>
                              <m:num>
                                <m:r>
                                  <a:rPr lang="en-US" altLang="zh-CN" sz="2800" b="0" i="1" dirty="0" smtClean="0">
                                    <a:latin typeface="Cambria Math" panose="02040503050406030204" pitchFamily="18" charset="0"/>
                                    <a:ea typeface="宋体" panose="02010600030101010101" pitchFamily="2" charset="-122"/>
                                  </a:rPr>
                                  <m:t>1</m:t>
                                </m:r>
                              </m:num>
                              <m:den>
                                <m:r>
                                  <a:rPr lang="en-US" altLang="zh-CN" sz="2800" b="0" i="1" dirty="0" smtClean="0">
                                    <a:latin typeface="Cambria Math" panose="02040503050406030204" pitchFamily="18" charset="0"/>
                                    <a:ea typeface="宋体" panose="02010600030101010101" pitchFamily="2" charset="-122"/>
                                  </a:rPr>
                                  <m:t>2</m:t>
                                </m:r>
                              </m:den>
                            </m:f>
                          </m:e>
                        </m:box>
                        <m:r>
                          <a:rPr lang="en-US" altLang="zh-CN" sz="2800" b="0" dirty="0">
                            <a:latin typeface="Cambria Math" panose="02040503050406030204" pitchFamily="18" charset="0"/>
                            <a:ea typeface="宋体" panose="02010600030101010101" pitchFamily="2" charset="-122"/>
                          </a:rPr>
                          <m:t>,</m:t>
                        </m:r>
                        <m:r>
                          <a:rPr lang="en-US" altLang="zh-CN" sz="2800" b="0" i="0" dirty="0" smtClean="0">
                            <a:latin typeface="Cambria Math" panose="02040503050406030204" pitchFamily="18" charset="0"/>
                            <a:ea typeface="宋体" panose="02010600030101010101" pitchFamily="2" charset="-122"/>
                          </a:rPr>
                          <m:t>−</m:t>
                        </m:r>
                        <m:box>
                          <m:boxPr>
                            <m:ctrlPr>
                              <a:rPr lang="en-US" altLang="zh-CN" sz="2800" i="1" dirty="0">
                                <a:latin typeface="Cambria Math" panose="02040503050406030204" pitchFamily="18" charset="0"/>
                                <a:ea typeface="宋体" panose="02010600030101010101" pitchFamily="2" charset="-122"/>
                              </a:rPr>
                            </m:ctrlPr>
                          </m:boxPr>
                          <m:e>
                            <m:f>
                              <m:fPr>
                                <m:ctrlPr>
                                  <a:rPr lang="en-US" altLang="zh-CN" sz="2800" i="1" dirty="0">
                                    <a:latin typeface="Cambria Math" panose="02040503050406030204" pitchFamily="18" charset="0"/>
                                    <a:ea typeface="宋体" panose="02010600030101010101" pitchFamily="2" charset="-122"/>
                                  </a:rPr>
                                </m:ctrlPr>
                              </m:fPr>
                              <m:num>
                                <m:r>
                                  <a:rPr lang="en-US" altLang="zh-CN" sz="2800" b="0" i="1" dirty="0">
                                    <a:latin typeface="Cambria Math" panose="02040503050406030204" pitchFamily="18" charset="0"/>
                                    <a:ea typeface="宋体" panose="02010600030101010101" pitchFamily="2" charset="-122"/>
                                  </a:rPr>
                                  <m:t>1</m:t>
                                </m:r>
                              </m:num>
                              <m:den>
                                <m:r>
                                  <a:rPr lang="en-US" altLang="zh-CN" sz="2800" b="0" i="1" dirty="0">
                                    <a:latin typeface="Cambria Math" panose="02040503050406030204" pitchFamily="18" charset="0"/>
                                    <a:ea typeface="宋体" panose="02010600030101010101" pitchFamily="2" charset="-122"/>
                                  </a:rPr>
                                  <m:t>2</m:t>
                                </m:r>
                              </m:den>
                            </m:f>
                          </m:e>
                        </m:box>
                        <m:r>
                          <a:rPr lang="en-US" altLang="zh-CN" sz="2800" dirty="0">
                            <a:latin typeface="Cambria Math" panose="02040503050406030204" pitchFamily="18" charset="0"/>
                            <a:ea typeface="宋体" panose="02010600030101010101" pitchFamily="2" charset="-122"/>
                          </a:rPr>
                          <m:t>,</m:t>
                        </m:r>
                        <m:r>
                          <a:rPr lang="en-US" altLang="zh-CN" sz="2800" b="0" i="0" dirty="0" smtClean="0">
                            <a:latin typeface="Cambria Math" panose="02040503050406030204" pitchFamily="18" charset="0"/>
                            <a:ea typeface="宋体" panose="02010600030101010101" pitchFamily="2" charset="-122"/>
                          </a:rPr>
                          <m:t>1</m:t>
                        </m:r>
                        <m:r>
                          <a:rPr lang="en-US" altLang="zh-CN" sz="2800" dirty="0">
                            <a:latin typeface="Cambria Math" panose="02040503050406030204" pitchFamily="18" charset="0"/>
                            <a:ea typeface="宋体" panose="02010600030101010101" pitchFamily="2" charset="-122"/>
                          </a:rPr>
                          <m:t>,0</m:t>
                        </m:r>
                        <m:r>
                          <a:rPr lang="en-US" altLang="zh-CN" sz="2800" b="1" dirty="0">
                            <a:latin typeface="Cambria Math" panose="02040503050406030204" pitchFamily="18" charset="0"/>
                            <a:ea typeface="宋体" panose="02010600030101010101" pitchFamily="2" charset="-122"/>
                          </a:rPr>
                          <m:t>)</m:t>
                        </m:r>
                      </m:e>
                      <m:sup>
                        <m:r>
                          <a:rPr lang="en-US" altLang="zh-CN" sz="2800" i="1" dirty="0">
                            <a:latin typeface="Cambria Math" panose="02040503050406030204" pitchFamily="18" charset="0"/>
                            <a:ea typeface="宋体" panose="02010600030101010101" pitchFamily="2" charset="-122"/>
                          </a:rPr>
                          <m:t>𝑇</m:t>
                        </m:r>
                      </m:sup>
                    </m:sSup>
                  </m:oMath>
                </a14:m>
                <a:r>
                  <a:rPr lang="en-US" altLang="zh-CN" sz="2800" dirty="0">
                    <a:sym typeface="+mn-ea"/>
                  </a:rPr>
                  <a:t>,</a:t>
                </a:r>
                <a:endParaRPr lang="en-US" altLang="zh-CN" sz="2800" dirty="0"/>
              </a:p>
              <a:p>
                <a:pPr>
                  <a:lnSpc>
                    <a:spcPct val="120000"/>
                  </a:lnSpc>
                </a:pPr>
                <a14:m>
                  <m:oMath xmlns:m="http://schemas.openxmlformats.org/officeDocument/2006/math">
                    <m:sSub>
                      <m:sSubPr>
                        <m:ctrlPr>
                          <a:rPr lang="en-US" altLang="zh-CN" sz="2800" i="1" dirty="0">
                            <a:latin typeface="Cambria Math" panose="02040503050406030204" pitchFamily="18" charset="0"/>
                          </a:rPr>
                        </m:ctrlPr>
                      </m:sSubPr>
                      <m:e>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𝑦</m:t>
                            </m:r>
                          </m:e>
                          <m:sub>
                            <m:r>
                              <a:rPr lang="en-US" altLang="zh-CN" sz="2800" b="0" i="1" dirty="0" smtClean="0">
                                <a:latin typeface="Cambria Math" panose="02040503050406030204" pitchFamily="18" charset="0"/>
                              </a:rPr>
                              <m:t>3</m:t>
                            </m:r>
                          </m:sub>
                        </m:sSub>
                        <m:r>
                          <a:rPr lang="en-US" altLang="zh-CN" sz="2800" dirty="0">
                            <a:latin typeface="Cambria Math" panose="02040503050406030204" pitchFamily="18" charset="0"/>
                          </a:rPr>
                          <m:t>=</m:t>
                        </m:r>
                        <m:r>
                          <a:rPr lang="en-US" altLang="zh-CN" sz="2800" dirty="0">
                            <a:latin typeface="Cambria Math" panose="02040503050406030204" pitchFamily="18" charset="0"/>
                          </a:rPr>
                          <m:t>𝑥</m:t>
                        </m:r>
                      </m:e>
                      <m:sub>
                        <m:r>
                          <a:rPr lang="en-US" altLang="zh-CN" sz="2800" b="0" i="1" dirty="0" smtClean="0">
                            <a:latin typeface="Cambria Math" panose="02040503050406030204" pitchFamily="18" charset="0"/>
                          </a:rPr>
                          <m:t>3</m:t>
                        </m:r>
                      </m:sub>
                    </m:sSub>
                    <m:r>
                      <a:rPr lang="en-US" altLang="zh-CN" sz="2800" i="1" dirty="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d>
                          <m:dPr>
                            <m:ctrlPr>
                              <a:rPr lang="en-US" altLang="zh-CN" sz="2800" i="1" dirty="0">
                                <a:latin typeface="Cambria Math" panose="02040503050406030204" pitchFamily="18" charset="0"/>
                                <a:ea typeface="宋体" panose="02010600030101010101" pitchFamily="2" charset="-122"/>
                              </a:rPr>
                            </m:ctrlPr>
                          </m:dPr>
                          <m:e>
                            <m:sSub>
                              <m:sSubPr>
                                <m:ctrlPr>
                                  <a:rPr lang="en-US" altLang="zh-CN" sz="2800" i="1" dirty="0">
                                    <a:latin typeface="Cambria Math" panose="02040503050406030204" pitchFamily="18" charset="0"/>
                                    <a:ea typeface="宋体" panose="02010600030101010101" pitchFamily="2" charset="-122"/>
                                  </a:rPr>
                                </m:ctrlPr>
                              </m:sSubPr>
                              <m:e>
                                <m:r>
                                  <a:rPr lang="en-US" altLang="zh-CN" sz="2800" b="1" dirty="0">
                                    <a:latin typeface="Cambria Math" panose="02040503050406030204" pitchFamily="18" charset="0"/>
                                    <a:ea typeface="宋体" panose="02010600030101010101" pitchFamily="2" charset="-122"/>
                                  </a:rPr>
                                  <m:t>𝑥</m:t>
                                </m:r>
                              </m:e>
                              <m:sub>
                                <m:r>
                                  <a:rPr lang="en-US" altLang="zh-CN" sz="2800" b="0" i="1" dirty="0" smtClean="0">
                                    <a:latin typeface="Cambria Math" panose="02040503050406030204" pitchFamily="18" charset="0"/>
                                    <a:ea typeface="宋体" panose="02010600030101010101" pitchFamily="2" charset="-122"/>
                                  </a:rPr>
                                  <m:t>3</m:t>
                                </m:r>
                              </m:sub>
                            </m:sSub>
                            <m:r>
                              <a:rPr lang="en-US" altLang="zh-CN" sz="2800" i="1" dirty="0">
                                <a:latin typeface="Cambria Math" panose="02040503050406030204" pitchFamily="18" charset="0"/>
                                <a:ea typeface="宋体" panose="02010600030101010101" pitchFamily="2" charset="-122"/>
                              </a:rPr>
                              <m:t>,</m:t>
                            </m:r>
                            <m:r>
                              <m:rPr>
                                <m:nor/>
                              </m:rPr>
                              <a:rPr lang="en-US" altLang="zh-CN" sz="2800" dirty="0">
                                <a:latin typeface="Cambria Math" panose="02040503050406030204" pitchFamily="18" charset="0"/>
                                <a:ea typeface="宋体" panose="02010600030101010101" pitchFamily="2" charset="-122"/>
                              </a:rPr>
                              <m:t> </m:t>
                            </m:r>
                            <m:sSub>
                              <m:sSubPr>
                                <m:ctrlPr>
                                  <a:rPr lang="en-US" altLang="zh-CN" sz="2800" i="1" dirty="0">
                                    <a:latin typeface="Cambria Math" panose="02040503050406030204" pitchFamily="18" charset="0"/>
                                    <a:ea typeface="宋体" panose="02010600030101010101" pitchFamily="2" charset="-122"/>
                                  </a:rPr>
                                </m:ctrlPr>
                              </m:sSubPr>
                              <m:e>
                                <m:r>
                                  <a:rPr lang="en-US" altLang="zh-CN" sz="2800" i="1" dirty="0">
                                    <a:latin typeface="Cambria Math" panose="02040503050406030204" pitchFamily="18" charset="0"/>
                                    <a:ea typeface="宋体" panose="02010600030101010101" pitchFamily="2" charset="-122"/>
                                  </a:rPr>
                                  <m:t>𝑦</m:t>
                                </m:r>
                              </m:e>
                              <m:sub>
                                <m:r>
                                  <a:rPr lang="en-US" altLang="zh-CN" sz="2800" i="1" dirty="0">
                                    <a:latin typeface="Cambria Math" panose="02040503050406030204" pitchFamily="18" charset="0"/>
                                    <a:ea typeface="宋体" panose="02010600030101010101" pitchFamily="2" charset="-122"/>
                                  </a:rPr>
                                  <m:t>1</m:t>
                                </m:r>
                              </m:sub>
                            </m:sSub>
                          </m:e>
                        </m:d>
                      </m:num>
                      <m:den>
                        <m:d>
                          <m:dPr>
                            <m:ctrlPr>
                              <a:rPr lang="en-US" altLang="zh-CN" sz="2800" i="1" dirty="0">
                                <a:latin typeface="Cambria Math" panose="02040503050406030204" pitchFamily="18" charset="0"/>
                                <a:ea typeface="宋体" panose="02010600030101010101" pitchFamily="2" charset="-122"/>
                              </a:rPr>
                            </m:ctrlPr>
                          </m:dPr>
                          <m:e>
                            <m:sSub>
                              <m:sSubPr>
                                <m:ctrlPr>
                                  <a:rPr lang="en-US" altLang="zh-CN" sz="2800" i="1" dirty="0">
                                    <a:latin typeface="Cambria Math" panose="02040503050406030204" pitchFamily="18" charset="0"/>
                                    <a:ea typeface="宋体" panose="02010600030101010101" pitchFamily="2" charset="-122"/>
                                  </a:rPr>
                                </m:ctrlPr>
                              </m:sSubPr>
                              <m:e>
                                <m:r>
                                  <a:rPr lang="en-US" altLang="zh-CN" sz="2800" i="1" dirty="0">
                                    <a:latin typeface="Cambria Math" panose="02040503050406030204" pitchFamily="18" charset="0"/>
                                    <a:ea typeface="宋体" panose="02010600030101010101" pitchFamily="2" charset="-122"/>
                                  </a:rPr>
                                  <m:t>𝑦</m:t>
                                </m:r>
                              </m:e>
                              <m:sub>
                                <m:r>
                                  <a:rPr lang="en-US" altLang="zh-CN" sz="2800" i="1" dirty="0">
                                    <a:latin typeface="Cambria Math" panose="02040503050406030204" pitchFamily="18" charset="0"/>
                                    <a:ea typeface="宋体" panose="02010600030101010101" pitchFamily="2" charset="-122"/>
                                  </a:rPr>
                                  <m:t>1</m:t>
                                </m:r>
                              </m:sub>
                            </m:sSub>
                            <m:r>
                              <a:rPr lang="en-US" altLang="zh-CN" sz="2800" i="1" dirty="0">
                                <a:latin typeface="Cambria Math" panose="02040503050406030204" pitchFamily="18" charset="0"/>
                                <a:ea typeface="宋体" panose="02010600030101010101" pitchFamily="2" charset="-122"/>
                              </a:rPr>
                              <m:t>,</m:t>
                            </m:r>
                            <m:r>
                              <m:rPr>
                                <m:nor/>
                              </m:rPr>
                              <a:rPr lang="en-US" altLang="zh-CN" sz="2800" dirty="0">
                                <a:latin typeface="Cambria Math" panose="02040503050406030204" pitchFamily="18" charset="0"/>
                                <a:ea typeface="宋体" panose="02010600030101010101" pitchFamily="2" charset="-122"/>
                              </a:rPr>
                              <m:t> </m:t>
                            </m:r>
                            <m:sSub>
                              <m:sSubPr>
                                <m:ctrlPr>
                                  <a:rPr lang="en-US" altLang="zh-CN" sz="2800" i="1" dirty="0">
                                    <a:latin typeface="Cambria Math" panose="02040503050406030204" pitchFamily="18" charset="0"/>
                                    <a:ea typeface="宋体" panose="02010600030101010101" pitchFamily="2" charset="-122"/>
                                  </a:rPr>
                                </m:ctrlPr>
                              </m:sSubPr>
                              <m:e>
                                <m:r>
                                  <a:rPr lang="en-US" altLang="zh-CN" sz="2800" i="1" dirty="0">
                                    <a:latin typeface="Cambria Math" panose="02040503050406030204" pitchFamily="18" charset="0"/>
                                    <a:ea typeface="宋体" panose="02010600030101010101" pitchFamily="2" charset="-122"/>
                                  </a:rPr>
                                  <m:t>𝑦</m:t>
                                </m:r>
                              </m:e>
                              <m:sub>
                                <m:r>
                                  <a:rPr lang="en-US" altLang="zh-CN" sz="2800" i="1" dirty="0">
                                    <a:latin typeface="Cambria Math" panose="02040503050406030204" pitchFamily="18" charset="0"/>
                                    <a:ea typeface="宋体" panose="02010600030101010101" pitchFamily="2" charset="-122"/>
                                  </a:rPr>
                                  <m:t>1</m:t>
                                </m:r>
                              </m:sub>
                            </m:sSub>
                          </m:e>
                        </m:d>
                      </m:den>
                    </m:f>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𝑦</m:t>
                        </m:r>
                      </m:e>
                      <m:sub>
                        <m:r>
                          <a:rPr lang="en-US" altLang="zh-CN" sz="2800" dirty="0">
                            <a:latin typeface="Cambria Math" panose="02040503050406030204" pitchFamily="18" charset="0"/>
                          </a:rPr>
                          <m:t>1</m:t>
                        </m:r>
                      </m:sub>
                    </m:sSub>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ea typeface="宋体" panose="02010600030101010101" pitchFamily="2" charset="-122"/>
                          </a:rPr>
                        </m:ctrlPr>
                      </m:fPr>
                      <m:num>
                        <m:d>
                          <m:dPr>
                            <m:ctrlPr>
                              <a:rPr lang="en-US" altLang="zh-CN" sz="2800" i="1" dirty="0">
                                <a:latin typeface="Cambria Math" panose="02040503050406030204" pitchFamily="18" charset="0"/>
                                <a:ea typeface="宋体" panose="02010600030101010101" pitchFamily="2" charset="-122"/>
                              </a:rPr>
                            </m:ctrlPr>
                          </m:dPr>
                          <m:e>
                            <m:sSub>
                              <m:sSubPr>
                                <m:ctrlPr>
                                  <a:rPr lang="en-US" altLang="zh-CN" sz="2800" i="1" dirty="0">
                                    <a:latin typeface="Cambria Math" panose="02040503050406030204" pitchFamily="18" charset="0"/>
                                    <a:ea typeface="宋体" panose="02010600030101010101" pitchFamily="2" charset="-122"/>
                                  </a:rPr>
                                </m:ctrlPr>
                              </m:sSubPr>
                              <m:e>
                                <m:r>
                                  <a:rPr lang="en-US" altLang="zh-CN" sz="2800" b="1" dirty="0">
                                    <a:latin typeface="Cambria Math" panose="02040503050406030204" pitchFamily="18" charset="0"/>
                                    <a:ea typeface="宋体" panose="02010600030101010101" pitchFamily="2" charset="-122"/>
                                  </a:rPr>
                                  <m:t>𝑥</m:t>
                                </m:r>
                              </m:e>
                              <m:sub>
                                <m:r>
                                  <a:rPr lang="en-US" altLang="zh-CN" sz="2800" b="0" i="1" dirty="0" smtClean="0">
                                    <a:latin typeface="Cambria Math" panose="02040503050406030204" pitchFamily="18" charset="0"/>
                                    <a:ea typeface="宋体" panose="02010600030101010101" pitchFamily="2" charset="-122"/>
                                  </a:rPr>
                                  <m:t>3</m:t>
                                </m:r>
                              </m:sub>
                            </m:sSub>
                            <m:r>
                              <a:rPr lang="en-US" altLang="zh-CN" sz="2800" i="1" dirty="0">
                                <a:latin typeface="Cambria Math" panose="02040503050406030204" pitchFamily="18" charset="0"/>
                                <a:ea typeface="宋体" panose="02010600030101010101" pitchFamily="2" charset="-122"/>
                              </a:rPr>
                              <m:t>,</m:t>
                            </m:r>
                            <m:r>
                              <m:rPr>
                                <m:nor/>
                              </m:rPr>
                              <a:rPr lang="en-US" altLang="zh-CN" sz="2800" dirty="0">
                                <a:latin typeface="Cambria Math" panose="02040503050406030204" pitchFamily="18" charset="0"/>
                                <a:ea typeface="宋体" panose="02010600030101010101" pitchFamily="2" charset="-122"/>
                              </a:rPr>
                              <m:t> </m:t>
                            </m:r>
                            <m:sSub>
                              <m:sSubPr>
                                <m:ctrlPr>
                                  <a:rPr lang="en-US" altLang="zh-CN" sz="2800" i="1" dirty="0">
                                    <a:latin typeface="Cambria Math" panose="02040503050406030204" pitchFamily="18" charset="0"/>
                                    <a:ea typeface="宋体" panose="02010600030101010101" pitchFamily="2" charset="-122"/>
                                  </a:rPr>
                                </m:ctrlPr>
                              </m:sSubPr>
                              <m:e>
                                <m:r>
                                  <a:rPr lang="en-US" altLang="zh-CN" sz="2800" i="1" dirty="0">
                                    <a:latin typeface="Cambria Math" panose="02040503050406030204" pitchFamily="18" charset="0"/>
                                    <a:ea typeface="宋体" panose="02010600030101010101" pitchFamily="2" charset="-122"/>
                                  </a:rPr>
                                  <m:t>𝑦</m:t>
                                </m:r>
                              </m:e>
                              <m:sub>
                                <m:r>
                                  <a:rPr lang="en-US" altLang="zh-CN" sz="2800" b="0" i="1" dirty="0" smtClean="0">
                                    <a:latin typeface="Cambria Math" panose="02040503050406030204" pitchFamily="18" charset="0"/>
                                    <a:ea typeface="宋体" panose="02010600030101010101" pitchFamily="2" charset="-122"/>
                                  </a:rPr>
                                  <m:t>2</m:t>
                                </m:r>
                              </m:sub>
                            </m:sSub>
                          </m:e>
                        </m:d>
                      </m:num>
                      <m:den>
                        <m:d>
                          <m:dPr>
                            <m:ctrlPr>
                              <a:rPr lang="en-US" altLang="zh-CN" sz="2800" i="1" dirty="0">
                                <a:latin typeface="Cambria Math" panose="02040503050406030204" pitchFamily="18" charset="0"/>
                                <a:ea typeface="宋体" panose="02010600030101010101" pitchFamily="2" charset="-122"/>
                              </a:rPr>
                            </m:ctrlPr>
                          </m:dPr>
                          <m:e>
                            <m:sSub>
                              <m:sSubPr>
                                <m:ctrlPr>
                                  <a:rPr lang="en-US" altLang="zh-CN" sz="2800" i="1" dirty="0">
                                    <a:latin typeface="Cambria Math" panose="02040503050406030204" pitchFamily="18" charset="0"/>
                                    <a:ea typeface="宋体" panose="02010600030101010101" pitchFamily="2" charset="-122"/>
                                  </a:rPr>
                                </m:ctrlPr>
                              </m:sSubPr>
                              <m:e>
                                <m:r>
                                  <a:rPr lang="en-US" altLang="zh-CN" sz="2800" i="1" dirty="0">
                                    <a:latin typeface="Cambria Math" panose="02040503050406030204" pitchFamily="18" charset="0"/>
                                    <a:ea typeface="宋体" panose="02010600030101010101" pitchFamily="2" charset="-122"/>
                                  </a:rPr>
                                  <m:t>𝑦</m:t>
                                </m:r>
                              </m:e>
                              <m:sub>
                                <m:r>
                                  <a:rPr lang="en-US" altLang="zh-CN" sz="2800" b="0" i="1" dirty="0" smtClean="0">
                                    <a:latin typeface="Cambria Math" panose="02040503050406030204" pitchFamily="18" charset="0"/>
                                    <a:ea typeface="宋体" panose="02010600030101010101" pitchFamily="2" charset="-122"/>
                                  </a:rPr>
                                  <m:t>2</m:t>
                                </m:r>
                              </m:sub>
                            </m:sSub>
                            <m:r>
                              <a:rPr lang="en-US" altLang="zh-CN" sz="2800" i="1" dirty="0">
                                <a:latin typeface="Cambria Math" panose="02040503050406030204" pitchFamily="18" charset="0"/>
                                <a:ea typeface="宋体" panose="02010600030101010101" pitchFamily="2" charset="-122"/>
                              </a:rPr>
                              <m:t>,</m:t>
                            </m:r>
                            <m:r>
                              <m:rPr>
                                <m:nor/>
                              </m:rPr>
                              <a:rPr lang="en-US" altLang="zh-CN" sz="2800" dirty="0">
                                <a:latin typeface="Cambria Math" panose="02040503050406030204" pitchFamily="18" charset="0"/>
                                <a:ea typeface="宋体" panose="02010600030101010101" pitchFamily="2" charset="-122"/>
                              </a:rPr>
                              <m:t> </m:t>
                            </m:r>
                            <m:sSub>
                              <m:sSubPr>
                                <m:ctrlPr>
                                  <a:rPr lang="en-US" altLang="zh-CN" sz="2800" i="1" dirty="0">
                                    <a:latin typeface="Cambria Math" panose="02040503050406030204" pitchFamily="18" charset="0"/>
                                    <a:ea typeface="宋体" panose="02010600030101010101" pitchFamily="2" charset="-122"/>
                                  </a:rPr>
                                </m:ctrlPr>
                              </m:sSubPr>
                              <m:e>
                                <m:r>
                                  <a:rPr lang="en-US" altLang="zh-CN" sz="2800" i="1" dirty="0">
                                    <a:latin typeface="Cambria Math" panose="02040503050406030204" pitchFamily="18" charset="0"/>
                                    <a:ea typeface="宋体" panose="02010600030101010101" pitchFamily="2" charset="-122"/>
                                  </a:rPr>
                                  <m:t>𝑦</m:t>
                                </m:r>
                              </m:e>
                              <m:sub>
                                <m:r>
                                  <a:rPr lang="en-US" altLang="zh-CN" sz="2800" b="0" i="1" dirty="0" smtClean="0">
                                    <a:latin typeface="Cambria Math" panose="02040503050406030204" pitchFamily="18" charset="0"/>
                                    <a:ea typeface="宋体" panose="02010600030101010101" pitchFamily="2" charset="-122"/>
                                  </a:rPr>
                                  <m:t>2</m:t>
                                </m:r>
                              </m:sub>
                            </m:sSub>
                          </m:e>
                        </m:d>
                      </m:den>
                    </m:f>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𝑦</m:t>
                        </m:r>
                      </m:e>
                      <m:sub>
                        <m:r>
                          <a:rPr lang="en-US" altLang="zh-CN" sz="2800" b="0" i="0" dirty="0" smtClean="0">
                            <a:latin typeface="Cambria Math" panose="02040503050406030204" pitchFamily="18" charset="0"/>
                          </a:rPr>
                          <m:t>2</m:t>
                        </m:r>
                      </m:sub>
                    </m:sSub>
                    <m:r>
                      <a:rPr lang="en-US" altLang="zh-CN" sz="2800" dirty="0">
                        <a:latin typeface="Cambria Math" panose="02040503050406030204" pitchFamily="18" charset="0"/>
                      </a:rPr>
                      <m:t>=</m:t>
                    </m:r>
                    <m:sSup>
                      <m:sSupPr>
                        <m:ctrlPr>
                          <a:rPr lang="en-US" altLang="zh-CN" sz="2800" b="1" i="1" dirty="0">
                            <a:latin typeface="Cambria Math" panose="02040503050406030204" pitchFamily="18" charset="0"/>
                            <a:ea typeface="宋体" panose="02010600030101010101" pitchFamily="2" charset="-122"/>
                          </a:rPr>
                        </m:ctrlPr>
                      </m:sSupPr>
                      <m:e>
                        <m:r>
                          <a:rPr lang="en-US" altLang="zh-CN" sz="2800" b="1" dirty="0">
                            <a:latin typeface="Cambria Math" panose="02040503050406030204" pitchFamily="18" charset="0"/>
                            <a:ea typeface="宋体" panose="02010600030101010101" pitchFamily="2" charset="-122"/>
                          </a:rPr>
                          <m:t>(</m:t>
                        </m:r>
                        <m:box>
                          <m:boxPr>
                            <m:ctrlPr>
                              <a:rPr lang="en-US" altLang="zh-CN" sz="2800" i="1" dirty="0">
                                <a:latin typeface="Cambria Math" panose="02040503050406030204" pitchFamily="18" charset="0"/>
                                <a:ea typeface="宋体" panose="02010600030101010101" pitchFamily="2" charset="-122"/>
                              </a:rPr>
                            </m:ctrlPr>
                          </m:boxPr>
                          <m:e>
                            <m:r>
                              <a:rPr lang="en-US" altLang="zh-CN" sz="2800" b="0" i="1" dirty="0" smtClean="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r>
                                  <a:rPr lang="en-US" altLang="zh-CN" sz="2800" i="1" dirty="0">
                                    <a:latin typeface="Cambria Math" panose="02040503050406030204" pitchFamily="18" charset="0"/>
                                    <a:ea typeface="宋体" panose="02010600030101010101" pitchFamily="2" charset="-122"/>
                                  </a:rPr>
                                  <m:t>1</m:t>
                                </m:r>
                              </m:num>
                              <m:den>
                                <m:r>
                                  <a:rPr lang="en-US" altLang="zh-CN" sz="2800" b="0" i="1" dirty="0" smtClean="0">
                                    <a:latin typeface="Cambria Math" panose="02040503050406030204" pitchFamily="18" charset="0"/>
                                    <a:ea typeface="宋体" panose="02010600030101010101" pitchFamily="2" charset="-122"/>
                                  </a:rPr>
                                  <m:t>3</m:t>
                                </m:r>
                              </m:den>
                            </m:f>
                          </m:e>
                        </m:box>
                        <m:r>
                          <a:rPr lang="en-US" altLang="zh-CN" sz="2800" dirty="0">
                            <a:latin typeface="Cambria Math" panose="02040503050406030204" pitchFamily="18" charset="0"/>
                            <a:ea typeface="宋体" panose="02010600030101010101" pitchFamily="2" charset="-122"/>
                          </a:rPr>
                          <m:t>,</m:t>
                        </m:r>
                        <m:box>
                          <m:boxPr>
                            <m:ctrlPr>
                              <a:rPr lang="en-US" altLang="zh-CN" sz="2800" i="1" dirty="0">
                                <a:latin typeface="Cambria Math" panose="02040503050406030204" pitchFamily="18" charset="0"/>
                                <a:ea typeface="宋体" panose="02010600030101010101" pitchFamily="2" charset="-122"/>
                              </a:rPr>
                            </m:ctrlPr>
                          </m:boxPr>
                          <m:e>
                            <m:f>
                              <m:fPr>
                                <m:ctrlPr>
                                  <a:rPr lang="en-US" altLang="zh-CN" sz="2800" i="1" dirty="0">
                                    <a:latin typeface="Cambria Math" panose="02040503050406030204" pitchFamily="18" charset="0"/>
                                    <a:ea typeface="宋体" panose="02010600030101010101" pitchFamily="2" charset="-122"/>
                                  </a:rPr>
                                </m:ctrlPr>
                              </m:fPr>
                              <m:num>
                                <m:r>
                                  <a:rPr lang="en-US" altLang="zh-CN" sz="2800" i="1" dirty="0">
                                    <a:latin typeface="Cambria Math" panose="02040503050406030204" pitchFamily="18" charset="0"/>
                                    <a:ea typeface="宋体" panose="02010600030101010101" pitchFamily="2" charset="-122"/>
                                  </a:rPr>
                                  <m:t>1</m:t>
                                </m:r>
                              </m:num>
                              <m:den>
                                <m:r>
                                  <a:rPr lang="en-US" altLang="zh-CN" sz="2800" b="0" i="1" dirty="0" smtClean="0">
                                    <a:latin typeface="Cambria Math" panose="02040503050406030204" pitchFamily="18" charset="0"/>
                                    <a:ea typeface="宋体" panose="02010600030101010101" pitchFamily="2" charset="-122"/>
                                  </a:rPr>
                                  <m:t>3</m:t>
                                </m:r>
                              </m:den>
                            </m:f>
                          </m:e>
                        </m:box>
                        <m:r>
                          <a:rPr lang="en-US" altLang="zh-CN" sz="2800" dirty="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r>
                              <a:rPr lang="en-US" altLang="zh-CN" sz="2800" i="1" dirty="0">
                                <a:latin typeface="Cambria Math" panose="02040503050406030204" pitchFamily="18" charset="0"/>
                                <a:ea typeface="宋体" panose="02010600030101010101" pitchFamily="2" charset="-122"/>
                              </a:rPr>
                              <m:t>1</m:t>
                            </m:r>
                          </m:num>
                          <m:den>
                            <m:r>
                              <a:rPr lang="en-US" altLang="zh-CN" sz="2800" i="1" dirty="0">
                                <a:latin typeface="Cambria Math" panose="02040503050406030204" pitchFamily="18" charset="0"/>
                                <a:ea typeface="宋体" panose="02010600030101010101" pitchFamily="2" charset="-122"/>
                              </a:rPr>
                              <m:t>3</m:t>
                            </m:r>
                          </m:den>
                        </m:f>
                        <m:r>
                          <a:rPr lang="en-US" altLang="zh-CN" sz="2800" dirty="0">
                            <a:latin typeface="Cambria Math" panose="02040503050406030204" pitchFamily="18" charset="0"/>
                            <a:ea typeface="宋体" panose="02010600030101010101" pitchFamily="2" charset="-122"/>
                          </a:rPr>
                          <m:t>,</m:t>
                        </m:r>
                        <m:r>
                          <a:rPr lang="en-US" altLang="zh-CN" sz="2800" b="0" i="0" dirty="0" smtClean="0">
                            <a:latin typeface="Cambria Math" panose="02040503050406030204" pitchFamily="18" charset="0"/>
                            <a:ea typeface="宋体" panose="02010600030101010101" pitchFamily="2" charset="-122"/>
                          </a:rPr>
                          <m:t>1</m:t>
                        </m:r>
                        <m:r>
                          <a:rPr lang="en-US" altLang="zh-CN" sz="2800" b="1" dirty="0">
                            <a:latin typeface="Cambria Math" panose="02040503050406030204" pitchFamily="18" charset="0"/>
                            <a:ea typeface="宋体" panose="02010600030101010101" pitchFamily="2" charset="-122"/>
                          </a:rPr>
                          <m:t>)</m:t>
                        </m:r>
                      </m:e>
                      <m:sup>
                        <m:r>
                          <a:rPr lang="en-US" altLang="zh-CN" sz="2800" i="1" dirty="0">
                            <a:latin typeface="Cambria Math" panose="02040503050406030204" pitchFamily="18" charset="0"/>
                            <a:ea typeface="宋体" panose="02010600030101010101" pitchFamily="2" charset="-122"/>
                          </a:rPr>
                          <m:t>𝑇</m:t>
                        </m:r>
                      </m:sup>
                    </m:sSup>
                  </m:oMath>
                </a14:m>
                <a:r>
                  <a:rPr lang="en-US" altLang="zh-CN" sz="2800" dirty="0">
                    <a:sym typeface="+mn-ea"/>
                  </a:rPr>
                  <a:t>,</a:t>
                </a:r>
                <a:endParaRPr lang="en-US" altLang="zh-CN" sz="2800" dirty="0"/>
              </a:p>
              <a:p>
                <a:pPr>
                  <a:lnSpc>
                    <a:spcPct val="120000"/>
                  </a:lnSpc>
                </a:pPr>
                <a14:m>
                  <m:oMath xmlns:m="http://schemas.openxmlformats.org/officeDocument/2006/math">
                    <m:sSub>
                      <m:sSubPr>
                        <m:ctrlPr>
                          <a:rPr lang="en-US" altLang="zh-CN" sz="2800" i="1" dirty="0">
                            <a:latin typeface="Cambria Math" panose="02040503050406030204" pitchFamily="18" charset="0"/>
                          </a:rPr>
                        </m:ctrlPr>
                      </m:sSubPr>
                      <m:e>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𝑦</m:t>
                            </m:r>
                          </m:e>
                          <m:sub>
                            <m:r>
                              <a:rPr lang="en-US" altLang="zh-CN" sz="2800" b="0" i="1" dirty="0" smtClean="0">
                                <a:latin typeface="Cambria Math" panose="02040503050406030204" pitchFamily="18" charset="0"/>
                              </a:rPr>
                              <m:t>4</m:t>
                            </m:r>
                          </m:sub>
                        </m:sSub>
                        <m:r>
                          <a:rPr lang="en-US" altLang="zh-CN" sz="2800" dirty="0">
                            <a:latin typeface="Cambria Math" panose="02040503050406030204" pitchFamily="18" charset="0"/>
                          </a:rPr>
                          <m:t>=</m:t>
                        </m:r>
                        <m:r>
                          <a:rPr lang="en-US" altLang="zh-CN" sz="2800" dirty="0">
                            <a:latin typeface="Cambria Math" panose="02040503050406030204" pitchFamily="18" charset="0"/>
                          </a:rPr>
                          <m:t>𝑥</m:t>
                        </m:r>
                      </m:e>
                      <m:sub>
                        <m:r>
                          <a:rPr lang="en-US" altLang="zh-CN" sz="2800" b="0" i="1" dirty="0" smtClean="0">
                            <a:latin typeface="Cambria Math" panose="02040503050406030204" pitchFamily="18" charset="0"/>
                          </a:rPr>
                          <m:t>4</m:t>
                        </m:r>
                      </m:sub>
                    </m:sSub>
                    <m:r>
                      <a:rPr lang="en-US" altLang="zh-CN" sz="2800" i="1" dirty="0">
                        <a:latin typeface="Cambria Math" panose="02040503050406030204" pitchFamily="18" charset="0"/>
                        <a:ea typeface="宋体" panose="02010600030101010101" pitchFamily="2" charset="-122"/>
                      </a:rPr>
                      <m:t>−</m:t>
                    </m:r>
                    <m:nary>
                      <m:naryPr>
                        <m:chr m:val="∑"/>
                        <m:limLoc m:val="subSup"/>
                        <m:ctrlPr>
                          <a:rPr lang="en-US" altLang="zh-CN" sz="2800" i="1" dirty="0" smtClean="0">
                            <a:solidFill>
                              <a:schemeClr val="tx1"/>
                            </a:solidFill>
                            <a:latin typeface="Cambria Math" panose="02040503050406030204" pitchFamily="18" charset="0"/>
                            <a:ea typeface="宋体" panose="02010600030101010101" pitchFamily="2" charset="-122"/>
                          </a:rPr>
                        </m:ctrlPr>
                      </m:naryPr>
                      <m:sub>
                        <m:r>
                          <m:rPr>
                            <m:brk m:alnAt="25"/>
                          </m:rPr>
                          <a:rPr lang="en-US" altLang="zh-CN" sz="2800" i="1" dirty="0">
                            <a:solidFill>
                              <a:schemeClr val="tx1"/>
                            </a:solidFill>
                            <a:latin typeface="Cambria Math" panose="02040503050406030204" pitchFamily="18" charset="0"/>
                            <a:ea typeface="宋体" panose="02010600030101010101" pitchFamily="2" charset="-122"/>
                          </a:rPr>
                          <m:t>𝑖</m:t>
                        </m:r>
                        <m:r>
                          <a:rPr lang="en-US" altLang="zh-CN" sz="2800" i="1" dirty="0">
                            <a:solidFill>
                              <a:schemeClr val="tx1"/>
                            </a:solidFill>
                            <a:latin typeface="Cambria Math" panose="02040503050406030204" pitchFamily="18" charset="0"/>
                            <a:ea typeface="宋体" panose="02010600030101010101" pitchFamily="2" charset="-122"/>
                          </a:rPr>
                          <m:t>=1</m:t>
                        </m:r>
                      </m:sub>
                      <m:sup>
                        <m:r>
                          <a:rPr lang="en-US" altLang="zh-CN" sz="2800" b="0" i="1" dirty="0" smtClean="0">
                            <a:solidFill>
                              <a:schemeClr val="tx1"/>
                            </a:solidFill>
                            <a:latin typeface="Cambria Math" panose="02040503050406030204" pitchFamily="18" charset="0"/>
                            <a:ea typeface="宋体" panose="02010600030101010101" pitchFamily="2" charset="-122"/>
                          </a:rPr>
                          <m:t>3</m:t>
                        </m:r>
                      </m:sup>
                      <m:e>
                        <m:f>
                          <m:fPr>
                            <m:ctrlPr>
                              <a:rPr lang="en-US" altLang="zh-CN" sz="2800" i="1" dirty="0">
                                <a:solidFill>
                                  <a:schemeClr val="tx1"/>
                                </a:solidFill>
                                <a:latin typeface="Cambria Math" panose="02040503050406030204" pitchFamily="18" charset="0"/>
                                <a:ea typeface="宋体" panose="02010600030101010101" pitchFamily="2" charset="-122"/>
                              </a:rPr>
                            </m:ctrlPr>
                          </m:fPr>
                          <m:num>
                            <m:r>
                              <a:rPr lang="en-US" altLang="zh-CN" sz="2800" i="1" dirty="0">
                                <a:solidFill>
                                  <a:schemeClr val="tx1"/>
                                </a:solidFill>
                                <a:latin typeface="Cambria Math" panose="02040503050406030204" pitchFamily="18" charset="0"/>
                                <a:ea typeface="宋体" panose="02010600030101010101" pitchFamily="2" charset="-122"/>
                              </a:rPr>
                              <m:t>(</m:t>
                            </m:r>
                            <m:sSub>
                              <m:sSubPr>
                                <m:ctrlPr>
                                  <a:rPr lang="en-US" altLang="zh-CN" sz="2800" i="1" dirty="0">
                                    <a:solidFill>
                                      <a:schemeClr val="tx1"/>
                                    </a:solidFill>
                                    <a:latin typeface="Cambria Math" panose="02040503050406030204" pitchFamily="18" charset="0"/>
                                    <a:ea typeface="宋体" panose="02010600030101010101" pitchFamily="2" charset="-122"/>
                                  </a:rPr>
                                </m:ctrlPr>
                              </m:sSubPr>
                              <m:e>
                                <m:r>
                                  <a:rPr lang="en-US" altLang="zh-CN" sz="2800" i="1" dirty="0">
                                    <a:solidFill>
                                      <a:schemeClr val="tx1"/>
                                    </a:solidFill>
                                    <a:latin typeface="Cambria Math" panose="02040503050406030204" pitchFamily="18" charset="0"/>
                                    <a:ea typeface="宋体" panose="02010600030101010101" pitchFamily="2" charset="-122"/>
                                  </a:rPr>
                                  <m:t>𝑥</m:t>
                                </m:r>
                              </m:e>
                              <m:sub>
                                <m:r>
                                  <a:rPr lang="en-US" altLang="zh-CN" sz="2800" b="0" i="1" dirty="0" smtClean="0">
                                    <a:solidFill>
                                      <a:schemeClr val="tx1"/>
                                    </a:solidFill>
                                    <a:latin typeface="Cambria Math" panose="02040503050406030204" pitchFamily="18" charset="0"/>
                                    <a:ea typeface="宋体" panose="02010600030101010101" pitchFamily="2" charset="-122"/>
                                  </a:rPr>
                                  <m:t>4</m:t>
                                </m:r>
                              </m:sub>
                            </m:sSub>
                            <m:r>
                              <a:rPr lang="en-US" altLang="zh-CN" sz="2800" i="1" dirty="0">
                                <a:solidFill>
                                  <a:schemeClr val="tx1"/>
                                </a:solidFill>
                                <a:latin typeface="Cambria Math" panose="02040503050406030204" pitchFamily="18" charset="0"/>
                                <a:ea typeface="宋体" panose="02010600030101010101" pitchFamily="2" charset="-122"/>
                              </a:rPr>
                              <m:t>,</m:t>
                            </m:r>
                            <m:sSub>
                              <m:sSubPr>
                                <m:ctrlPr>
                                  <a:rPr lang="en-US" altLang="zh-CN" sz="2800" i="1" dirty="0">
                                    <a:solidFill>
                                      <a:schemeClr val="tx1"/>
                                    </a:solidFill>
                                    <a:latin typeface="Cambria Math" panose="02040503050406030204" pitchFamily="18" charset="0"/>
                                    <a:ea typeface="宋体" panose="02010600030101010101" pitchFamily="2" charset="-122"/>
                                  </a:rPr>
                                </m:ctrlPr>
                              </m:sSubPr>
                              <m:e>
                                <m:r>
                                  <a:rPr lang="en-US" altLang="zh-CN" sz="2800" i="1" dirty="0">
                                    <a:solidFill>
                                      <a:schemeClr val="tx1"/>
                                    </a:solidFill>
                                    <a:latin typeface="Cambria Math" panose="02040503050406030204" pitchFamily="18" charset="0"/>
                                    <a:ea typeface="宋体" panose="02010600030101010101" pitchFamily="2" charset="-122"/>
                                  </a:rPr>
                                  <m:t>𝑦</m:t>
                                </m:r>
                              </m:e>
                              <m:sub>
                                <m:r>
                                  <a:rPr lang="en-US" altLang="zh-CN" sz="2800" i="1" dirty="0">
                                    <a:solidFill>
                                      <a:schemeClr val="tx1"/>
                                    </a:solidFill>
                                    <a:latin typeface="Cambria Math" panose="02040503050406030204" pitchFamily="18" charset="0"/>
                                    <a:ea typeface="宋体" panose="02010600030101010101" pitchFamily="2" charset="-122"/>
                                  </a:rPr>
                                  <m:t>𝑖</m:t>
                                </m:r>
                              </m:sub>
                            </m:sSub>
                            <m:r>
                              <a:rPr lang="en-US" altLang="zh-CN" sz="2800" i="1" dirty="0">
                                <a:solidFill>
                                  <a:schemeClr val="tx1"/>
                                </a:solidFill>
                                <a:latin typeface="Cambria Math" panose="02040503050406030204" pitchFamily="18" charset="0"/>
                                <a:ea typeface="宋体" panose="02010600030101010101" pitchFamily="2" charset="-122"/>
                              </a:rPr>
                              <m:t>)</m:t>
                            </m:r>
                          </m:num>
                          <m:den>
                            <m:r>
                              <a:rPr lang="en-US" altLang="zh-CN" sz="2800" i="1" dirty="0">
                                <a:solidFill>
                                  <a:schemeClr val="tx1"/>
                                </a:solidFill>
                                <a:latin typeface="Cambria Math" panose="02040503050406030204" pitchFamily="18" charset="0"/>
                                <a:ea typeface="宋体" panose="02010600030101010101" pitchFamily="2" charset="-122"/>
                              </a:rPr>
                              <m:t>(</m:t>
                            </m:r>
                            <m:sSub>
                              <m:sSubPr>
                                <m:ctrlPr>
                                  <a:rPr lang="en-US" altLang="zh-CN" sz="2800" i="1" dirty="0">
                                    <a:solidFill>
                                      <a:schemeClr val="tx1"/>
                                    </a:solidFill>
                                    <a:latin typeface="Cambria Math" panose="02040503050406030204" pitchFamily="18" charset="0"/>
                                    <a:ea typeface="宋体" panose="02010600030101010101" pitchFamily="2" charset="-122"/>
                                  </a:rPr>
                                </m:ctrlPr>
                              </m:sSubPr>
                              <m:e>
                                <m:r>
                                  <a:rPr lang="en-US" altLang="zh-CN" sz="2800" i="1" dirty="0">
                                    <a:solidFill>
                                      <a:schemeClr val="tx1"/>
                                    </a:solidFill>
                                    <a:latin typeface="Cambria Math" panose="02040503050406030204" pitchFamily="18" charset="0"/>
                                    <a:ea typeface="宋体" panose="02010600030101010101" pitchFamily="2" charset="-122"/>
                                  </a:rPr>
                                  <m:t>𝑦</m:t>
                                </m:r>
                              </m:e>
                              <m:sub>
                                <m:r>
                                  <a:rPr lang="en-US" altLang="zh-CN" sz="2800" i="1" dirty="0">
                                    <a:solidFill>
                                      <a:schemeClr val="tx1"/>
                                    </a:solidFill>
                                    <a:latin typeface="Cambria Math" panose="02040503050406030204" pitchFamily="18" charset="0"/>
                                    <a:ea typeface="宋体" panose="02010600030101010101" pitchFamily="2" charset="-122"/>
                                  </a:rPr>
                                  <m:t>𝑖</m:t>
                                </m:r>
                              </m:sub>
                            </m:sSub>
                            <m:r>
                              <a:rPr lang="en-US" altLang="zh-CN" sz="2800" i="1" dirty="0">
                                <a:solidFill>
                                  <a:schemeClr val="tx1"/>
                                </a:solidFill>
                                <a:latin typeface="Cambria Math" panose="02040503050406030204" pitchFamily="18" charset="0"/>
                                <a:ea typeface="宋体" panose="02010600030101010101" pitchFamily="2" charset="-122"/>
                              </a:rPr>
                              <m:t>,</m:t>
                            </m:r>
                            <m:sSub>
                              <m:sSubPr>
                                <m:ctrlPr>
                                  <a:rPr lang="en-US" altLang="zh-CN" sz="2800" i="1" dirty="0">
                                    <a:solidFill>
                                      <a:schemeClr val="tx1"/>
                                    </a:solidFill>
                                    <a:latin typeface="Cambria Math" panose="02040503050406030204" pitchFamily="18" charset="0"/>
                                    <a:ea typeface="宋体" panose="02010600030101010101" pitchFamily="2" charset="-122"/>
                                  </a:rPr>
                                </m:ctrlPr>
                              </m:sSubPr>
                              <m:e>
                                <m:r>
                                  <a:rPr lang="en-US" altLang="zh-CN" sz="2800" i="1" dirty="0">
                                    <a:solidFill>
                                      <a:schemeClr val="tx1"/>
                                    </a:solidFill>
                                    <a:latin typeface="Cambria Math" panose="02040503050406030204" pitchFamily="18" charset="0"/>
                                    <a:ea typeface="宋体" panose="02010600030101010101" pitchFamily="2" charset="-122"/>
                                  </a:rPr>
                                  <m:t>𝑦</m:t>
                                </m:r>
                              </m:e>
                              <m:sub>
                                <m:r>
                                  <a:rPr lang="en-US" altLang="zh-CN" sz="2800" i="1" dirty="0">
                                    <a:solidFill>
                                      <a:schemeClr val="tx1"/>
                                    </a:solidFill>
                                    <a:latin typeface="Cambria Math" panose="02040503050406030204" pitchFamily="18" charset="0"/>
                                    <a:ea typeface="宋体" panose="02010600030101010101" pitchFamily="2" charset="-122"/>
                                  </a:rPr>
                                  <m:t>𝑖</m:t>
                                </m:r>
                              </m:sub>
                            </m:sSub>
                            <m:r>
                              <a:rPr lang="en-US" altLang="zh-CN" sz="2800" i="1" dirty="0">
                                <a:solidFill>
                                  <a:schemeClr val="tx1"/>
                                </a:solidFill>
                                <a:latin typeface="Cambria Math" panose="02040503050406030204" pitchFamily="18" charset="0"/>
                                <a:ea typeface="宋体" panose="02010600030101010101" pitchFamily="2" charset="-122"/>
                              </a:rPr>
                              <m:t>)</m:t>
                            </m:r>
                          </m:den>
                        </m:f>
                      </m:e>
                    </m:nary>
                    <m:r>
                      <a:rPr lang="en-US" altLang="zh-CN" sz="2800" dirty="0">
                        <a:latin typeface="Cambria Math" panose="02040503050406030204" pitchFamily="18" charset="0"/>
                      </a:rPr>
                      <m:t>=</m:t>
                    </m:r>
                    <m:sSup>
                      <m:sSupPr>
                        <m:ctrlPr>
                          <a:rPr lang="en-US" altLang="zh-CN" sz="2800" i="1" dirty="0">
                            <a:latin typeface="Cambria Math" panose="02040503050406030204" pitchFamily="18" charset="0"/>
                            <a:ea typeface="宋体" panose="02010600030101010101" pitchFamily="2" charset="-122"/>
                          </a:rPr>
                        </m:ctrlPr>
                      </m:sSupPr>
                      <m:e>
                        <m:r>
                          <a:rPr lang="en-US" altLang="zh-CN" sz="2800" b="0" dirty="0">
                            <a:latin typeface="Cambria Math" panose="02040503050406030204" pitchFamily="18" charset="0"/>
                            <a:ea typeface="宋体" panose="02010600030101010101" pitchFamily="2" charset="-122"/>
                          </a:rPr>
                          <m:t>(</m:t>
                        </m:r>
                        <m:r>
                          <a:rPr lang="en-US" altLang="zh-CN" sz="2800" b="0" i="1" dirty="0">
                            <a:latin typeface="Cambria Math" panose="02040503050406030204" pitchFamily="18" charset="0"/>
                            <a:ea typeface="宋体" panose="02010600030101010101" pitchFamily="2" charset="-122"/>
                          </a:rPr>
                          <m:t>1</m:t>
                        </m:r>
                        <m:r>
                          <a:rPr lang="en-US" altLang="zh-CN" sz="2800" b="0" dirty="0">
                            <a:latin typeface="Cambria Math" panose="02040503050406030204" pitchFamily="18" charset="0"/>
                            <a:ea typeface="宋体" panose="02010600030101010101" pitchFamily="2" charset="-122"/>
                          </a:rPr>
                          <m:t>,−</m:t>
                        </m:r>
                        <m:r>
                          <a:rPr lang="en-US" altLang="zh-CN" sz="2800" b="0" i="1" dirty="0">
                            <a:latin typeface="Cambria Math" panose="02040503050406030204" pitchFamily="18" charset="0"/>
                            <a:ea typeface="宋体" panose="02010600030101010101" pitchFamily="2" charset="-122"/>
                          </a:rPr>
                          <m:t>1</m:t>
                        </m:r>
                        <m:r>
                          <a:rPr lang="en-US" altLang="zh-CN" sz="2800" b="0" dirty="0">
                            <a:latin typeface="Cambria Math" panose="02040503050406030204" pitchFamily="18" charset="0"/>
                            <a:ea typeface="宋体" panose="02010600030101010101" pitchFamily="2" charset="-122"/>
                          </a:rPr>
                          <m:t>,−</m:t>
                        </m:r>
                        <m:r>
                          <a:rPr lang="en-US" altLang="zh-CN" sz="2800" b="0" i="1" dirty="0">
                            <a:latin typeface="Cambria Math" panose="02040503050406030204" pitchFamily="18" charset="0"/>
                            <a:ea typeface="宋体" panose="02010600030101010101" pitchFamily="2" charset="-122"/>
                          </a:rPr>
                          <m:t>1</m:t>
                        </m:r>
                        <m:r>
                          <a:rPr lang="en-US" altLang="zh-CN" sz="2800" b="0" dirty="0">
                            <a:latin typeface="Cambria Math" panose="02040503050406030204" pitchFamily="18" charset="0"/>
                            <a:ea typeface="宋体" panose="02010600030101010101" pitchFamily="2" charset="-122"/>
                          </a:rPr>
                          <m:t>,</m:t>
                        </m:r>
                        <m:r>
                          <a:rPr lang="en-US" altLang="zh-CN" sz="2800" b="0" i="1" dirty="0">
                            <a:latin typeface="Cambria Math" panose="02040503050406030204" pitchFamily="18" charset="0"/>
                            <a:ea typeface="宋体" panose="02010600030101010101" pitchFamily="2" charset="-122"/>
                          </a:rPr>
                          <m:t>1</m:t>
                        </m:r>
                        <m:r>
                          <a:rPr lang="en-US" altLang="zh-CN" sz="2800" b="0" dirty="0">
                            <a:latin typeface="Cambria Math" panose="02040503050406030204" pitchFamily="18" charset="0"/>
                            <a:ea typeface="宋体" panose="02010600030101010101" pitchFamily="2" charset="-122"/>
                          </a:rPr>
                          <m:t>)</m:t>
                        </m:r>
                      </m:e>
                      <m:sup>
                        <m:r>
                          <a:rPr lang="en-US" altLang="zh-CN" sz="2800" b="0" i="1" dirty="0">
                            <a:latin typeface="Cambria Math" panose="02040503050406030204" pitchFamily="18" charset="0"/>
                            <a:ea typeface="宋体" panose="02010600030101010101" pitchFamily="2" charset="-122"/>
                          </a:rPr>
                          <m:t>𝑇</m:t>
                        </m:r>
                      </m:sup>
                    </m:sSup>
                  </m:oMath>
                </a14:m>
                <a:r>
                  <a:rPr lang="en-US" altLang="zh-CN" sz="2800" dirty="0">
                    <a:sym typeface="+mn-ea"/>
                  </a:rPr>
                  <a:t>,</a:t>
                </a:r>
                <a:endParaRPr lang="en-US"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5233"/>
                </a:stretch>
              </a:blipFill>
            </p:spPr>
            <p:txBody>
              <a:bodyPr/>
              <a:lstStyle/>
              <a:p>
                <a:r>
                  <a:rPr lang="zh-CN" altLang="en-US">
                    <a:noFill/>
                  </a:rPr>
                  <a:t> </a:t>
                </a:r>
              </a:p>
            </p:txBody>
          </p:sp>
        </mc:Fallback>
      </mc:AlternateContent>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sym typeface="+mn-ea"/>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sym typeface="+mn-ea"/>
              </a:rPr>
              <a:t>——</a:t>
            </a:r>
            <a:r>
              <a:rPr lang="zh-CN" altLang="en-US" sz="2400" dirty="0">
                <a:latin typeface="黑体" panose="02010609060101010101" pitchFamily="49" charset="-122"/>
                <a:ea typeface="黑体" panose="02010609060101010101" pitchFamily="49" charset="-122"/>
                <a:cs typeface="Arial" panose="020B0604020202020204" pitchFamily="34" charset="0"/>
                <a:sym typeface="+mn-ea"/>
              </a:rPr>
              <a:t>直和与投影</a:t>
            </a:r>
            <a:endParaRPr lang="zh-CN" altLang="en-US" sz="2400" dirty="0">
              <a:latin typeface="黑体" panose="02010609060101010101" pitchFamily="49" charset="-122"/>
              <a:ea typeface="黑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2" name="内容占位符 2"/>
              <p:cNvSpPr txBox="1"/>
              <p:nvPr/>
            </p:nvSpPr>
            <p:spPr>
              <a:xfrm>
                <a:off x="628600" y="1229293"/>
                <a:ext cx="8149639"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t>再单位化</a:t>
                </a:r>
                <a:r>
                  <a:rPr lang="en-US" altLang="zh-CN" sz="2800" dirty="0"/>
                  <a:t>,</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𝑧</m:t>
                        </m:r>
                      </m:e>
                      <m:sub>
                        <m:r>
                          <a:rPr lang="en-US" altLang="zh-CN" sz="2800" b="0" i="1" dirty="0" smtClean="0">
                            <a:latin typeface="Cambria Math" panose="02040503050406030204" pitchFamily="18" charset="0"/>
                          </a:rPr>
                          <m:t>1</m:t>
                        </m:r>
                      </m:sub>
                    </m:sSub>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𝑦</m:t>
                            </m:r>
                          </m:e>
                          <m:sub>
                            <m:r>
                              <a:rPr lang="en-US" altLang="zh-CN" sz="2800" dirty="0">
                                <a:latin typeface="Cambria Math" panose="02040503050406030204" pitchFamily="18" charset="0"/>
                              </a:rPr>
                              <m:t>1</m:t>
                            </m:r>
                          </m:sub>
                        </m:sSub>
                      </m:num>
                      <m:den>
                        <m:d>
                          <m:dPr>
                            <m:begChr m:val="‖"/>
                            <m:endChr m:val="‖"/>
                            <m:ctrlPr>
                              <a:rPr lang="en-US" altLang="zh-CN" sz="2800" b="0" i="1" dirty="0" smtClean="0">
                                <a:latin typeface="Cambria Math" panose="02040503050406030204" pitchFamily="18" charset="0"/>
                              </a:rPr>
                            </m:ctrlPr>
                          </m:dPr>
                          <m:e>
                            <m:sSub>
                              <m:sSubPr>
                                <m:ctrlPr>
                                  <a:rPr lang="en-US" altLang="zh-CN" sz="2800" i="1" dirty="0">
                                    <a:latin typeface="Cambria Math" panose="02040503050406030204" pitchFamily="18" charset="0"/>
                                  </a:rPr>
                                </m:ctrlPr>
                              </m:sSubPr>
                              <m:e>
                                <m:r>
                                  <a:rPr lang="en-US" altLang="zh-CN" sz="2800" dirty="0">
                                    <a:latin typeface="Cambria Math" panose="02040503050406030204" pitchFamily="18" charset="0"/>
                                  </a:rPr>
                                  <m:t>𝑦</m:t>
                                </m:r>
                              </m:e>
                              <m:sub>
                                <m:r>
                                  <a:rPr lang="en-US" altLang="zh-CN" sz="2800" dirty="0">
                                    <a:latin typeface="Cambria Math" panose="02040503050406030204" pitchFamily="18" charset="0"/>
                                  </a:rPr>
                                  <m:t>1</m:t>
                                </m:r>
                              </m:sub>
                            </m:sSub>
                          </m:e>
                        </m:d>
                      </m:den>
                    </m:f>
                    <m:r>
                      <a:rPr lang="en-US" altLang="zh-CN" sz="2800" i="1" dirty="0" smtClean="0">
                        <a:latin typeface="Cambria Math" panose="02040503050406030204" pitchFamily="18" charset="0"/>
                      </a:rPr>
                      <m:t> </m:t>
                    </m:r>
                    <m:r>
                      <a:rPr lang="en-US" altLang="zh-CN" sz="2800" b="0" i="0" dirty="0" smtClean="0">
                        <a:latin typeface="Cambria Math" panose="02040503050406030204" pitchFamily="18" charset="0"/>
                      </a:rPr>
                      <m:t>=</m:t>
                    </m:r>
                    <m:sSup>
                      <m:sSupPr>
                        <m:ctrlPr>
                          <a:rPr lang="en-US" altLang="zh-CN" sz="2800" i="1" dirty="0">
                            <a:latin typeface="Cambria Math" panose="02040503050406030204" pitchFamily="18" charset="0"/>
                            <a:ea typeface="宋体" panose="02010600030101010101" pitchFamily="2" charset="-122"/>
                          </a:rPr>
                        </m:ctrlPr>
                      </m:sSupPr>
                      <m:e>
                        <m:r>
                          <a:rPr lang="en-US" altLang="zh-CN" sz="2800" dirty="0">
                            <a:latin typeface="Cambria Math" panose="02040503050406030204" pitchFamily="18" charset="0"/>
                            <a:ea typeface="宋体" panose="02010600030101010101" pitchFamily="2" charset="-122"/>
                          </a:rPr>
                          <m:t>(</m:t>
                        </m:r>
                        <m:box>
                          <m:boxPr>
                            <m:ctrlPr>
                              <a:rPr lang="en-US" altLang="zh-CN" sz="2800" i="1" dirty="0" smtClean="0">
                                <a:latin typeface="Cambria Math" panose="02040503050406030204" pitchFamily="18" charset="0"/>
                                <a:ea typeface="宋体" panose="02010600030101010101" pitchFamily="2" charset="-122"/>
                              </a:rPr>
                            </m:ctrlPr>
                          </m:boxPr>
                          <m:e>
                            <m:f>
                              <m:fPr>
                                <m:ctrlPr>
                                  <a:rPr lang="en-US" altLang="zh-CN" sz="2800" i="1" dirty="0" smtClean="0">
                                    <a:latin typeface="Cambria Math" panose="02040503050406030204" pitchFamily="18" charset="0"/>
                                    <a:ea typeface="宋体" panose="02010600030101010101" pitchFamily="2" charset="-122"/>
                                  </a:rPr>
                                </m:ctrlPr>
                              </m:fPr>
                              <m:num>
                                <m:r>
                                  <a:rPr lang="en-US" altLang="zh-CN" sz="2800" i="1" dirty="0" smtClean="0">
                                    <a:latin typeface="Cambria Math" panose="02040503050406030204" pitchFamily="18" charset="0"/>
                                    <a:ea typeface="宋体" panose="02010600030101010101" pitchFamily="2" charset="-122"/>
                                  </a:rPr>
                                  <m:t>1</m:t>
                                </m:r>
                              </m:num>
                              <m:den>
                                <m:rad>
                                  <m:radPr>
                                    <m:degHide m:val="on"/>
                                    <m:ctrlPr>
                                      <a:rPr lang="en-US" altLang="zh-CN" sz="2800" i="1" dirty="0" smtClean="0">
                                        <a:latin typeface="Cambria Math" panose="02040503050406030204" pitchFamily="18" charset="0"/>
                                        <a:ea typeface="宋体" panose="02010600030101010101" pitchFamily="2" charset="-122"/>
                                      </a:rPr>
                                    </m:ctrlPr>
                                  </m:radPr>
                                  <m:deg/>
                                  <m:e>
                                    <m:r>
                                      <a:rPr lang="en-US" altLang="zh-CN" sz="2800" i="1" dirty="0" smtClean="0">
                                        <a:latin typeface="Cambria Math" panose="02040503050406030204" pitchFamily="18" charset="0"/>
                                        <a:ea typeface="宋体" panose="02010600030101010101" pitchFamily="2" charset="-122"/>
                                      </a:rPr>
                                      <m:t>2</m:t>
                                    </m:r>
                                  </m:e>
                                </m:rad>
                              </m:den>
                            </m:f>
                          </m:e>
                        </m:box>
                        <m:r>
                          <a:rPr lang="en-US" altLang="zh-CN" sz="2800" dirty="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r>
                              <a:rPr lang="en-US" altLang="zh-CN" sz="2800" i="1" dirty="0">
                                <a:latin typeface="Cambria Math" panose="02040503050406030204" pitchFamily="18" charset="0"/>
                                <a:ea typeface="宋体" panose="02010600030101010101" pitchFamily="2" charset="-122"/>
                              </a:rPr>
                              <m:t>1</m:t>
                            </m:r>
                          </m:num>
                          <m:den>
                            <m:rad>
                              <m:radPr>
                                <m:degHide m:val="on"/>
                                <m:ctrlPr>
                                  <a:rPr lang="en-US" altLang="zh-CN" sz="2800" i="1" dirty="0">
                                    <a:latin typeface="Cambria Math" panose="02040503050406030204" pitchFamily="18" charset="0"/>
                                    <a:ea typeface="宋体" panose="02010600030101010101" pitchFamily="2" charset="-122"/>
                                  </a:rPr>
                                </m:ctrlPr>
                              </m:radPr>
                              <m:deg/>
                              <m:e>
                                <m:r>
                                  <a:rPr lang="en-US" altLang="zh-CN" sz="2800" i="1" dirty="0">
                                    <a:latin typeface="Cambria Math" panose="02040503050406030204" pitchFamily="18" charset="0"/>
                                    <a:ea typeface="宋体" panose="02010600030101010101" pitchFamily="2" charset="-122"/>
                                  </a:rPr>
                                  <m:t>2</m:t>
                                </m:r>
                              </m:e>
                            </m:rad>
                          </m:den>
                        </m:f>
                        <m:r>
                          <a:rPr lang="en-US" altLang="zh-CN" sz="2800" dirty="0">
                            <a:latin typeface="Cambria Math" panose="02040503050406030204" pitchFamily="18" charset="0"/>
                            <a:ea typeface="宋体" panose="02010600030101010101" pitchFamily="2" charset="-122"/>
                          </a:rPr>
                          <m:t>,0,0)</m:t>
                        </m:r>
                      </m:e>
                      <m:sup>
                        <m:r>
                          <a:rPr lang="en-US" altLang="zh-CN" sz="2800" i="1" dirty="0">
                            <a:latin typeface="Cambria Math" panose="02040503050406030204" pitchFamily="18" charset="0"/>
                            <a:ea typeface="宋体" panose="02010600030101010101" pitchFamily="2" charset="-122"/>
                          </a:rPr>
                          <m:t>𝑇</m:t>
                        </m:r>
                      </m:sup>
                    </m:sSup>
                  </m:oMath>
                </a14:m>
                <a:r>
                  <a:rPr lang="en-US" altLang="zh-CN" sz="2800" dirty="0"/>
                  <a:t>,</a:t>
                </a:r>
              </a:p>
              <a:p>
                <a:pPr>
                  <a:lnSpc>
                    <a:spcPct val="120000"/>
                  </a:lnSpc>
                </a:pP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𝑧</m:t>
                        </m:r>
                      </m:e>
                      <m:sub>
                        <m:r>
                          <a:rPr lang="en-US" altLang="zh-CN" sz="2800" i="1" dirty="0" smtClean="0">
                            <a:latin typeface="Cambria Math" panose="02040503050406030204" pitchFamily="18" charset="0"/>
                          </a:rPr>
                          <m:t>2</m:t>
                        </m:r>
                      </m:sub>
                    </m:sSub>
                    <m:r>
                      <a:rPr lang="en-US" altLang="zh-CN" sz="2800" i="1" dirty="0">
                        <a:latin typeface="Cambria Math" panose="02040503050406030204" pitchFamily="18" charset="0"/>
                      </a:rPr>
                      <m:t>=</m:t>
                    </m:r>
                    <m:f>
                      <m:fPr>
                        <m:ctrlPr>
                          <a:rPr lang="en-US" altLang="zh-CN" sz="2800" i="1" dirty="0">
                            <a:latin typeface="Cambria Math" panose="02040503050406030204" pitchFamily="18" charset="0"/>
                          </a:rPr>
                        </m:ctrlPr>
                      </m:fPr>
                      <m:num>
                        <m:sSub>
                          <m:sSubPr>
                            <m:ctrlPr>
                              <a:rPr lang="en-US" altLang="zh-CN" sz="2800" i="1" dirty="0">
                                <a:latin typeface="Cambria Math" panose="02040503050406030204" pitchFamily="18" charset="0"/>
                              </a:rPr>
                            </m:ctrlPr>
                          </m:sSubPr>
                          <m:e>
                            <m:r>
                              <m:rPr>
                                <m:sty m:val="p"/>
                              </m:rPr>
                              <a:rPr lang="en-US" altLang="zh-CN" sz="2800" dirty="0">
                                <a:latin typeface="Cambria Math" panose="02040503050406030204" pitchFamily="18" charset="0"/>
                              </a:rPr>
                              <m:t>y</m:t>
                            </m:r>
                          </m:e>
                          <m:sub>
                            <m:r>
                              <a:rPr lang="en-US" altLang="zh-CN" sz="2800" i="0" dirty="0" smtClean="0">
                                <a:latin typeface="Cambria Math" panose="02040503050406030204" pitchFamily="18" charset="0"/>
                              </a:rPr>
                              <m:t>2</m:t>
                            </m:r>
                          </m:sub>
                        </m:sSub>
                      </m:num>
                      <m:den>
                        <m:d>
                          <m:dPr>
                            <m:begChr m:val="‖"/>
                            <m:endChr m:val="‖"/>
                            <m:ctrlPr>
                              <a:rPr lang="en-US" altLang="zh-CN" sz="2800" i="1" dirty="0">
                                <a:latin typeface="Cambria Math" panose="02040503050406030204" pitchFamily="18" charset="0"/>
                              </a:rPr>
                            </m:ctrlPr>
                          </m:dPr>
                          <m:e>
                            <m:sSub>
                              <m:sSubPr>
                                <m:ctrlPr>
                                  <a:rPr lang="en-US" altLang="zh-CN" sz="2800" i="1" dirty="0">
                                    <a:latin typeface="Cambria Math" panose="02040503050406030204" pitchFamily="18" charset="0"/>
                                  </a:rPr>
                                </m:ctrlPr>
                              </m:sSubPr>
                              <m:e>
                                <m:r>
                                  <m:rPr>
                                    <m:sty m:val="p"/>
                                  </m:rPr>
                                  <a:rPr lang="en-US" altLang="zh-CN" sz="2800" dirty="0">
                                    <a:latin typeface="Cambria Math" panose="02040503050406030204" pitchFamily="18" charset="0"/>
                                  </a:rPr>
                                  <m:t>y</m:t>
                                </m:r>
                              </m:e>
                              <m:sub>
                                <m:r>
                                  <a:rPr lang="en-US" altLang="zh-CN" sz="2800" i="1" dirty="0" smtClean="0">
                                    <a:latin typeface="Cambria Math" panose="02040503050406030204" pitchFamily="18" charset="0"/>
                                  </a:rPr>
                                  <m:t>2</m:t>
                                </m:r>
                              </m:sub>
                            </m:sSub>
                          </m:e>
                        </m:d>
                      </m:den>
                    </m:f>
                    <m:r>
                      <a:rPr lang="en-US" altLang="zh-CN" sz="2800" i="1" dirty="0">
                        <a:latin typeface="Cambria Math" panose="02040503050406030204" pitchFamily="18" charset="0"/>
                      </a:rPr>
                      <m:t> </m:t>
                    </m:r>
                    <m:r>
                      <a:rPr lang="en-US" altLang="zh-CN" sz="2800" dirty="0">
                        <a:latin typeface="Cambria Math" panose="02040503050406030204" pitchFamily="18" charset="0"/>
                      </a:rPr>
                      <m:t>=</m:t>
                    </m:r>
                    <m:sSup>
                      <m:sSupPr>
                        <m:ctrlPr>
                          <a:rPr lang="en-US" altLang="zh-CN" sz="2800" i="1" dirty="0">
                            <a:latin typeface="Cambria Math" panose="02040503050406030204" pitchFamily="18" charset="0"/>
                            <a:ea typeface="宋体" panose="02010600030101010101" pitchFamily="2" charset="-122"/>
                          </a:rPr>
                        </m:ctrlPr>
                      </m:sSupPr>
                      <m:e>
                        <m:r>
                          <a:rPr lang="en-US" altLang="zh-CN" sz="2800" dirty="0">
                            <a:latin typeface="Cambria Math" panose="02040503050406030204" pitchFamily="18" charset="0"/>
                            <a:ea typeface="宋体" panose="02010600030101010101" pitchFamily="2" charset="-122"/>
                          </a:rPr>
                          <m:t>(</m:t>
                        </m:r>
                        <m:box>
                          <m:boxPr>
                            <m:ctrlPr>
                              <a:rPr lang="en-US" altLang="zh-CN" sz="2800" i="1" dirty="0">
                                <a:latin typeface="Cambria Math" panose="02040503050406030204" pitchFamily="18" charset="0"/>
                                <a:ea typeface="宋体" panose="02010600030101010101" pitchFamily="2" charset="-122"/>
                              </a:rPr>
                            </m:ctrlPr>
                          </m:boxPr>
                          <m:e>
                            <m:f>
                              <m:fPr>
                                <m:ctrlPr>
                                  <a:rPr lang="en-US" altLang="zh-CN" sz="2800" i="1" dirty="0">
                                    <a:latin typeface="Cambria Math" panose="02040503050406030204" pitchFamily="18" charset="0"/>
                                    <a:ea typeface="宋体" panose="02010600030101010101" pitchFamily="2" charset="-122"/>
                                  </a:rPr>
                                </m:ctrlPr>
                              </m:fPr>
                              <m:num>
                                <m:r>
                                  <a:rPr lang="en-US" altLang="zh-CN" sz="2800" i="1" dirty="0">
                                    <a:latin typeface="Cambria Math" panose="02040503050406030204" pitchFamily="18" charset="0"/>
                                    <a:ea typeface="宋体" panose="02010600030101010101" pitchFamily="2" charset="-122"/>
                                  </a:rPr>
                                  <m:t>1</m:t>
                                </m:r>
                              </m:num>
                              <m:den>
                                <m:rad>
                                  <m:radPr>
                                    <m:degHide m:val="on"/>
                                    <m:ctrlPr>
                                      <a:rPr lang="en-US" altLang="zh-CN" sz="2800" i="1" dirty="0">
                                        <a:latin typeface="Cambria Math" panose="02040503050406030204" pitchFamily="18" charset="0"/>
                                        <a:ea typeface="宋体" panose="02010600030101010101" pitchFamily="2" charset="-122"/>
                                      </a:rPr>
                                    </m:ctrlPr>
                                  </m:radPr>
                                  <m:deg/>
                                  <m:e>
                                    <m:r>
                                      <a:rPr lang="en-US" altLang="zh-CN" sz="2800" i="1" dirty="0" smtClean="0">
                                        <a:latin typeface="Cambria Math" panose="02040503050406030204" pitchFamily="18" charset="0"/>
                                        <a:ea typeface="宋体" panose="02010600030101010101" pitchFamily="2" charset="-122"/>
                                      </a:rPr>
                                      <m:t>6</m:t>
                                    </m:r>
                                  </m:e>
                                </m:rad>
                              </m:den>
                            </m:f>
                          </m:e>
                        </m:box>
                        <m:r>
                          <a:rPr lang="en-US" altLang="zh-CN" sz="2800" dirty="0">
                            <a:latin typeface="Cambria Math" panose="02040503050406030204" pitchFamily="18" charset="0"/>
                            <a:ea typeface="宋体" panose="02010600030101010101" pitchFamily="2" charset="-122"/>
                          </a:rPr>
                          <m:t>,</m:t>
                        </m:r>
                        <m:r>
                          <a:rPr lang="en-US" altLang="zh-CN" sz="2800" i="1" dirty="0" smtClean="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r>
                              <a:rPr lang="en-US" altLang="zh-CN" sz="2800" i="1" dirty="0">
                                <a:latin typeface="Cambria Math" panose="02040503050406030204" pitchFamily="18" charset="0"/>
                                <a:ea typeface="宋体" panose="02010600030101010101" pitchFamily="2" charset="-122"/>
                              </a:rPr>
                              <m:t>1</m:t>
                            </m:r>
                          </m:num>
                          <m:den>
                            <m:rad>
                              <m:radPr>
                                <m:degHide m:val="on"/>
                                <m:ctrlPr>
                                  <a:rPr lang="en-US" altLang="zh-CN" sz="2800" i="1" dirty="0">
                                    <a:latin typeface="Cambria Math" panose="02040503050406030204" pitchFamily="18" charset="0"/>
                                    <a:ea typeface="宋体" panose="02010600030101010101" pitchFamily="2" charset="-122"/>
                                  </a:rPr>
                                </m:ctrlPr>
                              </m:radPr>
                              <m:deg/>
                              <m:e>
                                <m:r>
                                  <a:rPr lang="en-US" altLang="zh-CN" sz="2800" i="1" dirty="0" smtClean="0">
                                    <a:latin typeface="Cambria Math" panose="02040503050406030204" pitchFamily="18" charset="0"/>
                                    <a:ea typeface="宋体" panose="02010600030101010101" pitchFamily="2" charset="-122"/>
                                  </a:rPr>
                                  <m:t>6</m:t>
                                </m:r>
                              </m:e>
                            </m:rad>
                          </m:den>
                        </m:f>
                        <m:r>
                          <a:rPr lang="en-US" altLang="zh-CN" sz="2800" dirty="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r>
                              <a:rPr lang="en-US" altLang="zh-CN" sz="2800" i="1" dirty="0" smtClean="0">
                                <a:latin typeface="Cambria Math" panose="02040503050406030204" pitchFamily="18" charset="0"/>
                                <a:ea typeface="宋体" panose="02010600030101010101" pitchFamily="2" charset="-122"/>
                              </a:rPr>
                              <m:t>2</m:t>
                            </m:r>
                          </m:num>
                          <m:den>
                            <m:rad>
                              <m:radPr>
                                <m:degHide m:val="on"/>
                                <m:ctrlPr>
                                  <a:rPr lang="en-US" altLang="zh-CN" sz="2800" i="1" dirty="0">
                                    <a:latin typeface="Cambria Math" panose="02040503050406030204" pitchFamily="18" charset="0"/>
                                    <a:ea typeface="宋体" panose="02010600030101010101" pitchFamily="2" charset="-122"/>
                                  </a:rPr>
                                </m:ctrlPr>
                              </m:radPr>
                              <m:deg/>
                              <m:e>
                                <m:r>
                                  <a:rPr lang="en-US" altLang="zh-CN" sz="2800" i="1" dirty="0">
                                    <a:latin typeface="Cambria Math" panose="02040503050406030204" pitchFamily="18" charset="0"/>
                                    <a:ea typeface="宋体" panose="02010600030101010101" pitchFamily="2" charset="-122"/>
                                  </a:rPr>
                                  <m:t>6</m:t>
                                </m:r>
                              </m:e>
                            </m:rad>
                          </m:den>
                        </m:f>
                        <m:r>
                          <a:rPr lang="en-US" altLang="zh-CN" sz="2800" dirty="0">
                            <a:latin typeface="Cambria Math" panose="02040503050406030204" pitchFamily="18" charset="0"/>
                            <a:ea typeface="宋体" panose="02010600030101010101" pitchFamily="2" charset="-122"/>
                          </a:rPr>
                          <m:t>,0)</m:t>
                        </m:r>
                      </m:e>
                      <m:sup>
                        <m:r>
                          <a:rPr lang="en-US" altLang="zh-CN" sz="2800" i="1" dirty="0">
                            <a:latin typeface="Cambria Math" panose="02040503050406030204" pitchFamily="18" charset="0"/>
                            <a:ea typeface="宋体" panose="02010600030101010101" pitchFamily="2" charset="-122"/>
                          </a:rPr>
                          <m:t>𝑇</m:t>
                        </m:r>
                      </m:sup>
                    </m:sSup>
                  </m:oMath>
                </a14:m>
                <a:r>
                  <a:rPr lang="en-US" altLang="zh-CN" sz="2800" dirty="0"/>
                  <a:t>,</a:t>
                </a:r>
              </a:p>
              <a:p>
                <a:pPr>
                  <a:lnSpc>
                    <a:spcPct val="120000"/>
                  </a:lnSpc>
                </a:pP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𝑧</m:t>
                        </m:r>
                      </m:e>
                      <m:sub>
                        <m:r>
                          <a:rPr lang="en-US" altLang="zh-CN" sz="2800" i="1" dirty="0" smtClean="0">
                            <a:latin typeface="Cambria Math" panose="02040503050406030204" pitchFamily="18" charset="0"/>
                          </a:rPr>
                          <m:t>3</m:t>
                        </m:r>
                      </m:sub>
                    </m:sSub>
                    <m:r>
                      <a:rPr lang="en-US" altLang="zh-CN" sz="2800" i="1" dirty="0">
                        <a:latin typeface="Cambria Math" panose="02040503050406030204" pitchFamily="18" charset="0"/>
                      </a:rPr>
                      <m:t>=</m:t>
                    </m:r>
                    <m:f>
                      <m:fPr>
                        <m:ctrlPr>
                          <a:rPr lang="en-US" altLang="zh-CN" sz="2800" i="1" dirty="0">
                            <a:latin typeface="Cambria Math" panose="02040503050406030204" pitchFamily="18" charset="0"/>
                          </a:rPr>
                        </m:ctrlPr>
                      </m:fPr>
                      <m:num>
                        <m:sSub>
                          <m:sSubPr>
                            <m:ctrlPr>
                              <a:rPr lang="en-US" altLang="zh-CN" sz="2800" i="1" dirty="0">
                                <a:latin typeface="Cambria Math" panose="02040503050406030204" pitchFamily="18" charset="0"/>
                              </a:rPr>
                            </m:ctrlPr>
                          </m:sSubPr>
                          <m:e>
                            <m:r>
                              <m:rPr>
                                <m:sty m:val="p"/>
                              </m:rPr>
                              <a:rPr lang="en-US" altLang="zh-CN" sz="2800" dirty="0">
                                <a:latin typeface="Cambria Math" panose="02040503050406030204" pitchFamily="18" charset="0"/>
                              </a:rPr>
                              <m:t>y</m:t>
                            </m:r>
                          </m:e>
                          <m:sub>
                            <m:r>
                              <a:rPr lang="en-US" altLang="zh-CN" sz="2800" i="1" dirty="0" smtClean="0">
                                <a:latin typeface="Cambria Math" panose="02040503050406030204" pitchFamily="18" charset="0"/>
                              </a:rPr>
                              <m:t>3</m:t>
                            </m:r>
                          </m:sub>
                        </m:sSub>
                      </m:num>
                      <m:den>
                        <m:d>
                          <m:dPr>
                            <m:begChr m:val="‖"/>
                            <m:endChr m:val="‖"/>
                            <m:ctrlPr>
                              <a:rPr lang="en-US" altLang="zh-CN" sz="2800" i="1" dirty="0">
                                <a:latin typeface="Cambria Math" panose="02040503050406030204" pitchFamily="18" charset="0"/>
                              </a:rPr>
                            </m:ctrlPr>
                          </m:dPr>
                          <m:e>
                            <m:sSub>
                              <m:sSubPr>
                                <m:ctrlPr>
                                  <a:rPr lang="en-US" altLang="zh-CN" sz="2800" i="1" dirty="0">
                                    <a:latin typeface="Cambria Math" panose="02040503050406030204" pitchFamily="18" charset="0"/>
                                  </a:rPr>
                                </m:ctrlPr>
                              </m:sSubPr>
                              <m:e>
                                <m:r>
                                  <m:rPr>
                                    <m:sty m:val="p"/>
                                  </m:rPr>
                                  <a:rPr lang="en-US" altLang="zh-CN" sz="2800" dirty="0">
                                    <a:latin typeface="Cambria Math" panose="02040503050406030204" pitchFamily="18" charset="0"/>
                                  </a:rPr>
                                  <m:t>y</m:t>
                                </m:r>
                              </m:e>
                              <m:sub>
                                <m:r>
                                  <a:rPr lang="en-US" altLang="zh-CN" sz="2800" i="1" dirty="0" smtClean="0">
                                    <a:latin typeface="Cambria Math" panose="02040503050406030204" pitchFamily="18" charset="0"/>
                                  </a:rPr>
                                  <m:t>3</m:t>
                                </m:r>
                              </m:sub>
                            </m:sSub>
                          </m:e>
                        </m:d>
                      </m:den>
                    </m:f>
                    <m:r>
                      <a:rPr lang="en-US" altLang="zh-CN" sz="2800" i="1" dirty="0">
                        <a:latin typeface="Cambria Math" panose="02040503050406030204" pitchFamily="18" charset="0"/>
                      </a:rPr>
                      <m:t> </m:t>
                    </m:r>
                    <m:r>
                      <a:rPr lang="en-US" altLang="zh-CN" sz="2800" dirty="0">
                        <a:latin typeface="Cambria Math" panose="02040503050406030204" pitchFamily="18" charset="0"/>
                      </a:rPr>
                      <m:t>=</m:t>
                    </m:r>
                    <m:sSup>
                      <m:sSupPr>
                        <m:ctrlPr>
                          <a:rPr lang="en-US" altLang="zh-CN" sz="2800" i="1" dirty="0">
                            <a:latin typeface="Cambria Math" panose="02040503050406030204" pitchFamily="18" charset="0"/>
                            <a:ea typeface="宋体" panose="02010600030101010101" pitchFamily="2" charset="-122"/>
                          </a:rPr>
                        </m:ctrlPr>
                      </m:sSupPr>
                      <m:e>
                        <m:r>
                          <a:rPr lang="en-US" altLang="zh-CN" sz="2800" dirty="0">
                            <a:latin typeface="Cambria Math" panose="02040503050406030204" pitchFamily="18" charset="0"/>
                            <a:ea typeface="宋体" panose="02010600030101010101" pitchFamily="2" charset="-122"/>
                          </a:rPr>
                          <m:t>(</m:t>
                        </m:r>
                        <m:box>
                          <m:boxPr>
                            <m:ctrlPr>
                              <a:rPr lang="en-US" altLang="zh-CN" sz="2800" i="1" dirty="0">
                                <a:latin typeface="Cambria Math" panose="02040503050406030204" pitchFamily="18" charset="0"/>
                                <a:ea typeface="宋体" panose="02010600030101010101" pitchFamily="2" charset="-122"/>
                              </a:rPr>
                            </m:ctrlPr>
                          </m:boxPr>
                          <m:e>
                            <m:r>
                              <a:rPr lang="en-US" altLang="zh-CN" sz="2800" i="1" dirty="0" smtClean="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r>
                                  <a:rPr lang="en-US" altLang="zh-CN" sz="2800" i="1" dirty="0">
                                    <a:latin typeface="Cambria Math" panose="02040503050406030204" pitchFamily="18" charset="0"/>
                                    <a:ea typeface="宋体" panose="02010600030101010101" pitchFamily="2" charset="-122"/>
                                  </a:rPr>
                                  <m:t>1</m:t>
                                </m:r>
                              </m:num>
                              <m:den>
                                <m:rad>
                                  <m:radPr>
                                    <m:degHide m:val="on"/>
                                    <m:ctrlPr>
                                      <a:rPr lang="en-US" altLang="zh-CN" sz="2800" i="1" dirty="0">
                                        <a:latin typeface="Cambria Math" panose="02040503050406030204" pitchFamily="18" charset="0"/>
                                        <a:ea typeface="宋体" panose="02010600030101010101" pitchFamily="2" charset="-122"/>
                                      </a:rPr>
                                    </m:ctrlPr>
                                  </m:radPr>
                                  <m:deg/>
                                  <m:e>
                                    <m:r>
                                      <a:rPr lang="en-US" altLang="zh-CN" sz="2800" i="1" dirty="0" smtClean="0">
                                        <a:latin typeface="Cambria Math" panose="02040503050406030204" pitchFamily="18" charset="0"/>
                                        <a:ea typeface="宋体" panose="02010600030101010101" pitchFamily="2" charset="-122"/>
                                      </a:rPr>
                                      <m:t>12</m:t>
                                    </m:r>
                                  </m:e>
                                </m:rad>
                              </m:den>
                            </m:f>
                          </m:e>
                        </m:box>
                        <m:r>
                          <a:rPr lang="en-US" altLang="zh-CN" sz="2800" dirty="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r>
                              <a:rPr lang="en-US" altLang="zh-CN" sz="2800" i="1" dirty="0">
                                <a:latin typeface="Cambria Math" panose="02040503050406030204" pitchFamily="18" charset="0"/>
                                <a:ea typeface="宋体" panose="02010600030101010101" pitchFamily="2" charset="-122"/>
                              </a:rPr>
                              <m:t>1</m:t>
                            </m:r>
                          </m:num>
                          <m:den>
                            <m:rad>
                              <m:radPr>
                                <m:degHide m:val="on"/>
                                <m:ctrlPr>
                                  <a:rPr lang="en-US" altLang="zh-CN" sz="2800" i="1" dirty="0">
                                    <a:latin typeface="Cambria Math" panose="02040503050406030204" pitchFamily="18" charset="0"/>
                                    <a:ea typeface="宋体" panose="02010600030101010101" pitchFamily="2" charset="-122"/>
                                  </a:rPr>
                                </m:ctrlPr>
                              </m:radPr>
                              <m:deg/>
                              <m:e>
                                <m:r>
                                  <a:rPr lang="en-US" altLang="zh-CN" sz="2800" i="1" dirty="0" smtClean="0">
                                    <a:latin typeface="Cambria Math" panose="02040503050406030204" pitchFamily="18" charset="0"/>
                                    <a:ea typeface="宋体" panose="02010600030101010101" pitchFamily="2" charset="-122"/>
                                  </a:rPr>
                                  <m:t>12</m:t>
                                </m:r>
                              </m:e>
                            </m:rad>
                          </m:den>
                        </m:f>
                        <m:r>
                          <a:rPr lang="en-US" altLang="zh-CN" sz="2800" dirty="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r>
                              <a:rPr lang="en-US" altLang="zh-CN" sz="2800" i="1" dirty="0">
                                <a:latin typeface="Cambria Math" panose="02040503050406030204" pitchFamily="18" charset="0"/>
                                <a:ea typeface="宋体" panose="02010600030101010101" pitchFamily="2" charset="-122"/>
                              </a:rPr>
                              <m:t>1</m:t>
                            </m:r>
                          </m:num>
                          <m:den>
                            <m:rad>
                              <m:radPr>
                                <m:degHide m:val="on"/>
                                <m:ctrlPr>
                                  <a:rPr lang="en-US" altLang="zh-CN" sz="2800" i="1" dirty="0">
                                    <a:latin typeface="Cambria Math" panose="02040503050406030204" pitchFamily="18" charset="0"/>
                                    <a:ea typeface="宋体" panose="02010600030101010101" pitchFamily="2" charset="-122"/>
                                  </a:rPr>
                                </m:ctrlPr>
                              </m:radPr>
                              <m:deg/>
                              <m:e>
                                <m:r>
                                  <a:rPr lang="en-US" altLang="zh-CN" sz="2800" i="1" dirty="0">
                                    <a:latin typeface="Cambria Math" panose="02040503050406030204" pitchFamily="18" charset="0"/>
                                    <a:ea typeface="宋体" panose="02010600030101010101" pitchFamily="2" charset="-122"/>
                                  </a:rPr>
                                  <m:t>12</m:t>
                                </m:r>
                              </m:e>
                            </m:rad>
                          </m:den>
                        </m:f>
                        <m:r>
                          <a:rPr lang="en-US" altLang="zh-CN" sz="2800" dirty="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r>
                              <a:rPr lang="en-US" altLang="zh-CN" sz="2800" i="1" dirty="0" smtClean="0">
                                <a:latin typeface="Cambria Math" panose="02040503050406030204" pitchFamily="18" charset="0"/>
                                <a:ea typeface="宋体" panose="02010600030101010101" pitchFamily="2" charset="-122"/>
                              </a:rPr>
                              <m:t>3</m:t>
                            </m:r>
                          </m:num>
                          <m:den>
                            <m:rad>
                              <m:radPr>
                                <m:degHide m:val="on"/>
                                <m:ctrlPr>
                                  <a:rPr lang="en-US" altLang="zh-CN" sz="2800" i="1" dirty="0">
                                    <a:latin typeface="Cambria Math" panose="02040503050406030204" pitchFamily="18" charset="0"/>
                                    <a:ea typeface="宋体" panose="02010600030101010101" pitchFamily="2" charset="-122"/>
                                  </a:rPr>
                                </m:ctrlPr>
                              </m:radPr>
                              <m:deg/>
                              <m:e>
                                <m:r>
                                  <a:rPr lang="en-US" altLang="zh-CN" sz="2800" i="1" dirty="0">
                                    <a:latin typeface="Cambria Math" panose="02040503050406030204" pitchFamily="18" charset="0"/>
                                    <a:ea typeface="宋体" panose="02010600030101010101" pitchFamily="2" charset="-122"/>
                                  </a:rPr>
                                  <m:t>12</m:t>
                                </m:r>
                              </m:e>
                            </m:rad>
                          </m:den>
                        </m:f>
                        <m:r>
                          <a:rPr lang="en-US" altLang="zh-CN" sz="2800" dirty="0">
                            <a:latin typeface="Cambria Math" panose="02040503050406030204" pitchFamily="18" charset="0"/>
                            <a:ea typeface="宋体" panose="02010600030101010101" pitchFamily="2" charset="-122"/>
                          </a:rPr>
                          <m:t>)</m:t>
                        </m:r>
                      </m:e>
                      <m:sup>
                        <m:r>
                          <a:rPr lang="en-US" altLang="zh-CN" sz="2800" i="1" dirty="0">
                            <a:latin typeface="Cambria Math" panose="02040503050406030204" pitchFamily="18" charset="0"/>
                            <a:ea typeface="宋体" panose="02010600030101010101" pitchFamily="2" charset="-122"/>
                          </a:rPr>
                          <m:t>𝑇</m:t>
                        </m:r>
                      </m:sup>
                    </m:sSup>
                  </m:oMath>
                </a14:m>
                <a:r>
                  <a:rPr lang="en-US" altLang="zh-CN" sz="2800" dirty="0"/>
                  <a:t>,</a:t>
                </a:r>
              </a:p>
              <a:p>
                <a:pPr>
                  <a:lnSpc>
                    <a:spcPct val="120000"/>
                  </a:lnSpc>
                </a:pP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𝑧</m:t>
                        </m:r>
                      </m:e>
                      <m:sub>
                        <m:r>
                          <a:rPr lang="en-US" altLang="zh-CN" sz="2800" i="1" dirty="0" smtClean="0">
                            <a:latin typeface="Cambria Math" panose="02040503050406030204" pitchFamily="18" charset="0"/>
                          </a:rPr>
                          <m:t>4</m:t>
                        </m:r>
                      </m:sub>
                    </m:sSub>
                    <m:r>
                      <a:rPr lang="en-US" altLang="zh-CN" sz="2800" i="1" dirty="0">
                        <a:latin typeface="Cambria Math" panose="02040503050406030204" pitchFamily="18" charset="0"/>
                      </a:rPr>
                      <m:t>=</m:t>
                    </m:r>
                    <m:f>
                      <m:fPr>
                        <m:ctrlPr>
                          <a:rPr lang="en-US" altLang="zh-CN" sz="2800" i="1" dirty="0">
                            <a:latin typeface="Cambria Math" panose="02040503050406030204" pitchFamily="18" charset="0"/>
                          </a:rPr>
                        </m:ctrlPr>
                      </m:fPr>
                      <m:num>
                        <m:sSub>
                          <m:sSubPr>
                            <m:ctrlPr>
                              <a:rPr lang="en-US" altLang="zh-CN" sz="2800" i="1" dirty="0">
                                <a:latin typeface="Cambria Math" panose="02040503050406030204" pitchFamily="18" charset="0"/>
                              </a:rPr>
                            </m:ctrlPr>
                          </m:sSubPr>
                          <m:e>
                            <m:r>
                              <m:rPr>
                                <m:sty m:val="p"/>
                              </m:rPr>
                              <a:rPr lang="en-US" altLang="zh-CN" sz="2800" dirty="0">
                                <a:latin typeface="Cambria Math" panose="02040503050406030204" pitchFamily="18" charset="0"/>
                              </a:rPr>
                              <m:t>y</m:t>
                            </m:r>
                          </m:e>
                          <m:sub>
                            <m:r>
                              <a:rPr lang="en-US" altLang="zh-CN" sz="2800" i="1" dirty="0" smtClean="0">
                                <a:latin typeface="Cambria Math" panose="02040503050406030204" pitchFamily="18" charset="0"/>
                              </a:rPr>
                              <m:t>4</m:t>
                            </m:r>
                          </m:sub>
                        </m:sSub>
                      </m:num>
                      <m:den>
                        <m:d>
                          <m:dPr>
                            <m:begChr m:val="‖"/>
                            <m:endChr m:val="‖"/>
                            <m:ctrlPr>
                              <a:rPr lang="en-US" altLang="zh-CN" sz="2800" i="1" dirty="0">
                                <a:latin typeface="Cambria Math" panose="02040503050406030204" pitchFamily="18" charset="0"/>
                              </a:rPr>
                            </m:ctrlPr>
                          </m:dPr>
                          <m:e>
                            <m:sSub>
                              <m:sSubPr>
                                <m:ctrlPr>
                                  <a:rPr lang="en-US" altLang="zh-CN" sz="2800" i="1" dirty="0">
                                    <a:latin typeface="Cambria Math" panose="02040503050406030204" pitchFamily="18" charset="0"/>
                                  </a:rPr>
                                </m:ctrlPr>
                              </m:sSubPr>
                              <m:e>
                                <m:r>
                                  <m:rPr>
                                    <m:sty m:val="p"/>
                                  </m:rPr>
                                  <a:rPr lang="en-US" altLang="zh-CN" sz="2800" dirty="0">
                                    <a:latin typeface="Cambria Math" panose="02040503050406030204" pitchFamily="18" charset="0"/>
                                  </a:rPr>
                                  <m:t>y</m:t>
                                </m:r>
                              </m:e>
                              <m:sub>
                                <m:r>
                                  <a:rPr lang="en-US" altLang="zh-CN" sz="2800" i="1" dirty="0" smtClean="0">
                                    <a:latin typeface="Cambria Math" panose="02040503050406030204" pitchFamily="18" charset="0"/>
                                  </a:rPr>
                                  <m:t>4</m:t>
                                </m:r>
                              </m:sub>
                            </m:sSub>
                          </m:e>
                        </m:d>
                      </m:den>
                    </m:f>
                    <m:r>
                      <a:rPr lang="en-US" altLang="zh-CN" sz="2800" i="1" dirty="0">
                        <a:latin typeface="Cambria Math" panose="02040503050406030204" pitchFamily="18" charset="0"/>
                      </a:rPr>
                      <m:t> </m:t>
                    </m:r>
                    <m:r>
                      <a:rPr lang="en-US" altLang="zh-CN" sz="2800" dirty="0">
                        <a:latin typeface="Cambria Math" panose="02040503050406030204" pitchFamily="18" charset="0"/>
                      </a:rPr>
                      <m:t>=</m:t>
                    </m:r>
                    <m:sSup>
                      <m:sSupPr>
                        <m:ctrlPr>
                          <a:rPr lang="en-US" altLang="zh-CN" sz="2800" i="1" dirty="0">
                            <a:latin typeface="Cambria Math" panose="02040503050406030204" pitchFamily="18" charset="0"/>
                            <a:ea typeface="宋体" panose="02010600030101010101" pitchFamily="2" charset="-122"/>
                          </a:rPr>
                        </m:ctrlPr>
                      </m:sSupPr>
                      <m:e>
                        <m:r>
                          <a:rPr lang="en-US" altLang="zh-CN" sz="2800" dirty="0">
                            <a:latin typeface="Cambria Math" panose="02040503050406030204" pitchFamily="18" charset="0"/>
                            <a:ea typeface="宋体" panose="02010600030101010101" pitchFamily="2" charset="-122"/>
                          </a:rPr>
                          <m:t>(</m:t>
                        </m:r>
                        <m:box>
                          <m:boxPr>
                            <m:ctrlPr>
                              <a:rPr lang="en-US" altLang="zh-CN" sz="2800" i="1" dirty="0">
                                <a:latin typeface="Cambria Math" panose="02040503050406030204" pitchFamily="18" charset="0"/>
                                <a:ea typeface="宋体" panose="02010600030101010101" pitchFamily="2" charset="-122"/>
                              </a:rPr>
                            </m:ctrlPr>
                          </m:boxPr>
                          <m:e>
                            <m:f>
                              <m:fPr>
                                <m:ctrlPr>
                                  <a:rPr lang="en-US" altLang="zh-CN" sz="2800" i="1" dirty="0">
                                    <a:latin typeface="Cambria Math" panose="02040503050406030204" pitchFamily="18" charset="0"/>
                                    <a:ea typeface="宋体" panose="02010600030101010101" pitchFamily="2" charset="-122"/>
                                  </a:rPr>
                                </m:ctrlPr>
                              </m:fPr>
                              <m:num>
                                <m:r>
                                  <a:rPr lang="en-US" altLang="zh-CN" sz="2800" i="1" dirty="0">
                                    <a:latin typeface="Cambria Math" panose="02040503050406030204" pitchFamily="18" charset="0"/>
                                    <a:ea typeface="宋体" panose="02010600030101010101" pitchFamily="2" charset="-122"/>
                                  </a:rPr>
                                  <m:t>1</m:t>
                                </m:r>
                              </m:num>
                              <m:den>
                                <m:r>
                                  <a:rPr lang="en-US" altLang="zh-CN" sz="2800" i="1" dirty="0" smtClean="0">
                                    <a:latin typeface="Cambria Math" panose="02040503050406030204" pitchFamily="18" charset="0"/>
                                    <a:ea typeface="宋体" panose="02010600030101010101" pitchFamily="2" charset="-122"/>
                                  </a:rPr>
                                  <m:t>2</m:t>
                                </m:r>
                              </m:den>
                            </m:f>
                          </m:e>
                        </m:box>
                        <m:r>
                          <a:rPr lang="en-US" altLang="zh-CN" sz="2800" dirty="0">
                            <a:latin typeface="Cambria Math" panose="02040503050406030204" pitchFamily="18" charset="0"/>
                            <a:ea typeface="宋体" panose="02010600030101010101" pitchFamily="2" charset="-122"/>
                          </a:rPr>
                          <m:t>,</m:t>
                        </m:r>
                        <m:r>
                          <a:rPr lang="en-US" altLang="zh-CN" sz="2800" i="1" dirty="0" smtClean="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r>
                              <a:rPr lang="en-US" altLang="zh-CN" sz="2800" i="1" dirty="0">
                                <a:latin typeface="Cambria Math" panose="02040503050406030204" pitchFamily="18" charset="0"/>
                                <a:ea typeface="宋体" panose="02010600030101010101" pitchFamily="2" charset="-122"/>
                              </a:rPr>
                              <m:t>1</m:t>
                            </m:r>
                          </m:num>
                          <m:den>
                            <m:r>
                              <a:rPr lang="en-US" altLang="zh-CN" sz="2800" i="1" dirty="0" smtClean="0">
                                <a:latin typeface="Cambria Math" panose="02040503050406030204" pitchFamily="18" charset="0"/>
                                <a:ea typeface="宋体" panose="02010600030101010101" pitchFamily="2" charset="-122"/>
                              </a:rPr>
                              <m:t>2</m:t>
                            </m:r>
                          </m:den>
                        </m:f>
                        <m:r>
                          <a:rPr lang="en-US" altLang="zh-CN" sz="2800" dirty="0">
                            <a:latin typeface="Cambria Math" panose="02040503050406030204" pitchFamily="18" charset="0"/>
                            <a:ea typeface="宋体" panose="02010600030101010101" pitchFamily="2" charset="-122"/>
                          </a:rPr>
                          <m:t>,</m:t>
                        </m:r>
                        <m:r>
                          <a:rPr lang="en-US" altLang="zh-CN" sz="2800" i="1" dirty="0" smtClean="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r>
                              <a:rPr lang="en-US" altLang="zh-CN" sz="2800" i="1" dirty="0">
                                <a:latin typeface="Cambria Math" panose="02040503050406030204" pitchFamily="18" charset="0"/>
                                <a:ea typeface="宋体" panose="02010600030101010101" pitchFamily="2" charset="-122"/>
                              </a:rPr>
                              <m:t>1</m:t>
                            </m:r>
                          </m:num>
                          <m:den>
                            <m:r>
                              <a:rPr lang="en-US" altLang="zh-CN" sz="2800" i="1" dirty="0">
                                <a:latin typeface="Cambria Math" panose="02040503050406030204" pitchFamily="18" charset="0"/>
                                <a:ea typeface="宋体" panose="02010600030101010101" pitchFamily="2" charset="-122"/>
                              </a:rPr>
                              <m:t>2</m:t>
                            </m:r>
                          </m:den>
                        </m:f>
                        <m:r>
                          <a:rPr lang="en-US" altLang="zh-CN" sz="2800" dirty="0">
                            <a:latin typeface="Cambria Math" panose="02040503050406030204" pitchFamily="18" charset="0"/>
                            <a:ea typeface="宋体" panose="02010600030101010101" pitchFamily="2" charset="-122"/>
                          </a:rPr>
                          <m:t>,</m:t>
                        </m:r>
                        <m:f>
                          <m:fPr>
                            <m:ctrlPr>
                              <a:rPr lang="en-US" altLang="zh-CN" sz="2800" i="1" dirty="0">
                                <a:latin typeface="Cambria Math" panose="02040503050406030204" pitchFamily="18" charset="0"/>
                                <a:ea typeface="宋体" panose="02010600030101010101" pitchFamily="2" charset="-122"/>
                              </a:rPr>
                            </m:ctrlPr>
                          </m:fPr>
                          <m:num>
                            <m:r>
                              <a:rPr lang="en-US" altLang="zh-CN" sz="2800" i="1" dirty="0">
                                <a:latin typeface="Cambria Math" panose="02040503050406030204" pitchFamily="18" charset="0"/>
                                <a:ea typeface="宋体" panose="02010600030101010101" pitchFamily="2" charset="-122"/>
                              </a:rPr>
                              <m:t>1</m:t>
                            </m:r>
                          </m:num>
                          <m:den>
                            <m:r>
                              <a:rPr lang="en-US" altLang="zh-CN" sz="2800" i="1" dirty="0">
                                <a:latin typeface="Cambria Math" panose="02040503050406030204" pitchFamily="18" charset="0"/>
                                <a:ea typeface="宋体" panose="02010600030101010101" pitchFamily="2" charset="-122"/>
                              </a:rPr>
                              <m:t>2</m:t>
                            </m:r>
                          </m:den>
                        </m:f>
                        <m:r>
                          <a:rPr lang="en-US" altLang="zh-CN" sz="2800" dirty="0">
                            <a:latin typeface="Cambria Math" panose="02040503050406030204" pitchFamily="18" charset="0"/>
                            <a:ea typeface="宋体" panose="02010600030101010101" pitchFamily="2" charset="-122"/>
                          </a:rPr>
                          <m:t>)</m:t>
                        </m:r>
                      </m:e>
                      <m:sup>
                        <m:r>
                          <a:rPr lang="en-US" altLang="zh-CN" sz="2800" i="1" dirty="0">
                            <a:latin typeface="Cambria Math" panose="02040503050406030204" pitchFamily="18" charset="0"/>
                            <a:ea typeface="宋体" panose="02010600030101010101" pitchFamily="2" charset="-122"/>
                          </a:rPr>
                          <m:t>𝑇</m:t>
                        </m:r>
                      </m:sup>
                    </m:sSup>
                  </m:oMath>
                </a14:m>
                <a:r>
                  <a:rPr lang="en-US" altLang="zh-CN" sz="2800" dirty="0"/>
                  <a:t>.</a:t>
                </a:r>
              </a:p>
              <a:p>
                <a:pPr>
                  <a:lnSpc>
                    <a:spcPct val="120000"/>
                  </a:lnSpc>
                </a:pPr>
                <a:endParaRPr lang="zh-CN" altLang="en-US" sz="2800" dirty="0">
                  <a:solidFill>
                    <a:srgbClr val="0000FF"/>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8600" y="1229293"/>
                <a:ext cx="8149639" cy="4935337"/>
              </a:xfrm>
              <a:prstGeom prst="rect">
                <a:avLst/>
              </a:prstGeom>
              <a:blipFill rotWithShape="1">
                <a:blip r:embed="rId2"/>
                <a:stretch>
                  <a:fillRect l="-7" t="-12" r="8" b="1"/>
                </a:stretch>
              </a:blipFill>
            </p:spPr>
            <p:txBody>
              <a:bodyPr/>
              <a:lstStyle/>
              <a:p>
                <a:r>
                  <a:rPr lang="zh-CN" altLang="en-US">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1.5.8 </a:t>
                </a:r>
                <a:r>
                  <a:rPr lang="zh-CN" altLang="zh-CN" sz="2800" dirty="0"/>
                  <a:t>已知</a:t>
                </a:r>
                <a14:m>
                  <m:oMath xmlns:m="http://schemas.openxmlformats.org/officeDocument/2006/math">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ℝ</m:t>
                        </m:r>
                      </m:e>
                      <m:sup>
                        <m:r>
                          <a:rPr lang="en-US" altLang="zh-CN" sz="2800" i="1">
                            <a:latin typeface="Cambria Math" panose="02040503050406030204" pitchFamily="18" charset="0"/>
                          </a:rPr>
                          <m:t>4</m:t>
                        </m:r>
                      </m:sup>
                    </m:sSup>
                  </m:oMath>
                </a14:m>
                <a:r>
                  <a:rPr lang="zh-CN" altLang="zh-CN" sz="2800" dirty="0"/>
                  <a:t>中的一组基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1,1,0,0</m:t>
                            </m:r>
                          </m:e>
                        </m:d>
                      </m:e>
                      <m:sup>
                        <m:r>
                          <a:rPr lang="en-US" altLang="zh-CN" sz="2800" i="1">
                            <a:latin typeface="Cambria Math" panose="02040503050406030204" pitchFamily="18" charset="0"/>
                          </a:rPr>
                          <m:t>𝑇</m:t>
                        </m:r>
                      </m:sup>
                    </m:sSup>
                  </m:oMath>
                </a14:m>
                <a:r>
                  <a:rPr lang="en-US" altLang="zh-CN" sz="2800" dirty="0"/>
                  <a:t>,</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1,0,1,0</m:t>
                            </m:r>
                          </m:e>
                        </m:d>
                      </m:e>
                      <m:sup>
                        <m:r>
                          <a:rPr lang="en-US" altLang="zh-CN" sz="2800" i="1">
                            <a:latin typeface="Cambria Math" panose="02040503050406030204" pitchFamily="18" charset="0"/>
                          </a:rPr>
                          <m:t>𝑇</m:t>
                        </m:r>
                      </m:sup>
                    </m:sSup>
                  </m:oMath>
                </a14:m>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−1,0,0,1</m:t>
                            </m:r>
                          </m:e>
                        </m:d>
                      </m:e>
                      <m:sup>
                        <m:r>
                          <a:rPr lang="en-US" altLang="zh-CN" sz="2800" i="1">
                            <a:latin typeface="Cambria Math" panose="02040503050406030204" pitchFamily="18" charset="0"/>
                          </a:rPr>
                          <m:t>𝑇</m:t>
                        </m:r>
                      </m:sup>
                    </m:sSup>
                  </m:oMath>
                </a14:m>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4</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1,−1,−1,1</m:t>
                            </m:r>
                          </m:e>
                        </m:d>
                      </m:e>
                      <m:sup>
                        <m:r>
                          <a:rPr lang="en-US" altLang="zh-CN" sz="2800" i="1">
                            <a:latin typeface="Cambria Math" panose="02040503050406030204" pitchFamily="18" charset="0"/>
                          </a:rPr>
                          <m:t>𝑇</m:t>
                        </m:r>
                      </m:sup>
                    </m:sSup>
                  </m:oMath>
                </a14:m>
                <a:r>
                  <a:rPr lang="en-US" altLang="zh-CN" sz="2800" dirty="0"/>
                  <a:t>,</a:t>
                </a:r>
                <a:r>
                  <a:rPr lang="zh-CN" altLang="zh-CN" sz="2800" dirty="0"/>
                  <a:t>求</a:t>
                </a:r>
                <a14:m>
                  <m:oMath xmlns:m="http://schemas.openxmlformats.org/officeDocument/2006/math">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ℝ</m:t>
                        </m:r>
                      </m:e>
                      <m:sup>
                        <m:r>
                          <a:rPr lang="en-US" altLang="zh-CN" sz="2800" i="1">
                            <a:latin typeface="Cambria Math" panose="02040503050406030204" pitchFamily="18" charset="0"/>
                          </a:rPr>
                          <m:t>4</m:t>
                        </m:r>
                      </m:sup>
                    </m:sSup>
                  </m:oMath>
                </a14:m>
                <a:r>
                  <a:rPr lang="zh-CN" altLang="zh-CN" sz="2800" dirty="0"/>
                  <a:t>的一组标准正交基</a:t>
                </a:r>
                <a:r>
                  <a:rPr lang="en-US" altLang="zh-CN" sz="2800" dirty="0"/>
                  <a:t>.</a:t>
                </a:r>
              </a:p>
              <a:p>
                <a:pPr>
                  <a:lnSpc>
                    <a:spcPct val="120000"/>
                  </a:lnSpc>
                </a:pPr>
                <a:endParaRPr lang="zh-CN" altLang="zh-CN" sz="2800" dirty="0"/>
              </a:p>
              <a:p>
                <a:pPr>
                  <a:lnSpc>
                    <a:spcPct val="120000"/>
                  </a:lnSpc>
                </a:pPr>
                <a:r>
                  <a:rPr lang="zh-CN" altLang="en-US" sz="2800" dirty="0"/>
                  <a:t>分析：</a:t>
                </a:r>
                <a:r>
                  <a:rPr lang="en-US" altLang="zh-CN" sz="2800" dirty="0">
                    <a:latin typeface="Cambria Math" panose="02040503050406030204" pitchFamily="18" charset="0"/>
                    <a:ea typeface="Cambria Math" panose="02040503050406030204" pitchFamily="18" charset="0"/>
                  </a:rPr>
                  <a:t> Gram-Schmidt</a:t>
                </a:r>
                <a:r>
                  <a:rPr lang="zh-CN" altLang="en-US" sz="2800" dirty="0">
                    <a:latin typeface="黑体" panose="02010609060101010101" pitchFamily="49" charset="-122"/>
                  </a:rPr>
                  <a:t>正交化</a:t>
                </a:r>
                <a:endParaRPr lang="en-US" altLang="zh-CN" sz="2800" dirty="0">
                  <a:latin typeface="黑体" panose="02010609060101010101" pitchFamily="49" charset="-122"/>
                </a:endParaRPr>
              </a:p>
              <a:p>
                <a:pPr>
                  <a:lnSpc>
                    <a:spcPct val="120000"/>
                  </a:lnSpc>
                </a:pPr>
                <a:r>
                  <a:rPr lang="en-US" altLang="zh-CN" sz="2800" dirty="0">
                    <a:latin typeface="黑体" panose="02010609060101010101" pitchFamily="49" charset="-122"/>
                  </a:rPr>
                  <a:t>       </a:t>
                </a:r>
                <a:r>
                  <a:rPr lang="zh-CN" altLang="en-US" sz="2800" dirty="0">
                    <a:latin typeface="黑体" panose="02010609060101010101" pitchFamily="49" charset="-122"/>
                  </a:rPr>
                  <a:t>单位化</a:t>
                </a:r>
                <a:endParaRPr lang="en-US"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1.5.1</a:t>
                </a:r>
                <a:r>
                  <a:rPr lang="zh-CN" altLang="zh-CN" sz="2800" dirty="0">
                    <a:solidFill>
                      <a:srgbClr val="0000FF"/>
                    </a:solidFill>
                  </a:rPr>
                  <a:t>（</a:t>
                </a:r>
                <a:r>
                  <a:rPr lang="zh-CN" altLang="zh-CN" sz="2800" b="1" dirty="0">
                    <a:solidFill>
                      <a:srgbClr val="0000FF"/>
                    </a:solidFill>
                  </a:rPr>
                  <a:t>直和判定定理</a:t>
                </a:r>
                <a:r>
                  <a:rPr lang="zh-CN" altLang="zh-CN" sz="2800" dirty="0">
                    <a:solidFill>
                      <a:srgbClr val="0000FF"/>
                    </a:solidFill>
                  </a:rPr>
                  <a:t>）</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与</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是线性空间</a:t>
                </a:r>
                <a14:m>
                  <m:oMath xmlns:m="http://schemas.openxmlformats.org/officeDocument/2006/math">
                    <m:r>
                      <a:rPr lang="en-US" altLang="zh-CN" sz="2800" i="1">
                        <a:latin typeface="Cambria Math" panose="02040503050406030204" pitchFamily="18" charset="0"/>
                      </a:rPr>
                      <m:t>𝑉</m:t>
                    </m:r>
                  </m:oMath>
                </a14:m>
                <a:r>
                  <a:rPr lang="zh-CN" altLang="zh-CN" sz="2800" dirty="0"/>
                  <a:t>的两个子空间</a:t>
                </a:r>
                <a:r>
                  <a:rPr lang="en-US" altLang="zh-CN" sz="2800" dirty="0"/>
                  <a:t>, </a:t>
                </a:r>
                <a:r>
                  <a:rPr lang="zh-CN" altLang="zh-CN" sz="2800" dirty="0"/>
                  <a:t>则以下命题等价</a:t>
                </a:r>
                <a:r>
                  <a:rPr lang="en-US" altLang="zh-CN" sz="2800" dirty="0"/>
                  <a:t>: </a:t>
                </a:r>
                <a:endParaRPr lang="zh-CN" altLang="zh-CN" sz="2800" dirty="0"/>
              </a:p>
              <a:p>
                <a:pPr>
                  <a:lnSpc>
                    <a:spcPct val="120000"/>
                  </a:lnSpc>
                </a:pPr>
                <a:r>
                  <a:rPr lang="zh-CN" altLang="zh-CN" sz="2800" dirty="0"/>
                  <a:t>（</a:t>
                </a:r>
                <a:r>
                  <a:rPr lang="en-US" altLang="zh-CN" sz="2800" dirty="0"/>
                  <a:t>1</a:t>
                </a:r>
                <a:r>
                  <a:rPr lang="zh-CN" altLang="zh-CN" sz="2800" dirty="0"/>
                  <a:t>）</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是直和</a:t>
                </a:r>
                <a:r>
                  <a:rPr lang="en-US" altLang="zh-CN" sz="2800" dirty="0"/>
                  <a:t>; </a:t>
                </a:r>
                <a:endParaRPr lang="zh-CN" altLang="zh-CN" sz="2800" dirty="0"/>
              </a:p>
              <a:p>
                <a:pPr>
                  <a:lnSpc>
                    <a:spcPct val="120000"/>
                  </a:lnSpc>
                </a:pPr>
                <a:r>
                  <a:rPr lang="zh-CN" altLang="zh-CN" sz="2800" dirty="0"/>
                  <a:t>（</a:t>
                </a:r>
                <a:r>
                  <a:rPr lang="en-US" altLang="zh-CN" sz="2800" dirty="0"/>
                  <a:t>2</a:t>
                </a:r>
                <a:r>
                  <a:rPr lang="zh-CN" altLang="zh-CN" sz="2800" dirty="0"/>
                  <a:t>）</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中零元素表法唯一</a:t>
                </a:r>
                <a:r>
                  <a:rPr lang="en-US" altLang="zh-CN" sz="2800" dirty="0"/>
                  <a:t>; </a:t>
                </a:r>
                <a:endParaRPr lang="zh-CN" altLang="zh-CN" sz="2800" dirty="0"/>
              </a:p>
              <a:p>
                <a:pPr>
                  <a:lnSpc>
                    <a:spcPct val="120000"/>
                  </a:lnSpc>
                </a:pPr>
                <a:r>
                  <a:rPr lang="zh-CN" altLang="zh-CN" sz="2800" dirty="0"/>
                  <a:t>（</a:t>
                </a:r>
                <a:r>
                  <a:rPr lang="en-US" altLang="zh-CN" sz="2800" dirty="0"/>
                  <a:t>3</a:t>
                </a:r>
                <a:r>
                  <a:rPr lang="zh-CN" altLang="zh-CN" sz="2800" dirty="0"/>
                  <a:t>）</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𝜽</m:t>
                        </m:r>
                      </m:e>
                    </m:d>
                  </m:oMath>
                </a14:m>
                <a:r>
                  <a:rPr lang="en-US" altLang="zh-CN" sz="2800" dirty="0"/>
                  <a:t>; </a:t>
                </a:r>
                <a:endParaRPr lang="zh-CN" altLang="zh-CN" sz="2800" dirty="0"/>
              </a:p>
              <a:p>
                <a:pPr>
                  <a:lnSpc>
                    <a:spcPct val="120000"/>
                  </a:lnSpc>
                </a:pPr>
                <a:r>
                  <a:rPr lang="zh-CN" altLang="zh-CN" sz="2800" dirty="0"/>
                  <a:t>（</a:t>
                </a:r>
                <a:r>
                  <a:rPr lang="en-US" altLang="zh-CN" sz="2800" dirty="0"/>
                  <a:t>4</a:t>
                </a:r>
                <a:r>
                  <a:rPr lang="zh-CN" altLang="zh-CN" sz="2800" dirty="0"/>
                  <a:t>）</a:t>
                </a:r>
                <a14:m>
                  <m:oMath xmlns:m="http://schemas.openxmlformats.org/officeDocument/2006/math">
                    <m:r>
                      <m:rPr>
                        <m:sty m:val="p"/>
                      </m:rPr>
                      <a:rPr lang="en-US" altLang="zh-CN" sz="2800">
                        <a:latin typeface="Cambria Math" panose="02040503050406030204" pitchFamily="18" charset="0"/>
                      </a:rPr>
                      <m:t>dim</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e>
                    </m:d>
                    <m:r>
                      <a:rPr lang="en-US" altLang="zh-CN" sz="2800" i="1">
                        <a:latin typeface="Cambria Math" panose="02040503050406030204" pitchFamily="18" charset="0"/>
                      </a:rPr>
                      <m:t>=</m:t>
                    </m:r>
                    <m:r>
                      <m:rPr>
                        <m:sty m:val="p"/>
                      </m:rPr>
                      <a:rPr lang="en-US" altLang="zh-CN" sz="2800">
                        <a:latin typeface="Cambria Math" panose="02040503050406030204" pitchFamily="18" charset="0"/>
                      </a:rPr>
                      <m:t>dim</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r>
                      <m:rPr>
                        <m:sty m:val="p"/>
                      </m:rPr>
                      <a:rPr lang="en-US" altLang="zh-CN" sz="2800">
                        <a:latin typeface="Cambria Math" panose="02040503050406030204" pitchFamily="18" charset="0"/>
                      </a:rPr>
                      <m:t>dim</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t>.</a:t>
                </a: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1.5.2 </a:t>
                </a:r>
                <a:r>
                  <a:rPr lang="zh-CN" altLang="zh-CN" sz="2800" dirty="0"/>
                  <a:t>取</a:t>
                </a:r>
                <a14:m>
                  <m:oMath xmlns:m="http://schemas.openxmlformats.org/officeDocument/2006/math">
                    <m:r>
                      <a:rPr lang="en-US" altLang="zh-CN" sz="2800" i="1">
                        <a:latin typeface="Cambria Math" panose="02040503050406030204" pitchFamily="18" charset="0"/>
                      </a:rPr>
                      <m:t>𝑉</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𝐴</m:t>
                            </m:r>
                            <m:r>
                              <a:rPr lang="en-US" altLang="zh-CN" sz="2800" i="1">
                                <a:latin typeface="Cambria Math" panose="02040503050406030204" pitchFamily="18" charset="0"/>
                              </a:rPr>
                              <m:t>∈</m:t>
                            </m:r>
                            <m:r>
                              <a:rPr lang="en-US" altLang="zh-CN" sz="2800" i="1">
                                <a:latin typeface="Cambria Math" panose="02040503050406030204" pitchFamily="18" charset="0"/>
                              </a:rPr>
                              <m:t>𝑉</m:t>
                            </m:r>
                          </m:e>
                        </m:d>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r>
                          <a:rPr lang="en-US" altLang="zh-CN" sz="2800" i="1">
                            <a:latin typeface="Cambria Math" panose="02040503050406030204" pitchFamily="18" charset="0"/>
                          </a:rPr>
                          <m:t>𝐴</m:t>
                        </m:r>
                      </m:e>
                    </m:d>
                  </m:oMath>
                </a14:m>
                <a:r>
                  <a:rPr lang="en-US" altLang="zh-CN" sz="2800" dirty="0">
                    <a:latin typeface="仿宋" panose="02010609060101010101" pitchFamily="49" charset="-122"/>
                    <a:ea typeface="仿宋" panose="02010609060101010101" pitchFamily="49" charset="-122"/>
                  </a:rPr>
                  <a:t>,</a:t>
                </a:r>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𝐴</m:t>
                            </m:r>
                            <m:r>
                              <a:rPr lang="en-US" altLang="zh-CN" sz="2800" i="1">
                                <a:latin typeface="Cambria Math" panose="02040503050406030204" pitchFamily="18" charset="0"/>
                              </a:rPr>
                              <m:t>∈</m:t>
                            </m:r>
                            <m:r>
                              <a:rPr lang="en-US" altLang="zh-CN" sz="2800" i="1">
                                <a:latin typeface="Cambria Math" panose="02040503050406030204" pitchFamily="18" charset="0"/>
                              </a:rPr>
                              <m:t>𝑉</m:t>
                            </m:r>
                          </m:e>
                        </m:d>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r>
                          <a:rPr lang="zh-CN" altLang="en-US" sz="2800" i="1">
                            <a:latin typeface="Cambria Math" panose="02040503050406030204" pitchFamily="18" charset="0"/>
                          </a:rPr>
                          <m:t>−</m:t>
                        </m:r>
                        <m:r>
                          <a:rPr lang="en-US" altLang="zh-CN" sz="2800" i="1">
                            <a:latin typeface="Cambria Math" panose="02040503050406030204" pitchFamily="18" charset="0"/>
                          </a:rPr>
                          <m:t>𝐴</m:t>
                        </m:r>
                      </m:e>
                    </m:d>
                  </m:oMath>
                </a14:m>
                <a:r>
                  <a:rPr lang="en-US" altLang="zh-CN" sz="2800" dirty="0">
                    <a:latin typeface="仿宋" panose="02010609060101010101" pitchFamily="49" charset="-122"/>
                    <a:ea typeface="仿宋" panose="02010609060101010101" pitchFamily="49" charset="-122"/>
                  </a:rPr>
                  <a:t>,</a:t>
                </a:r>
                <a:r>
                  <a:rPr lang="zh-CN" altLang="en-US" sz="2800" dirty="0"/>
                  <a:t>证明</a:t>
                </a:r>
                <a14:m>
                  <m:oMath xmlns:m="http://schemas.openxmlformats.org/officeDocument/2006/math">
                    <m:r>
                      <a:rPr lang="en-US" altLang="zh-CN" sz="2800" i="1">
                        <a:latin typeface="Cambria Math" panose="02040503050406030204" pitchFamily="18" charset="0"/>
                      </a:rPr>
                      <m:t>𝑉</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m:t>
                        </m:r>
                      </m:e>
                    </m:acc>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latin typeface="仿宋" panose="02010609060101010101" pitchFamily="49" charset="-122"/>
                    <a:ea typeface="仿宋" panose="02010609060101010101" pitchFamily="49" charset="-122"/>
                  </a:rPr>
                  <a:t>.</a:t>
                </a:r>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1.5.2 </a:t>
                </a:r>
                <a:r>
                  <a:rPr lang="zh-CN" altLang="zh-CN" sz="2800" dirty="0"/>
                  <a:t>取</a:t>
                </a:r>
                <a14:m>
                  <m:oMath xmlns:m="http://schemas.openxmlformats.org/officeDocument/2006/math">
                    <m:r>
                      <a:rPr lang="en-US" altLang="zh-CN" sz="2800" i="1">
                        <a:latin typeface="Cambria Math" panose="02040503050406030204" pitchFamily="18" charset="0"/>
                      </a:rPr>
                      <m:t>𝑉</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𝐴</m:t>
                            </m:r>
                            <m:r>
                              <a:rPr lang="en-US" altLang="zh-CN" sz="2800" i="1">
                                <a:latin typeface="Cambria Math" panose="02040503050406030204" pitchFamily="18" charset="0"/>
                              </a:rPr>
                              <m:t>∈</m:t>
                            </m:r>
                            <m:r>
                              <a:rPr lang="en-US" altLang="zh-CN" sz="2800" i="1">
                                <a:latin typeface="Cambria Math" panose="02040503050406030204" pitchFamily="18" charset="0"/>
                              </a:rPr>
                              <m:t>𝑉</m:t>
                            </m:r>
                          </m:e>
                        </m:d>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r>
                          <a:rPr lang="en-US" altLang="zh-CN" sz="2800" i="1">
                            <a:latin typeface="Cambria Math" panose="02040503050406030204" pitchFamily="18" charset="0"/>
                          </a:rPr>
                          <m:t>𝐴</m:t>
                        </m:r>
                      </m:e>
                    </m:d>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𝐴</m:t>
                            </m:r>
                            <m:r>
                              <a:rPr lang="en-US" altLang="zh-CN" sz="2800" i="1">
                                <a:latin typeface="Cambria Math" panose="02040503050406030204" pitchFamily="18" charset="0"/>
                              </a:rPr>
                              <m:t>∈</m:t>
                            </m:r>
                            <m:r>
                              <a:rPr lang="en-US" altLang="zh-CN" sz="2800" i="1">
                                <a:latin typeface="Cambria Math" panose="02040503050406030204" pitchFamily="18" charset="0"/>
                              </a:rPr>
                              <m:t>𝑉</m:t>
                            </m:r>
                          </m:e>
                        </m:d>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r>
                          <a:rPr lang="zh-CN" altLang="en-US" sz="2800" i="1">
                            <a:latin typeface="Cambria Math" panose="02040503050406030204" pitchFamily="18" charset="0"/>
                          </a:rPr>
                          <m:t>−</m:t>
                        </m:r>
                        <m:r>
                          <a:rPr lang="en-US" altLang="zh-CN" sz="2800" i="1">
                            <a:latin typeface="Cambria Math" panose="02040503050406030204" pitchFamily="18" charset="0"/>
                          </a:rPr>
                          <m:t>𝐴</m:t>
                        </m:r>
                      </m:e>
                    </m:d>
                  </m:oMath>
                </a14:m>
                <a:r>
                  <a:rPr lang="en-US" altLang="zh-CN" sz="2800" dirty="0">
                    <a:latin typeface="仿宋" panose="02010609060101010101" pitchFamily="49" charset="-122"/>
                    <a:ea typeface="仿宋" panose="02010609060101010101" pitchFamily="49" charset="-122"/>
                  </a:rPr>
                  <a:t>,</a:t>
                </a:r>
                <a:r>
                  <a:rPr lang="zh-CN" altLang="en-US" sz="2800" dirty="0"/>
                  <a:t>证明</a:t>
                </a:r>
                <a14:m>
                  <m:oMath xmlns:m="http://schemas.openxmlformats.org/officeDocument/2006/math">
                    <m:r>
                      <a:rPr lang="en-US" altLang="zh-CN" sz="2800" i="1">
                        <a:latin typeface="Cambria Math" panose="02040503050406030204" pitchFamily="18" charset="0"/>
                      </a:rPr>
                      <m:t>𝑉</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m:t>
                        </m:r>
                      </m:e>
                    </m:acc>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latin typeface="仿宋" panose="02010609060101010101" pitchFamily="49" charset="-122"/>
                    <a:ea typeface="仿宋" panose="02010609060101010101" pitchFamily="49" charset="-122"/>
                  </a:rPr>
                  <a:t>.</a:t>
                </a:r>
              </a:p>
              <a:p>
                <a:r>
                  <a:rPr lang="zh-CN" altLang="en-US" sz="2800" dirty="0">
                    <a:solidFill>
                      <a:srgbClr val="0000FF"/>
                    </a:solidFill>
                  </a:rPr>
                  <a:t>分析</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t>由例</a:t>
                </a:r>
                <a:r>
                  <a:rPr lang="en-US" altLang="zh-CN" sz="2800" dirty="0"/>
                  <a:t>1.2.6</a:t>
                </a:r>
                <a:r>
                  <a:rPr lang="zh-CN" altLang="zh-CN" sz="2800" dirty="0"/>
                  <a:t>知</a:t>
                </a:r>
                <a:r>
                  <a:rPr lang="en-US" altLang="zh-CN" sz="2800" dirty="0">
                    <a:solidFill>
                      <a:schemeClr val="tx1"/>
                    </a:solidFill>
                    <a:latin typeface="仿宋" panose="02010609060101010101" pitchFamily="49" charset="-122"/>
                    <a:ea typeface="仿宋" panose="02010609060101010101" pitchFamily="49" charset="-122"/>
                  </a:rPr>
                  <a:t>,</a:t>
                </a:r>
                <a:r>
                  <a:rPr lang="en-US" altLang="zh-CN" sz="2800" dirty="0">
                    <a:solidFill>
                      <a:schemeClr val="tx1"/>
                    </a:solidFill>
                  </a:rPr>
                  <a:t> </a:t>
                </a:r>
                <a14:m>
                  <m:oMath xmlns:m="http://schemas.openxmlformats.org/officeDocument/2006/math">
                    <m:r>
                      <a:rPr lang="en-US" altLang="zh-CN" sz="2800" i="1">
                        <a:solidFill>
                          <a:schemeClr val="tx1"/>
                        </a:solidFill>
                        <a:latin typeface="Cambria Math" panose="02040503050406030204"/>
                      </a:rPr>
                      <m:t>𝐴</m:t>
                    </m:r>
                  </m:oMath>
                </a14:m>
                <a:r>
                  <a:rPr lang="zh-CN" altLang="zh-CN" sz="2800" dirty="0">
                    <a:solidFill>
                      <a:schemeClr val="tx1"/>
                    </a:solidFill>
                  </a:rPr>
                  <a:t>可分解为</a:t>
                </a:r>
              </a:p>
              <a:p>
                <a:pPr>
                  <a:spcBef>
                    <a:spcPts val="0"/>
                  </a:spcBef>
                </a:pPr>
                <a14:m>
                  <m:oMathPara xmlns:m="http://schemas.openxmlformats.org/officeDocument/2006/math">
                    <m:oMathParaPr>
                      <m:jc m:val="centerGroup"/>
                    </m:oMathParaPr>
                    <m:oMath xmlns:m="http://schemas.openxmlformats.org/officeDocument/2006/math">
                      <m:r>
                        <a:rPr lang="en-US" altLang="zh-CN" sz="2800" i="1">
                          <a:solidFill>
                            <a:schemeClr val="tx1"/>
                          </a:solidFill>
                          <a:latin typeface="Cambria Math" panose="02040503050406030204"/>
                        </a:rPr>
                        <m:t>𝐴</m:t>
                      </m:r>
                      <m:r>
                        <a:rPr lang="en-US" altLang="zh-CN" sz="2800" i="1">
                          <a:solidFill>
                            <a:schemeClr val="tx1"/>
                          </a:solidFill>
                          <a:latin typeface="Cambria Math" panose="02040503050406030204"/>
                        </a:rPr>
                        <m:t>=</m:t>
                      </m:r>
                      <m:f>
                        <m:fPr>
                          <m:ctrlPr>
                            <a:rPr lang="zh-CN"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a:rPr>
                            <m:t>1</m:t>
                          </m:r>
                        </m:num>
                        <m:den>
                          <m:r>
                            <a:rPr lang="en-US" altLang="zh-CN" sz="2800" i="1">
                              <a:solidFill>
                                <a:schemeClr val="tx1"/>
                              </a:solidFill>
                              <a:latin typeface="Cambria Math" panose="02040503050406030204"/>
                            </a:rPr>
                            <m:t>2</m:t>
                          </m:r>
                        </m:den>
                      </m:f>
                      <m:d>
                        <m:dPr>
                          <m:ctrlPr>
                            <a:rPr lang="zh-CN" altLang="zh-CN" sz="2800" i="1">
                              <a:solidFill>
                                <a:schemeClr val="tx1"/>
                              </a:solidFill>
                              <a:latin typeface="Cambria Math" panose="02040503050406030204" pitchFamily="18" charset="0"/>
                            </a:rPr>
                          </m:ctrlPr>
                        </m:dPr>
                        <m:e>
                          <m:sSup>
                            <m:sSupPr>
                              <m:ctrlPr>
                                <a:rPr lang="zh-CN" altLang="zh-CN" sz="2800" i="1">
                                  <a:solidFill>
                                    <a:schemeClr val="tx1"/>
                                  </a:solidFill>
                                  <a:latin typeface="Cambria Math" panose="02040503050406030204" pitchFamily="18" charset="0"/>
                                </a:rPr>
                              </m:ctrlPr>
                            </m:sSupPr>
                            <m:e>
                              <m:r>
                                <a:rPr lang="en-US" altLang="zh-CN" sz="2800" i="1">
                                  <a:solidFill>
                                    <a:schemeClr val="tx1"/>
                                  </a:solidFill>
                                  <a:latin typeface="Cambria Math" panose="02040503050406030204"/>
                                </a:rPr>
                                <m:t>𝐴</m:t>
                              </m:r>
                            </m:e>
                            <m:sup>
                              <m:r>
                                <a:rPr lang="en-US" altLang="zh-CN" sz="2800" i="1">
                                  <a:solidFill>
                                    <a:schemeClr val="tx1"/>
                                  </a:solidFill>
                                  <a:latin typeface="Cambria Math" panose="02040503050406030204"/>
                                </a:rPr>
                                <m:t>𝑇</m:t>
                              </m:r>
                            </m:sup>
                          </m:sSup>
                          <m:r>
                            <a:rPr lang="en-US" altLang="zh-CN" sz="2800" i="1">
                              <a:solidFill>
                                <a:schemeClr val="tx1"/>
                              </a:solidFill>
                              <a:latin typeface="Cambria Math" panose="02040503050406030204"/>
                            </a:rPr>
                            <m:t>+</m:t>
                          </m:r>
                          <m:r>
                            <a:rPr lang="en-US" altLang="zh-CN" sz="2800" i="1">
                              <a:solidFill>
                                <a:schemeClr val="tx1"/>
                              </a:solidFill>
                              <a:latin typeface="Cambria Math" panose="02040503050406030204"/>
                            </a:rPr>
                            <m:t>𝐴</m:t>
                          </m:r>
                        </m:e>
                      </m:d>
                      <m:r>
                        <a:rPr lang="en-US" altLang="zh-CN" sz="2800">
                          <a:solidFill>
                            <a:schemeClr val="tx1"/>
                          </a:solidFill>
                          <a:latin typeface="Cambria Math" panose="02040503050406030204"/>
                        </a:rPr>
                        <m:t>+</m:t>
                      </m:r>
                      <m:f>
                        <m:fPr>
                          <m:ctrlPr>
                            <a:rPr lang="zh-CN"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a:rPr>
                            <m:t>1</m:t>
                          </m:r>
                        </m:num>
                        <m:den>
                          <m:r>
                            <a:rPr lang="en-US" altLang="zh-CN" sz="2800" i="1">
                              <a:solidFill>
                                <a:schemeClr val="tx1"/>
                              </a:solidFill>
                              <a:latin typeface="Cambria Math" panose="02040503050406030204"/>
                            </a:rPr>
                            <m:t>2</m:t>
                          </m:r>
                        </m:den>
                      </m:f>
                      <m:d>
                        <m:dPr>
                          <m:ctrlPr>
                            <a:rPr lang="zh-CN" altLang="zh-CN" sz="2800" i="1">
                              <a:solidFill>
                                <a:schemeClr val="tx1"/>
                              </a:solidFill>
                              <a:latin typeface="Cambria Math" panose="02040503050406030204" pitchFamily="18" charset="0"/>
                            </a:rPr>
                          </m:ctrlPr>
                        </m:dPr>
                        <m:e>
                          <m:sSup>
                            <m:sSupPr>
                              <m:ctrlPr>
                                <a:rPr lang="zh-CN" altLang="zh-CN"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m:t>
                              </m:r>
                              <m:r>
                                <a:rPr lang="en-US" altLang="zh-CN" sz="2800" i="1">
                                  <a:solidFill>
                                    <a:schemeClr val="tx1"/>
                                  </a:solidFill>
                                  <a:latin typeface="Cambria Math" panose="02040503050406030204"/>
                                </a:rPr>
                                <m:t>𝐴</m:t>
                              </m:r>
                            </m:e>
                            <m:sup>
                              <m:r>
                                <a:rPr lang="en-US" altLang="zh-CN" sz="2800" i="1">
                                  <a:solidFill>
                                    <a:schemeClr val="tx1"/>
                                  </a:solidFill>
                                  <a:latin typeface="Cambria Math" panose="02040503050406030204"/>
                                </a:rPr>
                                <m:t>𝑇</m:t>
                              </m:r>
                            </m:sup>
                          </m:sSup>
                          <m:r>
                            <a:rPr lang="en-US" altLang="zh-CN" sz="2800" i="1">
                              <a:solidFill>
                                <a:schemeClr val="tx1"/>
                              </a:solidFill>
                              <a:latin typeface="Cambria Math" panose="02040503050406030204"/>
                            </a:rPr>
                            <m:t>+</m:t>
                          </m:r>
                          <m:r>
                            <a:rPr lang="en-US" altLang="zh-CN" sz="2800" i="1">
                              <a:solidFill>
                                <a:schemeClr val="tx1"/>
                              </a:solidFill>
                              <a:latin typeface="Cambria Math" panose="02040503050406030204"/>
                            </a:rPr>
                            <m:t>𝐴</m:t>
                          </m:r>
                        </m:e>
                      </m:d>
                    </m:oMath>
                  </m:oMathPara>
                </a14:m>
                <a:endParaRPr lang="zh-CN" altLang="zh-CN" sz="2800" dirty="0">
                  <a:solidFill>
                    <a:schemeClr val="tx1"/>
                  </a:solidFill>
                </a:endParaRPr>
              </a:p>
              <a:p>
                <a:pPr>
                  <a:lnSpc>
                    <a:spcPct val="120000"/>
                  </a:lnSpc>
                  <a:spcBef>
                    <a:spcPts val="0"/>
                  </a:spcBef>
                </a:pPr>
                <a:r>
                  <a:rPr lang="zh-CN" altLang="zh-CN" sz="2800" dirty="0">
                    <a:solidFill>
                      <a:schemeClr val="tx1"/>
                    </a:solidFill>
                  </a:rPr>
                  <a:t>式中</a:t>
                </a:r>
                <a:r>
                  <a:rPr lang="en-US" altLang="zh-CN" sz="2800" dirty="0">
                    <a:solidFill>
                      <a:schemeClr val="tx1"/>
                    </a:solidFill>
                    <a:latin typeface="仿宋" panose="02010609060101010101" pitchFamily="49" charset="-122"/>
                    <a:ea typeface="仿宋" panose="02010609060101010101" pitchFamily="49" charset="-122"/>
                  </a:rPr>
                  <a:t>,</a:t>
                </a:r>
                <a14:m>
                  <m:oMath xmlns:m="http://schemas.openxmlformats.org/officeDocument/2006/math">
                    <m:f>
                      <m:fPr>
                        <m:ctrlPr>
                          <a:rPr lang="zh-CN"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a:rPr>
                          <m:t>1</m:t>
                        </m:r>
                      </m:num>
                      <m:den>
                        <m:r>
                          <a:rPr lang="en-US" altLang="zh-CN" sz="2800" i="1">
                            <a:solidFill>
                              <a:schemeClr val="tx1"/>
                            </a:solidFill>
                            <a:latin typeface="Cambria Math" panose="02040503050406030204"/>
                          </a:rPr>
                          <m:t>2</m:t>
                        </m:r>
                      </m:den>
                    </m:f>
                    <m:d>
                      <m:dPr>
                        <m:ctrlPr>
                          <a:rPr lang="zh-CN" altLang="zh-CN" sz="2800" i="1">
                            <a:solidFill>
                              <a:schemeClr val="tx1"/>
                            </a:solidFill>
                            <a:latin typeface="Cambria Math" panose="02040503050406030204" pitchFamily="18" charset="0"/>
                          </a:rPr>
                        </m:ctrlPr>
                      </m:dPr>
                      <m:e>
                        <m:sSup>
                          <m:sSupPr>
                            <m:ctrlPr>
                              <a:rPr lang="zh-CN" altLang="zh-CN" sz="2800" i="1">
                                <a:solidFill>
                                  <a:schemeClr val="tx1"/>
                                </a:solidFill>
                                <a:latin typeface="Cambria Math" panose="02040503050406030204" pitchFamily="18" charset="0"/>
                              </a:rPr>
                            </m:ctrlPr>
                          </m:sSupPr>
                          <m:e>
                            <m:r>
                              <a:rPr lang="en-US" altLang="zh-CN" sz="2800" i="1">
                                <a:solidFill>
                                  <a:schemeClr val="tx1"/>
                                </a:solidFill>
                                <a:latin typeface="Cambria Math" panose="02040503050406030204"/>
                              </a:rPr>
                              <m:t>𝐴</m:t>
                            </m:r>
                          </m:e>
                          <m:sup>
                            <m:r>
                              <a:rPr lang="en-US" altLang="zh-CN" sz="2800" i="1">
                                <a:solidFill>
                                  <a:schemeClr val="tx1"/>
                                </a:solidFill>
                                <a:latin typeface="Cambria Math" panose="02040503050406030204"/>
                              </a:rPr>
                              <m:t>𝑇</m:t>
                            </m:r>
                          </m:sup>
                        </m:sSup>
                        <m:r>
                          <a:rPr lang="en-US" altLang="zh-CN" sz="2800" i="1">
                            <a:solidFill>
                              <a:schemeClr val="tx1"/>
                            </a:solidFill>
                            <a:latin typeface="Cambria Math" panose="02040503050406030204"/>
                          </a:rPr>
                          <m:t>+</m:t>
                        </m:r>
                        <m:r>
                          <a:rPr lang="en-US" altLang="zh-CN" sz="2800" i="1">
                            <a:solidFill>
                              <a:schemeClr val="tx1"/>
                            </a:solidFill>
                            <a:latin typeface="Cambria Math" panose="02040503050406030204"/>
                          </a:rPr>
                          <m:t>𝐴</m:t>
                        </m:r>
                      </m:e>
                    </m:d>
                    <m:r>
                      <a:rPr lang="en-US" altLang="zh-CN" sz="2800" i="1">
                        <a:solidFill>
                          <a:schemeClr val="tx1"/>
                        </a:solidFill>
                        <a:latin typeface="Cambria Math" panose="02040503050406030204"/>
                      </a:rPr>
                      <m:t>∈</m:t>
                    </m:r>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𝑊</m:t>
                        </m:r>
                      </m:e>
                      <m:sub>
                        <m:r>
                          <a:rPr lang="en-US" altLang="zh-CN" sz="2800" i="1">
                            <a:solidFill>
                              <a:schemeClr val="tx1"/>
                            </a:solidFill>
                            <a:latin typeface="Cambria Math" panose="02040503050406030204"/>
                          </a:rPr>
                          <m:t>1</m:t>
                        </m:r>
                      </m:sub>
                    </m:sSub>
                  </m:oMath>
                </a14:m>
                <a:r>
                  <a:rPr lang="en-US" altLang="zh-CN" sz="2800" dirty="0">
                    <a:solidFill>
                      <a:schemeClr val="tx1"/>
                    </a:solidFill>
                    <a:latin typeface="仿宋" panose="02010609060101010101" pitchFamily="49" charset="-122"/>
                    <a:ea typeface="仿宋" panose="02010609060101010101" pitchFamily="49" charset="-122"/>
                  </a:rPr>
                  <a:t>,</a:t>
                </a:r>
                <a14:m>
                  <m:oMath xmlns:m="http://schemas.openxmlformats.org/officeDocument/2006/math">
                    <m:f>
                      <m:fPr>
                        <m:ctrlPr>
                          <a:rPr lang="zh-CN"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a:rPr>
                          <m:t>1</m:t>
                        </m:r>
                      </m:num>
                      <m:den>
                        <m:r>
                          <a:rPr lang="en-US" altLang="zh-CN" sz="2800" i="1">
                            <a:solidFill>
                              <a:schemeClr val="tx1"/>
                            </a:solidFill>
                            <a:latin typeface="Cambria Math" panose="02040503050406030204"/>
                          </a:rPr>
                          <m:t>2</m:t>
                        </m:r>
                      </m:den>
                    </m:f>
                    <m:d>
                      <m:dPr>
                        <m:ctrlPr>
                          <a:rPr lang="zh-CN" altLang="zh-CN" sz="2800" i="1">
                            <a:solidFill>
                              <a:schemeClr val="tx1"/>
                            </a:solidFill>
                            <a:latin typeface="Cambria Math" panose="02040503050406030204" pitchFamily="18" charset="0"/>
                          </a:rPr>
                        </m:ctrlPr>
                      </m:dPr>
                      <m:e>
                        <m:sSup>
                          <m:sSupPr>
                            <m:ctrlPr>
                              <a:rPr lang="zh-CN" altLang="zh-CN"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a:rPr>
                              <m:t>−</m:t>
                            </m:r>
                            <m:r>
                              <a:rPr lang="en-US" altLang="zh-CN" sz="2800" i="1">
                                <a:solidFill>
                                  <a:schemeClr val="tx1"/>
                                </a:solidFill>
                                <a:latin typeface="Cambria Math" panose="02040503050406030204"/>
                              </a:rPr>
                              <m:t>𝐴</m:t>
                            </m:r>
                          </m:e>
                          <m:sup>
                            <m:r>
                              <a:rPr lang="en-US" altLang="zh-CN" sz="2800" i="1">
                                <a:solidFill>
                                  <a:schemeClr val="tx1"/>
                                </a:solidFill>
                                <a:latin typeface="Cambria Math" panose="02040503050406030204"/>
                              </a:rPr>
                              <m:t>𝑇</m:t>
                            </m:r>
                          </m:sup>
                        </m:sSup>
                        <m:r>
                          <a:rPr lang="en-US" altLang="zh-CN" sz="2800" i="1">
                            <a:solidFill>
                              <a:schemeClr val="tx1"/>
                            </a:solidFill>
                            <a:latin typeface="Cambria Math" panose="02040503050406030204"/>
                          </a:rPr>
                          <m:t>+</m:t>
                        </m:r>
                        <m:r>
                          <a:rPr lang="en-US" altLang="zh-CN" sz="2800" i="1">
                            <a:solidFill>
                              <a:schemeClr val="tx1"/>
                            </a:solidFill>
                            <a:latin typeface="Cambria Math" panose="02040503050406030204"/>
                          </a:rPr>
                          <m:t>𝐴</m:t>
                        </m:r>
                      </m:e>
                    </m:d>
                    <m:r>
                      <a:rPr lang="en-US" altLang="zh-CN" sz="2800" i="1">
                        <a:solidFill>
                          <a:schemeClr val="tx1"/>
                        </a:solidFill>
                        <a:latin typeface="Cambria Math" panose="02040503050406030204"/>
                      </a:rPr>
                      <m:t>∈</m:t>
                    </m:r>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𝑊</m:t>
                        </m:r>
                      </m:e>
                      <m:sub>
                        <m:r>
                          <a:rPr lang="en-US" altLang="zh-CN" sz="2800" i="1">
                            <a:solidFill>
                              <a:schemeClr val="tx1"/>
                            </a:solidFill>
                            <a:latin typeface="Cambria Math" panose="02040503050406030204"/>
                          </a:rPr>
                          <m:t>2</m:t>
                        </m:r>
                      </m:sub>
                    </m:sSub>
                  </m:oMath>
                </a14:m>
                <a:r>
                  <a:rPr lang="en-US" altLang="zh-CN" sz="2800" dirty="0">
                    <a:solidFill>
                      <a:schemeClr val="tx1"/>
                    </a:solidFill>
                    <a:latin typeface="仿宋" panose="02010609060101010101" pitchFamily="49" charset="-122"/>
                    <a:ea typeface="仿宋" panose="02010609060101010101" pitchFamily="49" charset="-122"/>
                  </a:rPr>
                  <a:t>.</a:t>
                </a:r>
                <a:r>
                  <a:rPr lang="en-US" altLang="zh-CN" sz="2800" dirty="0">
                    <a:solidFill>
                      <a:schemeClr val="tx1"/>
                    </a:solidFill>
                  </a:rPr>
                  <a:t> </a:t>
                </a:r>
              </a:p>
              <a:p>
                <a:r>
                  <a:rPr lang="zh-CN" altLang="zh-CN" sz="2800" dirty="0">
                    <a:solidFill>
                      <a:schemeClr val="tx1"/>
                    </a:solidFill>
                  </a:rPr>
                  <a:t>故</a:t>
                </a:r>
                <a14:m>
                  <m:oMath xmlns:m="http://schemas.openxmlformats.org/officeDocument/2006/math">
                    <m:r>
                      <a:rPr lang="en-US" altLang="zh-CN" sz="2800" i="1">
                        <a:solidFill>
                          <a:schemeClr val="tx1"/>
                        </a:solidFill>
                        <a:latin typeface="Cambria Math" panose="02040503050406030204"/>
                      </a:rPr>
                      <m:t>𝑉</m:t>
                    </m:r>
                    <m:r>
                      <a:rPr lang="en-US" altLang="zh-CN" sz="2800" i="1">
                        <a:solidFill>
                          <a:schemeClr val="tx1"/>
                        </a:solidFill>
                        <a:latin typeface="Cambria Math" panose="02040503050406030204"/>
                      </a:rPr>
                      <m:t>=</m:t>
                    </m:r>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𝑊</m:t>
                        </m:r>
                      </m:e>
                      <m:sub>
                        <m:r>
                          <a:rPr lang="en-US" altLang="zh-CN" sz="2800" i="1">
                            <a:solidFill>
                              <a:schemeClr val="tx1"/>
                            </a:solidFill>
                            <a:latin typeface="Cambria Math" panose="02040503050406030204"/>
                          </a:rPr>
                          <m:t>1</m:t>
                        </m:r>
                      </m:sub>
                    </m:sSub>
                    <m:r>
                      <a:rPr lang="en-US" altLang="zh-CN" sz="2800" i="1">
                        <a:solidFill>
                          <a:schemeClr val="tx1"/>
                        </a:solidFill>
                        <a:latin typeface="Cambria Math" panose="02040503050406030204"/>
                      </a:rPr>
                      <m:t>+</m:t>
                    </m:r>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𝑊</m:t>
                        </m:r>
                      </m:e>
                      <m:sub>
                        <m:r>
                          <a:rPr lang="en-US" altLang="zh-CN" sz="2800" i="1">
                            <a:solidFill>
                              <a:schemeClr val="tx1"/>
                            </a:solidFill>
                            <a:latin typeface="Cambria Math" panose="02040503050406030204"/>
                          </a:rPr>
                          <m:t>2</m:t>
                        </m:r>
                      </m:sub>
                    </m:sSub>
                  </m:oMath>
                </a14:m>
                <a:r>
                  <a:rPr lang="en-US" altLang="zh-CN" sz="2800" dirty="0">
                    <a:solidFill>
                      <a:schemeClr val="tx1"/>
                    </a:solidFill>
                    <a:latin typeface="仿宋" panose="02010609060101010101" pitchFamily="49" charset="-122"/>
                    <a:ea typeface="仿宋" panose="02010609060101010101" pitchFamily="49" charset="-122"/>
                  </a:rPr>
                  <a:t>.</a:t>
                </a:r>
                <a:r>
                  <a:rPr lang="en-US" altLang="zh-CN" sz="2800" dirty="0">
                    <a:solidFill>
                      <a:srgbClr val="990000"/>
                    </a:solidFill>
                  </a:rPr>
                  <a:t> </a:t>
                </a:r>
              </a:p>
              <a:p>
                <a:r>
                  <a:rPr lang="zh-CN" altLang="en-US" sz="2800" dirty="0">
                    <a:solidFill>
                      <a:srgbClr val="0000FF"/>
                    </a:solidFill>
                  </a:rPr>
                  <a:t>我们需证明</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𝑊</m:t>
                        </m:r>
                      </m:e>
                      <m:sub>
                        <m:r>
                          <a:rPr lang="en-US" altLang="zh-CN" sz="2800" i="1">
                            <a:solidFill>
                              <a:srgbClr val="0000FF"/>
                            </a:solidFill>
                            <a:latin typeface="Cambria Math" panose="02040503050406030204"/>
                          </a:rPr>
                          <m:t>1</m:t>
                        </m:r>
                      </m:sub>
                    </m:sSub>
                    <m:r>
                      <a:rPr lang="en-US" altLang="zh-CN" sz="2800" i="1">
                        <a:solidFill>
                          <a:srgbClr val="0000FF"/>
                        </a:solidFill>
                        <a:latin typeface="Cambria Math" panose="02040503050406030204"/>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𝑊</m:t>
                        </m:r>
                      </m:e>
                      <m:sub>
                        <m:r>
                          <a:rPr lang="en-US" altLang="zh-CN" sz="2800" i="1">
                            <a:solidFill>
                              <a:srgbClr val="0000FF"/>
                            </a:solidFill>
                            <a:latin typeface="Cambria Math" panose="02040503050406030204"/>
                          </a:rPr>
                          <m:t>2</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1</m:t>
                        </m:r>
                      </m:sub>
                    </m:sSub>
                    <m:acc>
                      <m:accPr>
                        <m:chr m:val="̇"/>
                        <m:ctrlPr>
                          <a:rPr lang="zh-CN" altLang="zh-CN" sz="2800" i="1">
                            <a:solidFill>
                              <a:srgbClr val="0000FF"/>
                            </a:solidFill>
                            <a:latin typeface="Cambria Math" panose="02040503050406030204" pitchFamily="18" charset="0"/>
                          </a:rPr>
                        </m:ctrlPr>
                      </m:accPr>
                      <m:e>
                        <m:r>
                          <a:rPr lang="en-US" altLang="zh-CN" sz="2800" i="1">
                            <a:solidFill>
                              <a:srgbClr val="0000FF"/>
                            </a:solidFill>
                            <a:latin typeface="Cambria Math" panose="02040503050406030204" pitchFamily="18" charset="0"/>
                          </a:rPr>
                          <m:t>+</m:t>
                        </m:r>
                      </m:e>
                    </m:acc>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2</m:t>
                        </m:r>
                      </m:sub>
                    </m:sSub>
                  </m:oMath>
                </a14:m>
                <a:r>
                  <a:rPr lang="en-US" altLang="zh-CN" sz="2800" dirty="0">
                    <a:solidFill>
                      <a:srgbClr val="0000FF"/>
                    </a:solidFill>
                    <a:latin typeface="华文仿宋" panose="02010600040101010101" pitchFamily="2" charset="-122"/>
                    <a:ea typeface="华文仿宋" panose="02010600040101010101" pitchFamily="2" charset="-122"/>
                  </a:rPr>
                  <a:t>.</a:t>
                </a:r>
              </a:p>
              <a:p>
                <a:pPr>
                  <a:lnSpc>
                    <a:spcPct val="120000"/>
                  </a:lnSpc>
                </a:pPr>
                <a:r>
                  <a:rPr lang="zh-CN" altLang="zh-CN" sz="2800" dirty="0"/>
                  <a:t>设</a:t>
                </a:r>
                <a14:m>
                  <m:oMath xmlns:m="http://schemas.openxmlformats.org/officeDocument/2006/math">
                    <m:r>
                      <a:rPr lang="en-US" altLang="zh-CN" sz="2800" i="1">
                        <a:latin typeface="Cambria Math" panose="02040503050406030204"/>
                      </a:rPr>
                      <m:t>𝐵</m:t>
                    </m:r>
                    <m:r>
                      <a:rPr lang="en-US" altLang="zh-CN" sz="2800" i="1">
                        <a:latin typeface="Cambria Math" panose="02040503050406030204"/>
                      </a:rPr>
                      <m:t>∈</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a:rPr>
                              <m:t>𝑊</m:t>
                            </m:r>
                          </m:e>
                          <m:sub>
                            <m:r>
                              <a:rPr lang="en-US" altLang="zh-CN" sz="2800" i="1">
                                <a:latin typeface="Cambria Math" panose="02040503050406030204"/>
                              </a:rPr>
                              <m:t>1</m:t>
                            </m:r>
                          </m:sub>
                        </m:sSub>
                        <m:r>
                          <a:rPr lang="en-US" altLang="zh-CN" sz="2800" i="1">
                            <a:latin typeface="Cambria Math" panose="02040503050406030204"/>
                          </a:rPr>
                          <m:t>∩</m:t>
                        </m:r>
                        <m:sSub>
                          <m:sSubPr>
                            <m:ctrlPr>
                              <a:rPr lang="zh-CN" altLang="zh-CN" sz="2800" i="1">
                                <a:latin typeface="Cambria Math" panose="02040503050406030204" pitchFamily="18" charset="0"/>
                              </a:rPr>
                            </m:ctrlPr>
                          </m:sSubPr>
                          <m:e>
                            <m:r>
                              <a:rPr lang="en-US" altLang="zh-CN" sz="2800" i="1">
                                <a:latin typeface="Cambria Math" panose="02040503050406030204"/>
                              </a:rPr>
                              <m:t>𝑊</m:t>
                            </m:r>
                          </m:e>
                          <m:sub>
                            <m:r>
                              <a:rPr lang="en-US" altLang="zh-CN" sz="2800" i="1">
                                <a:latin typeface="Cambria Math" panose="02040503050406030204"/>
                              </a:rPr>
                              <m:t>2</m:t>
                            </m:r>
                          </m:sub>
                        </m:sSub>
                      </m:e>
                    </m:d>
                  </m:oMath>
                </a14:m>
                <a:r>
                  <a:rPr lang="en-US" altLang="zh-CN" sz="2800" dirty="0">
                    <a:latin typeface="仿宋" panose="02010609060101010101" pitchFamily="49" charset="-122"/>
                    <a:ea typeface="仿宋" panose="02010609060101010101" pitchFamily="49" charset="-122"/>
                  </a:rPr>
                  <a:t>,</a:t>
                </a:r>
                <a:r>
                  <a:rPr lang="zh-CN" altLang="zh-CN" sz="2800" dirty="0"/>
                  <a:t>则</a:t>
                </a:r>
                <a14:m>
                  <m:oMath xmlns:m="http://schemas.openxmlformats.org/officeDocument/2006/math">
                    <m:r>
                      <a:rPr lang="en-US" altLang="zh-CN" sz="2800" i="1">
                        <a:latin typeface="Cambria Math" panose="02040503050406030204"/>
                      </a:rPr>
                      <m:t>𝐵</m:t>
                    </m:r>
                    <m:r>
                      <a:rPr lang="en-US" altLang="zh-CN" sz="2800" i="1">
                        <a:latin typeface="Cambria Math" panose="02040503050406030204"/>
                      </a:rPr>
                      <m:t>=−</m:t>
                    </m:r>
                    <m:r>
                      <a:rPr lang="en-US" altLang="zh-CN" sz="2800" i="1">
                        <a:latin typeface="Cambria Math" panose="02040503050406030204"/>
                      </a:rPr>
                      <m:t>𝐵</m:t>
                    </m:r>
                  </m:oMath>
                </a14:m>
                <a:r>
                  <a:rPr lang="en-US" altLang="zh-CN" sz="2800" dirty="0">
                    <a:latin typeface="仿宋" panose="02010609060101010101" pitchFamily="49" charset="-122"/>
                    <a:ea typeface="仿宋" panose="02010609060101010101" pitchFamily="49" charset="-122"/>
                  </a:rPr>
                  <a:t>,</a:t>
                </a:r>
                <a:r>
                  <a:rPr lang="zh-CN" altLang="zh-CN" sz="2800" dirty="0"/>
                  <a:t>即</a:t>
                </a:r>
                <a14:m>
                  <m:oMath xmlns:m="http://schemas.openxmlformats.org/officeDocument/2006/math">
                    <m:r>
                      <a:rPr lang="en-US" altLang="zh-CN" sz="2800" i="1">
                        <a:latin typeface="Cambria Math" panose="02040503050406030204"/>
                      </a:rPr>
                      <m:t>𝐵</m:t>
                    </m:r>
                    <m:r>
                      <a:rPr lang="en-US" altLang="zh-CN" sz="2800" i="1">
                        <a:latin typeface="Cambria Math" panose="02040503050406030204"/>
                      </a:rPr>
                      <m:t>=0</m:t>
                    </m:r>
                  </m:oMath>
                </a14:m>
                <a:r>
                  <a:rPr lang="en-US" altLang="zh-CN" sz="2800" dirty="0">
                    <a:latin typeface="仿宋" panose="02010609060101010101" pitchFamily="49" charset="-122"/>
                    <a:ea typeface="仿宋" panose="02010609060101010101" pitchFamily="49" charset="-122"/>
                  </a:rPr>
                  <a:t>. </a:t>
                </a:r>
              </a:p>
              <a:p>
                <a:pPr>
                  <a:lnSpc>
                    <a:spcPct val="120000"/>
                  </a:lnSpc>
                </a:pPr>
                <a:r>
                  <a:rPr lang="zh-CN" altLang="zh-CN" sz="2800" dirty="0"/>
                  <a:t>根据定理</a:t>
                </a:r>
                <a:r>
                  <a:rPr lang="en-US" altLang="zh-CN" sz="2800" dirty="0"/>
                  <a:t>1.5.1</a:t>
                </a:r>
                <a:r>
                  <a:rPr lang="zh-CN" altLang="zh-CN" sz="2800" dirty="0"/>
                  <a:t>知</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a:rPr>
                      <m:t>𝑉</m:t>
                    </m:r>
                    <m:r>
                      <a:rPr lang="en-US" altLang="zh-CN" sz="2800" i="1">
                        <a:latin typeface="Cambria Math" panose="02040503050406030204"/>
                      </a:rPr>
                      <m:t>=</m:t>
                    </m:r>
                    <m:sSub>
                      <m:sSubPr>
                        <m:ctrlPr>
                          <a:rPr lang="zh-CN" altLang="zh-CN" sz="2800" i="1">
                            <a:latin typeface="Cambria Math" panose="02040503050406030204" pitchFamily="18" charset="0"/>
                          </a:rPr>
                        </m:ctrlPr>
                      </m:sSubPr>
                      <m:e>
                        <m:r>
                          <a:rPr lang="en-US" altLang="zh-CN" sz="2800" i="1">
                            <a:latin typeface="Cambria Math" panose="02040503050406030204"/>
                          </a:rPr>
                          <m:t>𝑊</m:t>
                        </m:r>
                      </m:e>
                      <m:sub>
                        <m:r>
                          <a:rPr lang="en-US" altLang="zh-CN" sz="2800" i="1">
                            <a:latin typeface="Cambria Math" panose="02040503050406030204"/>
                          </a:rPr>
                          <m:t>1</m:t>
                        </m:r>
                      </m:sub>
                    </m:sSub>
                    <m:acc>
                      <m:accPr>
                        <m:chr m:val="̇"/>
                        <m:ctrlPr>
                          <a:rPr lang="zh-CN" altLang="zh-CN" sz="2800" i="1">
                            <a:latin typeface="Cambria Math" panose="02040503050406030204" pitchFamily="18" charset="0"/>
                          </a:rPr>
                        </m:ctrlPr>
                      </m:accPr>
                      <m:e>
                        <m:r>
                          <a:rPr lang="en-US" altLang="zh-CN" sz="2800" i="1">
                            <a:latin typeface="Cambria Math" panose="02040503050406030204"/>
                          </a:rPr>
                          <m:t>+</m:t>
                        </m:r>
                      </m:e>
                    </m:acc>
                    <m:sSub>
                      <m:sSubPr>
                        <m:ctrlPr>
                          <a:rPr lang="zh-CN" altLang="zh-CN" sz="2800" i="1">
                            <a:latin typeface="Cambria Math" panose="02040503050406030204" pitchFamily="18" charset="0"/>
                          </a:rPr>
                        </m:ctrlPr>
                      </m:sSubPr>
                      <m:e>
                        <m:r>
                          <a:rPr lang="en-US" altLang="zh-CN" sz="2800" i="1">
                            <a:latin typeface="Cambria Math" panose="02040503050406030204"/>
                          </a:rPr>
                          <m:t>𝑊</m:t>
                        </m:r>
                      </m:e>
                      <m:sub>
                        <m:r>
                          <a:rPr lang="en-US" altLang="zh-CN" sz="2800" i="1">
                            <a:latin typeface="Cambria Math" panose="02040503050406030204"/>
                          </a:rPr>
                          <m:t>2</m:t>
                        </m:r>
                      </m:sub>
                    </m:sSub>
                  </m:oMath>
                </a14:m>
                <a:r>
                  <a:rPr lang="en-US" altLang="zh-CN" sz="2800" dirty="0">
                    <a:latin typeface="仿宋" panose="02010609060101010101" pitchFamily="49" charset="-122"/>
                    <a:ea typeface="仿宋" panose="02010609060101010101" pitchFamily="49" charset="-122"/>
                  </a:rPr>
                  <a:t>.</a:t>
                </a: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2196"/>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Bef>
                    <a:spcPts val="1200"/>
                  </a:spcBef>
                </a:pPr>
                <a:r>
                  <a:rPr lang="zh-CN" altLang="zh-CN" sz="2800" b="1" dirty="0">
                    <a:solidFill>
                      <a:schemeClr val="accent6">
                        <a:lumMod val="75000"/>
                      </a:schemeClr>
                    </a:solidFill>
                  </a:rPr>
                  <a:t>例</a:t>
                </a:r>
                <a:r>
                  <a:rPr lang="en-US" altLang="zh-CN" sz="2800" b="1" dirty="0">
                    <a:solidFill>
                      <a:schemeClr val="accent6">
                        <a:lumMod val="75000"/>
                      </a:schemeClr>
                    </a:solidFill>
                  </a:rPr>
                  <a:t>1.5.3 </a:t>
                </a:r>
                <a:r>
                  <a:rPr lang="zh-CN" altLang="zh-CN" sz="2800" dirty="0"/>
                  <a:t>定义</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2×2</m:t>
                        </m:r>
                      </m:sup>
                    </m:sSup>
                  </m:oMath>
                </a14:m>
                <a:r>
                  <a:rPr lang="zh-CN" altLang="zh-CN" sz="2800" dirty="0"/>
                  <a:t>的两个线性子空间分别为</a:t>
                </a:r>
              </a:p>
              <a:p>
                <a:pPr>
                  <a:lnSpc>
                    <a:spcPct val="120000"/>
                  </a:lnSpc>
                  <a:spcBef>
                    <a:spcPts val="12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e>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e>
                                    </m:m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3</m:t>
                                            </m:r>
                                          </m:sub>
                                        </m:sSub>
                                      </m:e>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4</m:t>
                                            </m:r>
                                          </m:sub>
                                        </m:sSub>
                                      </m:e>
                                    </m:mr>
                                  </m:m>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2×2</m:t>
                                  </m:r>
                                </m:sup>
                              </m:sSup>
                            </m:e>
                          </m:d>
                          <m:m>
                            <m:mPr>
                              <m:mcs>
                                <m:mc>
                                  <m:mcPr>
                                    <m:count m:val="1"/>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2</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+3</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=0</m:t>
                                </m:r>
                              </m:e>
                            </m:m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+2</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+3</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4</m:t>
                                    </m:r>
                                  </m:sub>
                                </m:sSub>
                                <m:r>
                                  <a:rPr lang="en-US" altLang="zh-CN" sz="2800" i="1">
                                    <a:latin typeface="Cambria Math" panose="02040503050406030204" pitchFamily="18" charset="0"/>
                                  </a:rPr>
                                  <m:t>=0</m:t>
                                </m:r>
                              </m:e>
                            </m:mr>
                          </m:m>
                        </m:e>
                      </m:d>
                    </m:oMath>
                  </m:oMathPara>
                </a14:m>
                <a:endParaRPr lang="zh-CN" altLang="zh-CN" sz="2800" dirty="0"/>
              </a:p>
              <a:p>
                <a:pPr>
                  <a:lnSpc>
                    <a:spcPct val="120000"/>
                  </a:lnSpc>
                  <a:spcBef>
                    <a:spcPts val="1200"/>
                  </a:spcBef>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span</m:t>
                      </m:r>
                      <m:d>
                        <m:dPr>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2</m:t>
                                    </m:r>
                                  </m:e>
                                  <m:e>
                                    <m:r>
                                      <a:rPr lang="en-US" altLang="zh-CN" sz="2800" i="1">
                                        <a:latin typeface="Cambria Math" panose="02040503050406030204" pitchFamily="18" charset="0"/>
                                      </a:rPr>
                                      <m:t>−1</m:t>
                                    </m:r>
                                  </m:e>
                                </m:mr>
                                <m:mr>
                                  <m:e>
                                    <m:r>
                                      <a:rPr lang="en-US" altLang="zh-CN" sz="2800" i="1">
                                        <a:latin typeface="Cambria Math" panose="02040503050406030204" pitchFamily="18" charset="0"/>
                                      </a:rPr>
                                      <m:t>𝑎</m:t>
                                    </m:r>
                                    <m:r>
                                      <a:rPr lang="en-US" altLang="zh-CN" sz="2800" i="1">
                                        <a:latin typeface="Cambria Math" panose="02040503050406030204" pitchFamily="18" charset="0"/>
                                      </a:rPr>
                                      <m:t>+2</m:t>
                                    </m:r>
                                  </m:e>
                                  <m:e>
                                    <m:r>
                                      <a:rPr lang="en-US" altLang="zh-CN" sz="2800" i="1">
                                        <a:latin typeface="Cambria Math" panose="02040503050406030204" pitchFamily="18" charset="0"/>
                                      </a:rPr>
                                      <m:t>1</m:t>
                                    </m:r>
                                  </m:e>
                                </m:mr>
                              </m:m>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a:rPr lang="en-US" altLang="zh-CN" sz="2800" i="1">
                                        <a:latin typeface="Cambria Math" panose="02040503050406030204" pitchFamily="18" charset="0"/>
                                      </a:rPr>
                                      <m:t>2</m:t>
                                    </m:r>
                                  </m:e>
                                </m:mr>
                                <m:mr>
                                  <m:e>
                                    <m:r>
                                      <a:rPr lang="en-US" altLang="zh-CN" sz="2800" i="1">
                                        <a:latin typeface="Cambria Math" panose="02040503050406030204" pitchFamily="18" charset="0"/>
                                      </a:rPr>
                                      <m:t>4</m:t>
                                    </m:r>
                                  </m:e>
                                  <m:e>
                                    <m:r>
                                      <a:rPr lang="en-US" altLang="zh-CN" sz="2800" i="1">
                                        <a:latin typeface="Cambria Math" panose="02040503050406030204" pitchFamily="18" charset="0"/>
                                      </a:rPr>
                                      <m:t>𝑎</m:t>
                                    </m:r>
                                    <m:r>
                                      <a:rPr lang="en-US" altLang="zh-CN" sz="2800" i="1">
                                        <a:latin typeface="Cambria Math" panose="02040503050406030204" pitchFamily="18" charset="0"/>
                                      </a:rPr>
                                      <m:t>+8</m:t>
                                    </m:r>
                                  </m:e>
                                </m:mr>
                              </m:m>
                            </m:e>
                          </m:d>
                        </m:e>
                      </m:d>
                      <m:r>
                        <a:rPr lang="en-US" altLang="zh-CN" sz="2800">
                          <a:latin typeface="Cambria Math" panose="02040503050406030204" pitchFamily="18" charset="0"/>
                        </a:rPr>
                        <m:t>                 </m:t>
                      </m:r>
                    </m:oMath>
                  </m:oMathPara>
                </a14:m>
                <a:endParaRPr lang="zh-CN" altLang="zh-CN" sz="2800" dirty="0"/>
              </a:p>
              <a:p>
                <a:pPr>
                  <a:lnSpc>
                    <a:spcPct val="120000"/>
                  </a:lnSpc>
                </a:pPr>
                <a:r>
                  <a:rPr lang="zh-CN" altLang="zh-CN" sz="2800" dirty="0"/>
                  <a:t>（</a:t>
                </a:r>
                <a:r>
                  <a:rPr lang="en-US" altLang="zh-CN" sz="2800" dirty="0"/>
                  <a:t>1</a:t>
                </a:r>
                <a:r>
                  <a:rPr lang="zh-CN" altLang="zh-CN" sz="2800" dirty="0"/>
                  <a:t>）求</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的一组基</a:t>
                </a:r>
                <a:r>
                  <a:rPr lang="en-US" altLang="zh-CN" sz="2800" dirty="0"/>
                  <a:t>; </a:t>
                </a:r>
                <a:endParaRPr lang="zh-CN" altLang="zh-CN" sz="2800" dirty="0"/>
              </a:p>
              <a:p>
                <a:pPr>
                  <a:lnSpc>
                    <a:spcPct val="120000"/>
                  </a:lnSpc>
                </a:pPr>
                <a:r>
                  <a:rPr lang="zh-CN" altLang="zh-CN" sz="2800" dirty="0"/>
                  <a:t>（</a:t>
                </a:r>
                <a:r>
                  <a:rPr lang="en-US" altLang="zh-CN" sz="2800" dirty="0"/>
                  <a:t>2</a:t>
                </a:r>
                <a:r>
                  <a:rPr lang="zh-CN" altLang="zh-CN" sz="2800" dirty="0"/>
                  <a:t>）当</a:t>
                </a:r>
                <a14:m>
                  <m:oMath xmlns:m="http://schemas.openxmlformats.org/officeDocument/2006/math">
                    <m:r>
                      <a:rPr lang="en-US" altLang="zh-CN" sz="2800" i="1">
                        <a:latin typeface="Cambria Math" panose="02040503050406030204" pitchFamily="18" charset="0"/>
                      </a:rPr>
                      <m:t>𝑎</m:t>
                    </m:r>
                  </m:oMath>
                </a14:m>
                <a:r>
                  <a:rPr lang="zh-CN" altLang="zh-CN" sz="2800" dirty="0"/>
                  <a:t>取何值时</a:t>
                </a:r>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是直和</a:t>
                </a:r>
                <a:r>
                  <a:rPr lang="en-US" altLang="zh-CN" sz="2800" dirty="0"/>
                  <a:t>.</a:t>
                </a:r>
                <a:endParaRPr lang="zh-CN" altLang="zh-CN" sz="2800" dirty="0"/>
              </a:p>
              <a:p>
                <a:pPr>
                  <a:lnSpc>
                    <a:spcPct val="120000"/>
                  </a:lnSpc>
                </a:pPr>
                <a:r>
                  <a:rPr lang="zh-CN" altLang="zh-CN" sz="2800" dirty="0">
                    <a:solidFill>
                      <a:srgbClr val="FF0000"/>
                    </a:solidFill>
                    <a:sym typeface="+mn-ea"/>
                  </a:rPr>
                  <a:t>（本页不讲，留作习题）</a:t>
                </a: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6509"/>
                </a:stretch>
              </a:blipFill>
            </p:spPr>
            <p:txBody>
              <a:bodyPr/>
              <a:lstStyle/>
              <a:p>
                <a:r>
                  <a:rPr lang="zh-CN" altLang="en-US">
                    <a:noFill/>
                  </a:rPr>
                  <a:t> </a:t>
                </a:r>
              </a:p>
            </p:txBody>
          </p:sp>
        </mc:Fallback>
      </mc:AlternateContent>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Bef>
                    <a:spcPts val="1200"/>
                  </a:spcBef>
                </a:pPr>
                <a:r>
                  <a:rPr lang="zh-CN" altLang="zh-CN" sz="2800" b="1" dirty="0">
                    <a:solidFill>
                      <a:schemeClr val="accent6">
                        <a:lumMod val="75000"/>
                      </a:schemeClr>
                    </a:solidFill>
                  </a:rPr>
                  <a:t>例</a:t>
                </a:r>
                <a:r>
                  <a:rPr lang="en-US" altLang="zh-CN" sz="2800" b="1" dirty="0">
                    <a:solidFill>
                      <a:schemeClr val="accent6">
                        <a:lumMod val="75000"/>
                      </a:schemeClr>
                    </a:solidFill>
                  </a:rPr>
                  <a:t>1.5.3 </a:t>
                </a:r>
                <a:r>
                  <a:rPr lang="zh-CN" altLang="zh-CN" sz="2800" dirty="0"/>
                  <a:t>定义</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2×2</m:t>
                        </m:r>
                      </m:sup>
                    </m:sSup>
                  </m:oMath>
                </a14:m>
                <a:r>
                  <a:rPr lang="zh-CN" altLang="zh-CN" sz="2800" dirty="0"/>
                  <a:t>的两个线性子空间分别为</a:t>
                </a:r>
              </a:p>
              <a:p>
                <a:pPr>
                  <a:lnSpc>
                    <a:spcPct val="120000"/>
                  </a:lnSpc>
                  <a:spcBef>
                    <a:spcPts val="12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e>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e>
                                    </m:m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3</m:t>
                                            </m:r>
                                          </m:sub>
                                        </m:sSub>
                                      </m:e>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4</m:t>
                                            </m:r>
                                          </m:sub>
                                        </m:sSub>
                                      </m:e>
                                    </m:mr>
                                  </m:m>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2×2</m:t>
                                  </m:r>
                                </m:sup>
                              </m:sSup>
                            </m:e>
                          </m:d>
                          <m:m>
                            <m:mPr>
                              <m:mcs>
                                <m:mc>
                                  <m:mcPr>
                                    <m:count m:val="1"/>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2</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+3</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=0</m:t>
                                </m:r>
                              </m:e>
                            </m:m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+2</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+3</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4</m:t>
                                    </m:r>
                                  </m:sub>
                                </m:sSub>
                                <m:r>
                                  <a:rPr lang="en-US" altLang="zh-CN" sz="2800" i="1">
                                    <a:latin typeface="Cambria Math" panose="02040503050406030204" pitchFamily="18" charset="0"/>
                                  </a:rPr>
                                  <m:t>=0</m:t>
                                </m:r>
                              </m:e>
                            </m:mr>
                          </m:m>
                        </m:e>
                      </m:d>
                    </m:oMath>
                  </m:oMathPara>
                </a14:m>
                <a:endParaRPr lang="zh-CN" altLang="zh-CN" sz="2800" dirty="0"/>
              </a:p>
              <a:p>
                <a:pPr>
                  <a:lnSpc>
                    <a:spcPct val="120000"/>
                  </a:lnSpc>
                  <a:spcBef>
                    <a:spcPts val="1200"/>
                  </a:spcBef>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span</m:t>
                      </m:r>
                      <m:d>
                        <m:dPr>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2</m:t>
                                    </m:r>
                                  </m:e>
                                  <m:e>
                                    <m:r>
                                      <a:rPr lang="en-US" altLang="zh-CN" sz="2800" i="1">
                                        <a:latin typeface="Cambria Math" panose="02040503050406030204" pitchFamily="18" charset="0"/>
                                      </a:rPr>
                                      <m:t>−1</m:t>
                                    </m:r>
                                  </m:e>
                                </m:mr>
                                <m:mr>
                                  <m:e>
                                    <m:r>
                                      <a:rPr lang="en-US" altLang="zh-CN" sz="2800" i="1">
                                        <a:latin typeface="Cambria Math" panose="02040503050406030204" pitchFamily="18" charset="0"/>
                                      </a:rPr>
                                      <m:t>𝑎</m:t>
                                    </m:r>
                                    <m:r>
                                      <a:rPr lang="en-US" altLang="zh-CN" sz="2800" i="1">
                                        <a:latin typeface="Cambria Math" panose="02040503050406030204" pitchFamily="18" charset="0"/>
                                      </a:rPr>
                                      <m:t>+2</m:t>
                                    </m:r>
                                  </m:e>
                                  <m:e>
                                    <m:r>
                                      <a:rPr lang="en-US" altLang="zh-CN" sz="2800" i="1">
                                        <a:latin typeface="Cambria Math" panose="02040503050406030204" pitchFamily="18" charset="0"/>
                                      </a:rPr>
                                      <m:t>1</m:t>
                                    </m:r>
                                  </m:e>
                                </m:mr>
                              </m:m>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a:rPr lang="en-US" altLang="zh-CN" sz="2800" i="1">
                                        <a:latin typeface="Cambria Math" panose="02040503050406030204" pitchFamily="18" charset="0"/>
                                      </a:rPr>
                                      <m:t>2</m:t>
                                    </m:r>
                                  </m:e>
                                </m:mr>
                                <m:mr>
                                  <m:e>
                                    <m:r>
                                      <a:rPr lang="en-US" altLang="zh-CN" sz="2800" i="1">
                                        <a:latin typeface="Cambria Math" panose="02040503050406030204" pitchFamily="18" charset="0"/>
                                      </a:rPr>
                                      <m:t>4</m:t>
                                    </m:r>
                                  </m:e>
                                  <m:e>
                                    <m:r>
                                      <a:rPr lang="en-US" altLang="zh-CN" sz="2800" i="1">
                                        <a:latin typeface="Cambria Math" panose="02040503050406030204" pitchFamily="18" charset="0"/>
                                      </a:rPr>
                                      <m:t>𝑎</m:t>
                                    </m:r>
                                    <m:r>
                                      <a:rPr lang="en-US" altLang="zh-CN" sz="2800" i="1">
                                        <a:latin typeface="Cambria Math" panose="02040503050406030204" pitchFamily="18" charset="0"/>
                                      </a:rPr>
                                      <m:t>+8</m:t>
                                    </m:r>
                                  </m:e>
                                </m:mr>
                              </m:m>
                            </m:e>
                          </m:d>
                        </m:e>
                      </m:d>
                      <m:r>
                        <a:rPr lang="en-US" altLang="zh-CN" sz="2800">
                          <a:latin typeface="Cambria Math" panose="02040503050406030204" pitchFamily="18" charset="0"/>
                        </a:rPr>
                        <m:t>                 </m:t>
                      </m:r>
                    </m:oMath>
                  </m:oMathPara>
                </a14:m>
                <a:endParaRPr lang="zh-CN" altLang="zh-CN" sz="2800" dirty="0"/>
              </a:p>
              <a:p>
                <a:pPr>
                  <a:lnSpc>
                    <a:spcPct val="120000"/>
                  </a:lnSpc>
                </a:pPr>
                <a:r>
                  <a:rPr lang="zh-CN" altLang="zh-CN" sz="2800" dirty="0"/>
                  <a:t>（</a:t>
                </a:r>
                <a:r>
                  <a:rPr lang="en-US" altLang="zh-CN" sz="2800" dirty="0"/>
                  <a:t>1</a:t>
                </a:r>
                <a:r>
                  <a:rPr lang="zh-CN" altLang="zh-CN" sz="2800" dirty="0"/>
                  <a:t>）求</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的一组基</a:t>
                </a:r>
                <a:r>
                  <a:rPr lang="en-US" altLang="zh-CN" sz="2800" dirty="0"/>
                  <a:t>; </a:t>
                </a:r>
                <a:endParaRPr lang="zh-CN" altLang="zh-CN" sz="2800" dirty="0"/>
              </a:p>
              <a:p>
                <a:pPr>
                  <a:lnSpc>
                    <a:spcPct val="120000"/>
                  </a:lnSpc>
                </a:pPr>
                <a:r>
                  <a:rPr lang="zh-CN" altLang="zh-CN" sz="2800" dirty="0"/>
                  <a:t>（</a:t>
                </a:r>
                <a:r>
                  <a:rPr lang="en-US" altLang="zh-CN" sz="2800" dirty="0"/>
                  <a:t>2</a:t>
                </a:r>
                <a:r>
                  <a:rPr lang="zh-CN" altLang="zh-CN" sz="2800" dirty="0"/>
                  <a:t>）当</a:t>
                </a:r>
                <a14:m>
                  <m:oMath xmlns:m="http://schemas.openxmlformats.org/officeDocument/2006/math">
                    <m:r>
                      <a:rPr lang="en-US" altLang="zh-CN" sz="2800" i="1">
                        <a:latin typeface="Cambria Math" panose="02040503050406030204" pitchFamily="18" charset="0"/>
                      </a:rPr>
                      <m:t>𝑎</m:t>
                    </m:r>
                  </m:oMath>
                </a14:m>
                <a:r>
                  <a:rPr lang="zh-CN" altLang="zh-CN" sz="2800" dirty="0"/>
                  <a:t>取何值时</a:t>
                </a:r>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是直和</a:t>
                </a:r>
                <a:r>
                  <a:rPr lang="en-US" altLang="zh-CN" sz="2800" dirty="0"/>
                  <a:t>.</a:t>
                </a:r>
                <a:endParaRPr lang="zh-CN" altLang="zh-CN" sz="2800" dirty="0"/>
              </a:p>
              <a:p>
                <a:pPr>
                  <a:lnSpc>
                    <a:spcPct val="120000"/>
                  </a:lnSpc>
                </a:pPr>
                <a:r>
                  <a:rPr lang="zh-CN" altLang="en-US" sz="2800" dirty="0"/>
                  <a:t>分析：（</a:t>
                </a:r>
                <a:r>
                  <a:rPr lang="en-US" altLang="zh-CN" sz="2800" dirty="0"/>
                  <a:t>1</a:t>
                </a:r>
                <a:r>
                  <a:rPr lang="zh-CN" altLang="en-US" sz="2800" dirty="0"/>
                  <a:t>）求方程组的基础解系</a:t>
                </a:r>
                <a:endParaRPr lang="en-US" altLang="zh-CN" sz="2800" dirty="0"/>
              </a:p>
              <a:p>
                <a:pPr>
                  <a:lnSpc>
                    <a:spcPct val="120000"/>
                  </a:lnSpc>
                </a:pPr>
                <a:r>
                  <a:rPr lang="zh-CN" altLang="en-US" sz="2800" dirty="0"/>
                  <a:t>（</a:t>
                </a:r>
                <a:r>
                  <a:rPr lang="en-US" altLang="zh-CN" sz="2800" dirty="0"/>
                  <a:t>2</a:t>
                </a:r>
                <a:r>
                  <a:rPr lang="zh-CN" altLang="en-US" sz="2800" dirty="0"/>
                  <a:t>）</a:t>
                </a:r>
                <a14:m>
                  <m:oMath xmlns:m="http://schemas.openxmlformats.org/officeDocument/2006/math">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dim</m:t>
                        </m:r>
                      </m:fName>
                      <m:e>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𝑊</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𝑊</m:t>
                                </m:r>
                              </m:e>
                              <m:sub>
                                <m:r>
                                  <a:rPr lang="en-US" altLang="zh-CN" sz="2800" b="0" i="1" smtClean="0">
                                    <a:latin typeface="Cambria Math" panose="02040503050406030204" pitchFamily="18" charset="0"/>
                                  </a:rPr>
                                  <m:t>2</m:t>
                                </m:r>
                              </m:sub>
                            </m:sSub>
                          </m:e>
                        </m:d>
                      </m:e>
                    </m:func>
                    <m:r>
                      <a:rPr lang="en-US" altLang="zh-CN" sz="2800" b="0" i="1" smtClean="0">
                        <a:latin typeface="Cambria Math" panose="02040503050406030204" pitchFamily="18" charset="0"/>
                      </a:rPr>
                      <m:t>=4</m:t>
                    </m:r>
                    <m:r>
                      <a:rPr lang="zh-CN" altLang="en-US" sz="2800" i="1">
                        <a:latin typeface="Cambria Math" panose="02040503050406030204" pitchFamily="18" charset="0"/>
                      </a:rPr>
                      <m:t>，</m:t>
                    </m:r>
                  </m:oMath>
                </a14:m>
                <a:r>
                  <a:rPr lang="zh-CN" altLang="en-US" sz="2800" dirty="0"/>
                  <a:t>四个向量组成的矩阵非奇异</a:t>
                </a: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28794"/>
                </a:stretch>
              </a:blipFill>
            </p:spPr>
            <p:txBody>
              <a:bodyPr/>
              <a:lstStyle/>
              <a:p>
                <a:r>
                  <a:rPr lang="zh-CN" altLang="en-US">
                    <a:noFill/>
                  </a:rPr>
                  <a:t> </a:t>
                </a:r>
              </a:p>
            </p:txBody>
          </p:sp>
        </mc:Fallback>
      </mc:AlternateContent>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直和与投影</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94155"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1.5.4 </a:t>
                </a:r>
                <a:r>
                  <a:rPr lang="zh-CN" altLang="zh-CN" sz="2800" dirty="0"/>
                  <a:t>设</a:t>
                </a:r>
                <a14:m>
                  <m:oMath xmlns:m="http://schemas.openxmlformats.org/officeDocument/2006/math">
                    <m:r>
                      <a:rPr lang="en-US" altLang="zh-CN" sz="2800" i="1">
                        <a:latin typeface="Cambria Math" panose="02040503050406030204" pitchFamily="18" charset="0"/>
                      </a:rPr>
                      <m:t>𝐴</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r>
                          <a:rPr lang="en-US" altLang="zh-CN" sz="2800">
                            <a:latin typeface="Cambria Math" panose="02040503050406030204" pitchFamily="18" charset="0"/>
                          </a:rPr>
                          <m:t>×</m:t>
                        </m:r>
                        <m:r>
                          <a:rPr lang="en-US" altLang="zh-CN" sz="2800" i="1">
                            <a:latin typeface="Cambria Math" panose="02040503050406030204" pitchFamily="18" charset="0"/>
                          </a:rPr>
                          <m:t>𝑛</m:t>
                        </m:r>
                      </m:sup>
                    </m:sSup>
                  </m:oMath>
                </a14:m>
                <a:r>
                  <a:rPr lang="zh-CN" altLang="zh-CN" sz="2800" dirty="0"/>
                  <a:t>且满足</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a:latin typeface="Cambria Math" panose="02040503050406030204" pitchFamily="18" charset="0"/>
                          </a:rPr>
                          <m:t>2</m:t>
                        </m:r>
                      </m:sup>
                    </m:sSup>
                    <m:r>
                      <a:rPr lang="en-US" altLang="zh-CN" sz="2800">
                        <a:latin typeface="Cambria Math" panose="02040503050406030204" pitchFamily="18" charset="0"/>
                      </a:rPr>
                      <m:t>=</m:t>
                    </m:r>
                    <m:r>
                      <a:rPr lang="en-US" altLang="zh-CN" sz="2800" i="1">
                        <a:latin typeface="Cambria Math" panose="02040503050406030204" pitchFamily="18" charset="0"/>
                      </a:rPr>
                      <m:t>𝐴</m:t>
                    </m:r>
                    <m:r>
                      <m:rPr>
                        <m:nor/>
                      </m:rPr>
                      <a:rPr lang="en-US" altLang="zh-CN" sz="2800" dirty="0">
                        <a:latin typeface="仿宋" panose="02010609060101010101" pitchFamily="49" charset="-122"/>
                        <a:ea typeface="仿宋" panose="02010609060101010101" pitchFamily="49" charset="-122"/>
                      </a:rPr>
                      <m:t>,</m:t>
                    </m:r>
                  </m:oMath>
                </a14:m>
                <a:r>
                  <a:rPr lang="zh-CN" altLang="zh-CN" sz="2800" dirty="0"/>
                  <a:t>试证明</a:t>
                </a:r>
                <a:endParaRPr lang="en-US" altLang="zh-CN" sz="2800" i="1" dirty="0">
                  <a:latin typeface="Cambria Math" panose="02040503050406030204" pitchFamily="18" charset="0"/>
                </a:endParaRPr>
              </a:p>
              <a:p>
                <a:pPr>
                  <a:lnSpc>
                    <a:spcPct val="120000"/>
                  </a:lnSpc>
                </a:pPr>
                <a14:m>
                  <m:oMathPara xmlns:m="http://schemas.openxmlformats.org/officeDocument/2006/math">
                    <m:oMathParaPr>
                      <m:jc m:val="centerGroup"/>
                    </m:oMathParaPr>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r>
                        <a:rPr lang="en-US" altLang="zh-CN" sz="2800" i="1">
                          <a:latin typeface="Cambria Math" panose="02040503050406030204" pitchFamily="18" charset="0"/>
                        </a:rPr>
                        <m:t>=</m:t>
                      </m:r>
                      <m:r>
                        <a:rPr lang="en-US" altLang="zh-CN" sz="2800" b="0" i="1" smtClean="0">
                          <a:latin typeface="Cambria Math" panose="02040503050406030204" pitchFamily="18" charset="0"/>
                        </a:rPr>
                        <m:t>𝑅</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e>
                      </m:d>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m:t>
                          </m:r>
                        </m:e>
                      </m:acc>
                      <m:r>
                        <a:rPr lang="en-US" altLang="zh-CN" sz="2800" b="0" i="1" smtClean="0">
                          <a:latin typeface="Cambria Math" panose="02040503050406030204" pitchFamily="18" charset="0"/>
                        </a:rPr>
                        <m:t>𝑅</m:t>
                      </m:r>
                      <m:r>
                        <a:rPr lang="en-US" altLang="zh-CN" sz="2800" b="0" i="1" dirty="0" smtClean="0">
                          <a:latin typeface="Cambria Math" panose="02040503050406030204"/>
                        </a:rPr>
                        <m:t>(</m:t>
                      </m:r>
                      <m:r>
                        <a:rPr lang="en-US" altLang="zh-CN" sz="2800" b="0" i="1" dirty="0" smtClean="0">
                          <a:latin typeface="Cambria Math" panose="02040503050406030204" pitchFamily="18" charset="0"/>
                        </a:rPr>
                        <m:t>𝐼</m:t>
                      </m:r>
                      <m:r>
                        <a:rPr lang="en-US" altLang="zh-CN" sz="2800" b="0" i="1" dirty="0" smtClean="0">
                          <a:latin typeface="Cambria Math" panose="02040503050406030204" pitchFamily="18" charset="0"/>
                        </a:rPr>
                        <m:t>−</m:t>
                      </m:r>
                      <m:r>
                        <a:rPr lang="en-US" altLang="zh-CN" sz="2800" b="0" i="1" dirty="0" smtClean="0">
                          <a:latin typeface="Cambria Math" panose="02040503050406030204"/>
                        </a:rPr>
                        <m:t>𝐴</m:t>
                      </m:r>
                      <m:r>
                        <a:rPr lang="en-US" altLang="zh-CN" sz="2800" b="0" i="1" dirty="0" smtClean="0">
                          <a:latin typeface="Cambria Math" panose="02040503050406030204"/>
                        </a:rPr>
                        <m:t>)</m:t>
                      </m:r>
                    </m:oMath>
                  </m:oMathPara>
                </a14:m>
                <a:endParaRPr lang="en-US" altLang="zh-CN" sz="2800" dirty="0">
                  <a:latin typeface="仿宋" panose="02010609060101010101" pitchFamily="49" charset="-122"/>
                  <a:ea typeface="仿宋" panose="02010609060101010101" pitchFamily="49" charset="-122"/>
                </a:endParaRPr>
              </a:p>
              <a:p>
                <a:pPr>
                  <a:lnSpc>
                    <a:spcPct val="120000"/>
                  </a:lnSpc>
                </a:pPr>
                <a:r>
                  <a:rPr lang="zh-CN" altLang="en-US" sz="2800" dirty="0">
                    <a:solidFill>
                      <a:srgbClr val="0000FF"/>
                    </a:solidFill>
                    <a:latin typeface="黑体" panose="02010609060101010101" pitchFamily="49" charset="-122"/>
                  </a:rPr>
                  <a:t>分析</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t>须证明（</a:t>
                </a:r>
                <a:r>
                  <a:rPr lang="en-US" altLang="zh-CN" sz="2800" dirty="0"/>
                  <a:t>1</a:t>
                </a:r>
                <a:r>
                  <a:rPr lang="zh-CN" altLang="en-US" sz="2800" dirty="0"/>
                  <a:t>）</a:t>
                </a:r>
                <a14:m>
                  <m:oMath xmlns:m="http://schemas.openxmlformats.org/officeDocument/2006/math">
                    <m:r>
                      <a:rPr lang="en-US" altLang="zh-CN" sz="2800" i="1">
                        <a:latin typeface="Cambria Math" panose="02040503050406030204" pitchFamily="18" charset="0"/>
                      </a:rPr>
                      <m:t>𝑅</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𝐴</m:t>
                        </m:r>
                      </m:e>
                    </m:d>
                    <m:r>
                      <a:rPr lang="en-US" altLang="zh-CN" sz="2800" i="1" smtClean="0">
                        <a:latin typeface="Cambria Math" panose="02040503050406030204" pitchFamily="18" charset="0"/>
                      </a:rPr>
                      <m:t>+</m:t>
                    </m:r>
                    <m:r>
                      <a:rPr lang="en-US" altLang="zh-CN" sz="2800" i="1">
                        <a:latin typeface="Cambria Math" panose="02040503050406030204" pitchFamily="18" charset="0"/>
                      </a:rPr>
                      <m:t>𝑅</m:t>
                    </m:r>
                    <m:r>
                      <a:rPr lang="en-US" altLang="zh-CN" sz="2800" i="1" dirty="0">
                        <a:latin typeface="Cambria Math" panose="02040503050406030204"/>
                      </a:rPr>
                      <m:t>(</m:t>
                    </m:r>
                    <m:r>
                      <a:rPr lang="en-US" altLang="zh-CN" sz="2800" i="1" dirty="0">
                        <a:latin typeface="Cambria Math" panose="02040503050406030204" pitchFamily="18" charset="0"/>
                      </a:rPr>
                      <m:t>𝐼</m:t>
                    </m:r>
                    <m:r>
                      <a:rPr lang="en-US" altLang="zh-CN" sz="2800" i="1" dirty="0">
                        <a:latin typeface="Cambria Math" panose="02040503050406030204" pitchFamily="18" charset="0"/>
                      </a:rPr>
                      <m:t>−</m:t>
                    </m:r>
                    <m:r>
                      <a:rPr lang="en-US" altLang="zh-CN" sz="2800" i="1" dirty="0">
                        <a:latin typeface="Cambria Math" panose="02040503050406030204"/>
                      </a:rPr>
                      <m:t>𝐴</m:t>
                    </m:r>
                    <m:r>
                      <a:rPr lang="en-US" altLang="zh-CN" sz="2800" i="1" dirty="0" smtClean="0">
                        <a:latin typeface="Cambria Math" panose="02040503050406030204"/>
                      </a:rPr>
                      <m:t>)</m:t>
                    </m:r>
                  </m:oMath>
                </a14:m>
                <a:r>
                  <a:rPr lang="zh-CN" altLang="en-US" sz="2800" b="0" dirty="0"/>
                  <a:t>是直和</a:t>
                </a:r>
                <a:r>
                  <a:rPr lang="en-US" altLang="zh-CN" sz="2800" dirty="0">
                    <a:latin typeface="仿宋" panose="02010609060101010101" pitchFamily="49" charset="-122"/>
                    <a:ea typeface="仿宋" panose="02010609060101010101" pitchFamily="49" charset="-122"/>
                  </a:rPr>
                  <a:t>;</a:t>
                </a:r>
                <a:endParaRPr lang="en-US" altLang="zh-CN" sz="2800" b="0" dirty="0">
                  <a:latin typeface="仿宋" panose="02010609060101010101" pitchFamily="49" charset="-122"/>
                  <a:ea typeface="仿宋" panose="02010609060101010101" pitchFamily="49" charset="-122"/>
                </a:endParaRPr>
              </a:p>
              <a:p>
                <a:pPr>
                  <a:lnSpc>
                    <a:spcPct val="120000"/>
                  </a:lnSpc>
                </a:pPr>
                <a:r>
                  <a:rPr lang="zh-CN" altLang="en-US" sz="2800" dirty="0"/>
                  <a:t>                    （</a:t>
                </a:r>
                <a:r>
                  <a:rPr lang="en-US" altLang="zh-CN" sz="2800" dirty="0"/>
                  <a:t>2</a:t>
                </a:r>
                <a:r>
                  <a:rPr lang="zh-CN" altLang="en-US" sz="2800" dirty="0"/>
                  <a:t>）</a:t>
                </a:r>
                <a14:m>
                  <m:oMath xmlns:m="http://schemas.openxmlformats.org/officeDocument/2006/math">
                    <m:r>
                      <a:rPr lang="en-US" altLang="zh-CN" sz="2800" b="0" i="1" smtClean="0">
                        <a:latin typeface="Cambria Math" panose="02040503050406030204" pitchFamily="18" charset="0"/>
                      </a:rPr>
                      <m:t>𝑅</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𝐴</m:t>
                        </m:r>
                      </m:e>
                    </m:d>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m:t>
                        </m:r>
                      </m:e>
                    </m:acc>
                    <m:r>
                      <a:rPr lang="en-US" altLang="zh-CN" sz="2800" i="1">
                        <a:latin typeface="Cambria Math" panose="02040503050406030204" pitchFamily="18" charset="0"/>
                      </a:rPr>
                      <m:t>𝑅</m:t>
                    </m:r>
                    <m:r>
                      <a:rPr lang="en-US" altLang="zh-CN" sz="2800" i="1" dirty="0">
                        <a:latin typeface="Cambria Math" panose="02040503050406030204"/>
                      </a:rPr>
                      <m:t>(</m:t>
                    </m:r>
                    <m:r>
                      <a:rPr lang="en-US" altLang="zh-CN" sz="2800" i="1" dirty="0">
                        <a:latin typeface="Cambria Math" panose="02040503050406030204" pitchFamily="18" charset="0"/>
                      </a:rPr>
                      <m:t>𝐼</m:t>
                    </m:r>
                    <m:r>
                      <a:rPr lang="en-US" altLang="zh-CN" sz="2800" i="1" dirty="0">
                        <a:latin typeface="Cambria Math" panose="02040503050406030204" pitchFamily="18" charset="0"/>
                      </a:rPr>
                      <m:t>−</m:t>
                    </m:r>
                    <m:r>
                      <a:rPr lang="en-US" altLang="zh-CN" sz="2800" i="1" dirty="0">
                        <a:latin typeface="Cambria Math" panose="02040503050406030204"/>
                      </a:rPr>
                      <m:t>𝐴</m:t>
                    </m:r>
                    <m:r>
                      <a:rPr lang="en-US" altLang="zh-CN" sz="2800" i="1" dirty="0">
                        <a:latin typeface="Cambria Math" panose="02040503050406030204"/>
                      </a:rPr>
                      <m:t>)</m:t>
                    </m:r>
                  </m:oMath>
                </a14:m>
                <a:r>
                  <a:rPr lang="zh-CN" altLang="en-US" sz="2800" dirty="0"/>
                  <a:t>与</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en-US" sz="2800" dirty="0"/>
                  <a:t>相等</a:t>
                </a:r>
                <a:r>
                  <a:rPr lang="en-US" altLang="zh-CN" sz="2800" dirty="0">
                    <a:latin typeface="仿宋" panose="02010609060101010101" pitchFamily="49" charset="-122"/>
                    <a:ea typeface="仿宋" panose="02010609060101010101" pitchFamily="49" charset="-122"/>
                  </a:rPr>
                  <a:t>.</a:t>
                </a:r>
                <a:r>
                  <a:rPr lang="zh-CN" altLang="en-US" sz="2800" dirty="0"/>
                  <a:t>  </a:t>
                </a:r>
                <a:endParaRPr lang="en-US" altLang="zh-CN" sz="2800" dirty="0"/>
              </a:p>
              <a:p>
                <a:pPr>
                  <a:lnSpc>
                    <a:spcPct val="120000"/>
                  </a:lnSpc>
                </a:pPr>
                <a:r>
                  <a:rPr lang="zh-CN" altLang="zh-CN" sz="2800" dirty="0">
                    <a:solidFill>
                      <a:srgbClr val="FF0000"/>
                    </a:solidFill>
                    <a:sym typeface="+mn-ea"/>
                  </a:rPr>
                  <a:t>（本页不讲，留作习题）</a:t>
                </a:r>
                <a:endParaRPr lang="zh-CN" altLang="zh-CN" sz="2800" dirty="0"/>
              </a:p>
              <a:p>
                <a:pPr>
                  <a:lnSpc>
                    <a:spcPct val="120000"/>
                  </a:lnSpc>
                </a:pPr>
                <a:endParaRPr lang="zh-CN" altLang="zh-CN" sz="2800" dirty="0"/>
              </a:p>
              <a:p>
                <a:pPr>
                  <a:lnSpc>
                    <a:spcPct val="120000"/>
                  </a:lnSpc>
                </a:pPr>
                <a:r>
                  <a:rPr lang="en-US" altLang="zh-CN" sz="2800" dirty="0"/>
                  <a:t> </a:t>
                </a:r>
              </a:p>
              <a:p>
                <a:pPr>
                  <a:lnSpc>
                    <a:spcPct val="120000"/>
                  </a:lnSpc>
                </a:pPr>
                <a:endParaRPr lang="en-US" altLang="zh-CN" sz="2800" dirty="0"/>
              </a:p>
              <a:p>
                <a:pPr>
                  <a:lnSpc>
                    <a:spcPct val="120000"/>
                  </a:lnSpc>
                </a:pPr>
                <a:endParaRPr lang="en-US" altLang="zh-CN" sz="2800" dirty="0"/>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94155" cy="4935337"/>
              </a:xfrm>
              <a:prstGeom prst="rect">
                <a:avLst/>
              </a:prstGeom>
              <a:blipFill rotWithShape="1">
                <a:blip r:embed="rId2"/>
                <a:stretch>
                  <a:fillRect l="-7" t="-12" r="1" b="-64987"/>
                </a:stretch>
              </a:blipFill>
            </p:spPr>
            <p:txBody>
              <a:bodyPr/>
              <a:lstStyle/>
              <a:p>
                <a:r>
                  <a:rPr lang="zh-CN" altLang="en-US">
                    <a:noFill/>
                  </a:rPr>
                  <a:t> </a:t>
                </a:r>
              </a:p>
            </p:txBody>
          </p:sp>
        </mc:Fallback>
      </mc:AlternateContent>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hiN2VmYWI4ZGY0ZjNlNmMyOGRhMWVmYTkwOWFmOTUifQ=="/>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0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0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defRPr>
        </a:defPPr>
      </a:lstStyle>
    </a:lnDef>
    <a:txDef>
      <a:spPr/>
      <a:bodyPr vert="horz" lIns="91440" tIns="45720" rIns="91440" bIns="45720" rtlCol="0">
        <a:normAutofit fontScale="25000" lnSpcReduction="20000"/>
      </a:bodyPr>
      <a:lstStyle>
        <a:defPPr>
          <a:lnSpc>
            <a:spcPct val="140000"/>
          </a:lnSpc>
          <a:defRPr sz="11200" b="1" dirty="0"/>
        </a:defPPr>
      </a:lstStyle>
    </a:tx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2471</Words>
  <Application>Microsoft Office PowerPoint</Application>
  <PresentationFormat>全屏显示(4:3)</PresentationFormat>
  <Paragraphs>367</Paragraphs>
  <Slides>37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仿宋</vt:lpstr>
      <vt:lpstr>黑体</vt:lpstr>
      <vt:lpstr>华文仿宋</vt:lpstr>
      <vt:lpstr>宋体</vt:lpstr>
      <vt:lpstr>Arial</vt:lpstr>
      <vt:lpstr>Calibri</vt:lpstr>
      <vt:lpstr>Cambria Math</vt:lpstr>
      <vt:lpstr>Times New Roman</vt:lpstr>
      <vt:lpstr>Verdana</vt:lpstr>
      <vt:lpstr>Wingdings</vt:lpstr>
      <vt:lpstr>Profile</vt:lpstr>
      <vt:lpstr>第一章 线性空间引论</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线性空间引论——内积空间</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lpstr>第一章 线性空间引论——直和与投影</vt:lpstr>
    </vt:vector>
  </TitlesOfParts>
  <Company>University of Illinois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Coordination of Multi-Agent Systems</dc:title>
  <dc:creator>Mark Spong</dc:creator>
  <cp:lastModifiedBy>buaa</cp:lastModifiedBy>
  <cp:revision>1362</cp:revision>
  <dcterms:created xsi:type="dcterms:W3CDTF">2006-05-15T15:18:00Z</dcterms:created>
  <dcterms:modified xsi:type="dcterms:W3CDTF">2024-08-30T11:01:10Z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6536BCAACF764DEDB994A41B6D6C4E49_12</vt:lpwstr>
  </property>
  <property fmtid="{D5CDD505-2E9C-101B-9397-08002B2CF9AE}" pid="3" name="KSOProductBuildVer">
    <vt:lpwstr>2052-12.1.0.16417</vt:lpwstr>
  </property>
</Properties>
</file>