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8"/>
  </p:notesMasterIdLst>
  <p:sldIdLst>
    <p:sldId id="377" r:id="rId2"/>
    <p:sldId id="469" r:id="rId3"/>
    <p:sldId id="351" r:id="rId4"/>
    <p:sldId id="378" r:id="rId5"/>
    <p:sldId id="379" r:id="rId6"/>
    <p:sldId id="480" r:id="rId7"/>
    <p:sldId id="381" r:id="rId8"/>
    <p:sldId id="380" r:id="rId9"/>
    <p:sldId id="483" r:id="rId10"/>
    <p:sldId id="481" r:id="rId11"/>
    <p:sldId id="382" r:id="rId12"/>
    <p:sldId id="383" r:id="rId13"/>
    <p:sldId id="482" r:id="rId14"/>
    <p:sldId id="384" r:id="rId15"/>
    <p:sldId id="484" r:id="rId16"/>
    <p:sldId id="385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0033CC"/>
    <a:srgbClr val="2456C6"/>
    <a:srgbClr val="F2B800"/>
    <a:srgbClr val="FF9900"/>
    <a:srgbClr val="FF6600"/>
    <a:srgbClr val="FFFFFF"/>
    <a:srgbClr val="FFFF66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5" autoAdjust="0"/>
    <p:restoredTop sz="89949" autoAdjust="0"/>
  </p:normalViewPr>
  <p:slideViewPr>
    <p:cSldViewPr snapToGrid="0">
      <p:cViewPr varScale="1">
        <p:scale>
          <a:sx n="62" d="100"/>
          <a:sy n="62" d="100"/>
        </p:scale>
        <p:origin x="131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A5F5-5892-403B-B42B-C44EFE4992F9}" type="datetimeFigureOut">
              <a:rPr lang="zh-CN" altLang="en-US" smtClean="0"/>
              <a:pPr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38935-2443-4442-B9E7-AF218D8B0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3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作为后续内容的基础</a:t>
            </a:r>
            <a:r>
              <a:rPr lang="en-US" altLang="zh-CN" dirty="0"/>
              <a:t>, </a:t>
            </a:r>
            <a:r>
              <a:rPr lang="zh-CN" altLang="en-US" dirty="0"/>
              <a:t>本节课我们来学习映射与多项式的一些基本概念。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9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友矩阵来自于不变子空间，在控制理论中很有用。后面我们将会看你到友矩阵的特征多项式就是</a:t>
            </a:r>
            <a:r>
              <a:rPr lang="en-US" altLang="zh-CN" dirty="0"/>
              <a:t>f(λ)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6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我们还可以对映射</a:t>
            </a:r>
            <a:r>
              <a:rPr lang="en-US" altLang="zh-CN" dirty="0"/>
              <a:t>f</a:t>
            </a:r>
            <a:r>
              <a:rPr lang="zh-CN" altLang="en-US" dirty="0"/>
              <a:t>进一步细分</a:t>
            </a:r>
            <a:endParaRPr lang="en-US" altLang="zh-CN" dirty="0"/>
          </a:p>
          <a:p>
            <a:r>
              <a:rPr lang="zh-CN" altLang="en-US" dirty="0"/>
              <a:t>单射：原像不同像不同，</a:t>
            </a:r>
            <a:r>
              <a:rPr lang="en-US" altLang="zh-CN" dirty="0"/>
              <a:t>W</a:t>
            </a:r>
            <a:r>
              <a:rPr lang="zh-CN" altLang="en-US" dirty="0"/>
              <a:t>大于</a:t>
            </a:r>
            <a:r>
              <a:rPr lang="en-US" altLang="zh-CN" dirty="0"/>
              <a:t>V</a:t>
            </a:r>
          </a:p>
          <a:p>
            <a:r>
              <a:rPr lang="zh-CN" altLang="en-US" dirty="0"/>
              <a:t>满射：</a:t>
            </a:r>
            <a:r>
              <a:rPr lang="en-US" altLang="zh-CN" dirty="0"/>
              <a:t>V</a:t>
            </a:r>
            <a:r>
              <a:rPr lang="zh-CN" altLang="en-US" dirty="0"/>
              <a:t>大于</a:t>
            </a:r>
            <a:r>
              <a:rPr lang="en-US" altLang="zh-CN" dirty="0"/>
              <a:t>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2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为了建立映射的运算体系，我们必须先给出映射相等的定义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映射的要素在于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𝑽</m:t>
                        </m:r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𝑾</m:t>
                        </m:r>
                      </m:e>
                      <m:sub/>
                    </m:sSub>
                  </m:oMath>
                </a14:m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和对应规则</a:t>
                </a:r>
                <a14:m>
                  <m:oMath xmlns:m="http://schemas.openxmlformats.org/officeDocument/2006/math"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𝒇</m:t>
                    </m:r>
                  </m:oMath>
                </a14:m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，对应规则不能单纯的看外在形式，关键还是要看本质。比如这两个映射一个是把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 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映成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|x|, 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一个是把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映成根号下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的平方，外在形式不同，但映射相等。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为了建立映射的运算体系，我们必须先给出映射相等的定义</a:t>
                </a:r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映射的要素在于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𝑽,𝑾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和对应规则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𝒇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，对应规则不能单纯的看外在形式，关键还是要看本质。比如这两个映射一个是把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 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映成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|x|, 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一个是把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映成根号下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的平方，外在形式不同，但映射相等。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2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映射乘积是函数复合和矩阵乘法的推广。像矩阵乘法一样，映射乘积一般不满足交换律。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7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有了乘积运算以后，我们就可以讨论映射的逆运算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本质上和我们在线性代数中证明可逆矩阵的逆矩阵唯一是一样的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9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接下来是与多项式相关的几个概念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9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多项式相加，相减，相乘的结果仍是多项式，但多项式相除却未必还是多项式。关于除法我们有如下结果。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683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若无特殊说明，最大公因式和最小公倍式都是指首</a:t>
            </a:r>
            <a:r>
              <a:rPr lang="en-US" altLang="zh-CN" dirty="0"/>
              <a:t>1</a:t>
            </a:r>
            <a:r>
              <a:rPr lang="zh-CN" altLang="en-US" dirty="0"/>
              <a:t>多项式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0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2"/>
            <a:ext cx="7010400" cy="108732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宋体" charset="-122"/>
              </a:defRPr>
            </a:lvl1pPr>
          </a:lstStyle>
          <a:p>
            <a:fld id="{32B3A7C3-238C-4F15-9026-CB518688AB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0" y="1114802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  <a:ea typeface="宋体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线性映射与矩阵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97932" y="1537945"/>
            <a:ext cx="7321215" cy="4538002"/>
          </a:xfrm>
          <a:prstGeom prst="rect">
            <a:avLst/>
          </a:prstGeom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  映射与多项式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  线性映射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  矩阵与同构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  特征值与特征向量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  酉变换与酉矩阵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41567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映射与多项式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2.1.6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变换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是一个非空集合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到自身的映射称为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变换</a:t>
                </a:r>
                <a:r>
                  <a:rPr lang="en-US" altLang="zh-CN" sz="2800" dirty="0"/>
                  <a:t>;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到自身的双射称为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一一变换</a:t>
                </a:r>
                <a:r>
                  <a:rPr lang="en-US" altLang="zh-CN" sz="2800" dirty="0"/>
                  <a:t>;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是有限集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的一一变换称为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置换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lvl="0" fontAlgn="auto">
                  <a:lnSpc>
                    <a:spcPct val="12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0"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5033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映射与多项式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2.1.7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一元多项式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是数域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是自然数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是一个文字（或符号）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形式表达式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）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称为数域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一元多项式</a:t>
                </a:r>
                <a:r>
                  <a:rPr lang="en-US" altLang="zh-CN" sz="28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为多项式的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首项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次数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记为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的首项系数</a:t>
                </a:r>
                <a:r>
                  <a:rPr lang="en-US" altLang="zh-CN" sz="28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首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zh-CN" sz="2800" b="1" dirty="0">
                    <a:solidFill>
                      <a:srgbClr val="FF0000"/>
                    </a:solidFill>
                  </a:rPr>
                  <a:t>多项式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lvl="0" fontAlgn="auto">
                  <a:lnSpc>
                    <a:spcPct val="12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3"/>
                <a:stretch>
                  <a:fillRect l="-1623" t="-989" r="-1314" b="-3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9878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映射与多项式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2.1.3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上的多项式且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则存在唯一的多项式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使得</a:t>
                </a: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zh-CN" sz="2800" dirty="0"/>
                  <a:t>式中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800" dirty="0"/>
                  <a:t>或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lvl="0" fontAlgn="auto">
                  <a:lnSpc>
                    <a:spcPct val="12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3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6558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映射与多项式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2.1.3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上的多项式且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则存在唯一的多项式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使得</a:t>
                </a: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zh-CN" sz="2800" dirty="0"/>
                  <a:t>式中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800" dirty="0"/>
                  <a:t>或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fontAlgn="auto">
                  <a:lnSpc>
                    <a:spcPct val="12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2.1.8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多项式整除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上的多项式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如果存在多项式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则称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多项式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b="1" dirty="0">
                    <a:solidFill>
                      <a:srgbClr val="FF0000"/>
                    </a:solidFill>
                  </a:rPr>
                  <a:t>整除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begChr m:val="|"/>
                        <m:endChr m:val="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因式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倍式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lvl="0" fontAlgn="auto">
                  <a:lnSpc>
                    <a:spcPct val="12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2028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映射与多项式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2.1.9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公因式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上的多项式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若多项式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既是</a:t>
                </a:r>
                <a14:m>
                  <m:oMath xmlns:m="http://schemas.openxmlformats.org/officeDocument/2006/math">
                    <m:r>
                      <a:rPr lang="zh-CN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的因式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又是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的因式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公因式</a:t>
                </a:r>
                <a:r>
                  <a:rPr lang="en-US" altLang="zh-CN" sz="28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的公因式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的任一公因式都是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的因式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en-US" altLang="zh-CN" sz="2800" dirty="0"/>
                  <a:t> </a:t>
                </a: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的一个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最大公因式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 </a:t>
                </a:r>
                <a:r>
                  <a:rPr lang="en-US" altLang="zh-CN" sz="28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0"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09749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映射与多项式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2.1.10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公倍式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上的多项式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若多项式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既是</a:t>
                </a:r>
                <a14:m>
                  <m:oMath xmlns:m="http://schemas.openxmlformats.org/officeDocument/2006/math">
                    <m:r>
                      <a:rPr lang="zh-CN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的倍式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又是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的倍式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公倍式</a:t>
                </a:r>
                <a:r>
                  <a:rPr lang="en-US" altLang="zh-CN" sz="2800" dirty="0"/>
                  <a:t>. 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的公倍式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的任一公倍式都是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的倍式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en-US" altLang="zh-CN" sz="2800" dirty="0"/>
                  <a:t> </a:t>
                </a: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的一个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最小公倍式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 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0">
                <a:blip r:embed="rId3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3077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映射与多项式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2.1.11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友矩阵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上的首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多项式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其表达式为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阶矩阵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zh-CN" sz="2400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称为多项式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友矩阵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（或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伴侣阵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）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</p:txBody>
          </p:sp>
        </mc:Choice>
        <mc:Fallback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3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2621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线性映射与矩阵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2985239"/>
            <a:ext cx="9144000" cy="902475"/>
          </a:xfrm>
          <a:prstGeom prst="rect">
            <a:avLst/>
          </a:prstGeom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36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6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映射与多项式</a:t>
            </a:r>
            <a:endParaRPr lang="en-US" altLang="zh-CN" sz="36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266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映射与多项式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2.1.1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映射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是两个非空集合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如果存在一个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的对应法则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中每一个元素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sz="2800" dirty="0"/>
                  <a:t>都有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中唯一的一个元素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zh-CN" sz="2800" dirty="0"/>
                  <a:t>与之对应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的一个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映射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元素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称为元素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在映射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zh-CN" sz="2800" dirty="0"/>
                  <a:t>下的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像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原像</a:t>
                </a:r>
                <a:r>
                  <a:rPr lang="en-US" altLang="zh-CN" sz="28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集合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称为映射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定义域</a:t>
                </a:r>
                <a:r>
                  <a:rPr lang="en-US" altLang="zh-CN" sz="28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当</a:t>
                </a:r>
                <a:r>
                  <a:rPr lang="en-US" altLang="zh-CN" sz="2800" i="1" dirty="0"/>
                  <a:t>V</a:t>
                </a:r>
                <a:r>
                  <a:rPr lang="zh-CN" altLang="zh-CN" sz="2800" dirty="0"/>
                  <a:t>中元素改变时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sz="2800" dirty="0"/>
                  <a:t>在映射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zh-CN" sz="2800" dirty="0"/>
                  <a:t>下的像的全体作为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的一个子集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称为映射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值域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lvl="0" fontAlgn="auto">
                  <a:lnSpc>
                    <a:spcPct val="12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3"/>
                <a:stretch>
                  <a:fillRect l="-1623" t="-989" r="-464" b="-2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466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映射与多项式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2.1.2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单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射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、满射与双射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是两个非空集合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的一个映射</a:t>
                </a:r>
                <a:r>
                  <a:rPr lang="en-US" altLang="zh-CN" sz="2800" dirty="0"/>
                  <a:t>. 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l"/>
                </a:pPr>
                <a:r>
                  <a:rPr lang="zh-CN" altLang="zh-CN" sz="2800" dirty="0"/>
                  <a:t>若对任意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时有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单映射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（简称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单射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）</a:t>
                </a:r>
                <a:r>
                  <a:rPr lang="en-US" altLang="zh-CN" sz="2800" dirty="0"/>
                  <a:t>; 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l"/>
                </a:pPr>
                <a:r>
                  <a:rPr lang="zh-CN" altLang="zh-CN" sz="2800" dirty="0"/>
                  <a:t>若对任意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都有一个元素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zh-CN" sz="2800" dirty="0"/>
                  <a:t>（即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）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满映射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（简称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满射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）</a:t>
                </a:r>
                <a:r>
                  <a:rPr lang="en-US" altLang="zh-CN" sz="2800" dirty="0"/>
                  <a:t>; 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l"/>
                </a:pPr>
                <a:r>
                  <a:rPr lang="zh-CN" altLang="zh-CN" sz="2800" dirty="0"/>
                  <a:t>若映射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zh-CN" sz="2800" dirty="0"/>
                  <a:t>既是单映射又是满映射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一一映射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或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双映射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（简称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双射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）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lvl="0" fontAlgn="auto">
                  <a:lnSpc>
                    <a:spcPct val="12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3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1669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映射与多项式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2.1.3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映射相等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是集合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到集合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的一个映射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是集合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到集合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的一个映射</a:t>
                </a:r>
                <a:r>
                  <a:rPr lang="en-US" altLang="zh-CN" sz="2800" dirty="0"/>
                  <a:t>. 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并且对任意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则称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映射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b="1" dirty="0">
                    <a:solidFill>
                      <a:srgbClr val="FF0000"/>
                    </a:solidFill>
                  </a:rPr>
                  <a:t>相等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lvl="0" fontAlgn="auto">
                  <a:lnSpc>
                    <a:spcPct val="12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4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6466917-EF91-42B4-98B7-518CDB642B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011950"/>
              </p:ext>
            </p:extLst>
          </p:nvPr>
        </p:nvGraphicFramePr>
        <p:xfrm>
          <a:off x="2007947" y="4202979"/>
          <a:ext cx="4254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4254480" imgH="1079280" progId="Equation.DSMT4">
                  <p:embed/>
                </p:oleObj>
              </mc:Choice>
              <mc:Fallback>
                <p:oleObj name="Equation" r:id="rId5" imgW="425448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7947" y="4202979"/>
                        <a:ext cx="42545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9122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映射与多项式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2.1.4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映射乘积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800" dirty="0"/>
                  <a:t>是三个非空集合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并设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的一个映射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800" dirty="0"/>
                  <a:t>的一个映射</a:t>
                </a:r>
                <a:r>
                  <a:rPr lang="en-US" altLang="zh-CN" sz="2800" dirty="0"/>
                  <a:t>. </a:t>
                </a:r>
                <a:r>
                  <a:rPr lang="zh-CN" altLang="zh-CN" sz="2800" dirty="0"/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确定的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800" dirty="0"/>
                  <a:t>的映射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称为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映射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乘积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（又称复合映射）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或简写为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lvl="0" fontAlgn="auto">
                  <a:lnSpc>
                    <a:spcPct val="12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0">
                <a:blip r:embed="rId4"/>
                <a:stretch>
                  <a:fillRect l="-1623" t="-989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F350046-1810-4C51-9948-25AE4D4139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051636"/>
              </p:ext>
            </p:extLst>
          </p:nvPr>
        </p:nvGraphicFramePr>
        <p:xfrm>
          <a:off x="2292046" y="4220106"/>
          <a:ext cx="4292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4292280" imgH="1041120" progId="Equation.DSMT4">
                  <p:embed/>
                </p:oleObj>
              </mc:Choice>
              <mc:Fallback>
                <p:oleObj name="Equation" r:id="rId5" imgW="429228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2046" y="4220106"/>
                        <a:ext cx="42926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42607" y="5567902"/>
                <a:ext cx="36772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/>
                  <a:t>思考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？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07" y="5567902"/>
                <a:ext cx="3677289" cy="523220"/>
              </a:xfrm>
              <a:prstGeom prst="rect">
                <a:avLst/>
              </a:prstGeom>
              <a:blipFill>
                <a:blip r:embed="rId7"/>
                <a:stretch>
                  <a:fillRect l="-3317" t="-11628" r="-248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0765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映射与多项式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2.1.5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可逆映射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设有映射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若存在映射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使得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式中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上的恒等映射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上的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恒等映射</a:t>
                </a:r>
                <a:r>
                  <a:rPr lang="en-US" altLang="zh-CN" sz="2800" dirty="0"/>
                  <a:t>. </a:t>
                </a:r>
                <a:r>
                  <a:rPr lang="zh-CN" altLang="zh-CN" sz="2800" dirty="0"/>
                  <a:t>我们称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逆映射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800" dirty="0"/>
                  <a:t>. </a:t>
                </a:r>
                <a:r>
                  <a:rPr lang="zh-CN" altLang="zh-CN" sz="2800" dirty="0"/>
                  <a:t>若映射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有逆映射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可逆映射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lvl="0" fontAlgn="auto">
                  <a:lnSpc>
                    <a:spcPct val="12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0">
                <a:blip r:embed="rId4"/>
                <a:stretch>
                  <a:fillRect l="-1623" t="-989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5A7B6A1-535A-41D0-B121-AA67BADDE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248924"/>
              </p:ext>
            </p:extLst>
          </p:nvPr>
        </p:nvGraphicFramePr>
        <p:xfrm>
          <a:off x="627331" y="4858809"/>
          <a:ext cx="3492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5" imgW="3492360" imgH="1041120" progId="Equation.DSMT4">
                  <p:embed/>
                </p:oleObj>
              </mc:Choice>
              <mc:Fallback>
                <p:oleObj name="Equation" r:id="rId5" imgW="349236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331" y="4858809"/>
                        <a:ext cx="34925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0C329AC-AF9E-4F8E-8F57-9A62AD012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034021"/>
              </p:ext>
            </p:extLst>
          </p:nvPr>
        </p:nvGraphicFramePr>
        <p:xfrm>
          <a:off x="4714347" y="4858809"/>
          <a:ext cx="3644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7" imgW="3644640" imgH="1041120" progId="Equation.DSMT4">
                  <p:embed/>
                </p:oleObj>
              </mc:Choice>
              <mc:Fallback>
                <p:oleObj name="Equation" r:id="rId7" imgW="364464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4347" y="4858809"/>
                        <a:ext cx="36449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7289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映射与多项式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2.1.1 </a:t>
                </a:r>
                <a:r>
                  <a:rPr lang="zh-CN" altLang="zh-CN" sz="2800" dirty="0"/>
                  <a:t>设映射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是可逆的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zh-CN" sz="2800" dirty="0"/>
                  <a:t>的逆映射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zh-CN" sz="2800" dirty="0"/>
                  <a:t>是唯一的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0">
                <a:blip r:embed="rId4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F16A836-AFA8-4057-A911-D4245D467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481561"/>
              </p:ext>
            </p:extLst>
          </p:nvPr>
        </p:nvGraphicFramePr>
        <p:xfrm>
          <a:off x="1306047" y="2539627"/>
          <a:ext cx="563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5" imgW="5638680" imgH="444240" progId="Equation.DSMT4">
                  <p:embed/>
                </p:oleObj>
              </mc:Choice>
              <mc:Fallback>
                <p:oleObj name="Equation" r:id="rId5" imgW="5638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6047" y="2539627"/>
                        <a:ext cx="56388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38A8F6E-447A-471E-A01C-E71BFB0F7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80358"/>
              </p:ext>
            </p:extLst>
          </p:nvPr>
        </p:nvGraphicFramePr>
        <p:xfrm>
          <a:off x="1338531" y="3185834"/>
          <a:ext cx="646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7" imgW="6464160" imgH="431640" progId="Equation.DSMT4">
                  <p:embed/>
                </p:oleObj>
              </mc:Choice>
              <mc:Fallback>
                <p:oleObj name="Equation" r:id="rId7" imgW="6464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8531" y="3185834"/>
                        <a:ext cx="6464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80592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映射与多项式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2.1.1 </a:t>
                </a:r>
                <a:r>
                  <a:rPr lang="zh-CN" altLang="zh-CN" sz="2800" dirty="0"/>
                  <a:t>设映射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是可逆的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zh-CN" sz="2800" dirty="0"/>
                  <a:t>的逆映射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zh-CN" sz="2800" dirty="0"/>
                  <a:t>是唯一的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2.1.2 </a:t>
                </a:r>
                <a:r>
                  <a:rPr lang="zh-CN" altLang="zh-CN" sz="2800" dirty="0"/>
                  <a:t>设映射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是可逆映射的充分必要条件是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zh-CN" sz="2800" dirty="0"/>
                  <a:t>是双射</a:t>
                </a:r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0">
                <a:blip r:embed="rId3"/>
                <a:stretch>
                  <a:fillRect l="-1623" t="-989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F16A836-AFA8-4057-A911-D4245D467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6047" y="2539627"/>
          <a:ext cx="563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5638680" imgH="444240" progId="Equation.DSMT4">
                  <p:embed/>
                </p:oleObj>
              </mc:Choice>
              <mc:Fallback>
                <p:oleObj name="Equation" r:id="rId4" imgW="5638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6047" y="2539627"/>
                        <a:ext cx="56388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38A8F6E-447A-471E-A01C-E71BFB0F7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8531" y="3185834"/>
          <a:ext cx="646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6" imgW="6464160" imgH="431640" progId="Equation.DSMT4">
                  <p:embed/>
                </p:oleObj>
              </mc:Choice>
              <mc:Fallback>
                <p:oleObj name="Equation" r:id="rId6" imgW="6464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8531" y="3185834"/>
                        <a:ext cx="6464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32133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12850</TotalTime>
  <Words>1594</Words>
  <Application>Microsoft Office PowerPoint</Application>
  <PresentationFormat>全屏显示(4:3)</PresentationFormat>
  <Paragraphs>91</Paragraphs>
  <Slides>16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仿宋</vt:lpstr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Equation</vt:lpstr>
      <vt:lpstr>第二章 线性映射与矩阵</vt:lpstr>
      <vt:lpstr>第二章 线性映射与矩阵</vt:lpstr>
      <vt:lpstr>第二章 线性映射与矩阵——映射与多项式</vt:lpstr>
      <vt:lpstr>第二章 线性映射与矩阵——映射与多项式</vt:lpstr>
      <vt:lpstr>第二章 线性映射与矩阵——映射与多项式</vt:lpstr>
      <vt:lpstr>第二章 线性映射与矩阵——映射与多项式</vt:lpstr>
      <vt:lpstr>第二章 线性映射与矩阵——映射与多项式</vt:lpstr>
      <vt:lpstr>第二章 线性映射与矩阵——映射与多项式</vt:lpstr>
      <vt:lpstr>第二章 线性映射与矩阵——映射与多项式</vt:lpstr>
      <vt:lpstr>第二章 线性映射与矩阵——映射与多项式</vt:lpstr>
      <vt:lpstr>第二章 线性映射与矩阵——映射与多项式</vt:lpstr>
      <vt:lpstr>第二章 线性映射与矩阵——映射与多项式</vt:lpstr>
      <vt:lpstr>第二章 线性映射与矩阵——映射与多项式</vt:lpstr>
      <vt:lpstr>第二章 线性映射与矩阵——映射与多项式</vt:lpstr>
      <vt:lpstr>第二章 线性映射与矩阵——映射与多项式</vt:lpstr>
      <vt:lpstr>第二章 线性映射与矩阵——映射与多项式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Coordination of Multi-Agent Systems</dc:title>
  <dc:creator>Mark Spong</dc:creator>
  <cp:lastModifiedBy>buaa</cp:lastModifiedBy>
  <cp:revision>1499</cp:revision>
  <dcterms:created xsi:type="dcterms:W3CDTF">2006-05-15T15:18:48Z</dcterms:created>
  <dcterms:modified xsi:type="dcterms:W3CDTF">2024-08-30T11:03:26Z</dcterms:modified>
</cp:coreProperties>
</file>