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470" r:id="rId2"/>
    <p:sldId id="481" r:id="rId3"/>
    <p:sldId id="467" r:id="rId4"/>
    <p:sldId id="387" r:id="rId5"/>
    <p:sldId id="482" r:id="rId6"/>
    <p:sldId id="389" r:id="rId7"/>
    <p:sldId id="480" r:id="rId8"/>
    <p:sldId id="390" r:id="rId9"/>
    <p:sldId id="468" r:id="rId10"/>
    <p:sldId id="391" r:id="rId11"/>
    <p:sldId id="392" r:id="rId12"/>
    <p:sldId id="472" r:id="rId13"/>
    <p:sldId id="393" r:id="rId14"/>
    <p:sldId id="394" r:id="rId15"/>
    <p:sldId id="474" r:id="rId16"/>
    <p:sldId id="477" r:id="rId17"/>
    <p:sldId id="478" r:id="rId18"/>
    <p:sldId id="475" r:id="rId19"/>
    <p:sldId id="396" r:id="rId20"/>
    <p:sldId id="476" r:id="rId21"/>
    <p:sldId id="397" r:id="rId22"/>
    <p:sldId id="398" r:id="rId23"/>
  </p:sldIdLst>
  <p:sldSz cx="9144000" cy="6858000" type="screen4x3"/>
  <p:notesSz cx="7315200" cy="9601200"/>
  <p:custDataLst>
    <p:tags r:id="rId2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0033CC"/>
    <a:srgbClr val="2456C6"/>
    <a:srgbClr val="F2B800"/>
    <a:srgbClr val="FF9900"/>
    <a:srgbClr val="FF6600"/>
    <a:srgbClr val="FFFFFF"/>
    <a:srgbClr val="FFFF66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4" autoAdjust="0"/>
    <p:restoredTop sz="92639" autoAdjust="0"/>
  </p:normalViewPr>
  <p:slideViewPr>
    <p:cSldViewPr snapToGrid="0" showGuides="1">
      <p:cViewPr varScale="1">
        <p:scale>
          <a:sx n="64" d="100"/>
          <a:sy n="64" d="100"/>
        </p:scale>
        <p:origin x="1252" y="40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A5F5-5892-403B-B42B-C44EFE4992F9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38935-2443-4442-B9E7-AF218D8B08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在进行图像处理时，我们经常要对图像进行旋转、缩放、投影和镜像变换，这些变换都是线性变换。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对集合</a:t>
            </a:r>
            <a:r>
              <a:rPr lang="en-US" altLang="zh-CN" dirty="0"/>
              <a:t>V, W</a:t>
            </a:r>
            <a:r>
              <a:rPr lang="zh-CN" altLang="en-US" dirty="0"/>
              <a:t>赋予线性运算，就是加法与数乘运算以后</a:t>
            </a:r>
            <a:r>
              <a:rPr lang="en-US" altLang="zh-CN" dirty="0"/>
              <a:t>, </a:t>
            </a:r>
            <a:r>
              <a:rPr lang="zh-CN" altLang="en-US" dirty="0"/>
              <a:t>得到线性空间，如再要求映射满足线性运算性质，就可以得到更多的一般性结果。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下面的例子是一些常见的线性变换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从原定义中的</a:t>
            </a:r>
            <a:r>
              <a:rPr lang="en-US" altLang="zh-CN" dirty="0"/>
              <a:t>2</a:t>
            </a:r>
            <a:r>
              <a:rPr lang="zh-CN" altLang="en-US" dirty="0"/>
              <a:t>个条件可推出此式，取特殊的数，可推出可加性与齐次性，故此式是线性的等价表达式。推广到多个向量的线性组合，组合的像等于像的同样组合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本性质的几何意义是线性映射必须保持原点不动</a:t>
            </a:r>
            <a:r>
              <a:rPr lang="en-US" altLang="zh-CN" dirty="0"/>
              <a:t>. </a:t>
            </a:r>
            <a:r>
              <a:rPr lang="zh-CN" altLang="en-US" dirty="0"/>
              <a:t>因此平移变换一般不是线性变换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定理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2.2.2 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表明单射是保持</a:t>
                </a:r>
                <a14:m>
                  <m:oMath xmlns:m="http://schemas.openxmlformats.org/officeDocument/2006/math"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𝑻</m:t>
                    </m:r>
                    <m:d>
                      <m:dPr>
                        <m:ctrlPr>
                          <a:rPr lang="zh-CN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200" b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,⋯,</m:t>
                    </m:r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𝑻</m:t>
                    </m:r>
                    <m:d>
                      <m:dPr>
                        <m:ctrlPr>
                          <a:rPr lang="zh-CN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altLang="zh-CN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1200" b="1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𝒑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线性无关的充分必要条件。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5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dirty="0"/>
                  <a:t>把具体映射放在空间的高度，可以得到更多有价值的结果。 点态运算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zh-CN" sz="1200" dirty="0"/>
                  <a:t>等式右端</a:t>
                </a:r>
                <a:r>
                  <a:rPr lang="zh-CN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“</a:t>
                </a:r>
                <a:r>
                  <a:rPr lang="en-US" altLang="zh-CN" sz="1200" dirty="0"/>
                  <a:t>+</a:t>
                </a:r>
                <a:r>
                  <a:rPr lang="zh-CN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”</a:t>
                </a:r>
                <a:r>
                  <a:rPr lang="zh-CN" altLang="en-US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zh-CN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120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zh-CN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”</a:t>
                </a:r>
                <a:r>
                  <a:rPr lang="zh-CN" altLang="en-US" sz="1200" b="1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分别</a:t>
                </a:r>
                <a:r>
                  <a:rPr lang="zh-CN" altLang="zh-CN" sz="1200" dirty="0"/>
                  <a:t>表示线性空间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1200" dirty="0"/>
                  <a:t>的</a:t>
                </a:r>
                <a:r>
                  <a:rPr lang="zh-CN" altLang="en-US" sz="1200" dirty="0"/>
                  <a:t>加法与</a:t>
                </a:r>
                <a:r>
                  <a:rPr lang="zh-CN" altLang="zh-CN" sz="1200" dirty="0"/>
                  <a:t>数乘运算</a:t>
                </a:r>
                <a:r>
                  <a:rPr lang="en-US" altLang="zh-CN" sz="1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12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5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33079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54192"/>
            <a:ext cx="7010400" cy="108732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fld id="{32B3A7C3-238C-4F15-9026-CB518688ABF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85800" y="3935747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5" y="489436"/>
            <a:ext cx="4073331" cy="90897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49324"/>
            <a:ext cx="8001000" cy="6783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031" y="410968"/>
            <a:ext cx="8001000" cy="6783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820" y="1454654"/>
            <a:ext cx="8001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609600" y="1114802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 flipV="1">
            <a:off x="609600" y="6254392"/>
            <a:ext cx="7924800" cy="0"/>
          </a:xfrm>
          <a:prstGeom prst="line">
            <a:avLst/>
          </a:prstGeom>
          <a:noFill/>
          <a:ln w="3175">
            <a:solidFill>
              <a:srgbClr val="01519A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9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4230" indent="-398780" algn="l" rtl="0" fontAlgn="base">
        <a:spcBef>
          <a:spcPct val="25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线性映射与矩阵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0" y="2985239"/>
            <a:ext cx="9144000" cy="902475"/>
          </a:xfrm>
          <a:prstGeom prst="rect">
            <a:avLst/>
          </a:prstGeom>
        </p:spPr>
        <p:txBody>
          <a:bodyPr/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605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4180" indent="-38735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4230" indent="-398780" algn="l" rtl="0" fontAlgn="base">
              <a:spcBef>
                <a:spcPct val="25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36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36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线性映射</a:t>
            </a:r>
            <a:endParaRPr lang="en-US" altLang="zh-CN" sz="360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2.2.7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800" dirty="0"/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的一组基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定义映射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为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式中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/>
                  <a:t>. 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）证明映射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的线性变换</a:t>
                </a:r>
                <a:r>
                  <a:rPr lang="en-US" altLang="zh-CN" sz="2800" dirty="0"/>
                  <a:t>. 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）若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2.2.8 </a:t>
                </a:r>
                <a:r>
                  <a:rPr lang="zh-CN" altLang="en-US" sz="2800" dirty="0"/>
                  <a:t>定义在自身上的</a:t>
                </a:r>
                <a:r>
                  <a:rPr lang="zh-CN" altLang="zh-CN" sz="2800" dirty="0"/>
                  <a:t>线性空间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ℚ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zh-CN" sz="2800" dirty="0"/>
                  <a:t>中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定义映射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为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ad>
                            <m:radPr>
                              <m:degHide m:val="on"/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2.2.8 </a:t>
                </a:r>
                <a:r>
                  <a:rPr lang="zh-CN" altLang="en-US" sz="2800" dirty="0"/>
                  <a:t>定义在自身上的</a:t>
                </a:r>
                <a:r>
                  <a:rPr lang="zh-CN" altLang="zh-CN" sz="2800" dirty="0"/>
                  <a:t>线性空间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ℚ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zh-CN" sz="2800" dirty="0"/>
                  <a:t>中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定义映射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为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ad>
                            <m:radPr>
                              <m:degHide m:val="on"/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则映射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不是线性变换</a:t>
                </a:r>
                <a:r>
                  <a:rPr lang="en-US" altLang="zh-CN" sz="2800" dirty="0"/>
                  <a:t>. </a:t>
                </a:r>
                <a:r>
                  <a:rPr lang="zh-CN" altLang="zh-CN" sz="2800" dirty="0"/>
                  <a:t>这是因为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=3≠</m:t>
                    </m:r>
                    <m:rad>
                      <m:radPr>
                        <m:degHide m:val="on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从线性映射定义中的可加性与齐次性可以推出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2.2.1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上线性空间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的线性映射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的一组向量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4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54481" y="2125373"/>
          <a:ext cx="5118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122834400" imgH="22250400" progId="Equation.DSMT4">
                  <p:embed/>
                </p:oleObj>
              </mc:Choice>
              <mc:Fallback>
                <p:oleObj name="Equation" r:id="rId5" imgW="122834400" imgH="22250400" progId="Equation.DSMT4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4481" y="2125373"/>
                        <a:ext cx="51181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2.2.1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的线性映射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则</a:t>
                </a:r>
              </a:p>
              <a:p>
                <a:pPr>
                  <a:lnSpc>
                    <a:spcPct val="114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2800" dirty="0"/>
                  <a:t>; </a:t>
                </a:r>
                <a:endParaRPr lang="zh-CN" altLang="zh-CN" sz="2800" dirty="0"/>
              </a:p>
              <a:p>
                <a:pPr>
                  <a:lnSpc>
                    <a:spcPct val="114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/>
                  <a:t>; </a:t>
                </a:r>
                <a:endParaRPr lang="zh-CN" altLang="zh-CN" sz="2800" dirty="0"/>
              </a:p>
              <a:p>
                <a:pPr>
                  <a:lnSpc>
                    <a:spcPct val="114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3</a:t>
                </a:r>
                <a:r>
                  <a:rPr lang="zh-CN" altLang="zh-CN" sz="2800" dirty="0"/>
                  <a:t>）若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中一组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线性相关</a:t>
                </a:r>
                <a:r>
                  <a:rPr lang="zh-CN" altLang="zh-CN" sz="2800" dirty="0"/>
                  <a:t>向量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中一组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线性相关</a:t>
                </a:r>
                <a:r>
                  <a:rPr lang="zh-CN" altLang="zh-CN" sz="2800" dirty="0"/>
                  <a:t>向量</a:t>
                </a:r>
                <a:r>
                  <a:rPr lang="en-US" altLang="zh-CN" sz="2800" dirty="0"/>
                  <a:t>; 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4</a:t>
                </a:r>
                <a:r>
                  <a:rPr lang="zh-CN" altLang="zh-CN" sz="2800" dirty="0"/>
                  <a:t>）</a:t>
                </a: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中一组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线性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无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关</a:t>
                </a:r>
                <a:r>
                  <a:rPr lang="zh-CN" altLang="zh-CN" sz="2800" dirty="0"/>
                  <a:t>向量</a:t>
                </a:r>
                <a:r>
                  <a:rPr lang="zh-CN" altLang="en-US" sz="28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中一组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线性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无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关</a:t>
                </a:r>
                <a:r>
                  <a:rPr lang="zh-CN" altLang="zh-CN" sz="2800" dirty="0"/>
                  <a:t>向量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3"/>
                <a:stretch>
                  <a:fillRect l="-7" t="-12" r="-1772" b="-8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4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1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zh-CN" sz="2800" dirty="0"/>
                  <a:t>推论</a:t>
                </a:r>
                <a:r>
                  <a:rPr lang="en-US" altLang="zh-CN" sz="2800" dirty="0"/>
                  <a:t>2.2.1</a:t>
                </a:r>
                <a:r>
                  <a:rPr lang="zh-CN" altLang="zh-CN" sz="2800" dirty="0"/>
                  <a:t>性质（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）的几何意义是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线性映射必须保持原点不动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.</a:t>
                </a:r>
                <a:r>
                  <a:rPr lang="en-US" altLang="zh-CN" sz="2800" dirty="0"/>
                  <a:t> </a:t>
                </a:r>
                <a:r>
                  <a:rPr lang="zh-CN" altLang="zh-CN" sz="2800" dirty="0"/>
                  <a:t>因此解析几何中常见的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平移变换一般不是线性变换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.</a:t>
                </a:r>
                <a:endParaRPr lang="zh-CN" altLang="zh-CN" sz="2800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14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>
                    <a:solidFill>
                      <a:srgbClr val="FF0000"/>
                    </a:solidFill>
                  </a:rPr>
                  <a:t>思考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0000FF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>
                    <a:solidFill>
                      <a:srgbClr val="0000FF"/>
                    </a:solidFill>
                  </a:rPr>
                  <a:t>中线性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无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关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向量组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向量组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</a:rPr>
                  <a:t>是否也线性无关？条件？</a:t>
                </a:r>
                <a:endParaRPr lang="zh-CN" altLang="zh-CN" sz="2800" dirty="0">
                  <a:solidFill>
                    <a:srgbClr val="0033CC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对不全为零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,⋯, </m:t>
                    </m:r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𝑭</m:t>
                    </m:r>
                  </m:oMath>
                </a14:m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⋯+</m:t>
                    </m:r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sSub>
                      <m:sSubPr>
                        <m:ctrlPr>
                          <a:rPr lang="zh-CN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b="1" i="1" kern="1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𝜽</m:t>
                    </m:r>
                  </m:oMath>
                </a14:m>
                <a:r>
                  <a:rPr lang="zh-CN" altLang="en-US" sz="2800" b="1" kern="100" dirty="0"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kern="1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若</m:t>
                    </m:r>
                    <m:r>
                      <a:rPr lang="en-US" altLang="zh-CN" sz="2800" b="1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</m:t>
                    </m:r>
                    <m:sSub>
                      <m:sSub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zh-CN" altLang="en-US" sz="28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zh-CN" altLang="en-US" sz="2800" b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e>
                    </m:d>
                    <m:r>
                      <a:rPr lang="zh-CN" altLang="en-US" sz="2800" b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sz="2800" b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800" b="1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要求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把非</a:t>
                </a:r>
                <a:r>
                  <a:rPr lang="en-US" altLang="zh-CN" sz="2800" b="1" kern="100" dirty="0">
                    <a:ea typeface="宋体" panose="02010600030101010101" pitchFamily="2" charset="-122"/>
                  </a:rPr>
                  <a:t>0</a:t>
                </a:r>
                <a:r>
                  <a:rPr lang="zh-CN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映为非</a:t>
                </a:r>
                <a:r>
                  <a:rPr lang="en-US" altLang="zh-CN" sz="2800" b="1" kern="100" dirty="0">
                    <a:ea typeface="宋体" panose="02010600030101010101" pitchFamily="2" charset="-122"/>
                  </a:rPr>
                  <a:t>0</a:t>
                </a:r>
                <a:r>
                  <a:rPr lang="zh-CN" altLang="en-US" sz="2800" b="1" kern="100" dirty="0">
                    <a:ea typeface="宋体" panose="02010600030101010101" pitchFamily="2" charset="-122"/>
                  </a:rPr>
                  <a:t>，</a:t>
                </a:r>
                <a:r>
                  <a:rPr lang="en-US" altLang="zh-CN" sz="2800" b="1" kern="1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zh-CN" altLang="en-US" sz="2800" dirty="0"/>
                  <a:t>为单射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-2609" b="-1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2.2.2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维</a:t>
                </a:r>
                <a:r>
                  <a:rPr lang="zh-CN" altLang="zh-CN" sz="2800" dirty="0"/>
                  <a:t>线性空间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/>
                  <a:t>维</a:t>
                </a:r>
                <a:r>
                  <a:rPr lang="zh-CN" altLang="zh-CN" sz="2800" dirty="0"/>
                  <a:t>线性空间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的线性映射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当且仅当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是单射时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中线性无关向量组的像是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中线性无关向量组</a:t>
                </a:r>
                <a:r>
                  <a:rPr lang="en-US" altLang="zh-CN" sz="2800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3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2.2.2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维</a:t>
                </a:r>
                <a:r>
                  <a:rPr lang="zh-CN" altLang="zh-CN" sz="2800" dirty="0"/>
                  <a:t>线性空间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/>
                  <a:t>维</a:t>
                </a:r>
                <a:r>
                  <a:rPr lang="zh-CN" altLang="zh-CN" sz="2800" dirty="0"/>
                  <a:t>线性空间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的线性映射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当且仅当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是单射时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中线性无关向量组的像是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中线性无关向量组</a:t>
                </a:r>
                <a:r>
                  <a:rPr lang="en-US" altLang="zh-CN" sz="2800" dirty="0"/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证明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：充分性：利用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必要性：选取</a:t>
                </a:r>
                <a:r>
                  <a:rPr lang="en-US" altLang="zh-CN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中的一组基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思考</a:t>
                </a:r>
                <a:r>
                  <a:rPr lang="zh-CN" altLang="en-US" sz="2800" dirty="0">
                    <a:latin typeface="黑体" panose="02010609060101010101" pitchFamily="49" charset="-122"/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…,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 baseline="-25000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线性无关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…,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800" dirty="0">
                    <a:latin typeface="+mj-ea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 baseline="-25000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>
                    <a:latin typeface="+mj-ea"/>
                  </a:rPr>
                  <a:t>)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也线性无关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，能否推出</a:t>
                </a:r>
                <a:r>
                  <a:rPr lang="en-US" altLang="zh-CN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是单射</a:t>
                </a:r>
              </a:p>
              <a:p>
                <a:pPr algn="just">
                  <a:lnSpc>
                    <a:spcPct val="150000"/>
                  </a:lnSpc>
                </a:pP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-37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</a:t>
                </a:r>
                <a:r>
                  <a:rPr lang="zh-CN" altLang="en-US" sz="2800" dirty="0"/>
                  <a:t>：线性映射不一定将一组基映射为像空间的一组基</a:t>
                </a:r>
                <a:r>
                  <a:rPr lang="en-US" altLang="zh-CN" sz="2800" dirty="0"/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中线性无关向量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像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线性无关，不一定说明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是单射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2.2.2 </a:t>
                </a:r>
                <a:r>
                  <a:rPr lang="zh-CN" altLang="zh-CN" sz="2800" dirty="0"/>
                  <a:t>设线性空间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的维数相同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的线性映射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当且仅当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是单射时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中一组基的像是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中一组基</a:t>
                </a:r>
                <a:r>
                  <a:rPr lang="en-US" altLang="zh-CN" sz="2800" dirty="0"/>
                  <a:t>. </a:t>
                </a:r>
                <a:r>
                  <a:rPr lang="zh-CN" altLang="zh-CN" sz="2800" dirty="0"/>
                  <a:t>此时映射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是双射</a:t>
                </a:r>
                <a:r>
                  <a:rPr lang="en-US" altLang="zh-CN" sz="2800" dirty="0"/>
                  <a:t>. 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-3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2.2.2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（线性映射的加法运算）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/>
                  <a:t>的和为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zh-CN" sz="280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式中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等式右端“</a:t>
                </a:r>
                <a:r>
                  <a:rPr lang="en-US" altLang="zh-CN" sz="2800" dirty="0"/>
                  <a:t>+</a:t>
                </a:r>
                <a:r>
                  <a:rPr lang="zh-CN" altLang="zh-CN" sz="2800" dirty="0"/>
                  <a:t>”表示线性空间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的加法运算</a:t>
                </a:r>
                <a:r>
                  <a:rPr lang="en-US" altLang="zh-CN" sz="2800" dirty="0"/>
                  <a:t>.   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2.2.3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线性映射的数乘运算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的数乘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为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式中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等式右端“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zh-CN" altLang="zh-CN" sz="2800" dirty="0"/>
                  <a:t>”表示线性空间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的数乘运算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常省略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3"/>
                <a:stretch>
                  <a:fillRect l="-7" t="-12" r="7" b="-22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线性映射</a:t>
            </a:r>
          </a:p>
        </p:txBody>
      </p:sp>
      <p:sp>
        <p:nvSpPr>
          <p:cNvPr id="22" name="内容占位符 2"/>
          <p:cNvSpPr txBox="1"/>
          <p:nvPr/>
        </p:nvSpPr>
        <p:spPr>
          <a:xfrm>
            <a:off x="627331" y="1229293"/>
            <a:ext cx="7886700" cy="4935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zh-CN" altLang="zh-CN" sz="28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7331" y="1261134"/>
            <a:ext cx="6701519" cy="301453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图像处理中的线性变换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旋转、缩放、投影、镜像等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endParaRPr lang="en-US" altLang="zh-CN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337" y="2693779"/>
            <a:ext cx="3020133" cy="163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7" descr="https://upload-images.jianshu.io/upload_images/1396375-c47f113f49336f04.jpg?imageMogr2/auto-orient/strip%7CimageView2/2/w/2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474" y="3933748"/>
            <a:ext cx="2198225" cy="225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81" y="1531885"/>
            <a:ext cx="230425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336" y="4522352"/>
            <a:ext cx="3020133" cy="167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2.2.3 </a:t>
                </a:r>
                <a:r>
                  <a:rPr lang="zh-CN" altLang="zh-CN" sz="2800" dirty="0"/>
                  <a:t>集合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zh-CN" altLang="en-US" sz="2800" dirty="0"/>
                  <a:t>中赋以</a:t>
                </a:r>
                <a:r>
                  <a:rPr lang="zh-CN" altLang="zh-CN" sz="2800" dirty="0"/>
                  <a:t>加法和数乘构成数域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称为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线性映射空间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zh-CN" sz="2800" dirty="0"/>
                  <a:t>特别地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zh-CN" altLang="zh-CN" sz="2800" dirty="0"/>
                  <a:t>称为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线性变换空间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ctr"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altLang="zh-CN" sz="2800" dirty="0"/>
                  <a:t>            8</a:t>
                </a:r>
                <a:r>
                  <a:rPr lang="zh-CN" altLang="en-US" sz="2800" dirty="0"/>
                  <a:t>条运算规则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zh-CN" sz="2800" dirty="0">
                    <a:solidFill>
                      <a:srgbClr val="FF0000"/>
                    </a:solidFill>
                  </a:rPr>
                  <a:t>思考</a:t>
                </a:r>
                <a:r>
                  <a:rPr lang="en-US" altLang="zh-CN" sz="2800" dirty="0"/>
                  <a:t>: </a:t>
                </a:r>
                <a:r>
                  <a:rPr lang="zh-CN" altLang="zh-CN" sz="2800" dirty="0"/>
                  <a:t>线性空间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zh-CN" altLang="zh-CN" sz="2800" dirty="0"/>
                  <a:t>的维数是多少？</a:t>
                </a: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-23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4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2.2.4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线性映射值空间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和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核空间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定义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,∀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的子空间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的子空间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2800" dirty="0"/>
                  <a:t>     </a:t>
                </a:r>
                <a:r>
                  <a:rPr lang="zh-CN" altLang="zh-CN" sz="2800" dirty="0"/>
                  <a:t>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zh-CN" sz="2800" dirty="0"/>
                  <a:t>是线性映射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核空间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dirty="0"/>
                  <a:t>(</a:t>
                </a:r>
                <a:r>
                  <a:rPr lang="zh-CN" altLang="zh-CN" sz="2800" b="1" dirty="0"/>
                  <a:t>零空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zh-CN" sz="2800" b="1" dirty="0">
                            <a:latin typeface="Cambria Math" panose="02040503050406030204" pitchFamily="18" charset="0"/>
                          </a:rPr>
                          <m:t>间</m:t>
                        </m:r>
                      </m:e>
                    </m:d>
                  </m:oMath>
                </a14:m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2800" dirty="0"/>
                  <a:t>     </a:t>
                </a:r>
                <a:r>
                  <a:rPr lang="zh-CN" altLang="zh-CN" sz="2800" dirty="0"/>
                  <a:t>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zh-CN" sz="2800" dirty="0"/>
                  <a:t>是线性映射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像空间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dirty="0"/>
                  <a:t>(</a:t>
                </a:r>
                <a:r>
                  <a:rPr lang="zh-CN" altLang="zh-CN" sz="2800" b="1" dirty="0"/>
                  <a:t>值空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zh-CN" sz="2800" b="1" dirty="0">
                            <a:latin typeface="Cambria Math" panose="02040503050406030204" pitchFamily="18" charset="0"/>
                          </a:rPr>
                          <m:t>间</m:t>
                        </m:r>
                      </m:e>
                    </m:d>
                  </m:oMath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2800" dirty="0"/>
                  <a:t>     </a:t>
                </a:r>
                <a:r>
                  <a:rPr lang="zh-CN" altLang="zh-CN" sz="2800" dirty="0"/>
                  <a:t>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零度</a:t>
                </a:r>
                <a14:m>
                  <m:oMath xmlns:m="http://schemas.openxmlformats.org/officeDocument/2006/math">
                    <m:r>
                      <a:rPr lang="en-US" altLang="zh-CN" sz="2800" b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亏</m:t>
                    </m:r>
                    <m:r>
                      <a:rPr lang="en-US" altLang="zh-CN" sz="2800" b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zh-CN" sz="2800" b="1" i="1" dirty="0">
                        <a:latin typeface="Cambria Math" panose="02040503050406030204"/>
                      </a:rPr>
                      <m:t> </m:t>
                    </m:r>
                  </m:oMath>
                </a14:m>
                <a:endParaRPr lang="en-US" altLang="zh-CN" sz="2800" b="1" i="1" dirty="0">
                  <a:latin typeface="Cambria Math" panose="02040503050406030204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sz="2800" dirty="0"/>
                  <a:t>     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秩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4"/>
                <a:ext cx="7886700" cy="4929282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-1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4"/>
                <a:ext cx="7886700" cy="4929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2.2.5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亏加秩定理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即线性映射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的亏加秩等于其定义域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空间的维数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>
                    <a:solidFill>
                      <a:srgbClr val="FF0000"/>
                    </a:solidFill>
                  </a:rPr>
                  <a:t>思考</a:t>
                </a:r>
                <a:r>
                  <a:rPr lang="en-US" altLang="zh-CN" sz="28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定义映射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zh-CN" sz="2800" dirty="0"/>
                  <a:t>使得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问</a:t>
                </a:r>
                <a:r>
                  <a:rPr lang="en-US" altLang="zh-CN" sz="2800" dirty="0"/>
                  <a:t>: </a:t>
                </a:r>
                <a:r>
                  <a:rPr lang="zh-CN" altLang="zh-CN" sz="2800" dirty="0"/>
                  <a:t>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是线性映射吗？</a:t>
                </a:r>
              </a:p>
              <a:p>
                <a:pPr>
                  <a:lnSpc>
                    <a:spcPct val="120000"/>
                  </a:lnSpc>
                </a:pPr>
                <a:br>
                  <a:rPr lang="en-US" altLang="zh-CN" sz="2800" b="1" dirty="0"/>
                </a:b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4"/>
                <a:ext cx="7886700" cy="4929282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-61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2.2.1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线性映射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如果映射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满足下述性质：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1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可加性</a:t>
                </a:r>
                <a:r>
                  <a:rPr lang="zh-CN" altLang="zh-CN" sz="28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altLang="zh-CN" sz="2800" dirty="0"/>
                  <a:t>; 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2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齐次性</a:t>
                </a:r>
                <a:r>
                  <a:rPr lang="zh-CN" altLang="zh-CN" sz="28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sz="2800" dirty="0"/>
                  <a:t>; 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的一个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线性映射</a:t>
                </a:r>
                <a:r>
                  <a:rPr lang="en-US" altLang="zh-CN" sz="2800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特别地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时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到自身的线性映射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上的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线性变换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（或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线性算子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）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3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2.2.1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定义映射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分别满足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      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零变换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      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恒等变换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3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    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负变换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三个映射均为线性变换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3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2.2.2 </a:t>
                </a:r>
                <a:r>
                  <a:rPr lang="zh-CN" altLang="zh-CN" sz="28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en-US" altLang="zh-CN" sz="28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/>
                  <a:t>为正常数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  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伸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缩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                  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反射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3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zh-CN" sz="2800" dirty="0"/>
                  <a:t>为旋转角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旋转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均为线性变换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 </a:t>
                </a:r>
                <a:r>
                  <a:rPr lang="zh-CN" altLang="zh-CN" sz="2800" dirty="0"/>
                  <a:t>是常见的图形变换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98489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2.2.3 </a:t>
                </a:r>
                <a:r>
                  <a:rPr lang="zh-CN" altLang="zh-CN" sz="2800" dirty="0"/>
                  <a:t>在多项式空间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满足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r>
                  <a:rPr lang="zh-CN" altLang="zh-CN" sz="2800" dirty="0"/>
                  <a:t>则映射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上的线性变换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称为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微分变换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98489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4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0" y="1229293"/>
                <a:ext cx="8114593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2.2.3 </a:t>
                </a:r>
                <a:r>
                  <a:rPr lang="zh-CN" altLang="zh-CN" sz="2800" dirty="0"/>
                  <a:t>在多项式空间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满足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r>
                  <a:rPr lang="zh-CN" altLang="zh-CN" sz="2800" dirty="0"/>
                  <a:t>则映射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上的线性变换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称为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微分变换</a:t>
                </a:r>
                <a:r>
                  <a:rPr lang="en-US" altLang="zh-CN" sz="2800" dirty="0"/>
                  <a:t>.</a:t>
                </a:r>
              </a:p>
              <a:p>
                <a:endParaRPr lang="zh-CN" altLang="zh-CN" sz="2800" dirty="0"/>
              </a:p>
              <a:p>
                <a:pPr>
                  <a:spcBef>
                    <a:spcPts val="1200"/>
                  </a:spcBef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2.2.4 </a:t>
                </a:r>
                <a:r>
                  <a:rPr lang="zh-CN" altLang="zh-CN" sz="28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sz="2800" dirty="0"/>
                  <a:t>空间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sz="2800" dirty="0"/>
                  <a:t>满足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r>
                  <a:rPr lang="zh-CN" altLang="zh-CN" sz="2800" dirty="0"/>
                  <a:t>则映射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zh-CN" sz="2800" dirty="0"/>
                  <a:t>上的线性变换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称为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积分变换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8114593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6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2.2.5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zh-CN" sz="2800" dirty="0"/>
                  <a:t>是线性空间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的非平凡子空间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定义映射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为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Proj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则映射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上的线性变换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称为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正交投影变换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3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39787" y="3950960"/>
          <a:ext cx="4737101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13690400" imgH="12192000" progId="Equation.DSMT4">
                  <p:embed/>
                </p:oleObj>
              </mc:Choice>
              <mc:Fallback>
                <p:oleObj name="Equation" r:id="rId4" imgW="113690400" imgH="12192000" progId="Equation.DSMT4">
                  <p:embed/>
                  <p:pic>
                    <p:nvPicPr>
                      <p:cNvPr id="0" name="图片 103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787" y="3950960"/>
                        <a:ext cx="4737101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39787" y="4797445"/>
          <a:ext cx="6299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51180800" imgH="24688800" progId="Equation.DSMT4">
                  <p:embed/>
                </p:oleObj>
              </mc:Choice>
              <mc:Fallback>
                <p:oleObj name="Equation" r:id="rId6" imgW="151180800" imgH="24688800" progId="Equation.DSMT4">
                  <p:embed/>
                  <p:pic>
                    <p:nvPicPr>
                      <p:cNvPr id="0" name="图片 103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9787" y="4797445"/>
                        <a:ext cx="62992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2.2.6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的两组基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定义映射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为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式中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sz="2800" dirty="0"/>
                  <a:t>是向量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zh-CN" sz="2800" dirty="0"/>
                  <a:t>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下的坐标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则</a:t>
                </a:r>
                <a:r>
                  <a:rPr lang="zh-CN" altLang="zh-CN" sz="2800" dirty="0"/>
                  <a:t>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上的线性变换</a:t>
                </a:r>
                <a:r>
                  <a:rPr lang="en-US" altLang="zh-CN" sz="2800" dirty="0"/>
                  <a:t>.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（留作习题）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hiN2VmYWI4ZGY0ZjNlNmMyOGRhMWVmYTkwOWFmOTUifQ==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lnDef>
    <a:txDef>
      <a:spPr/>
      <a:bodyPr vert="horz" lIns="91440" tIns="45720" rIns="91440" bIns="45720" rtlCol="0">
        <a:normAutofit fontScale="25000" lnSpcReduction="20000"/>
      </a:bodyPr>
      <a:lstStyle>
        <a:defPPr>
          <a:lnSpc>
            <a:spcPct val="140000"/>
          </a:lnSpc>
          <a:defRPr sz="11200" b="1" dirty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1873</Words>
  <Application>Microsoft Office PowerPoint</Application>
  <PresentationFormat>全屏显示(4:3)</PresentationFormat>
  <Paragraphs>143</Paragraphs>
  <Slides>22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仿宋</vt:lpstr>
      <vt:lpstr>黑体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Profile</vt:lpstr>
      <vt:lpstr>Equation</vt:lpstr>
      <vt:lpstr>第二章 线性映射与矩阵</vt:lpstr>
      <vt:lpstr>第二章 线性映射与矩阵——线性映射</vt:lpstr>
      <vt:lpstr>第二章 线性映射与矩阵——线性映射</vt:lpstr>
      <vt:lpstr>第二章 线性映射与矩阵——线性映射</vt:lpstr>
      <vt:lpstr>第二章 线性映射与矩阵——线性映射</vt:lpstr>
      <vt:lpstr>第二章 线性映射与矩阵——线性映射</vt:lpstr>
      <vt:lpstr>第二章 线性映射与矩阵——线性映射</vt:lpstr>
      <vt:lpstr>第二章 线性映射与矩阵——线性映射</vt:lpstr>
      <vt:lpstr>第二章 线性映射与矩阵——线性映射</vt:lpstr>
      <vt:lpstr>第二章 线性映射与矩阵——线性映射</vt:lpstr>
      <vt:lpstr>第二章 线性映射与矩阵——线性映射</vt:lpstr>
      <vt:lpstr>第二章 线性映射与矩阵——线性映射</vt:lpstr>
      <vt:lpstr>第二章 线性映射与矩阵——线性映射</vt:lpstr>
      <vt:lpstr>第二章 线性映射与矩阵——线性映射</vt:lpstr>
      <vt:lpstr>第二章 线性映射与矩阵——线性映射</vt:lpstr>
      <vt:lpstr>第二章 线性映射与矩阵——线性映射</vt:lpstr>
      <vt:lpstr>第二章 线性映射与矩阵——线性映射</vt:lpstr>
      <vt:lpstr>第二章 线性映射与矩阵——线性映射</vt:lpstr>
      <vt:lpstr>第二章 线性映射与矩阵——线性映射</vt:lpstr>
      <vt:lpstr>第二章 线性映射与矩阵——线性映射</vt:lpstr>
      <vt:lpstr>第二章 线性映射与矩阵——线性映射</vt:lpstr>
      <vt:lpstr>第二章 线性映射与矩阵——线性映射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Coordination of Multi-Agent Systems</dc:title>
  <dc:creator>Mark Spong</dc:creator>
  <cp:lastModifiedBy>buaa</cp:lastModifiedBy>
  <cp:revision>1508</cp:revision>
  <dcterms:created xsi:type="dcterms:W3CDTF">2006-05-15T15:18:00Z</dcterms:created>
  <dcterms:modified xsi:type="dcterms:W3CDTF">2024-08-30T11:05:41Z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BAE1490D49AE46839B9B5BE9A5E401E8_12</vt:lpwstr>
  </property>
  <property fmtid="{D5CDD505-2E9C-101B-9397-08002B2CF9AE}" pid="3" name="KSOProductBuildVer">
    <vt:lpwstr>2052-12.1.0.16417</vt:lpwstr>
  </property>
</Properties>
</file>