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77" r:id="rId2"/>
    <p:sldId id="497" r:id="rId3"/>
    <p:sldId id="487" r:id="rId4"/>
    <p:sldId id="488" r:id="rId5"/>
    <p:sldId id="489" r:id="rId6"/>
    <p:sldId id="401" r:id="rId7"/>
    <p:sldId id="403" r:id="rId8"/>
    <p:sldId id="402" r:id="rId9"/>
    <p:sldId id="404" r:id="rId10"/>
    <p:sldId id="405" r:id="rId11"/>
    <p:sldId id="485" r:id="rId12"/>
    <p:sldId id="490" r:id="rId13"/>
    <p:sldId id="499" r:id="rId14"/>
    <p:sldId id="491" r:id="rId15"/>
    <p:sldId id="494" r:id="rId16"/>
    <p:sldId id="407" r:id="rId17"/>
    <p:sldId id="408" r:id="rId18"/>
    <p:sldId id="409" r:id="rId19"/>
    <p:sldId id="495" r:id="rId20"/>
    <p:sldId id="496" r:id="rId21"/>
    <p:sldId id="410" r:id="rId22"/>
    <p:sldId id="411" r:id="rId23"/>
    <p:sldId id="412" r:id="rId24"/>
    <p:sldId id="413" r:id="rId25"/>
    <p:sldId id="492" r:id="rId26"/>
    <p:sldId id="493" r:id="rId27"/>
    <p:sldId id="415" r:id="rId28"/>
    <p:sldId id="482" r:id="rId29"/>
    <p:sldId id="483" r:id="rId30"/>
    <p:sldId id="416" r:id="rId31"/>
    <p:sldId id="479" r:id="rId32"/>
    <p:sldId id="480" r:id="rId33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0287" autoAdjust="0"/>
  </p:normalViewPr>
  <p:slideViewPr>
    <p:cSldViewPr snapToGrid="0" showGuides="1">
      <p:cViewPr varScale="1">
        <p:scale>
          <a:sx n="62" d="100"/>
          <a:sy n="62" d="100"/>
        </p:scale>
        <p:origin x="13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我们希望用矩阵去研究线性映射，通过线性映射来更好的理解矩阵。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将会告诉我们研究线性映射的矩阵有什么用？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我们知道，若取定线性空间中的基，则线性映射的矩阵唯一确定，一般而言，对同一线性映射，基不同，矩阵也不同</a:t>
            </a:r>
            <a:r>
              <a:rPr lang="en-US" altLang="zh-CN" dirty="0"/>
              <a:t>. </a:t>
            </a:r>
            <a:r>
              <a:rPr lang="zh-CN" altLang="en-US" dirty="0"/>
              <a:t>但这些矩阵之间有如下关系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线性代数中学过，如果。。。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相似矩阵很多性质都相同的原因所在。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线性映射有值空间和核空间，矩阵也有值空间和核空间，通过建立相应空间上的同构映射，可以得到这些空间之间的维数关系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）是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中的向量，所以可以用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线性表出，假设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），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），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）等于等号右边的组合式，   借用矩阵形式表示上面的关系，</a:t>
                </a:r>
                <a:endParaRPr lang="en-US" altLang="zh-CN" dirty="0"/>
              </a:p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中元素来自上面的组合系数，是一个</a:t>
                </a:r>
                <a:r>
                  <a:rPr lang="en-US" altLang="zh-CN" dirty="0" err="1"/>
                  <a:t>mXn</a:t>
                </a:r>
                <a:r>
                  <a:rPr lang="zh-CN" altLang="en-US" dirty="0"/>
                  <a:t>阶矩阵，</a:t>
                </a:r>
                <a:r>
                  <a:rPr lang="zh-CN" altLang="en-US" baseline="0" dirty="0"/>
                  <a:t> 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的第一列作为系数组合出来的就是第一个等式。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阶矩阵，其元素来自于上面的组合系数。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）是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中的向量，所以可以用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线性表出，假设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），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），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）等于等号右边的组合式，   借用矩阵形式表示上面的关系，</a:t>
                </a:r>
                <a:endParaRPr lang="en-US" altLang="zh-CN" dirty="0"/>
              </a:p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中元素来自上面的组合系数，是一个</a:t>
                </a:r>
                <a:r>
                  <a:rPr lang="en-US" altLang="zh-CN" dirty="0" err="1"/>
                  <a:t>mXn</a:t>
                </a:r>
                <a:r>
                  <a:rPr lang="zh-CN" altLang="en-US" dirty="0"/>
                  <a:t>阶矩阵，</a:t>
                </a:r>
                <a:r>
                  <a:rPr lang="zh-CN" altLang="en-US" baseline="0" dirty="0"/>
                  <a:t> 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的第一列作为系数组合出来的就是第一个等式。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在基给定得条件下，线性映射</a:t>
            </a:r>
            <a:r>
              <a:rPr lang="en-US" altLang="zh-CN" dirty="0"/>
              <a:t>T</a:t>
            </a:r>
            <a:r>
              <a:rPr lang="zh-CN" altLang="en-US" dirty="0"/>
              <a:t>完全决定了基元的像，唯一确定了矩阵。矩阵是线性映射在给定基下的具体呈现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这个矩阵就是平面旋转变换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在标准基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𝒆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下的矩阵。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定理意思就是在空间和基均给定的前提下，任何一个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𝒎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𝒏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阶矩阵都有唯一的一个线性映射与之对应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定理意思就是在空间和基均给定的前提下，任何一个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𝒎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𝒏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阶矩阵都有唯一的一个线性映射与之对应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在基给定的条件下，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一一对应。 根据红色的式子得到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上次我们讲到，。。。， 线性映射与矩阵之间具有</a:t>
            </a:r>
            <a:r>
              <a:rPr lang="en-US" altLang="zh-CN" dirty="0"/>
              <a:t>1-1</a:t>
            </a:r>
            <a:r>
              <a:rPr lang="zh-CN" altLang="en-US" dirty="0"/>
              <a:t>对应关系， 所以可以建立。。。这种线性的双射称为是同构映射。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fld id="{32B3A7C3-238C-4F15-9026-CB518688ABF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0" y="2985239"/>
            <a:ext cx="9143999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矩阵与同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构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下的坐标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48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下的坐标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 </a:t>
                </a:r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A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A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73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在两个空间的基都给定的条件下，线性映射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唯一决定了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反过来，给定一个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,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是否存在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</a:rPr>
                  <a:t>使其在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基下</m:t>
                    </m:r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</a:rPr>
                  <a:t>的矩阵恰为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唯一性如何？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37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在两个空间的基都给定的条件下，线性映射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唯一决定了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反过来，给定一个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,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是否存在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</a:rPr>
                  <a:t>使其在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基下</m:t>
                    </m:r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</a:rPr>
                  <a:t>的矩阵恰为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唯一性如何？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2.3.1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取定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的一组基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任取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则有且仅有一个线性映射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使其在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93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3204519" y="3739978"/>
            <a:ext cx="1169773" cy="1113015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1056"/>
                <a:ext cx="7886700" cy="45536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证明思路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找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   </a:t>
                </a:r>
                <a:r>
                  <a:rPr lang="zh-CN" altLang="en-US" sz="2800" dirty="0"/>
                  <a:t>                                             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                                               </a:t>
                </a:r>
                <a:r>
                  <a:rPr lang="zh-CN" altLang="en-US" sz="2800" dirty="0"/>
                  <a:t>满足要求</a:t>
                </a:r>
                <a:r>
                  <a:rPr lang="en-US" altLang="zh-CN" sz="2800" dirty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</a:t>
                </a:r>
                <a:r>
                  <a:rPr lang="zh-CN" altLang="en-US" sz="2800" dirty="0"/>
                  <a:t>唯一性自证！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1056"/>
                <a:ext cx="7886700" cy="4553668"/>
              </a:xfrm>
              <a:prstGeom prst="rect">
                <a:avLst/>
              </a:prstGeom>
              <a:blipFill rotWithShape="1">
                <a:blip r:embed="rId4"/>
                <a:stretch>
                  <a:fillRect l="-7" t="-13" r="7" b="-10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05682" y="3875093"/>
          <a:ext cx="421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1193600" imgH="23469600" progId="Equation.DSMT4">
                  <p:embed/>
                </p:oleObj>
              </mc:Choice>
              <mc:Fallback>
                <p:oleObj name="Equation" r:id="rId5" imgW="101193600" imgH="23469600" progId="Equation.DSMT4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5682" y="3875093"/>
                        <a:ext cx="42164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654217" y="1469887"/>
            <a:ext cx="7124474" cy="492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/>
              <a:t>        在基给定的条件下，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br>
              <a:rPr lang="en-US" altLang="zh-CN" sz="2800" b="1" dirty="0"/>
            </a:b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85441" y="2314892"/>
          <a:ext cx="480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115214400" imgH="24079200" progId="Equation.DSMT4">
                  <p:embed/>
                </p:oleObj>
              </mc:Choice>
              <mc:Fallback>
                <p:oleObj name="Equation" r:id="rId4" imgW="115214400" imgH="24079200" progId="Equation.DSMT4">
                  <p:embed/>
                  <p:pic>
                    <p:nvPicPr>
                      <p:cNvPr id="0" name="图片 2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5441" y="2314892"/>
                        <a:ext cx="48006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8047" y="5326470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6" imgW="114300000" imgH="10363200" progId="Equation.DSMT4">
                  <p:embed/>
                </p:oleObj>
              </mc:Choice>
              <mc:Fallback>
                <p:oleObj name="Equation" r:id="rId6" imgW="114300000" imgH="10363200" progId="Equation.DSMT4">
                  <p:embed/>
                  <p:pic>
                    <p:nvPicPr>
                      <p:cNvPr id="0" name="图片 2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8047" y="5326470"/>
                        <a:ext cx="4762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82341" y="4499027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8" imgW="100888800" imgH="10363200" progId="Equation.DSMT4">
                  <p:embed/>
                </p:oleObj>
              </mc:Choice>
              <mc:Fallback>
                <p:oleObj name="Equation" r:id="rId8" imgW="100888800" imgH="10363200" progId="Equation.DSMT4">
                  <p:embed/>
                  <p:pic>
                    <p:nvPicPr>
                      <p:cNvPr id="0" name="图片 2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82341" y="4499027"/>
                        <a:ext cx="4203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2174839" y="3617338"/>
            <a:ext cx="873164" cy="444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277680" y="3593931"/>
            <a:ext cx="1506433" cy="4445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24674" y="3617338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0" imgW="120700800" imgH="10668000" progId="Equation.DSMT4">
                  <p:embed/>
                </p:oleObj>
              </mc:Choice>
              <mc:Fallback>
                <p:oleObj name="Equation" r:id="rId10" imgW="120700800" imgH="10668000" progId="Equation.DSMT4">
                  <p:embed/>
                  <p:pic>
                    <p:nvPicPr>
                      <p:cNvPr id="0" name="图片 2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4674" y="3617338"/>
                        <a:ext cx="5029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2.3.2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同构映射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若存在双射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满足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中任意向量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的任意数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同构映射</a:t>
                </a:r>
                <a:r>
                  <a:rPr lang="en-US" altLang="zh-CN" sz="28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并称线性空间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同构</a:t>
                </a:r>
                <a:r>
                  <a:rPr lang="en-US" altLang="zh-CN" sz="2800" dirty="0"/>
                  <a:t>.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线性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+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单射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+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满射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61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2.3.2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它们维数分别为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则线性映射空间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和矩阵空间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同构</a:t>
                </a:r>
                <a:r>
                  <a:rPr lang="en-US" altLang="zh-CN" sz="2800" dirty="0"/>
                  <a:t>.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7" b="-26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06217" y="3654281"/>
          <a:ext cx="339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81381600" imgH="24079200" progId="Equation.DSMT4">
                  <p:embed/>
                </p:oleObj>
              </mc:Choice>
              <mc:Fallback>
                <p:oleObj name="Equation" r:id="rId4" imgW="81381600" imgH="24079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6217" y="3654281"/>
                        <a:ext cx="33909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同构映射的性质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是同构映射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1</a:t>
                </a:r>
                <a:r>
                  <a:rPr lang="zh-CN" altLang="zh-CN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600" dirty="0"/>
                  <a:t>; </a:t>
                </a:r>
                <a:endParaRPr lang="zh-CN" altLang="zh-CN" sz="2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2</a:t>
                </a:r>
                <a:r>
                  <a:rPr lang="zh-CN" altLang="zh-CN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/>
                  <a:t>; </a:t>
                </a:r>
                <a:endParaRPr lang="zh-CN" altLang="zh-CN" sz="2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3</a:t>
                </a:r>
                <a:r>
                  <a:rPr lang="zh-CN" altLang="zh-CN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6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/>
                  <a:t>; </a:t>
                </a:r>
                <a:endParaRPr lang="zh-CN" altLang="zh-CN" sz="2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4</a:t>
                </a:r>
                <a:r>
                  <a:rPr lang="zh-CN" altLang="zh-CN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/>
                  <a:t>的向量组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zh-CN" sz="2600" dirty="0"/>
                  <a:t>线性相关当且仅当其像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),⋯,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600" dirty="0"/>
                  <a:t>线性相关</a:t>
                </a:r>
                <a:r>
                  <a:rPr lang="en-US" altLang="zh-CN" sz="2600" dirty="0"/>
                  <a:t>; </a:t>
                </a:r>
                <a:endParaRPr lang="zh-CN" altLang="zh-CN" sz="2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5</a:t>
                </a:r>
                <a:r>
                  <a:rPr lang="zh-CN" altLang="zh-CN" sz="26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6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/>
                  <a:t>的一组基</a:t>
                </a:r>
                <a:r>
                  <a:rPr lang="en-US" altLang="zh-CN" sz="2600" dirty="0"/>
                  <a:t>, </a:t>
                </a:r>
                <a:r>
                  <a:rPr lang="zh-CN" altLang="zh-CN" sz="26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6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600" dirty="0"/>
                  <a:t>的一组基</a:t>
                </a:r>
                <a:endParaRPr lang="en-US" altLang="zh-CN" sz="26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600" dirty="0"/>
                  <a:t>（</a:t>
                </a:r>
                <a:r>
                  <a:rPr lang="en-US" altLang="zh-CN" sz="2600" dirty="0"/>
                  <a:t>6</a:t>
                </a:r>
                <a:r>
                  <a:rPr lang="zh-CN" altLang="zh-CN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600" dirty="0"/>
                  <a:t>的逆映射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6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/>
                  <a:t>存在且是同构映射</a:t>
                </a:r>
                <a:r>
                  <a:rPr lang="en-US" altLang="zh-CN" sz="26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81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8087178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证明思路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(5) 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单射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  线性无关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满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射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 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rgbClr val="0000FF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</a:t>
                </a:r>
                <a:r>
                  <a:rPr lang="zh-CN" altLang="en-US" sz="2800" dirty="0"/>
                  <a:t>线性</a:t>
                </a:r>
                <a:r>
                  <a:rPr lang="en-US" altLang="zh-CN" sz="28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8087178" cy="4929282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5" b="-29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84034" y="3112924"/>
          <a:ext cx="372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89306400" imgH="9144000" progId="Equation.DSMT4">
                  <p:embed/>
                </p:oleObj>
              </mc:Choice>
              <mc:Fallback>
                <p:oleObj name="Equation" r:id="rId5" imgW="89306400" imgH="9144000" progId="Equation.DSMT4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034" y="3112924"/>
                        <a:ext cx="3721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4084040" y="2024352"/>
            <a:ext cx="429491" cy="2632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828800" y="3112924"/>
            <a:ext cx="429491" cy="2632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1911927" y="4883848"/>
            <a:ext cx="429491" cy="2632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4820" y="1368515"/>
                <a:ext cx="8105841" cy="49395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数域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en-US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800" b="1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>
                          <a:latin typeface="黑体" panose="02010609060101010101" pitchFamily="49" charset="-122"/>
                        </a:rPr>
                        <m:t>) 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唯一决定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可由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>
                          <a:latin typeface="黑体" panose="02010609060101010101" pitchFamily="49" charset="-122"/>
                        </a:rPr>
                        <m:t>)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唯一表示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3200" b="1" dirty="0">
                    <a:latin typeface="黑体" panose="02010609060101010101" pitchFamily="49" charset="-122"/>
                  </a:rPr>
                </a:br>
                <a:endParaRPr lang="zh-CN" altLang="zh-CN" sz="32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820" y="1368515"/>
                <a:ext cx="8105841" cy="4939519"/>
              </a:xfrm>
              <a:blipFill rotWithShape="1">
                <a:blip r:embed="rId3"/>
                <a:stretch>
                  <a:fillRect l="-2" t="-2" r="3"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8650" y="1470865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同构映射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/>
                  <a:t>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</a:t>
                </a: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70865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t="-4" b="-4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38877" y="3429000"/>
          <a:ext cx="346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83210400" imgH="21945600" progId="Equation.DSMT4">
                  <p:embed/>
                </p:oleObj>
              </mc:Choice>
              <mc:Fallback>
                <p:oleObj name="Equation" r:id="rId4" imgW="83210400" imgH="21945600" progId="Equation.DSMT4">
                  <p:embed/>
                  <p:pic>
                    <p:nvPicPr>
                      <p:cNvPr id="0" name="图片 5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8877" y="3429000"/>
                        <a:ext cx="346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2.3.3 </a:t>
                </a:r>
                <a:r>
                  <a:rPr lang="zh-CN" altLang="zh-CN" sz="2800" dirty="0"/>
                  <a:t>线性空间同构当且仅当它们的维数相等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2.3.1 </a:t>
                </a:r>
                <a:r>
                  <a:rPr lang="zh-CN" altLang="zh-CN" sz="2800" dirty="0"/>
                  <a:t>任一实（复）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维线性空间均与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）同构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2.3.2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它们维数分别为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𝑚𝑛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zh-CN" sz="2800" dirty="0"/>
                  <a:t>（或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）上的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则线性变换空间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（或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）同构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-2336" b="-89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2.3.4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对任意向量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设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意义：</a:t>
                </a:r>
                <a:r>
                  <a:rPr lang="zh-CN" altLang="en-US" sz="2800" b="1" dirty="0"/>
                  <a:t>通过矩阵乘法实现线性映射</a:t>
                </a:r>
                <a:r>
                  <a:rPr lang="en-US" altLang="zh-CN" sz="2800" b="1" dirty="0"/>
                  <a:t>.</a:t>
                </a: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7" b="-25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199016"/>
            <a:ext cx="7886700" cy="492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br>
              <a:rPr lang="en-US" altLang="zh-CN" sz="2800" b="1" dirty="0"/>
            </a:b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pic>
        <p:nvPicPr>
          <p:cNvPr id="4" name="图片 3" descr="C:\Users\DELL\AppData\Local\Temp\1587167944(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07" y="2814097"/>
            <a:ext cx="6212048" cy="34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28650" y="124155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FF"/>
                </a:solidFill>
                <a:latin typeface="FZHTK--GBK1-0"/>
              </a:rPr>
              <a:t>线性映射与矩阵的关系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94091" y="1734597"/>
          <a:ext cx="2908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69799200" imgH="25908000" progId="Equation.DSMT4">
                  <p:embed/>
                </p:oleObj>
              </mc:Choice>
              <mc:Fallback>
                <p:oleObj name="Equation" r:id="rId4" imgW="69799200" imgH="25908000" progId="Equation.DSMT4">
                  <p:embed/>
                  <p:pic>
                    <p:nvPicPr>
                      <p:cNvPr id="0" name="图片 616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4091" y="1734597"/>
                        <a:ext cx="29083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37754" y="1425213"/>
          <a:ext cx="2261763" cy="1312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6" imgW="64617600" imgH="37490400" progId="Equation.DSMT4">
                  <p:embed/>
                </p:oleObj>
              </mc:Choice>
              <mc:Fallback>
                <p:oleObj name="Equation" r:id="rId6" imgW="64617600" imgH="37490400" progId="Equation.DSMT4">
                  <p:embed/>
                  <p:pic>
                    <p:nvPicPr>
                      <p:cNvPr id="0" name="图片 616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7754" y="1425213"/>
                        <a:ext cx="2261763" cy="1312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493980" y="1199016"/>
                <a:ext cx="819917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2.3.5</a:t>
                </a:r>
                <a:r>
                  <a:rPr lang="zh-CN" altLang="en-US" sz="2800" dirty="0"/>
                  <a:t>已知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]=[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i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𝑨𝑸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0" y="1199016"/>
                <a:ext cx="819917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3" b="-5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4403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)=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CN" sz="2800" b="1" i="1" dirty="0"/>
                  <a:t> </a:t>
                </a:r>
                <a:r>
                  <a:rPr lang="en-US" altLang="zh-CN" sz="2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b="1" dirty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:r>
                  <a:rPr lang="en-US" altLang="zh-CN" sz="2800" i="1" dirty="0"/>
                  <a:t>AQ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i="1" dirty="0"/>
                  <a:t>                     =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8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i="1" dirty="0"/>
                  <a:t>AQ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 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经过有限次初等变换变成矩阵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800" b="1" dirty="0">
                    <a:solidFill>
                      <a:schemeClr val="tx1"/>
                    </a:solidFill>
                  </a:rPr>
                  <a:t>相抵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/>
                  <a:t>(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价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800" dirty="0"/>
                  <a:t>定理</a:t>
                </a:r>
                <a:r>
                  <a:rPr lang="zh-CN" altLang="zh-CN" sz="2800" dirty="0"/>
                  <a:t>表明</a:t>
                </a:r>
                <a:r>
                  <a:rPr lang="en-US" altLang="zh-CN" sz="2800" dirty="0"/>
                  <a:t>: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线性映射在不同基下的矩阵是相抵的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440316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7" b="-59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717947" y="1561481"/>
                <a:ext cx="7886700" cy="4312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2.3.4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]=[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]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800" dirty="0"/>
                  <a:t>]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相似矩阵反映的是同一个线性变换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47" y="1561481"/>
                <a:ext cx="7886700" cy="4312097"/>
              </a:xfrm>
              <a:prstGeom prst="rect">
                <a:avLst/>
              </a:prstGeom>
              <a:blipFill rotWithShape="1">
                <a:blip r:embed="rId3"/>
                <a:stretch>
                  <a:fillRect l="-5" r="5" b="-75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2.3.6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800" dirty="0"/>
                  <a:t>维线性空间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.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亏加秩</a:t>
                </a:r>
                <a:r>
                  <a:rPr lang="zh-CN" altLang="zh-CN" sz="2800" dirty="0"/>
                  <a:t>）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7" b="-37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2.3.6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800" dirty="0"/>
                  <a:t>维线性空间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证明：对于任意的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i="1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定义映射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容易验证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同构映射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64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2.3.6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800" dirty="0"/>
                  <a:t>维线性空间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证明：假设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的一组基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的一组基，易得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线性无关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线性表出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60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/>
          <p:nvPr/>
        </p:nvSpPr>
        <p:spPr>
          <a:xfrm>
            <a:off x="627328" y="1196343"/>
            <a:ext cx="8236583" cy="492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6659" y="1372085"/>
                <a:ext cx="8517923" cy="4146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2.3.1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可由基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线性表示，即</a:t>
                </a:r>
                <a:endParaRPr lang="en-US" altLang="zh-CN" sz="2800" dirty="0"/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 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800" b="1" i="1">
                                                <a:latin typeface="Cambria Math" panose="02040503050406030204" pitchFamily="18" charset="0"/>
                                              </a:rPr>
                                              <m:t>𝜺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e>
                                      <m: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e>
                                      <m: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b="1" i="1">
                                            <a:latin typeface="Cambria Math" panose="02040503050406030204" pitchFamily="18" charset="0"/>
                                          </a:rPr>
                                          <m:t>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⋯ ⋯ ⋯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9" y="1372085"/>
                <a:ext cx="8517923" cy="4146135"/>
              </a:xfrm>
              <a:prstGeom prst="rect">
                <a:avLst/>
              </a:prstGeom>
              <a:blipFill rotWithShape="1">
                <a:blip r:embed="rId3"/>
                <a:stretch>
                  <a:fillRect l="-3" t="-12" r="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2871" y="5515231"/>
                <a:ext cx="7698257" cy="65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1" y="5515231"/>
                <a:ext cx="7698257" cy="652486"/>
              </a:xfrm>
              <a:prstGeom prst="rect">
                <a:avLst/>
              </a:prstGeom>
              <a:blipFill rotWithShape="1">
                <a:blip r:embed="rId4"/>
                <a:stretch>
                  <a:fillRect l="-3" t="-39" r="5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2.3.5 </a:t>
                </a:r>
                <a:r>
                  <a:rPr lang="zh-CN" altLang="zh-CN" sz="2800" dirty="0"/>
                  <a:t>考查齐次线性差分方程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（不讲）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=0,±1,±2,⋯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方程的</a:t>
                </a:r>
                <a:r>
                  <a:rPr lang="zh-CN" altLang="en-US" sz="2800" dirty="0"/>
                  <a:t>解</a:t>
                </a:r>
                <a:r>
                  <a:rPr lang="zh-CN" altLang="zh-CN" sz="2800" dirty="0"/>
                  <a:t>空间</a:t>
                </a:r>
                <a:r>
                  <a:rPr lang="zh-CN" altLang="en-US" sz="2800" dirty="0"/>
                  <a:t>的维数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2.3.5 </a:t>
                </a:r>
                <a:r>
                  <a:rPr lang="zh-CN" altLang="zh-CN" sz="2800" dirty="0"/>
                  <a:t>考查齐次线性差分方程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=0,±1,±2,⋯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方程的</a:t>
                </a:r>
                <a:r>
                  <a:rPr lang="zh-CN" altLang="en-US" sz="2800" dirty="0"/>
                  <a:t>解</a:t>
                </a:r>
                <a:r>
                  <a:rPr lang="zh-CN" altLang="zh-CN" sz="2800" dirty="0"/>
                  <a:t>空间</a:t>
                </a:r>
                <a:r>
                  <a:rPr lang="zh-CN" altLang="en-US" sz="2800" dirty="0"/>
                  <a:t>的维数</a:t>
                </a:r>
                <a:r>
                  <a:rPr lang="en-US" altLang="zh-CN" sz="2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400" i="1">
                                        <a:solidFill>
                                          <a:srgbClr val="99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99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99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600" dirty="0"/>
                  <a:t>则</a:t>
                </a:r>
                <a:r>
                  <a:rPr lang="zh-CN" altLang="en-US" sz="2600" dirty="0"/>
                  <a:t>有</a:t>
                </a:r>
                <a:endParaRPr lang="zh-CN" altLang="zh-CN" sz="26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zh-CN" sz="28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=0,±1,±2,⋯</m:t>
                    </m:r>
                  </m:oMath>
                </a14:m>
                <a:r>
                  <a:rPr lang="en-US" altLang="zh-CN" sz="2800" i="1" dirty="0">
                    <a:solidFill>
                      <a:srgbClr val="990000"/>
                    </a:solidFill>
                  </a:rPr>
                  <a:t>    </a:t>
                </a:r>
                <a:r>
                  <a:rPr lang="zh-CN" altLang="zh-CN" sz="2400" dirty="0">
                    <a:solidFill>
                      <a:srgbClr val="990000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990000"/>
                    </a:solidFill>
                  </a:rPr>
                  <a:t>*</a:t>
                </a:r>
                <a:r>
                  <a:rPr lang="zh-CN" altLang="zh-CN" sz="2400" dirty="0">
                    <a:solidFill>
                      <a:srgbClr val="990000"/>
                    </a:solidFill>
                  </a:rPr>
                  <a:t>）</a:t>
                </a:r>
              </a:p>
              <a:p>
                <a:br>
                  <a:rPr lang="en-US" altLang="zh-CN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7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2.3.5 </a:t>
                </a:r>
                <a:r>
                  <a:rPr lang="zh-CN" altLang="zh-CN" sz="2800" dirty="0"/>
                  <a:t>考查齐次线性差分方程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i="1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=0,±1,±2,⋯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方程的</a:t>
                </a:r>
                <a:r>
                  <a:rPr lang="zh-CN" altLang="en-US" sz="2800" dirty="0"/>
                  <a:t>解</a:t>
                </a:r>
                <a:r>
                  <a:rPr lang="zh-CN" altLang="zh-CN" sz="2800" dirty="0"/>
                  <a:t>空间</a:t>
                </a:r>
                <a:r>
                  <a:rPr lang="zh-CN" altLang="en-US" sz="2800" dirty="0"/>
                  <a:t>的维数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600" dirty="0">
                    <a:solidFill>
                      <a:srgbClr val="990000"/>
                    </a:solidFill>
                  </a:rPr>
                  <a:t>由式（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*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）易验证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, 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给定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, 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序列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solidFill>
                      <a:srgbClr val="990000"/>
                    </a:solidFill>
                  </a:rPr>
                  <a:t>}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唯一确定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. 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因此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, 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定义映射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̃"/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sz="2600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满足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800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zh-CN" sz="2600" dirty="0">
                  <a:solidFill>
                    <a:srgbClr val="99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600" dirty="0">
                    <a:solidFill>
                      <a:srgbClr val="990000"/>
                    </a:solidFill>
                  </a:rPr>
                  <a:t>易证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是同构映射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. 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因此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zh-CN" altLang="zh-CN" sz="2600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6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6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altLang="zh-CN" sz="2600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zh-CN" altLang="zh-CN" sz="2600" i="1">
                                <a:solidFill>
                                  <a:srgbClr val="99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6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solidFill>
                                      <a:srgbClr val="99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600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>
                    <a:solidFill>
                      <a:srgbClr val="990000"/>
                    </a:solidFill>
                  </a:rPr>
                  <a:t>,</a:t>
                </a:r>
                <a:r>
                  <a:rPr lang="zh-CN" altLang="zh-CN" sz="2600" dirty="0">
                    <a:solidFill>
                      <a:srgbClr val="990000"/>
                    </a:solidFill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的一个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99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600" dirty="0">
                    <a:solidFill>
                      <a:srgbClr val="990000"/>
                    </a:solidFill>
                  </a:rPr>
                  <a:t>维线性子空间</a:t>
                </a:r>
                <a:r>
                  <a:rPr lang="en-US" altLang="zh-CN" sz="2600" dirty="0">
                    <a:solidFill>
                      <a:srgbClr val="990000"/>
                    </a:solidFill>
                  </a:rPr>
                  <a:t>. </a:t>
                </a:r>
                <a:endParaRPr lang="zh-CN" altLang="zh-CN" sz="2600" dirty="0">
                  <a:solidFill>
                    <a:srgbClr val="990000"/>
                  </a:solidFill>
                </a:endParaRPr>
              </a:p>
              <a:p>
                <a:br>
                  <a:rPr lang="en-US" altLang="zh-CN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7" b="-67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/>
          <p:nvPr/>
        </p:nvSpPr>
        <p:spPr>
          <a:xfrm>
            <a:off x="627328" y="1196343"/>
            <a:ext cx="8236583" cy="492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7720" y="4156413"/>
                <a:ext cx="7891621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下的矩阵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20" y="4156413"/>
                <a:ext cx="7891621" cy="1212640"/>
              </a:xfrm>
              <a:prstGeom prst="rect">
                <a:avLst/>
              </a:prstGeom>
              <a:blipFill rotWithShape="1">
                <a:blip r:embed="rId3"/>
                <a:stretch>
                  <a:fillRect t="-28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3031" y="761379"/>
                <a:ext cx="7761097" cy="2813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3200" b="1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32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32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zh-CN" sz="24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761379"/>
                <a:ext cx="7761097" cy="2813655"/>
              </a:xfrm>
              <a:prstGeom prst="rect">
                <a:avLst/>
              </a:prstGeom>
              <a:blipFill rotWithShape="1">
                <a:blip r:embed="rId4"/>
                <a:stretch>
                  <a:fillRect l="-8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8650" y="1907638"/>
                <a:ext cx="7886700" cy="4092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则有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称为线性变换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下的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矩阵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当线性空间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的基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确定后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由线性映射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唯一确定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07638"/>
                <a:ext cx="7886700" cy="4092349"/>
              </a:xfrm>
              <a:prstGeom prst="rect">
                <a:avLst/>
              </a:prstGeom>
              <a:blipFill rotWithShape="1">
                <a:blip r:embed="rId3"/>
                <a:stretch>
                  <a:fillRect t="-2" b="-53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2.3.1 </a:t>
                </a:r>
                <a:r>
                  <a:rPr lang="zh-CN" altLang="zh-CN" sz="2800" dirty="0"/>
                  <a:t>定义平面旋转变换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满足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取定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dirty="0"/>
                  <a:t>中的标准基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则有</a:t>
                </a:r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2.3.1 </a:t>
                </a:r>
                <a:r>
                  <a:rPr lang="zh-CN" altLang="zh-CN" sz="2800" dirty="0"/>
                  <a:t>定义平面旋转变换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满足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取定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dirty="0"/>
                  <a:t>中的标准基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则有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67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2.3.2 </a:t>
                </a:r>
                <a:r>
                  <a:rPr lang="zh-CN" altLang="zh-CN" sz="2800" dirty="0"/>
                  <a:t>在多项式空间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定义微分变换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：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取定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的一组基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则有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47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矩阵与同构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2.3.2 </a:t>
                </a:r>
                <a:r>
                  <a:rPr lang="zh-CN" altLang="zh-CN" sz="2800" dirty="0"/>
                  <a:t>在多项式空间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定义微分变换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：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取定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的一组基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则有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0,0,⋯,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⋱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80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hiN2VmYWI4ZGY0ZjNlNmMyOGRhMWVmYTkwOWFmOTU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2980</Words>
  <Application>Microsoft Office PowerPoint</Application>
  <PresentationFormat>全屏显示(4:3)</PresentationFormat>
  <Paragraphs>305</Paragraphs>
  <Slides>32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FZHTK--GBK1-0</vt:lpstr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第二章 线性映射与矩阵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</vt:lpstr>
      <vt:lpstr>第二章 线性映射与矩阵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  <vt:lpstr>第二章 线性映射与矩阵——矩阵与同构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1507</cp:revision>
  <dcterms:created xsi:type="dcterms:W3CDTF">2006-05-15T15:18:00Z</dcterms:created>
  <dcterms:modified xsi:type="dcterms:W3CDTF">2024-08-30T11:08:28Z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9BAC6132BDF6451D89A092F26E8127D0_12</vt:lpwstr>
  </property>
  <property fmtid="{D5CDD505-2E9C-101B-9397-08002B2CF9AE}" pid="3" name="KSOProductBuildVer">
    <vt:lpwstr>2052-12.1.0.16417</vt:lpwstr>
  </property>
</Properties>
</file>