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notesMasterIdLst>
    <p:notesMasterId r:id="rId29"/>
  </p:notesMasterIdLst>
  <p:sldIdLst>
    <p:sldId id="481" r:id="rId2"/>
    <p:sldId id="487" r:id="rId3"/>
    <p:sldId id="417" r:id="rId4"/>
    <p:sldId id="484" r:id="rId5"/>
    <p:sldId id="418" r:id="rId6"/>
    <p:sldId id="488" r:id="rId7"/>
    <p:sldId id="419" r:id="rId8"/>
    <p:sldId id="489" r:id="rId9"/>
    <p:sldId id="490" r:id="rId10"/>
    <p:sldId id="420" r:id="rId11"/>
    <p:sldId id="421" r:id="rId12"/>
    <p:sldId id="422" r:id="rId13"/>
    <p:sldId id="423" r:id="rId14"/>
    <p:sldId id="491" r:id="rId15"/>
    <p:sldId id="492" r:id="rId16"/>
    <p:sldId id="425" r:id="rId17"/>
    <p:sldId id="482" r:id="rId18"/>
    <p:sldId id="426" r:id="rId19"/>
    <p:sldId id="427" r:id="rId20"/>
    <p:sldId id="493" r:id="rId21"/>
    <p:sldId id="494" r:id="rId22"/>
    <p:sldId id="495" r:id="rId23"/>
    <p:sldId id="496" r:id="rId24"/>
    <p:sldId id="497" r:id="rId25"/>
    <p:sldId id="498" r:id="rId26"/>
    <p:sldId id="499" r:id="rId27"/>
    <p:sldId id="429" r:id="rId2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3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3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3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3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3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3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3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3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0000"/>
    <a:srgbClr val="0033CC"/>
    <a:srgbClr val="2456C6"/>
    <a:srgbClr val="F2B800"/>
    <a:srgbClr val="FF9900"/>
    <a:srgbClr val="FF6600"/>
    <a:srgbClr val="FFFFFF"/>
    <a:srgbClr val="FFFF66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55" autoAdjust="0"/>
    <p:restoredTop sz="86318" autoAdjust="0"/>
  </p:normalViewPr>
  <p:slideViewPr>
    <p:cSldViewPr snapToGrid="0">
      <p:cViewPr varScale="1">
        <p:scale>
          <a:sx n="59" d="100"/>
          <a:sy n="59" d="100"/>
        </p:scale>
        <p:origin x="141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9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1A5F5-5892-403B-B42B-C44EFE4992F9}" type="datetimeFigureOut">
              <a:rPr lang="zh-CN" altLang="en-US" smtClean="0"/>
              <a:pPr/>
              <a:t>2024/8/30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A38935-2443-4442-B9E7-AF218D8B08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432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利用这样的向量作为线性空间的基，可以更好的刻画线性变换的特征，而这种在线性变换作用下只伸缩，不旋转的向量就是我们要学习的特征向量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A38935-2443-4442-B9E7-AF218D8B08B1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693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这是改进的幂法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38935-2443-4442-B9E7-AF218D8B08B1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7247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直接按照上面讨论的方法， 可以得到，   向量分量增，可能趋向于无穷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38935-2443-4442-B9E7-AF218D8B08B1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365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先计算，再规范化，得到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38935-2443-4442-B9E7-AF218D8B08B1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0639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A38935-2443-4442-B9E7-AF218D8B08B1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4247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也可以用于和估值最接近的特征值的求解。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38935-2443-4442-B9E7-AF218D8B08B1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288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下面我们给出特征值与特征向量的几点说明：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38935-2443-4442-B9E7-AF218D8B08B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252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200" i="0">
                    <a:latin typeface="Cambria Math" panose="02040503050406030204" pitchFamily="18" charset="0"/>
                  </a:rPr>
                  <a:t>𝜆</a:t>
                </a:r>
                <a:r>
                  <a:rPr lang="zh-CN" altLang="zh-CN" sz="1200" i="0">
                    <a:latin typeface="Cambria Math" panose="02040503050406030204" pitchFamily="18" charset="0"/>
                  </a:rPr>
                  <a:t>_</a:t>
                </a:r>
                <a:r>
                  <a:rPr lang="en-US" altLang="zh-CN" sz="1200" i="0">
                    <a:latin typeface="Cambria Math" panose="02040503050406030204" pitchFamily="18" charset="0"/>
                  </a:rPr>
                  <a:t>0</a:t>
                </a:r>
                <a:r>
                  <a:rPr lang="zh-CN" altLang="en-US" dirty="0"/>
                  <a:t>恰是矩阵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的特征值</a:t>
                </a:r>
                <a:r>
                  <a:rPr lang="en-US" altLang="zh-CN" dirty="0"/>
                  <a:t>, </a:t>
                </a:r>
                <a:r>
                  <a:rPr lang="en-US" altLang="zh-CN" sz="1200" b="1" i="0">
                    <a:latin typeface="Cambria Math" panose="02040503050406030204" pitchFamily="18" charset="0"/>
                  </a:rPr>
                  <a:t>𝝃</a:t>
                </a:r>
                <a:r>
                  <a:rPr lang="zh-CN" altLang="en-US" sz="1200" b="1" i="0">
                    <a:latin typeface="Cambria Math" panose="02040503050406030204" pitchFamily="18" charset="0"/>
                  </a:rPr>
                  <a:t>的</a:t>
                </a:r>
                <a:r>
                  <a:rPr lang="zh-CN" altLang="en-US" sz="1200" dirty="0"/>
                  <a:t>坐标</a:t>
                </a:r>
                <a:r>
                  <a:rPr lang="en-US" altLang="zh-CN" sz="1200" dirty="0"/>
                  <a:t>𝜶</a:t>
                </a:r>
                <a:r>
                  <a:rPr lang="zh-CN" altLang="en-US" sz="1200" dirty="0"/>
                  <a:t>为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的特征向量，而求解矩阵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的特征值与特征向量是我们非常熟悉的内容。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A38935-2443-4442-B9E7-AF218D8B08B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871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转化为求解矩阵</a:t>
            </a:r>
            <a:r>
              <a:rPr lang="en-US" altLang="zh-CN" dirty="0"/>
              <a:t>A</a:t>
            </a:r>
            <a:r>
              <a:rPr lang="zh-CN" altLang="en-US" dirty="0"/>
              <a:t>的特征值与特征向量，而这是我们非常熟悉的内容。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38935-2443-4442-B9E7-AF218D8B08B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040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200" b="1" dirty="0">
                    <a:solidFill>
                      <a:schemeClr val="tx1"/>
                    </a:solidFill>
                  </a:rPr>
                  <a:t>（</a:t>
                </a:r>
                <a:r>
                  <a:rPr lang="zh-CN" altLang="zh-CN" sz="1200" b="1" dirty="0">
                    <a:solidFill>
                      <a:schemeClr val="tx1"/>
                    </a:solidFill>
                  </a:rPr>
                  <a:t>特征矩阵</a:t>
                </a:r>
                <a14:m>
                  <m:oMath xmlns:m="http://schemas.openxmlformats.org/officeDocument/2006/math">
                    <m:r>
                      <a:rPr lang="en-US" altLang="zh-CN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zh-CN" sz="1200" dirty="0">
                    <a:solidFill>
                      <a:schemeClr val="tx1"/>
                    </a:solidFill>
                  </a:rPr>
                  <a:t>的行列式</a:t>
                </a:r>
                <a:r>
                  <a:rPr lang="zh-CN" altLang="en-US" sz="1200" dirty="0">
                    <a:solidFill>
                      <a:schemeClr val="tx1"/>
                    </a:solidFill>
                  </a:rPr>
                  <a:t>）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200" b="1" dirty="0">
                    <a:solidFill>
                      <a:schemeClr val="tx1"/>
                    </a:solidFill>
                  </a:rPr>
                  <a:t>（</a:t>
                </a:r>
                <a:r>
                  <a:rPr lang="zh-CN" altLang="zh-CN" sz="1200" b="1" dirty="0">
                    <a:solidFill>
                      <a:schemeClr val="tx1"/>
                    </a:solidFill>
                  </a:rPr>
                  <a:t>特征矩阵</a:t>
                </a:r>
                <a:r>
                  <a:rPr lang="en-US" altLang="zh-CN" sz="120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𝜆𝐼−𝐴</a:t>
                </a:r>
                <a:r>
                  <a:rPr lang="zh-CN" altLang="zh-CN" sz="1200" dirty="0">
                    <a:solidFill>
                      <a:schemeClr val="tx1"/>
                    </a:solidFill>
                  </a:rPr>
                  <a:t>的行列式</a:t>
                </a:r>
                <a:r>
                  <a:rPr lang="zh-CN" altLang="en-US" sz="1200" dirty="0">
                    <a:solidFill>
                      <a:schemeClr val="tx1"/>
                    </a:solidFill>
                  </a:rPr>
                  <a:t>）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A38935-2443-4442-B9E7-AF218D8B08B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922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现在，假设。。。</a:t>
                </a:r>
                <a14:m>
                  <m:oMath xmlns:m="http://schemas.openxmlformats.org/officeDocument/2006/math">
                    <m:r>
                      <a:rPr lang="en-US" altLang="zh-CN" sz="120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zh-CN" altLang="zh-CN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zh-CN" altLang="en-US" dirty="0"/>
                  <a:t>含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向量，不是特征向量，非零向量均是特征向量。</a:t>
                </a:r>
                <a:r>
                  <a:rPr lang="zh-CN" altLang="zh-CN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反映的是特征子空间的几何特征。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现在，假设。。。</a:t>
                </a:r>
                <a:r>
                  <a:rPr lang="en-US" altLang="zh-CN" sz="1200" i="0" smtClean="0">
                    <a:latin typeface="Cambria Math" panose="02040503050406030204" pitchFamily="18" charset="0"/>
                  </a:rPr>
                  <a:t>𝐸</a:t>
                </a:r>
                <a:r>
                  <a:rPr lang="zh-CN" altLang="zh-CN" sz="1200" i="0">
                    <a:latin typeface="Cambria Math" panose="02040503050406030204" pitchFamily="18" charset="0"/>
                  </a:rPr>
                  <a:t>(</a:t>
                </a:r>
                <a:r>
                  <a:rPr lang="en-US" altLang="zh-CN" sz="1200" i="0">
                    <a:latin typeface="Cambria Math" panose="02040503050406030204" pitchFamily="18" charset="0"/>
                  </a:rPr>
                  <a:t>𝜆)</a:t>
                </a:r>
                <a:r>
                  <a:rPr lang="zh-CN" altLang="en-US" dirty="0" smtClean="0"/>
                  <a:t>含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向量，</a:t>
                </a:r>
                <a:r>
                  <a:rPr lang="zh-CN" altLang="en-US" dirty="0"/>
                  <a:t>不是</a:t>
                </a:r>
                <a:r>
                  <a:rPr lang="zh-CN" altLang="en-US" dirty="0" smtClean="0"/>
                  <a:t>特征向量，非零向量均是特征向量。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A38935-2443-4442-B9E7-AF218D8B08B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605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线性代数中，学习过。。。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38935-2443-4442-B9E7-AF218D8B08B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351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接下来介绍的幂法，是求解</a:t>
            </a:r>
            <a:r>
              <a:rPr lang="zh-CN" altLang="zh-CN" dirty="0">
                <a:solidFill>
                  <a:srgbClr val="0000FF"/>
                </a:solidFill>
              </a:rPr>
              <a:t>矩阵</a:t>
            </a:r>
            <a:r>
              <a:rPr lang="zh-CN" altLang="en-US" dirty="0">
                <a:solidFill>
                  <a:srgbClr val="0000FF"/>
                </a:solidFill>
              </a:rPr>
              <a:t>模值</a:t>
            </a:r>
            <a:r>
              <a:rPr lang="zh-CN" altLang="zh-CN" dirty="0">
                <a:solidFill>
                  <a:srgbClr val="0000FF"/>
                </a:solidFill>
              </a:rPr>
              <a:t>最大</a:t>
            </a:r>
            <a:r>
              <a:rPr lang="zh-CN" altLang="en-US" dirty="0">
                <a:solidFill>
                  <a:srgbClr val="0000FF"/>
                </a:solidFill>
              </a:rPr>
              <a:t>的</a:t>
            </a:r>
            <a:r>
              <a:rPr lang="zh-CN" altLang="zh-CN" dirty="0">
                <a:solidFill>
                  <a:srgbClr val="0000FF"/>
                </a:solidFill>
              </a:rPr>
              <a:t>特征值和</a:t>
            </a:r>
            <a:r>
              <a:rPr lang="zh-CN" altLang="en-US" dirty="0">
                <a:solidFill>
                  <a:srgbClr val="0000FF"/>
                </a:solidFill>
              </a:rPr>
              <a:t>其</a:t>
            </a:r>
            <a:r>
              <a:rPr lang="zh-CN" altLang="zh-CN" dirty="0">
                <a:solidFill>
                  <a:srgbClr val="0000FF"/>
                </a:solidFill>
              </a:rPr>
              <a:t>特征向量</a:t>
            </a:r>
            <a:r>
              <a:rPr lang="zh-CN" altLang="en-US" dirty="0">
                <a:solidFill>
                  <a:srgbClr val="0000FF"/>
                </a:solidFill>
              </a:rPr>
              <a:t>的常见方法。 幂法的特点是。。。，这里我们先介绍一下幂法的基本思想。。。</a:t>
            </a:r>
            <a:endParaRPr lang="en-US" altLang="zh-CN" dirty="0">
              <a:solidFill>
                <a:srgbClr val="0000FF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38935-2443-4442-B9E7-AF218D8B08B1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008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等式两边同时除以。。。，得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38935-2443-4442-B9E7-AF218D8B08B1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960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33079"/>
            <a:ext cx="777240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654192"/>
            <a:ext cx="7010400" cy="1087323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21504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sz="12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21504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+mn-lt"/>
                <a:ea typeface="宋体" charset="-122"/>
              </a:defRPr>
            </a:lvl1pPr>
          </a:lstStyle>
          <a:p>
            <a:fld id="{32B3A7C3-238C-4F15-9026-CB518688ABF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15047" name="AutoShape 7"/>
          <p:cNvSpPr>
            <a:spLocks noChangeArrowheads="1"/>
          </p:cNvSpPr>
          <p:nvPr/>
        </p:nvSpPr>
        <p:spPr bwMode="auto">
          <a:xfrm>
            <a:off x="685800" y="3935747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183883"/>
          </a:solidFill>
          <a:ln w="9525">
            <a:solidFill>
              <a:srgbClr val="01519A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zh-CN" sz="240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35" y="489436"/>
            <a:ext cx="4073331" cy="908972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031" y="349324"/>
            <a:ext cx="8001000" cy="678344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tint val="34118"/>
                <a:invGamma/>
              </a:schemeClr>
            </a:gs>
            <a:gs pos="50000">
              <a:schemeClr val="bg1"/>
            </a:gs>
            <a:gs pos="100000">
              <a:schemeClr val="bg1">
                <a:gamma/>
                <a:tint val="34118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3031" y="410968"/>
            <a:ext cx="8001000" cy="678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4820" y="1454654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214020" name="AutoShape 4"/>
          <p:cNvSpPr>
            <a:spLocks noChangeArrowheads="1"/>
          </p:cNvSpPr>
          <p:nvPr/>
        </p:nvSpPr>
        <p:spPr bwMode="auto">
          <a:xfrm>
            <a:off x="609600" y="1114802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183883"/>
          </a:solidFill>
          <a:ln w="9525">
            <a:solidFill>
              <a:srgbClr val="01519A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zh-CN" sz="2400"/>
          </a:p>
        </p:txBody>
      </p:sp>
      <p:sp>
        <p:nvSpPr>
          <p:cNvPr id="214021" name="Line 5"/>
          <p:cNvSpPr>
            <a:spLocks noChangeShapeType="1"/>
          </p:cNvSpPr>
          <p:nvPr/>
        </p:nvSpPr>
        <p:spPr bwMode="auto">
          <a:xfrm flipV="1">
            <a:off x="609600" y="6254392"/>
            <a:ext cx="7924800" cy="0"/>
          </a:xfrm>
          <a:prstGeom prst="line">
            <a:avLst/>
          </a:prstGeom>
          <a:noFill/>
          <a:ln w="3175">
            <a:solidFill>
              <a:srgbClr val="01519A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402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latin typeface="Arial" charset="0"/>
                <a:ea typeface="宋体" charset="-122"/>
              </a:defRPr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21402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15000" y="61722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n-lt"/>
                <a:ea typeface="宋体" charset="-122"/>
              </a:defRPr>
            </a:lvl1pPr>
          </a:lstStyle>
          <a:p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ransition/>
  <p:hf sldNum="0" hdr="0" ftr="0"/>
  <p:txStyles>
    <p:titleStyle>
      <a:lvl1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rgbClr val="183883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rgbClr val="183883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cs typeface="+mn-cs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rgbClr val="183883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cs typeface="+mn-cs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rgbClr val="183883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rgbClr val="183883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7.wmf"/><Relationship Id="rId18" Type="http://schemas.openxmlformats.org/officeDocument/2006/relationships/oleObject" Target="../embeddings/oleObject8.bin"/><Relationship Id="rId3" Type="http://schemas.openxmlformats.org/officeDocument/2006/relationships/notesSlide" Target="../notesSlides/notesSlide8.xml"/><Relationship Id="rId21" Type="http://schemas.openxmlformats.org/officeDocument/2006/relationships/image" Target="../media/image11.wmf"/><Relationship Id="rId7" Type="http://schemas.openxmlformats.org/officeDocument/2006/relationships/image" Target="../media/image4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5" Type="http://schemas.openxmlformats.org/officeDocument/2006/relationships/image" Target="../media/image8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0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6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6.w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14.bin"/><Relationship Id="rId1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6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5" Type="http://schemas.openxmlformats.org/officeDocument/2006/relationships/image" Target="../media/image17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15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2.wmf"/><Relationship Id="rId5" Type="http://schemas.openxmlformats.org/officeDocument/2006/relationships/image" Target="../media/image19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1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5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29.wmf"/><Relationship Id="rId5" Type="http://schemas.openxmlformats.org/officeDocument/2006/relationships/image" Target="../media/image26.w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28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031" y="325968"/>
            <a:ext cx="8001000" cy="678344"/>
          </a:xfrm>
        </p:spPr>
        <p:txBody>
          <a:bodyPr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第二章 线性映射与矩阵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0" y="2985239"/>
            <a:ext cx="9144000" cy="902475"/>
          </a:xfrm>
          <a:prstGeom prst="rect">
            <a:avLst/>
          </a:prstGeom>
        </p:spPr>
        <p:txBody>
          <a:bodyPr/>
          <a:lstStyle>
            <a:lvl1pPr marL="469900" indent="-469900" algn="l" rtl="0" fontAlgn="base">
              <a:spcBef>
                <a:spcPct val="20000"/>
              </a:spcBef>
              <a:spcAft>
                <a:spcPct val="0"/>
              </a:spcAft>
              <a:buClr>
                <a:srgbClr val="01519A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fontAlgn="base">
              <a:spcBef>
                <a:spcPct val="20000"/>
              </a:spcBef>
              <a:spcAft>
                <a:spcPct val="0"/>
              </a:spcAft>
              <a:buClr>
                <a:srgbClr val="01519A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304925" indent="-395288" algn="l" rtl="0" fontAlgn="base">
              <a:spcBef>
                <a:spcPct val="20000"/>
              </a:spcBef>
              <a:spcAft>
                <a:spcPct val="0"/>
              </a:spcAft>
              <a:buClr>
                <a:srgbClr val="01519A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693863" indent="-387350" algn="l" rtl="0" fontAlgn="base">
              <a:spcBef>
                <a:spcPct val="20000"/>
              </a:spcBef>
              <a:spcAft>
                <a:spcPct val="0"/>
              </a:spcAft>
              <a:buClr>
                <a:srgbClr val="01519A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93913" indent="-398463" algn="l" rtl="0" fontAlgn="base">
              <a:spcBef>
                <a:spcPct val="25000"/>
              </a:spcBef>
              <a:spcAft>
                <a:spcPct val="0"/>
              </a:spcAft>
              <a:buClr>
                <a:srgbClr val="01519A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buNone/>
            </a:pPr>
            <a:r>
              <a:rPr lang="en-US" altLang="zh-CN" sz="3600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2.4 </a:t>
            </a:r>
            <a:r>
              <a:rPr lang="zh-CN" altLang="en-US" sz="3600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特征值与特征向量</a:t>
            </a:r>
            <a:endParaRPr lang="en-US" altLang="zh-CN" sz="3600" kern="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436608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第二章 线性映射与矩阵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特征值与特征向量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1" y="1199016"/>
                <a:ext cx="7886700" cy="53248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例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2.4.2 </a:t>
                </a:r>
                <a:r>
                  <a:rPr lang="zh-CN" altLang="zh-CN" dirty="0"/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zh-CN" dirty="0"/>
                  <a:t>它在基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𝝃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𝝃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𝝃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zh-CN" dirty="0"/>
                  <a:t>下的矩阵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zh-CN" dirty="0"/>
                  <a:t>为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zh-CN" dirty="0"/>
              </a:p>
              <a:p>
                <a:r>
                  <a:rPr lang="zh-CN" altLang="zh-CN" dirty="0"/>
                  <a:t>求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zh-CN" dirty="0"/>
                  <a:t>的全部特征值和特征向量</a:t>
                </a:r>
                <a:r>
                  <a:rPr lang="en-US" altLang="zh-CN" dirty="0"/>
                  <a:t>. </a:t>
                </a:r>
                <a:endParaRPr lang="zh-CN" altLang="zh-CN" dirty="0"/>
              </a:p>
              <a:p>
                <a:endParaRPr lang="zh-CN" altLang="zh-CN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199016"/>
                <a:ext cx="7886700" cy="5324876"/>
              </a:xfrm>
              <a:prstGeom prst="rect">
                <a:avLst/>
              </a:prstGeom>
              <a:blipFill>
                <a:blip r:embed="rId2"/>
                <a:stretch>
                  <a:fillRect l="-1855" t="-1718" r="-3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944842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第二章 线性映射与矩阵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特征值与特征向量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1" y="1199016"/>
                <a:ext cx="7886700" cy="53248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zh-CN" sz="2800" dirty="0">
                    <a:solidFill>
                      <a:srgbClr val="FF0000"/>
                    </a:solidFill>
                  </a:rPr>
                  <a:t>思考</a:t>
                </a:r>
                <a:r>
                  <a:rPr lang="zh-CN" altLang="zh-CN" sz="2800" dirty="0"/>
                  <a:t>：矩阵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zh-CN" sz="2800" dirty="0"/>
                  <a:t>有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zh-CN" sz="2800" dirty="0"/>
                  <a:t>个特征值吗？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例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2.4.3 </a:t>
                </a:r>
                <a:r>
                  <a:rPr lang="zh-CN" altLang="zh-CN" sz="2400" dirty="0"/>
                  <a:t>考查矩阵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dirty="0"/>
                  <a:t>, </a:t>
                </a:r>
                <a:r>
                  <a:rPr lang="zh-CN" altLang="zh-CN" sz="2400" dirty="0"/>
                  <a:t>其特征多项式为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sz="2400" dirty="0"/>
                  <a:t>. </a:t>
                </a:r>
                <a:r>
                  <a:rPr lang="zh-CN" altLang="zh-CN" sz="2400" dirty="0"/>
                  <a:t>若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 altLang="zh-CN" sz="2400" dirty="0"/>
                  <a:t>, </a:t>
                </a:r>
                <a:r>
                  <a:rPr lang="zh-CN" altLang="zh-CN" sz="2400" dirty="0"/>
                  <a:t>则矩阵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zh-CN" sz="2400" dirty="0"/>
                  <a:t>有两个特征值</a:t>
                </a:r>
                <a:r>
                  <a:rPr lang="en-US" altLang="zh-CN" sz="2400" dirty="0"/>
                  <a:t>, </a:t>
                </a:r>
                <a:r>
                  <a:rPr lang="zh-CN" altLang="zh-CN" sz="2400" dirty="0"/>
                  <a:t>分别为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±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en-US" altLang="zh-CN" sz="2400" dirty="0"/>
                  <a:t>; </a:t>
                </a:r>
                <a:r>
                  <a:rPr lang="zh-CN" altLang="zh-CN" sz="2400" dirty="0"/>
                  <a:t>若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zh-CN" sz="2400" dirty="0"/>
                  <a:t>, </a:t>
                </a:r>
                <a:r>
                  <a:rPr lang="zh-CN" altLang="zh-CN" sz="2400" dirty="0"/>
                  <a:t>则方程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+1=0</m:t>
                    </m:r>
                  </m:oMath>
                </a14:m>
                <a:r>
                  <a:rPr lang="zh-CN" altLang="zh-CN" sz="2400" dirty="0"/>
                  <a:t>无实根</a:t>
                </a:r>
                <a:r>
                  <a:rPr lang="en-US" altLang="zh-CN" sz="2400" dirty="0"/>
                  <a:t>, </a:t>
                </a:r>
                <a:r>
                  <a:rPr lang="zh-CN" altLang="zh-CN" sz="2400" dirty="0"/>
                  <a:t>即矩阵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zh-CN" sz="2400" dirty="0"/>
                  <a:t>在数域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zh-CN" altLang="zh-CN" sz="2400" dirty="0"/>
                  <a:t>上无特征值</a:t>
                </a:r>
                <a:r>
                  <a:rPr lang="en-US" altLang="zh-CN" sz="2400" dirty="0"/>
                  <a:t>. </a:t>
                </a:r>
                <a:r>
                  <a:rPr lang="zh-CN" altLang="zh-CN" sz="2400" dirty="0"/>
                  <a:t>因此</a:t>
                </a:r>
                <a:r>
                  <a:rPr lang="en-US" altLang="zh-CN" sz="2400" dirty="0"/>
                  <a:t>, </a:t>
                </a:r>
                <a:r>
                  <a:rPr lang="zh-CN" altLang="zh-CN" sz="2400" b="1" dirty="0"/>
                  <a:t>矩阵的特征值依赖于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zh-CN" altLang="zh-CN" sz="2400" b="1" dirty="0"/>
                  <a:t>所在的数域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sz="2400" dirty="0"/>
                  <a:t> </a:t>
                </a:r>
                <a:endParaRPr lang="en-US" altLang="zh-CN" sz="2800" dirty="0"/>
              </a:p>
              <a:p>
                <a:pPr algn="just">
                  <a:lnSpc>
                    <a:spcPct val="120000"/>
                  </a:lnSpc>
                </a:pPr>
                <a:r>
                  <a:rPr lang="zh-CN" altLang="zh-CN" sz="2400" b="1" dirty="0">
                    <a:solidFill>
                      <a:srgbClr val="0000FF"/>
                    </a:solidFill>
                  </a:rPr>
                  <a:t>注</a:t>
                </a:r>
                <a:r>
                  <a:rPr lang="en-US" altLang="zh-CN" sz="2400" b="1" dirty="0">
                    <a:solidFill>
                      <a:srgbClr val="0000FF"/>
                    </a:solidFill>
                  </a:rPr>
                  <a:t>5</a:t>
                </a:r>
                <a:r>
                  <a:rPr lang="zh-CN" altLang="zh-CN" sz="2400" b="1" dirty="0">
                    <a:solidFill>
                      <a:srgbClr val="0000FF"/>
                    </a:solidFill>
                  </a:rPr>
                  <a:t>：</a:t>
                </a:r>
                <a:r>
                  <a:rPr lang="zh-CN" altLang="zh-CN" sz="2400" dirty="0"/>
                  <a:t>由一元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zh-CN" sz="2400" dirty="0"/>
                  <a:t>次多项式方程在复数域内有且仅有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zh-CN" sz="2400" dirty="0"/>
                  <a:t>个根知</a:t>
                </a:r>
                <a:r>
                  <a:rPr lang="zh-CN" altLang="en-US" sz="2400" dirty="0"/>
                  <a:t>（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代数基本定理</a:t>
                </a:r>
                <a:r>
                  <a:rPr lang="zh-CN" altLang="en-US" sz="2400" dirty="0"/>
                  <a:t>）</a:t>
                </a:r>
                <a:r>
                  <a:rPr lang="en-US" altLang="zh-CN" sz="24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zh-CN" sz="2400" dirty="0"/>
                  <a:t>阶矩阵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zh-CN" sz="2400" dirty="0"/>
                  <a:t>在复数域内必有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zh-CN" sz="2400" dirty="0"/>
                  <a:t>个特征值</a:t>
                </a:r>
                <a:r>
                  <a:rPr lang="en-US" altLang="zh-CN" sz="2400" dirty="0"/>
                  <a:t>, </a:t>
                </a:r>
                <a:r>
                  <a:rPr lang="zh-CN" altLang="zh-CN" sz="2400" dirty="0"/>
                  <a:t>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/>
                  <a:t>, </a:t>
                </a:r>
                <a:r>
                  <a:rPr lang="zh-CN" altLang="zh-CN" sz="2400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2400" dirty="0"/>
                  <a:t>作为特征方程根的重数</a:t>
                </a:r>
                <a:r>
                  <a:rPr lang="en-US" altLang="zh-CN" sz="2400" dirty="0"/>
                  <a:t>, </a:t>
                </a:r>
                <a:r>
                  <a:rPr lang="zh-CN" altLang="zh-CN" sz="2400" dirty="0"/>
                  <a:t>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2400" dirty="0"/>
                  <a:t>的</a:t>
                </a:r>
                <a:r>
                  <a:rPr lang="zh-CN" altLang="zh-CN" sz="2400" b="1" dirty="0"/>
                  <a:t>代数重数</a:t>
                </a:r>
                <a:r>
                  <a:rPr lang="en-US" altLang="zh-CN" sz="2400" dirty="0"/>
                  <a:t>.</a:t>
                </a:r>
                <a:endParaRPr lang="zh-CN" altLang="zh-CN" sz="2400" dirty="0"/>
              </a:p>
              <a:p>
                <a:pPr algn="just"/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199016"/>
                <a:ext cx="7886700" cy="5324876"/>
              </a:xfrm>
              <a:prstGeom prst="rect">
                <a:avLst/>
              </a:prstGeom>
              <a:blipFill rotWithShape="0">
                <a:blip r:embed="rId2"/>
                <a:stretch>
                  <a:fillRect l="-1623" t="-1489" r="-1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09933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第二章 线性映射与矩阵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特征值与特征向量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1" y="1199016"/>
                <a:ext cx="7886700" cy="53248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zh-CN" altLang="zh-CN" sz="2800" b="1" dirty="0">
                    <a:solidFill>
                      <a:srgbClr val="0000FF"/>
                    </a:solidFill>
                  </a:rPr>
                  <a:t>定理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2.4.1 </a:t>
                </a:r>
                <a:r>
                  <a:rPr lang="zh-CN" altLang="zh-CN" sz="2800" dirty="0"/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zh-CN" sz="2800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zh-CN" sz="2800" dirty="0"/>
                  <a:t>的特征值</a:t>
                </a:r>
                <a:r>
                  <a:rPr lang="en-US" altLang="zh-CN" sz="2800" dirty="0"/>
                  <a:t>, </a:t>
                </a:r>
                <a:r>
                  <a:rPr lang="zh-CN" altLang="zh-CN" sz="2800" dirty="0"/>
                  <a:t>则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zh-CN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          </m:t>
                      </m:r>
                      <m:nary>
                        <m:naryPr>
                          <m:chr m:val="∑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</m:e>
                      </m:nary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tr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sz="2400" dirty="0"/>
              </a:p>
              <a:p>
                <a:r>
                  <a:rPr lang="zh-CN" altLang="zh-CN" sz="2800" dirty="0"/>
                  <a:t>式中</a:t>
                </a:r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</a:rPr>
                      <m:t>tr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800" dirty="0"/>
                  <a:t>称为矩阵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zh-CN" sz="2800" dirty="0"/>
                  <a:t>的</a:t>
                </a:r>
                <a:r>
                  <a:rPr lang="zh-CN" altLang="zh-CN" sz="2800" b="1" dirty="0"/>
                  <a:t>迹</a:t>
                </a:r>
                <a:r>
                  <a:rPr lang="en-US" altLang="zh-CN" sz="2800" dirty="0"/>
                  <a:t>.</a:t>
                </a:r>
                <a:endParaRPr lang="zh-CN" altLang="zh-CN" sz="2800" dirty="0"/>
              </a:p>
              <a:p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199016"/>
                <a:ext cx="7886700" cy="5324876"/>
              </a:xfrm>
              <a:prstGeom prst="rect">
                <a:avLst/>
              </a:prstGeom>
              <a:blipFill rotWithShape="0">
                <a:blip r:embed="rId2"/>
                <a:stretch>
                  <a:fillRect l="-1623" t="-573" r="-15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46138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tint val="34118"/>
                <a:invGamma/>
              </a:schemeClr>
            </a:gs>
            <a:gs pos="50000">
              <a:schemeClr val="bg1"/>
            </a:gs>
            <a:gs pos="100000">
              <a:schemeClr val="bg1">
                <a:gamma/>
                <a:tint val="34118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第二章 线性映射与矩阵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特征值与特征向量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1" y="1199016"/>
                <a:ext cx="7886700" cy="53248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例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2.4.4 </a:t>
                </a:r>
                <a:r>
                  <a:rPr lang="zh-CN" altLang="zh-CN" sz="28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zh-CN" sz="2800" dirty="0"/>
                  <a:t>是可逆复方阵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zh-CN" sz="2800" dirty="0"/>
                  <a:t>的特征值</a:t>
                </a:r>
                <a:r>
                  <a:rPr lang="en-US" altLang="zh-CN" sz="2800" dirty="0"/>
                  <a:t>, </a:t>
                </a:r>
                <a:r>
                  <a:rPr lang="zh-CN" altLang="zh-CN" sz="2800" dirty="0"/>
                  <a:t>试证明</a:t>
                </a:r>
              </a:p>
              <a:p>
                <a:r>
                  <a:rPr lang="zh-CN" altLang="zh-CN" sz="2800" dirty="0"/>
                  <a:t>（</a:t>
                </a:r>
                <a:r>
                  <a:rPr lang="en-US" altLang="zh-CN" sz="2800" dirty="0"/>
                  <a:t>1</a:t>
                </a:r>
                <a:r>
                  <a:rPr lang="zh-CN" altLang="zh-CN" sz="2800" dirty="0"/>
                  <a:t>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zh-CN" sz="2800" dirty="0"/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zh-CN" sz="2800" dirty="0"/>
                  <a:t>的特征值</a:t>
                </a:r>
                <a:r>
                  <a:rPr lang="en-US" altLang="zh-CN" sz="2800" dirty="0"/>
                  <a:t>; </a:t>
                </a:r>
                <a:endParaRPr lang="zh-CN" altLang="zh-CN" sz="2800" dirty="0"/>
              </a:p>
              <a:p>
                <a:r>
                  <a:rPr lang="zh-CN" altLang="zh-CN" sz="2800" dirty="0"/>
                  <a:t>（</a:t>
                </a:r>
                <a:r>
                  <a:rPr lang="en-US" altLang="zh-CN" sz="2800" dirty="0"/>
                  <a:t>2</a:t>
                </a:r>
                <a:r>
                  <a:rPr lang="zh-CN" altLang="zh-CN" sz="2800" dirty="0"/>
                  <a:t>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|"/>
                        <m:endChr m:val="|"/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zh-CN" altLang="zh-CN" sz="2800" dirty="0"/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zh-CN" sz="2800" dirty="0"/>
                  <a:t>的特征值</a:t>
                </a:r>
                <a:r>
                  <a:rPr lang="en-US" altLang="zh-CN" sz="2800" dirty="0"/>
                  <a:t>.</a:t>
                </a:r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199016"/>
                <a:ext cx="7886700" cy="5324876"/>
              </a:xfrm>
              <a:prstGeom prst="rect">
                <a:avLst/>
              </a:prstGeom>
              <a:blipFill rotWithShape="0">
                <a:blip r:embed="rId3"/>
                <a:stretch>
                  <a:fillRect l="-1623" t="-14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85176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第二章 线性映射与矩阵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特征值与特征向量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1" y="1639887"/>
                <a:ext cx="7886700" cy="40914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rgbClr val="0000FF"/>
                    </a:solidFill>
                  </a:rPr>
                  <a:t>定义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2.4.3</a:t>
                </a:r>
                <a:r>
                  <a:rPr lang="zh-CN" altLang="zh-CN" sz="2800" dirty="0"/>
                  <a:t>（</a:t>
                </a:r>
                <a:r>
                  <a:rPr lang="zh-CN" altLang="zh-CN" sz="2800" b="1" dirty="0">
                    <a:solidFill>
                      <a:srgbClr val="0000FF"/>
                    </a:solidFill>
                  </a:rPr>
                  <a:t>特征子空间</a:t>
                </a:r>
                <a:r>
                  <a:rPr lang="zh-CN" altLang="zh-CN" sz="2800" dirty="0"/>
                  <a:t>）设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zh-CN" sz="2800" dirty="0"/>
                  <a:t>是矩阵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zh-CN" sz="2800" dirty="0"/>
                  <a:t>的一个特征值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zh-CN" sz="2800" dirty="0"/>
                  <a:t>定义集合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ℂ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d>
                            <m:dPr>
                              <m:begChr m:val="|"/>
                              <m:endChr m:val=""/>
                              <m:ctrlPr>
                                <a:rPr lang="zh-CN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r>
                  <a:rPr lang="zh-CN" altLang="zh-CN" sz="2800" dirty="0"/>
                  <a:t>则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zh-CN" altLang="zh-CN" sz="2800" dirty="0"/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zh-CN" sz="2800" dirty="0"/>
                  <a:t>的线性子空间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zh-CN" sz="2800" dirty="0"/>
                  <a:t>称为属于特征值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zh-CN" sz="2800" dirty="0"/>
                  <a:t>的</a:t>
                </a:r>
                <a:r>
                  <a:rPr lang="zh-CN" altLang="zh-CN" sz="2800" b="1" dirty="0">
                    <a:solidFill>
                      <a:srgbClr val="FF0000"/>
                    </a:solidFill>
                  </a:rPr>
                  <a:t>特征子空间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</a:rPr>
                      <m:t>dim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zh-CN" sz="2800" dirty="0"/>
                  <a:t>为特征值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zh-CN" sz="2800" dirty="0"/>
                  <a:t>的</a:t>
                </a:r>
                <a:r>
                  <a:rPr lang="zh-CN" altLang="zh-CN" sz="2800" b="1" dirty="0">
                    <a:solidFill>
                      <a:srgbClr val="FF0000"/>
                    </a:solidFill>
                  </a:rPr>
                  <a:t>几何重数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endParaRPr lang="en-US" altLang="zh-CN" sz="28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zh-CN" sz="2800" dirty="0">
                    <a:solidFill>
                      <a:srgbClr val="FF0000"/>
                    </a:solidFill>
                  </a:rPr>
                  <a:t>思考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:</a:t>
                </a:r>
                <a:r>
                  <a:rPr lang="zh-CN" altLang="zh-CN" sz="2800" dirty="0"/>
                  <a:t>特征值的几何重数</a:t>
                </a:r>
                <a:r>
                  <a:rPr lang="zh-CN" altLang="en-US" sz="2800" dirty="0"/>
                  <a:t>如何计算？</a:t>
                </a:r>
                <a:endParaRPr lang="en-US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639887"/>
                <a:ext cx="7886700" cy="4091441"/>
              </a:xfrm>
              <a:prstGeom prst="rect">
                <a:avLst/>
              </a:prstGeom>
              <a:blipFill>
                <a:blip r:embed="rId3"/>
                <a:stretch>
                  <a:fillRect l="-1623" t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66545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第二章 线性映射与矩阵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特征值与特征向量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74369" y="1746023"/>
                <a:ext cx="7953962" cy="44914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rgbClr val="0000FF"/>
                    </a:solidFill>
                  </a:rPr>
                  <a:t>注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6</a:t>
                </a:r>
                <a:r>
                  <a:rPr lang="en-US" altLang="zh-CN" sz="2800" b="1" dirty="0">
                    <a:solidFill>
                      <a:srgbClr val="0000FF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:</a:t>
                </a:r>
                <a:r>
                  <a:rPr lang="zh-CN" altLang="zh-CN" sz="2800" dirty="0"/>
                  <a:t>特征子空间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zh-CN" altLang="zh-CN" sz="2800" dirty="0"/>
                  <a:t>是齐次线性方程组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zh-CN" sz="2800" dirty="0"/>
                  <a:t>的解空间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zh-CN" sz="2800" dirty="0"/>
                  <a:t>是矩阵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800" dirty="0"/>
                  <a:t> </a:t>
                </a:r>
                <a:r>
                  <a:rPr lang="zh-CN" altLang="zh-CN" sz="2800" dirty="0"/>
                  <a:t>的零空间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  <a:endParaRPr lang="zh-CN" altLang="zh-CN" sz="28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algn="just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𝑟𝑎𝑛𝑘</m:t>
                      </m:r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b="1" dirty="0">
                  <a:solidFill>
                    <a:srgbClr val="FF0000"/>
                  </a:solidFill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rgbClr val="0000FF"/>
                    </a:solidFill>
                  </a:rPr>
                  <a:t>注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7: </a:t>
                </a:r>
                <a:r>
                  <a:rPr lang="zh-CN" altLang="zh-CN" sz="2800" dirty="0"/>
                  <a:t>矩阵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的</a:t>
                </a:r>
                <a:r>
                  <a:rPr lang="zh-CN" altLang="zh-CN" sz="2800" dirty="0"/>
                  <a:t>特征值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2800" dirty="0"/>
                  <a:t>作为特征方程根的重数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zh-CN" sz="2800" dirty="0"/>
                  <a:t>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2800" dirty="0"/>
                  <a:t>的</a:t>
                </a:r>
                <a:r>
                  <a:rPr lang="zh-CN" altLang="zh-CN" sz="2800" b="1" dirty="0">
                    <a:solidFill>
                      <a:srgbClr val="FF0000"/>
                    </a:solidFill>
                  </a:rPr>
                  <a:t>代数重数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  <a:endParaRPr lang="zh-CN" altLang="zh-CN" sz="28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/>
                  <a:t>    </a:t>
                </a:r>
                <a:endParaRPr lang="en-US" altLang="zh-CN" sz="280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/>
                  <a:t>矩阵的同一特征值</a:t>
                </a:r>
                <a:r>
                  <a:rPr lang="en-US" altLang="zh-CN" sz="2800" dirty="0"/>
                  <a:t>:   </a:t>
                </a:r>
                <a:r>
                  <a:rPr lang="zh-CN" altLang="zh-CN" sz="2800" dirty="0"/>
                  <a:t>几何重数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CN" altLang="zh-CN" sz="2800" dirty="0"/>
                  <a:t>代数重数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69" y="1746023"/>
                <a:ext cx="7953962" cy="4491491"/>
              </a:xfrm>
              <a:prstGeom prst="rect">
                <a:avLst/>
              </a:prstGeom>
              <a:blipFill>
                <a:blip r:embed="rId3"/>
                <a:stretch>
                  <a:fillRect l="-1610" t="-950" r="-16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071153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tint val="34118"/>
                <a:invGamma/>
              </a:schemeClr>
            </a:gs>
            <a:gs pos="50000">
              <a:schemeClr val="bg1"/>
            </a:gs>
            <a:gs pos="100000">
              <a:schemeClr val="bg1">
                <a:gamma/>
                <a:tint val="34118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第二章 线性映射与矩阵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特征值与特征向量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0" y="1199016"/>
                <a:ext cx="8024301" cy="53248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zh-CN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例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2.4.5 </a:t>
                </a:r>
                <a:r>
                  <a:rPr lang="zh-CN" altLang="zh-CN" sz="2800" dirty="0"/>
                  <a:t>求如下矩阵特征值的代数重数和几何重数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800" b="1" dirty="0">
                  <a:solidFill>
                    <a:srgbClr val="0000FF"/>
                  </a:solidFill>
                </a:endParaRPr>
              </a:p>
              <a:p>
                <a:pPr algn="just"/>
                <a:r>
                  <a:rPr lang="zh-CN" altLang="en-US" sz="2800" b="1" dirty="0"/>
                  <a:t>代数重数都是</a:t>
                </a:r>
                <a:r>
                  <a:rPr lang="en-US" altLang="zh-CN" sz="2800" b="1" dirty="0"/>
                  <a:t>3</a:t>
                </a:r>
              </a:p>
              <a:p>
                <a:pPr algn="just"/>
                <a:r>
                  <a:rPr lang="zh-CN" altLang="en-US" sz="2800" b="1" dirty="0"/>
                  <a:t>几何重数分别是</a:t>
                </a:r>
                <a:r>
                  <a:rPr lang="en-US" altLang="zh-CN" sz="2800" b="1" dirty="0"/>
                  <a:t>3</a:t>
                </a:r>
                <a:r>
                  <a:rPr lang="zh-CN" altLang="en-US" sz="2800" b="1" dirty="0"/>
                  <a:t>、</a:t>
                </a:r>
                <a:r>
                  <a:rPr lang="en-US" altLang="zh-CN" sz="2800" b="1" dirty="0"/>
                  <a:t>2</a:t>
                </a:r>
                <a:r>
                  <a:rPr lang="zh-CN" altLang="en-US" sz="2800" b="1" dirty="0"/>
                  <a:t>、</a:t>
                </a:r>
                <a:r>
                  <a:rPr lang="en-US" altLang="zh-CN" sz="2800" b="1" dirty="0"/>
                  <a:t>1</a:t>
                </a:r>
              </a:p>
              <a:p>
                <a:pPr algn="just"/>
                <a:endParaRPr lang="en-US" altLang="zh-CN" sz="2800" b="1" dirty="0">
                  <a:solidFill>
                    <a:srgbClr val="0000FF"/>
                  </a:solidFill>
                </a:endParaRPr>
              </a:p>
              <a:p>
                <a:pPr algn="just"/>
                <a:endParaRPr lang="zh-CN" altLang="zh-CN" sz="2800" dirty="0"/>
              </a:p>
              <a:p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0" y="1199016"/>
                <a:ext cx="8024301" cy="5324876"/>
              </a:xfrm>
              <a:prstGeom prst="rect">
                <a:avLst/>
              </a:prstGeom>
              <a:blipFill>
                <a:blip r:embed="rId3"/>
                <a:stretch>
                  <a:fillRect l="-1596" t="-1489" r="-15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09065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第二章 线性映射与矩阵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特征值与特征向量</a:t>
            </a: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627330" y="1199016"/>
            <a:ext cx="8024301" cy="53248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None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zh-CN" altLang="zh-CN" sz="2800" b="1" dirty="0">
                <a:solidFill>
                  <a:srgbClr val="0000FF"/>
                </a:solidFill>
              </a:rPr>
              <a:t>定理</a:t>
            </a:r>
            <a:r>
              <a:rPr lang="en-US" altLang="zh-CN" sz="2800" b="1" dirty="0">
                <a:solidFill>
                  <a:srgbClr val="0000FF"/>
                </a:solidFill>
              </a:rPr>
              <a:t>2.4.2 </a:t>
            </a:r>
            <a:r>
              <a:rPr lang="zh-CN" altLang="zh-CN" sz="2800" dirty="0"/>
              <a:t>复方阵的任一特征值的几何重数不超过它的代数重数</a:t>
            </a:r>
            <a:r>
              <a:rPr lang="en-US" altLang="zh-CN" sz="2800" dirty="0"/>
              <a:t>.</a:t>
            </a:r>
            <a:endParaRPr lang="zh-CN" altLang="zh-CN" sz="2800" dirty="0"/>
          </a:p>
          <a:p>
            <a:pPr algn="just"/>
            <a:endParaRPr lang="en-US" altLang="zh-CN" sz="2800" dirty="0"/>
          </a:p>
          <a:p>
            <a:pPr algn="just"/>
            <a:r>
              <a:rPr lang="zh-CN" altLang="en-US" sz="2800" dirty="0"/>
              <a:t>若</a:t>
            </a:r>
            <a:r>
              <a:rPr lang="zh-CN" altLang="zh-CN" sz="2800" dirty="0"/>
              <a:t>复方阵的任一特征值的几何重数</a:t>
            </a:r>
            <a:r>
              <a:rPr lang="zh-CN" altLang="en-US" sz="2800" dirty="0"/>
              <a:t>等于</a:t>
            </a:r>
            <a:r>
              <a:rPr lang="zh-CN" altLang="zh-CN" sz="2800" dirty="0"/>
              <a:t>它的代数重数</a:t>
            </a:r>
            <a:r>
              <a:rPr lang="zh-CN" altLang="en-US" sz="2800" dirty="0"/>
              <a:t>，则矩阵可相似对角化，反之亦成立</a:t>
            </a:r>
            <a:endParaRPr lang="zh-CN" altLang="zh-CN" sz="2800" dirty="0"/>
          </a:p>
          <a:p>
            <a:pPr algn="just"/>
            <a:endParaRPr lang="zh-CN" altLang="zh-CN" sz="2800" dirty="0"/>
          </a:p>
          <a:p>
            <a:endParaRPr lang="zh-CN" altLang="zh-CN" sz="2800" dirty="0"/>
          </a:p>
          <a:p>
            <a:pPr>
              <a:lnSpc>
                <a:spcPct val="120000"/>
              </a:lnSpc>
            </a:pPr>
            <a:endParaRPr lang="zh-CN" altLang="zh-CN" sz="2800" dirty="0"/>
          </a:p>
          <a:p>
            <a:pPr>
              <a:lnSpc>
                <a:spcPct val="120000"/>
              </a:lnSpc>
            </a:pPr>
            <a:endParaRPr lang="zh-CN" altLang="zh-CN" sz="2800" dirty="0"/>
          </a:p>
          <a:p>
            <a:pPr>
              <a:lnSpc>
                <a:spcPct val="120000"/>
              </a:lnSpc>
            </a:pP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12503330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tint val="34118"/>
                <a:invGamma/>
              </a:schemeClr>
            </a:gs>
            <a:gs pos="50000">
              <a:schemeClr val="bg1"/>
            </a:gs>
            <a:gs pos="100000">
              <a:schemeClr val="bg1">
                <a:gamma/>
                <a:tint val="34118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第二章 线性映射与矩阵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特征值与特征向量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0" y="1199016"/>
                <a:ext cx="8024301" cy="53248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zh-CN" sz="2800" b="1" dirty="0">
                    <a:solidFill>
                      <a:srgbClr val="0000FF"/>
                    </a:solidFill>
                  </a:rPr>
                  <a:t>命题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2.4.1 </a:t>
                </a:r>
                <a:r>
                  <a:rPr lang="zh-CN" altLang="zh-CN" sz="2800" dirty="0"/>
                  <a:t>若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zh-CN" sz="2800" dirty="0"/>
                  <a:t>阶方阵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zh-CN" sz="2800" dirty="0"/>
                  <a:t>与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zh-CN" sz="2800" dirty="0"/>
                  <a:t>相似</a:t>
                </a:r>
                <a:r>
                  <a:rPr lang="en-US" altLang="zh-CN" sz="2800" dirty="0"/>
                  <a:t>, </a:t>
                </a:r>
                <a:r>
                  <a:rPr lang="zh-CN" altLang="zh-CN" sz="2800" dirty="0"/>
                  <a:t>则</a:t>
                </a:r>
              </a:p>
              <a:p>
                <a:r>
                  <a:rPr lang="zh-CN" altLang="zh-CN" sz="2800" dirty="0"/>
                  <a:t>（</a:t>
                </a:r>
                <a:r>
                  <a:rPr lang="en-US" altLang="zh-CN" sz="2800" dirty="0"/>
                  <a:t>1</a:t>
                </a:r>
                <a:r>
                  <a:rPr lang="zh-CN" altLang="zh-CN" sz="2800" dirty="0"/>
                  <a:t>）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zh-CN" sz="2800" dirty="0"/>
                  <a:t>与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zh-CN" sz="2800" dirty="0"/>
                  <a:t>有相同的特征多项式与特征值</a:t>
                </a:r>
                <a:r>
                  <a:rPr lang="en-US" altLang="zh-CN" sz="2800" dirty="0"/>
                  <a:t>;</a:t>
                </a:r>
                <a:endParaRPr lang="zh-CN" altLang="zh-CN" sz="2800" dirty="0"/>
              </a:p>
              <a:p>
                <a:r>
                  <a:rPr lang="zh-CN" altLang="zh-CN" sz="2800" dirty="0"/>
                  <a:t>（</a:t>
                </a:r>
                <a:r>
                  <a:rPr lang="en-US" altLang="zh-CN" sz="2800" dirty="0"/>
                  <a:t>2</a:t>
                </a:r>
                <a:r>
                  <a:rPr lang="zh-CN" altLang="zh-CN" sz="2800" dirty="0"/>
                  <a:t>）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zh-CN" sz="2800" dirty="0"/>
                  <a:t>与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zh-CN" sz="2800" dirty="0"/>
                  <a:t>有相同的秩与行列式</a:t>
                </a:r>
                <a:r>
                  <a:rPr lang="en-US" altLang="zh-CN" sz="2800" dirty="0"/>
                  <a:t>; </a:t>
                </a:r>
                <a:endParaRPr lang="zh-CN" altLang="zh-CN" sz="2800" dirty="0"/>
              </a:p>
              <a:p>
                <a:r>
                  <a:rPr lang="zh-CN" altLang="zh-CN" sz="2800" dirty="0"/>
                  <a:t>（</a:t>
                </a:r>
                <a:r>
                  <a:rPr lang="en-US" altLang="zh-CN" sz="2800" dirty="0"/>
                  <a:t>3</a:t>
                </a:r>
                <a:r>
                  <a:rPr lang="zh-CN" altLang="zh-CN" sz="2800" dirty="0"/>
                  <a:t>）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zh-CN" sz="2800" dirty="0"/>
                  <a:t>与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zh-CN" sz="2800" dirty="0"/>
                  <a:t>有相同的迹</a:t>
                </a:r>
                <a:r>
                  <a:rPr lang="en-US" altLang="zh-CN" sz="2800" dirty="0"/>
                  <a:t>.          </a:t>
                </a:r>
                <a:r>
                  <a:rPr lang="zh-CN" altLang="zh-CN" sz="2800" b="1" dirty="0">
                    <a:solidFill>
                      <a:srgbClr val="FF0000"/>
                    </a:solidFill>
                  </a:rPr>
                  <a:t>迹</a:t>
                </a:r>
                <a:r>
                  <a:rPr lang="zh-CN" altLang="en-US" sz="2800" b="1" dirty="0">
                    <a:solidFill>
                      <a:srgbClr val="FF0000"/>
                    </a:solidFill>
                  </a:rPr>
                  <a:t>等于特征值的和</a:t>
                </a:r>
                <a:endParaRPr lang="zh-CN" altLang="zh-CN" sz="2800" b="1" dirty="0">
                  <a:solidFill>
                    <a:srgbClr val="FF0000"/>
                  </a:solidFill>
                </a:endParaRPr>
              </a:p>
              <a:p>
                <a:endParaRPr lang="en-US" altLang="zh-CN" sz="2800" b="1" dirty="0">
                  <a:solidFill>
                    <a:srgbClr val="0000FF"/>
                  </a:solidFill>
                </a:endParaRPr>
              </a:p>
              <a:p>
                <a:r>
                  <a:rPr lang="zh-CN" altLang="zh-CN" sz="2800" b="1" dirty="0">
                    <a:solidFill>
                      <a:srgbClr val="0000FF"/>
                    </a:solidFill>
                  </a:rPr>
                  <a:t>注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8</a:t>
                </a:r>
                <a:r>
                  <a:rPr lang="zh-CN" altLang="zh-CN" sz="2800" b="1" dirty="0">
                    <a:solidFill>
                      <a:srgbClr val="0000FF"/>
                    </a:solidFill>
                  </a:rPr>
                  <a:t>：</a:t>
                </a:r>
                <a:r>
                  <a:rPr lang="zh-CN" altLang="zh-CN" sz="2800" dirty="0"/>
                  <a:t>线性变换的矩阵的特征多项式与基的选取无关</a:t>
                </a:r>
                <a:r>
                  <a:rPr lang="en-US" altLang="zh-CN" sz="2800" dirty="0"/>
                  <a:t>, </a:t>
                </a:r>
                <a:r>
                  <a:rPr lang="zh-CN" altLang="zh-CN" sz="2800" dirty="0"/>
                  <a:t>它直接由线性变换决定</a:t>
                </a:r>
                <a:r>
                  <a:rPr lang="en-US" altLang="zh-CN" sz="2800" dirty="0"/>
                  <a:t>, </a:t>
                </a:r>
                <a:r>
                  <a:rPr lang="zh-CN" altLang="zh-CN" sz="2800" dirty="0"/>
                  <a:t>故可称之为</a:t>
                </a:r>
                <a:r>
                  <a:rPr lang="zh-CN" altLang="zh-CN" sz="2800" b="1" dirty="0">
                    <a:solidFill>
                      <a:srgbClr val="FF0000"/>
                    </a:solidFill>
                  </a:rPr>
                  <a:t>线性变换的特征多项</a:t>
                </a:r>
                <a:r>
                  <a:rPr lang="zh-CN" altLang="zh-CN" sz="2800" dirty="0">
                    <a:solidFill>
                      <a:srgbClr val="FF0000"/>
                    </a:solidFill>
                  </a:rPr>
                  <a:t>式</a:t>
                </a:r>
                <a:r>
                  <a:rPr lang="en-US" altLang="zh-CN" sz="2800" dirty="0"/>
                  <a:t>.</a:t>
                </a:r>
                <a:endParaRPr lang="zh-CN" altLang="zh-CN" sz="2800" dirty="0"/>
              </a:p>
              <a:p>
                <a:pPr algn="just"/>
                <a:endParaRPr lang="zh-CN" altLang="zh-CN" sz="2800" dirty="0"/>
              </a:p>
              <a:p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0" y="1199016"/>
                <a:ext cx="8024301" cy="5324876"/>
              </a:xfrm>
              <a:prstGeom prst="rect">
                <a:avLst/>
              </a:prstGeom>
              <a:blipFill>
                <a:blip r:embed="rId3"/>
                <a:stretch>
                  <a:fillRect l="-1596" t="-14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41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tint val="34118"/>
                <a:invGamma/>
              </a:schemeClr>
            </a:gs>
            <a:gs pos="50000">
              <a:schemeClr val="bg1"/>
            </a:gs>
            <a:gs pos="100000">
              <a:schemeClr val="bg1">
                <a:gamma/>
                <a:tint val="34118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第二章 线性映射与矩阵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特征值与特征向量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0" y="1199016"/>
                <a:ext cx="8024301" cy="53248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zh-CN" altLang="zh-CN" sz="2800" b="1" dirty="0">
                    <a:solidFill>
                      <a:srgbClr val="0000FF"/>
                    </a:solidFill>
                  </a:rPr>
                  <a:t>定理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2.4.3 </a:t>
                </a:r>
                <a:r>
                  <a:rPr lang="zh-CN" altLang="zh-CN" sz="2800" dirty="0"/>
                  <a:t>矩阵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zh-CN" sz="2800" dirty="0"/>
                  <a:t>的属于不同特征值的特征向量线性无关</a:t>
                </a:r>
                <a:r>
                  <a:rPr lang="en-US" altLang="zh-CN" sz="2800" dirty="0"/>
                  <a:t>.</a:t>
                </a:r>
                <a:endParaRPr lang="zh-CN" altLang="zh-CN" sz="2800" dirty="0"/>
              </a:p>
              <a:p>
                <a:pPr algn="just"/>
                <a:endParaRPr lang="zh-CN" altLang="zh-CN" sz="2800" dirty="0"/>
              </a:p>
              <a:p>
                <a:pPr algn="just"/>
                <a:r>
                  <a:rPr lang="zh-CN" altLang="zh-CN" sz="2800" b="1" dirty="0">
                    <a:solidFill>
                      <a:srgbClr val="0000FF"/>
                    </a:solidFill>
                  </a:rPr>
                  <a:t>注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9</a:t>
                </a:r>
                <a:r>
                  <a:rPr lang="zh-CN" altLang="zh-CN" sz="2800" b="1" dirty="0">
                    <a:solidFill>
                      <a:srgbClr val="0000FF"/>
                    </a:solidFill>
                  </a:rPr>
                  <a:t>：</a:t>
                </a:r>
                <a:r>
                  <a:rPr lang="zh-CN" altLang="zh-CN" dirty="0"/>
                  <a:t>形如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zh-CN" dirty="0"/>
                  <a:t>的矩阵称为</a:t>
                </a:r>
                <a:r>
                  <a:rPr lang="en-US" altLang="zh-CN" dirty="0" err="1"/>
                  <a:t>Vardermonde</a:t>
                </a:r>
                <a:r>
                  <a:rPr lang="zh-CN" altLang="zh-CN" dirty="0"/>
                  <a:t>矩阵</a:t>
                </a:r>
                <a:r>
                  <a:rPr lang="en-US" altLang="zh-CN" dirty="0"/>
                  <a:t>, </a:t>
                </a:r>
                <a:r>
                  <a:rPr lang="zh-CN" altLang="zh-CN" dirty="0"/>
                  <a:t>它的行列式称为</a:t>
                </a:r>
                <a:r>
                  <a:rPr lang="en-US" altLang="zh-CN" dirty="0" err="1"/>
                  <a:t>Vardermonde</a:t>
                </a:r>
                <a:r>
                  <a:rPr lang="zh-CN" altLang="zh-CN" dirty="0"/>
                  <a:t>行列式</a:t>
                </a:r>
                <a:r>
                  <a:rPr lang="en-US" altLang="zh-CN" dirty="0"/>
                  <a:t>.</a:t>
                </a:r>
              </a:p>
              <a:p>
                <a:pPr algn="just"/>
                <a:endParaRPr lang="en-US" altLang="zh-CN" dirty="0"/>
              </a:p>
              <a:p>
                <a:pPr algn="just"/>
                <a:endParaRPr lang="zh-CN" altLang="zh-CN" dirty="0"/>
              </a:p>
              <a:p>
                <a:endParaRPr lang="en-US" altLang="zh-CN" sz="2800" dirty="0"/>
              </a:p>
              <a:p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0" y="1199016"/>
                <a:ext cx="8024301" cy="5324876"/>
              </a:xfrm>
              <a:prstGeom prst="rect">
                <a:avLst/>
              </a:prstGeom>
              <a:blipFill>
                <a:blip r:embed="rId3"/>
                <a:stretch>
                  <a:fillRect l="-1824" t="-1489" r="-17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36496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CAA99008-7D6A-4106-9F57-D0EECFF7F5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8973" y="1319102"/>
                <a:ext cx="7886700" cy="49292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zh-CN" sz="2800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sz="2800" dirty="0"/>
                  <a:t>的基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 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</a:rPr>
                  <a:t>满足</a:t>
                </a:r>
                <a:endParaRPr lang="en-US" altLang="zh-CN" sz="28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                  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𝜺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endChr m:val="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=1,⋯, </m:t>
                    </m:r>
                    <m:d>
                      <m:dPr>
                        <m:begChr m:val="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 </a:t>
                </a:r>
                <a:r>
                  <a:rPr lang="zh-CN" altLang="en-US" sz="2000" b="1" dirty="0">
                    <a:solidFill>
                      <a:srgbClr val="0000FF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只伸缩，无旋转</a:t>
                </a:r>
                <a:endParaRPr lang="en-US" altLang="zh-CN" sz="2000" b="1" dirty="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zh-CN" sz="2800" dirty="0"/>
                  <a:t>则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zh-CN" sz="2800" dirty="0"/>
                  <a:t>在基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zh-CN" sz="2800" dirty="0"/>
                  <a:t>下的矩阵为对角</a:t>
                </a:r>
                <a:r>
                  <a:rPr lang="zh-CN" altLang="en-US" sz="2800" dirty="0"/>
                  <a:t>形矩阵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zh-CN" altLang="zh-CN" sz="28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8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zh-CN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CAA99008-7D6A-4106-9F57-D0EECFF7F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73" y="1319102"/>
                <a:ext cx="7886700" cy="4929282"/>
              </a:xfrm>
              <a:prstGeom prst="rect">
                <a:avLst/>
              </a:prstGeom>
              <a:blipFill>
                <a:blip r:embed="rId3"/>
                <a:stretch>
                  <a:fillRect l="-1546" t="-8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第二章 线性映射与矩阵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特征值与特征向量</a:t>
            </a:r>
          </a:p>
        </p:txBody>
      </p:sp>
    </p:spTree>
    <p:extLst>
      <p:ext uri="{BB962C8B-B14F-4D97-AF65-F5344CB8AC3E}">
        <p14:creationId xmlns:p14="http://schemas.microsoft.com/office/powerpoint/2010/main" val="25754527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内容占位符 2"/>
          <p:cNvSpPr txBox="1">
            <a:spLocks/>
          </p:cNvSpPr>
          <p:nvPr/>
        </p:nvSpPr>
        <p:spPr>
          <a:xfrm>
            <a:off x="627330" y="1199016"/>
            <a:ext cx="8024301" cy="53248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None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</a:rPr>
              <a:t>幂法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</a:rPr>
              <a:t>: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</a:rPr>
              <a:t> </a:t>
            </a:r>
            <a:r>
              <a:rPr lang="zh-CN" altLang="en-US" sz="2800" dirty="0">
                <a:latin typeface="黑体" panose="02010609060101010101" pitchFamily="49" charset="-122"/>
              </a:rPr>
              <a:t>（</a:t>
            </a:r>
            <a:r>
              <a:rPr lang="zh-CN" altLang="en-US" sz="2400" dirty="0">
                <a:latin typeface="黑体" panose="02010609060101010101" pitchFamily="49" charset="-122"/>
              </a:rPr>
              <a:t>简单、有时收敛速度慢）</a:t>
            </a:r>
            <a:endParaRPr lang="zh-CN" altLang="zh-CN" sz="2400" dirty="0">
              <a:latin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rgbClr val="0000FF"/>
                </a:solidFill>
              </a:rPr>
              <a:t>基本思想</a:t>
            </a:r>
            <a:r>
              <a:rPr lang="zh-CN" altLang="en-US" sz="2800" dirty="0"/>
              <a:t>：设</a:t>
            </a:r>
            <a:endParaRPr lang="en-US" altLang="zh-CN" sz="2800" dirty="0"/>
          </a:p>
          <a:p>
            <a:pPr>
              <a:lnSpc>
                <a:spcPct val="120000"/>
              </a:lnSpc>
            </a:pPr>
            <a:r>
              <a:rPr lang="zh-CN" altLang="en-US" sz="2800" dirty="0"/>
              <a:t>属于它们的特征向量                    线性无关（可作为    的基）</a:t>
            </a:r>
            <a:r>
              <a:rPr lang="en-US" altLang="zh-CN" sz="2800" dirty="0"/>
              <a:t>.</a:t>
            </a:r>
            <a:endParaRPr lang="zh-CN" altLang="zh-CN" sz="2800" dirty="0"/>
          </a:p>
          <a:p>
            <a:pPr>
              <a:lnSpc>
                <a:spcPct val="120000"/>
              </a:lnSpc>
            </a:pPr>
            <a:endParaRPr lang="zh-CN" altLang="zh-CN" sz="2800" dirty="0"/>
          </a:p>
          <a:p>
            <a:pPr>
              <a:lnSpc>
                <a:spcPct val="120000"/>
              </a:lnSpc>
            </a:pPr>
            <a:endParaRPr lang="zh-CN" altLang="zh-CN" sz="2800" dirty="0"/>
          </a:p>
          <a:p>
            <a:pPr>
              <a:lnSpc>
                <a:spcPct val="120000"/>
              </a:lnSpc>
            </a:pPr>
            <a:endParaRPr lang="zh-CN" altLang="zh-CN" sz="2800" dirty="0"/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4145B4E4-79F7-4164-97F3-A6C7E4ADE0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4520" y="1857289"/>
          <a:ext cx="1384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4" imgW="1384200" imgH="444240" progId="Equation.DSMT4">
                  <p:embed/>
                </p:oleObj>
              </mc:Choice>
              <mc:Fallback>
                <p:oleObj name="Equation" r:id="rId4" imgW="13842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74520" y="1857289"/>
                        <a:ext cx="13843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AEB68996-8D5A-4D65-9ABA-5814D2B910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1899496"/>
          <a:ext cx="3759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6" imgW="3759120" imgH="431640" progId="Equation.DSMT4">
                  <p:embed/>
                </p:oleObj>
              </mc:Choice>
              <mc:Fallback>
                <p:oleObj name="Equation" r:id="rId6" imgW="37591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72000" y="1899496"/>
                        <a:ext cx="37592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199C9873-C70A-45F9-896E-249DCDE242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0663" y="2454918"/>
          <a:ext cx="1752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8" imgW="1752480" imgH="431640" progId="Equation.DSMT4">
                  <p:embed/>
                </p:oleObj>
              </mc:Choice>
              <mc:Fallback>
                <p:oleObj name="Equation" r:id="rId8" imgW="17524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030663" y="2454918"/>
                        <a:ext cx="17526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1260EE22-3430-4294-B901-5B348CF0D2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1554" y="3070677"/>
          <a:ext cx="292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10" imgW="291960" imgH="304560" progId="Equation.DSMT4">
                  <p:embed/>
                </p:oleObj>
              </mc:Choice>
              <mc:Fallback>
                <p:oleObj name="Equation" r:id="rId10" imgW="2919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181554" y="3070677"/>
                        <a:ext cx="2921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>
            <a:extLst>
              <a:ext uri="{FF2B5EF4-FFF2-40B4-BE49-F238E27FC236}">
                <a16:creationId xmlns:a16="http://schemas.microsoft.com/office/drawing/2014/main" id="{4C72100B-E8C0-0C36-828E-1093354B11A2}"/>
              </a:ext>
            </a:extLst>
          </p:cNvPr>
          <p:cNvGrpSpPr/>
          <p:nvPr/>
        </p:nvGrpSpPr>
        <p:grpSpPr>
          <a:xfrm>
            <a:off x="1122363" y="3686120"/>
            <a:ext cx="6897687" cy="2355418"/>
            <a:chOff x="1122363" y="3686120"/>
            <a:chExt cx="6897687" cy="2355418"/>
          </a:xfrm>
        </p:grpSpPr>
        <p:graphicFrame>
          <p:nvGraphicFramePr>
            <p:cNvPr id="7" name="对象 6">
              <a:extLst>
                <a:ext uri="{FF2B5EF4-FFF2-40B4-BE49-F238E27FC236}">
                  <a16:creationId xmlns:a16="http://schemas.microsoft.com/office/drawing/2014/main" id="{816AD220-B03B-4F12-845C-500FFAE31A7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36396493"/>
                </p:ext>
              </p:extLst>
            </p:nvPr>
          </p:nvGraphicFramePr>
          <p:xfrm>
            <a:off x="1122363" y="3686120"/>
            <a:ext cx="2908300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" name="Equation" r:id="rId12" imgW="2908080" imgH="444240" progId="Equation.DSMT4">
                    <p:embed/>
                  </p:oleObj>
                </mc:Choice>
                <mc:Fallback>
                  <p:oleObj name="Equation" r:id="rId12" imgW="2908080" imgH="4442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1122363" y="3686120"/>
                          <a:ext cx="2908300" cy="444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对象 7">
              <a:extLst>
                <a:ext uri="{FF2B5EF4-FFF2-40B4-BE49-F238E27FC236}">
                  <a16:creationId xmlns:a16="http://schemas.microsoft.com/office/drawing/2014/main" id="{E0DD8B4F-F908-4F9D-B5B6-86596CBA038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5198829"/>
                </p:ext>
              </p:extLst>
            </p:nvPr>
          </p:nvGraphicFramePr>
          <p:xfrm>
            <a:off x="4197350" y="3729217"/>
            <a:ext cx="38227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0" name="Equation" r:id="rId14" imgW="3822480" imgH="431640" progId="Equation.DSMT4">
                    <p:embed/>
                  </p:oleObj>
                </mc:Choice>
                <mc:Fallback>
                  <p:oleObj name="Equation" r:id="rId14" imgW="3822480" imgH="431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4197350" y="3729217"/>
                          <a:ext cx="3822700" cy="431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8">
              <a:extLst>
                <a:ext uri="{FF2B5EF4-FFF2-40B4-BE49-F238E27FC236}">
                  <a16:creationId xmlns:a16="http://schemas.microsoft.com/office/drawing/2014/main" id="{411E97AC-AF00-4052-BE43-D0BE6E3ACB4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66918726"/>
                </p:ext>
              </p:extLst>
            </p:nvPr>
          </p:nvGraphicFramePr>
          <p:xfrm>
            <a:off x="1863270" y="4474262"/>
            <a:ext cx="49911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1" name="Equation" r:id="rId16" imgW="4991040" imgH="431640" progId="Equation.DSMT4">
                    <p:embed/>
                  </p:oleObj>
                </mc:Choice>
                <mc:Fallback>
                  <p:oleObj name="Equation" r:id="rId16" imgW="4991040" imgH="431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863270" y="4474262"/>
                          <a:ext cx="4991100" cy="431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>
              <a:extLst>
                <a:ext uri="{FF2B5EF4-FFF2-40B4-BE49-F238E27FC236}">
                  <a16:creationId xmlns:a16="http://schemas.microsoft.com/office/drawing/2014/main" id="{B6A3FD18-A7A6-4028-88E3-ECA82076608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40561498"/>
                </p:ext>
              </p:extLst>
            </p:nvPr>
          </p:nvGraphicFramePr>
          <p:xfrm>
            <a:off x="1790700" y="5558938"/>
            <a:ext cx="5562600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2" name="Equation" r:id="rId18" imgW="5562360" imgH="482400" progId="Equation.DSMT4">
                    <p:embed/>
                  </p:oleObj>
                </mc:Choice>
                <mc:Fallback>
                  <p:oleObj name="Equation" r:id="rId18" imgW="5562360" imgH="48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790700" y="5558938"/>
                          <a:ext cx="5562600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11">
              <a:extLst>
                <a:ext uri="{FF2B5EF4-FFF2-40B4-BE49-F238E27FC236}">
                  <a16:creationId xmlns:a16="http://schemas.microsoft.com/office/drawing/2014/main" id="{411E97AC-AF00-4052-BE43-D0BE6E3ACB4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79709362"/>
                </p:ext>
              </p:extLst>
            </p:nvPr>
          </p:nvGraphicFramePr>
          <p:xfrm>
            <a:off x="2481943" y="5207337"/>
            <a:ext cx="536120" cy="2779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3" name="Equation" r:id="rId20" imgW="342720" imgH="177480" progId="Equation.DSMT4">
                    <p:embed/>
                  </p:oleObj>
                </mc:Choice>
                <mc:Fallback>
                  <p:oleObj name="Equation" r:id="rId20" imgW="34272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481943" y="5207337"/>
                          <a:ext cx="536120" cy="2779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第二章 线性映射与矩阵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特征值与特征向量</a:t>
            </a:r>
          </a:p>
        </p:txBody>
      </p:sp>
    </p:spTree>
    <p:extLst>
      <p:ext uri="{BB962C8B-B14F-4D97-AF65-F5344CB8AC3E}">
        <p14:creationId xmlns:p14="http://schemas.microsoft.com/office/powerpoint/2010/main" val="18510310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BFF7475-01BC-45D3-A644-0EA2D4AAC870}"/>
              </a:ext>
            </a:extLst>
          </p:cNvPr>
          <p:cNvSpPr/>
          <p:nvPr/>
        </p:nvSpPr>
        <p:spPr bwMode="auto">
          <a:xfrm>
            <a:off x="3298371" y="2841172"/>
            <a:ext cx="351065" cy="528770"/>
          </a:xfrm>
          <a:prstGeom prst="rect">
            <a:avLst/>
          </a:prstGeom>
          <a:solidFill>
            <a:srgbClr val="CCFF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0992332-B2E3-4C67-BB17-EE5BDB311F9B}"/>
              </a:ext>
            </a:extLst>
          </p:cNvPr>
          <p:cNvSpPr/>
          <p:nvPr/>
        </p:nvSpPr>
        <p:spPr bwMode="auto">
          <a:xfrm>
            <a:off x="2001838" y="2759529"/>
            <a:ext cx="708705" cy="629462"/>
          </a:xfrm>
          <a:prstGeom prst="rect">
            <a:avLst/>
          </a:prstGeom>
          <a:solidFill>
            <a:srgbClr val="CCFF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charset="0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627330" y="1199016"/>
            <a:ext cx="8024301" cy="53248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None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endParaRPr lang="zh-CN" altLang="zh-CN" sz="2800" dirty="0"/>
          </a:p>
          <a:p>
            <a:pPr>
              <a:lnSpc>
                <a:spcPct val="120000"/>
              </a:lnSpc>
            </a:pPr>
            <a:endParaRPr lang="zh-CN" altLang="zh-CN" sz="2800" dirty="0"/>
          </a:p>
          <a:p>
            <a:pPr>
              <a:lnSpc>
                <a:spcPct val="120000"/>
              </a:lnSpc>
            </a:pPr>
            <a:endParaRPr lang="zh-CN" altLang="zh-CN" sz="2800" dirty="0"/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05BA5FBC-60E9-4098-894D-F2A1CD5635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4314" y="1448119"/>
          <a:ext cx="67945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4" imgW="6794280" imgH="1117440" progId="Equation.DSMT4">
                  <p:embed/>
                </p:oleObj>
              </mc:Choice>
              <mc:Fallback>
                <p:oleObj name="Equation" r:id="rId4" imgW="6794280" imgH="1117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54314" y="1448119"/>
                        <a:ext cx="6794500" cy="111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CC8E49EF-21FC-4F39-872E-1377521767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4314" y="2684141"/>
          <a:ext cx="2794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6" imgW="2793960" imgH="927000" progId="Equation.DSMT4">
                  <p:embed/>
                </p:oleObj>
              </mc:Choice>
              <mc:Fallback>
                <p:oleObj name="Equation" r:id="rId6" imgW="2793960" imgH="9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54314" y="2684141"/>
                        <a:ext cx="2794000" cy="92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D6309695-BB59-4A5E-B61A-B3B46E0C7D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8422" y="2906391"/>
          <a:ext cx="4483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8" imgW="4483080" imgH="482400" progId="Equation.DSMT4">
                  <p:embed/>
                </p:oleObj>
              </mc:Choice>
              <mc:Fallback>
                <p:oleObj name="Equation" r:id="rId8" imgW="44830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958422" y="2906391"/>
                        <a:ext cx="44831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FAD03CD6-9016-47C9-A26E-F709C1BF0F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7416" y="3791858"/>
          <a:ext cx="5651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10" imgW="5651280" imgH="457200" progId="Equation.DSMT4">
                  <p:embed/>
                </p:oleObj>
              </mc:Choice>
              <mc:Fallback>
                <p:oleObj name="Equation" r:id="rId10" imgW="56512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87416" y="3791858"/>
                        <a:ext cx="56515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B0B1585E-71E3-4E18-B96A-417EFBC07E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66838" y="4743904"/>
          <a:ext cx="2997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12" imgW="2997000" imgH="482400" progId="Equation.DSMT4">
                  <p:embed/>
                </p:oleObj>
              </mc:Choice>
              <mc:Fallback>
                <p:oleObj name="Equation" r:id="rId12" imgW="29970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366838" y="4743904"/>
                        <a:ext cx="29972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AC35F0FB-7D58-42A1-83DF-ACA2171328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79034" y="4757416"/>
          <a:ext cx="3657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Equation" r:id="rId14" imgW="3657600" imgH="482400" progId="Equation.DSMT4">
                  <p:embed/>
                </p:oleObj>
              </mc:Choice>
              <mc:Fallback>
                <p:oleObj name="Equation" r:id="rId14" imgW="36576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679034" y="4757416"/>
                        <a:ext cx="36576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3F1BC181-5294-4440-9CC8-60C804A132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66838" y="5650726"/>
          <a:ext cx="7264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quation" r:id="rId16" imgW="7264080" imgH="482400" progId="Equation.DSMT4">
                  <p:embed/>
                </p:oleObj>
              </mc:Choice>
              <mc:Fallback>
                <p:oleObj name="Equation" r:id="rId16" imgW="72640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366838" y="5650726"/>
                        <a:ext cx="72644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第二章 线性映射与矩阵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特征值与特征向量</a:t>
            </a:r>
          </a:p>
        </p:txBody>
      </p:sp>
    </p:spTree>
    <p:extLst>
      <p:ext uri="{BB962C8B-B14F-4D97-AF65-F5344CB8AC3E}">
        <p14:creationId xmlns:p14="http://schemas.microsoft.com/office/powerpoint/2010/main" val="126119197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内容占位符 2"/>
          <p:cNvSpPr txBox="1">
            <a:spLocks/>
          </p:cNvSpPr>
          <p:nvPr/>
        </p:nvSpPr>
        <p:spPr>
          <a:xfrm>
            <a:off x="627330" y="1199016"/>
            <a:ext cx="8024301" cy="53248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None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endParaRPr lang="zh-CN" altLang="zh-CN" sz="2800" dirty="0"/>
          </a:p>
          <a:p>
            <a:pPr>
              <a:lnSpc>
                <a:spcPct val="120000"/>
              </a:lnSpc>
            </a:pPr>
            <a:endParaRPr lang="zh-CN" altLang="zh-CN" sz="2800" dirty="0"/>
          </a:p>
          <a:p>
            <a:pPr>
              <a:lnSpc>
                <a:spcPct val="120000"/>
              </a:lnSpc>
            </a:pPr>
            <a:endParaRPr lang="zh-CN" altLang="zh-CN" sz="28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E35E50C-CB44-4F04-9603-9176515FF485}"/>
              </a:ext>
            </a:extLst>
          </p:cNvPr>
          <p:cNvSpPr/>
          <p:nvPr/>
        </p:nvSpPr>
        <p:spPr>
          <a:xfrm>
            <a:off x="627330" y="1381291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49" charset="-122"/>
              </a:rPr>
              <a:t>幂法</a:t>
            </a:r>
            <a:endParaRPr lang="zh-CN" altLang="en-US" dirty="0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9D6CF7DC-B9B4-40BA-A62F-A7A3B704D4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1825" y="2166938"/>
          <a:ext cx="601503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4" imgW="5867280" imgH="469800" progId="Equation.DSMT4">
                  <p:embed/>
                </p:oleObj>
              </mc:Choice>
              <mc:Fallback>
                <p:oleObj name="Equation" r:id="rId4" imgW="586728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1825" y="2166938"/>
                        <a:ext cx="6015038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960AED06-A553-4249-B8D1-900D36C846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7330" y="3022062"/>
          <a:ext cx="83312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6" imgW="8331120" imgH="1511280" progId="Equation.DSMT4">
                  <p:embed/>
                </p:oleObj>
              </mc:Choice>
              <mc:Fallback>
                <p:oleObj name="Equation" r:id="rId6" imgW="8331120" imgH="1511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27330" y="3022062"/>
                        <a:ext cx="8331200" cy="151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79499C63-D567-4D98-9DBD-7C014E3829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7330" y="5339443"/>
          <a:ext cx="7416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8" imgW="7416720" imgH="482400" progId="Equation.DSMT4">
                  <p:embed/>
                </p:oleObj>
              </mc:Choice>
              <mc:Fallback>
                <p:oleObj name="Equation" r:id="rId8" imgW="74167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27330" y="5339443"/>
                        <a:ext cx="74168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60E2CE80-E980-4889-9288-2AA10346966B}"/>
              </a:ext>
            </a:extLst>
          </p:cNvPr>
          <p:cNvCxnSpPr>
            <a:cxnSpLocks/>
          </p:cNvCxnSpPr>
          <p:nvPr/>
        </p:nvCxnSpPr>
        <p:spPr bwMode="auto">
          <a:xfrm>
            <a:off x="3318473" y="4404151"/>
            <a:ext cx="516226" cy="2747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7E232D80-669A-4080-B53F-FD1BBB12D6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29384" y="4533362"/>
          <a:ext cx="44688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10" imgW="4470120" imgH="444240" progId="Equation.DSMT4">
                  <p:embed/>
                </p:oleObj>
              </mc:Choice>
              <mc:Fallback>
                <p:oleObj name="Equation" r:id="rId10" imgW="44701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029384" y="4533362"/>
                        <a:ext cx="4468813" cy="444500"/>
                      </a:xfrm>
                      <a:prstGeom prst="rect">
                        <a:avLst/>
                      </a:prstGeom>
                      <a:gradFill>
                        <a:gsLst>
                          <a:gs pos="47000">
                            <a:srgbClr val="CCFF33"/>
                          </a:gs>
                          <a:gs pos="74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1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</a:gra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第二章 线性映射与矩阵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特征值与特征向量</a:t>
            </a:r>
          </a:p>
        </p:txBody>
      </p:sp>
    </p:spTree>
    <p:extLst>
      <p:ext uri="{BB962C8B-B14F-4D97-AF65-F5344CB8AC3E}">
        <p14:creationId xmlns:p14="http://schemas.microsoft.com/office/powerpoint/2010/main" val="16138425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0" y="1199016"/>
                <a:ext cx="8024301" cy="53248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例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2.4.6 </a:t>
                </a:r>
                <a:r>
                  <a:rPr lang="zh-CN" altLang="zh-CN" sz="28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</a:rPr>
                      <m:t>𝐴</m:t>
                    </m:r>
                    <m:r>
                      <a:rPr lang="en-US" altLang="zh-CN" sz="280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，</a:t>
                </a:r>
                <a:r>
                  <a:rPr lang="zh-CN" altLang="zh-CN" sz="2800" dirty="0"/>
                  <a:t>试利用幂法求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</a:rPr>
                      <m:t>𝐴</m:t>
                    </m:r>
                  </m:oMath>
                </a14:m>
                <a:r>
                  <a:rPr lang="zh-CN" altLang="zh-CN" sz="2800" dirty="0"/>
                  <a:t>的</a:t>
                </a:r>
                <a:r>
                  <a:rPr lang="zh-CN" altLang="en-US" sz="2800" dirty="0"/>
                  <a:t>模</a:t>
                </a:r>
                <a:r>
                  <a:rPr lang="zh-CN" altLang="zh-CN" sz="2800" dirty="0"/>
                  <a:t>最大的特征值及其特征向量的近似值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</a:p>
              <a:p>
                <a:pPr>
                  <a:spcBef>
                    <a:spcPts val="0"/>
                  </a:spcBef>
                </a:pPr>
                <a:r>
                  <a:rPr lang="zh-CN" altLang="en-US" sz="2200" dirty="0">
                    <a:solidFill>
                      <a:srgbClr val="0000FF"/>
                    </a:solidFill>
                  </a:rPr>
                  <a:t>  </a:t>
                </a:r>
                <a:endParaRPr lang="en-US" altLang="zh-CN" sz="2200" dirty="0">
                  <a:solidFill>
                    <a:srgbClr val="0000FF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zh-CN" altLang="en-US" sz="2200" dirty="0">
                    <a:solidFill>
                      <a:srgbClr val="0000FF"/>
                    </a:solidFill>
                  </a:rPr>
                  <a:t>   </a:t>
                </a:r>
                <a:r>
                  <a:rPr lang="zh-CN" altLang="en-US" sz="2800" dirty="0">
                    <a:solidFill>
                      <a:srgbClr val="0000FF"/>
                    </a:solidFill>
                  </a:rPr>
                  <a:t>取初始向量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1,0</m:t>
                            </m:r>
                          </m:e>
                        </m:d>
                      </m:e>
                      <m:sup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800" i="1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altLang="zh-CN" sz="2800" dirty="0"/>
                  <a:t>            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</a:rPr>
                      <m:t>𝐴</m:t>
                    </m:r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sz="2800" i="1">
                            <a:latin typeface="Cambria Math"/>
                          </a:rPr>
                          <m:t>(0)</m:t>
                        </m:r>
                      </m:sup>
                    </m:sSup>
                    <m:r>
                      <a:rPr lang="en-US" altLang="zh-CN" sz="28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800" i="1">
                                <a:latin typeface="Cambria Math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CN" sz="2800" i="1">
                                <a:latin typeface="Cambria Math"/>
                              </a:rPr>
                              <m:t>3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，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sz="2800" i="1">
                            <a:latin typeface="Cambria Math"/>
                          </a:rPr>
                          <m:t>(1)</m:t>
                        </m:r>
                      </m:sup>
                    </m:sSup>
                    <m:r>
                      <a:rPr lang="en-US" altLang="zh-CN" sz="28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800" i="1">
                                <a:latin typeface="Cambria Math"/>
                              </a:rPr>
                              <m:t>0.3333</m:t>
                            </m:r>
                          </m:e>
                          <m:e>
                            <m:r>
                              <a:rPr lang="en-US" altLang="zh-CN" sz="2800" i="1">
                                <a:latin typeface="Cambria Math"/>
                              </a:rPr>
                              <m:t>1</m:t>
                            </m:r>
                          </m:e>
                        </m:eqArr>
                      </m:e>
                    </m:d>
                    <m:r>
                      <a:rPr lang="en-US" altLang="zh-CN" sz="2800" i="1">
                        <a:latin typeface="Cambria Math"/>
                      </a:rPr>
                      <m:t>      </m:t>
                    </m:r>
                  </m:oMath>
                </a14:m>
                <a:endParaRPr lang="zh-CN" altLang="zh-CN" sz="2800" dirty="0"/>
              </a:p>
              <a:p>
                <a:pPr algn="ctr">
                  <a:spcBef>
                    <a:spcPts val="0"/>
                  </a:spcBef>
                </a:pPr>
                <a:r>
                  <a:rPr lang="en-US" altLang="zh-CN" sz="2800" dirty="0"/>
                  <a:t>    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</a:rPr>
                      <m:t>𝐴</m:t>
                    </m:r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sz="2800" i="1">
                            <a:latin typeface="Cambria Math"/>
                          </a:rPr>
                          <m:t>(1)</m:t>
                        </m:r>
                      </m:sup>
                    </m:sSup>
                    <m:r>
                      <a:rPr lang="en-US" altLang="zh-CN" sz="28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800" i="1">
                                <a:latin typeface="Cambria Math"/>
                              </a:rPr>
                              <m:t>2.3333</m:t>
                            </m:r>
                          </m:e>
                          <m:e>
                            <m:r>
                              <a:rPr lang="en-US" altLang="zh-CN" sz="2800" i="1">
                                <a:latin typeface="Cambria Math"/>
                              </a:rPr>
                              <m:t>5</m:t>
                            </m:r>
                          </m:e>
                        </m:eqArr>
                      </m:e>
                    </m:d>
                    <m:r>
                      <m:rPr>
                        <m:nor/>
                      </m:rPr>
                      <a:rPr lang="zh-CN" altLang="en-US" sz="2800" dirty="0">
                        <a:latin typeface="仿宋" panose="02010609060101010101" pitchFamily="49" charset="-122"/>
                        <a:ea typeface="仿宋" panose="02010609060101010101" pitchFamily="49" charset="-122"/>
                      </a:rPr>
                      <m:t>，</m:t>
                    </m:r>
                    <m:r>
                      <m:rPr>
                        <m:nor/>
                      </m:rPr>
                      <a:rPr lang="en-US" altLang="zh-CN" sz="2800" dirty="0">
                        <a:latin typeface="仿宋" panose="02010609060101010101" pitchFamily="49" charset="-122"/>
                        <a:ea typeface="仿宋" panose="02010609060101010101" pitchFamily="49" charset="-122"/>
                      </a:rPr>
                      <m:t>  </m:t>
                    </m:r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sz="2800" i="1">
                            <a:latin typeface="Cambria Math"/>
                          </a:rPr>
                          <m:t>(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800" i="1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zh-CN" sz="28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800" i="1">
                                <a:latin typeface="Cambria Math"/>
                              </a:rPr>
                              <m:t>0.4667</m:t>
                            </m:r>
                          </m:e>
                          <m:e>
                            <m:r>
                              <a:rPr lang="en-US" altLang="zh-CN" sz="2800" i="1">
                                <a:latin typeface="Cambria Math"/>
                              </a:rPr>
                              <m:t>1</m:t>
                            </m:r>
                          </m:e>
                        </m:eqArr>
                      </m:e>
                    </m:d>
                    <m:r>
                      <a:rPr lang="en-US" altLang="zh-CN" sz="2800">
                        <a:latin typeface="Cambria Math"/>
                      </a:rPr>
                      <m:t> </m:t>
                    </m:r>
                  </m:oMath>
                </a14:m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dirty="0"/>
              </a:p>
              <a:p>
                <a:pPr>
                  <a:lnSpc>
                    <a:spcPct val="120000"/>
                  </a:lnSpc>
                </a:pPr>
                <a:endParaRPr lang="en-US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0" y="1199016"/>
                <a:ext cx="8024301" cy="5324876"/>
              </a:xfrm>
              <a:prstGeom prst="rect">
                <a:avLst/>
              </a:prstGeom>
              <a:blipFill>
                <a:blip r:embed="rId3"/>
                <a:stretch>
                  <a:fillRect l="-1596" r="-7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第二章 线性映射与矩阵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特征值与特征向量</a:t>
            </a:r>
          </a:p>
        </p:txBody>
      </p:sp>
    </p:spTree>
    <p:extLst>
      <p:ext uri="{BB962C8B-B14F-4D97-AF65-F5344CB8AC3E}">
        <p14:creationId xmlns:p14="http://schemas.microsoft.com/office/powerpoint/2010/main" val="19665992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0" y="1199016"/>
                <a:ext cx="8024301" cy="53248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smtClean="0">
                          <a:solidFill>
                            <a:schemeClr val="tx1"/>
                          </a:solidFill>
                          <a:latin typeface="Cambria Math"/>
                        </a:rPr>
                        <m:t>          </m:t>
                      </m:r>
                    </m:oMath>
                  </m:oMathPara>
                </a14:m>
                <a:endParaRPr lang="zh-CN" altLang="zh-CN" sz="2200" dirty="0">
                  <a:solidFill>
                    <a:schemeClr val="tx1"/>
                  </a:solidFill>
                </a:endParaRPr>
              </a:p>
              <a:p>
                <a:pPr algn="ctr">
                  <a:spcBef>
                    <a:spcPts val="0"/>
                  </a:spcBef>
                </a:pPr>
                <a:r>
                  <a:rPr lang="en-US" altLang="zh-CN" sz="2200" dirty="0">
                    <a:solidFill>
                      <a:schemeClr val="tx1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/>
                      </a:rPr>
                      <m:t>𝐴</m:t>
                    </m:r>
                    <m:sSup>
                      <m:sSupPr>
                        <m:ctrlPr>
                          <a:rPr lang="zh-CN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(2)</m:t>
                        </m:r>
                      </m:sup>
                    </m:sSup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2.4667</m:t>
                            </m:r>
                          </m:e>
                          <m:e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5.4</m:t>
                            </m:r>
                          </m:e>
                        </m:eqArr>
                      </m:e>
                    </m:d>
                    <m:r>
                      <m:rPr>
                        <m:nor/>
                      </m:rPr>
                      <a:rPr lang="zh-CN" altLang="en-US" sz="2800" dirty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rPr>
                      <m:t>，</m:t>
                    </m:r>
                    <m:r>
                      <m:rPr>
                        <m:nor/>
                      </m:rPr>
                      <a:rPr lang="en-US" altLang="zh-CN" sz="2800" b="0" i="0" dirty="0" smtClean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rPr>
                      <m:t>    </m:t>
                    </m:r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(3)</m:t>
                        </m:r>
                      </m:sup>
                    </m:sSup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0.4568</m:t>
                            </m:r>
                          </m:e>
                          <m:e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e>
                        </m:eqArr>
                      </m:e>
                    </m:d>
                    <m:r>
                      <a:rPr lang="en-US" altLang="zh-CN" sz="2800">
                        <a:solidFill>
                          <a:schemeClr val="tx1"/>
                        </a:solidFill>
                        <a:latin typeface="Cambria Math"/>
                      </a:rPr>
                      <m:t>     </m:t>
                    </m:r>
                  </m:oMath>
                </a14:m>
                <a:endParaRPr lang="en-US" altLang="zh-CN" sz="2800" dirty="0">
                  <a:solidFill>
                    <a:schemeClr val="tx1"/>
                  </a:solidFill>
                  <a:latin typeface="Cambria Math"/>
                </a:endParaRPr>
              </a:p>
              <a:p>
                <a:pPr algn="ctr">
                  <a:spcBef>
                    <a:spcPts val="0"/>
                  </a:spcBef>
                </a:pPr>
                <a:r>
                  <a:rPr lang="en-US" altLang="zh-CN" sz="2800" b="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/>
                      </a:rPr>
                      <m:t>𝐴</m:t>
                    </m:r>
                    <m:sSup>
                      <m:sSupPr>
                        <m:ctrlPr>
                          <a:rPr lang="zh-CN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2.4568</m:t>
                            </m:r>
                          </m:e>
                          <m:e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5.3704</m:t>
                            </m:r>
                          </m:e>
                        </m:eqArr>
                      </m:e>
                    </m:d>
                    <m:r>
                      <m:rPr>
                        <m:nor/>
                      </m:rPr>
                      <a:rPr lang="zh-CN" altLang="en-US" sz="2800" dirty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rPr>
                      <m:t>，</m:t>
                    </m:r>
                    <m:r>
                      <m:rPr>
                        <m:nor/>
                      </m:rPr>
                      <a:rPr lang="en-US" altLang="zh-CN" sz="2800" b="0" i="0" dirty="0" smtClean="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rPr>
                      <m:t>     </m:t>
                    </m:r>
                    <m:sSup>
                      <m:sSupPr>
                        <m:ctrlPr>
                          <a:rPr lang="zh-CN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(4)</m:t>
                        </m:r>
                      </m:sup>
                    </m:sSup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0.4576</m:t>
                            </m:r>
                          </m:e>
                          <m:e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e>
                        </m:eqArr>
                      </m:e>
                    </m:d>
                    <m:r>
                      <a:rPr lang="en-US" altLang="zh-CN" sz="2800">
                        <a:solidFill>
                          <a:schemeClr val="tx1"/>
                        </a:solidFill>
                        <a:latin typeface="Cambria Math"/>
                      </a:rPr>
                      <m:t>  </m:t>
                    </m:r>
                  </m:oMath>
                </a14:m>
                <a:endParaRPr lang="en-US" altLang="zh-CN" sz="2800" dirty="0">
                  <a:solidFill>
                    <a:schemeClr val="tx1"/>
                  </a:solidFill>
                  <a:latin typeface="Cambria Math"/>
                </a:endParaRPr>
              </a:p>
              <a:p>
                <a:pPr algn="ctr"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  <m:sSup>
                        <m:sSupPr>
                          <m:ctrlPr>
                            <a:rPr lang="zh-CN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(4)</m:t>
                          </m:r>
                        </m:sup>
                      </m:sSup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2.4575</m:t>
                              </m:r>
                            </m:e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5.3724</m:t>
                              </m:r>
                            </m:e>
                          </m:eqArr>
                        </m:e>
                      </m:d>
                      <m:r>
                        <m:rPr>
                          <m:nor/>
                        </m:rPr>
                        <a:rPr lang="zh-CN" altLang="en-US" sz="2800" dirty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m:t>，</m:t>
                      </m:r>
                      <m:r>
                        <m:rPr>
                          <m:nor/>
                        </m:rPr>
                        <a:rPr lang="en-US" altLang="zh-CN" sz="2800" b="0" i="0" dirty="0" smtClean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m:t>     </m:t>
                      </m:r>
                      <m:sSup>
                        <m:sSupPr>
                          <m:ctrlPr>
                            <a:rPr lang="zh-CN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(5)</m:t>
                          </m:r>
                        </m:sup>
                      </m:sSup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0.4574</m:t>
                              </m:r>
                            </m:e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  <m:sSup>
                        <m:sSupPr>
                          <m:ctrlPr>
                            <a:rPr lang="zh-CN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2.4575</m:t>
                              </m:r>
                            </m:e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5.372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eqArr>
                        </m:e>
                      </m:d>
                      <m:r>
                        <m:rPr>
                          <m:nor/>
                        </m:rPr>
                        <a:rPr lang="zh-CN" altLang="en-US" sz="2800" dirty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m:t>，</m:t>
                      </m:r>
                      <m:r>
                        <m:rPr>
                          <m:nor/>
                        </m:rPr>
                        <a:rPr lang="en-US" altLang="zh-CN" sz="2800" b="0" i="0" dirty="0" smtClean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m:t>    </m:t>
                      </m:r>
                      <m:r>
                        <m:rPr>
                          <m:nor/>
                        </m:rPr>
                        <a:rPr lang="en-US" altLang="zh-CN" sz="2800" dirty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m:t> </m:t>
                      </m:r>
                      <m:sSup>
                        <m:sSupPr>
                          <m:ctrlPr>
                            <a:rPr lang="zh-CN" altLang="zh-CN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0.4574</m:t>
                              </m:r>
                            </m:e>
                            <m:e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zh-CN" sz="2800" dirty="0">
                    <a:solidFill>
                      <a:schemeClr val="tx1"/>
                    </a:solidFill>
                  </a:rPr>
                  <a:t>                </a:t>
                </a:r>
              </a:p>
              <a:p>
                <a:r>
                  <a:rPr lang="en-US" altLang="zh-CN" sz="2800" dirty="0"/>
                  <a:t>       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zh-CN" altLang="zh-CN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/>
                      </a:rPr>
                      <m:t>=5.372</m:t>
                    </m:r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zh-CN" altLang="zh-CN" sz="2800" dirty="0">
                  <a:solidFill>
                    <a:schemeClr val="tx1"/>
                  </a:solidFill>
                </a:endParaRPr>
              </a:p>
              <a:p>
                <a:endParaRPr lang="zh-CN" altLang="zh-CN" sz="2400" dirty="0"/>
              </a:p>
              <a:p>
                <a:pPr>
                  <a:lnSpc>
                    <a:spcPct val="120000"/>
                  </a:lnSpc>
                </a:pPr>
                <a:endParaRPr lang="zh-CN" altLang="zh-CN" dirty="0"/>
              </a:p>
              <a:p>
                <a:pPr>
                  <a:lnSpc>
                    <a:spcPct val="120000"/>
                  </a:lnSpc>
                </a:pPr>
                <a:endParaRPr lang="en-US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0" y="1199016"/>
                <a:ext cx="8024301" cy="53248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第二章 线性映射与矩阵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特征值与特征向量</a:t>
            </a:r>
          </a:p>
        </p:txBody>
      </p:sp>
    </p:spTree>
    <p:extLst>
      <p:ext uri="{BB962C8B-B14F-4D97-AF65-F5344CB8AC3E}">
        <p14:creationId xmlns:p14="http://schemas.microsoft.com/office/powerpoint/2010/main" val="77320859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6E367F82-AE41-4D05-B9D8-BABC7EC8E8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405" y="2379662"/>
          <a:ext cx="3149601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4" imgW="3149280" imgH="406080" progId="Equation.DSMT4">
                  <p:embed/>
                </p:oleObj>
              </mc:Choice>
              <mc:Fallback>
                <p:oleObj name="Equation" r:id="rId4" imgW="31492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4405" y="2379662"/>
                        <a:ext cx="3149601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7E85ADDC-C318-478B-B7D1-F09CD96B0A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32465" y="2341562"/>
          <a:ext cx="2209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6" imgW="2209680" imgH="444240" progId="Equation.DSMT4">
                  <p:embed/>
                </p:oleObj>
              </mc:Choice>
              <mc:Fallback>
                <p:oleObj name="Equation" r:id="rId6" imgW="22096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32465" y="2341562"/>
                        <a:ext cx="22098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20D1614C-C0DE-45BB-BDE3-6DEBCDDD33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405" y="3218088"/>
          <a:ext cx="8136910" cy="11507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8" imgW="6553080" imgH="1002960" progId="Equation.DSMT4">
                  <p:embed/>
                </p:oleObj>
              </mc:Choice>
              <mc:Fallback>
                <p:oleObj name="Equation" r:id="rId8" imgW="6553080" imgH="1002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94405" y="3218088"/>
                        <a:ext cx="8136910" cy="11507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第二章 线性映射与矩阵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特征值与特征向量</a:t>
            </a:r>
          </a:p>
        </p:txBody>
      </p:sp>
    </p:spTree>
    <p:extLst>
      <p:ext uri="{BB962C8B-B14F-4D97-AF65-F5344CB8AC3E}">
        <p14:creationId xmlns:p14="http://schemas.microsoft.com/office/powerpoint/2010/main" val="2253452243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04B6AB7C-A6F1-47E2-AB57-9EE5D100A1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1781" y="3362094"/>
          <a:ext cx="7912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4" imgW="7912080" imgH="838080" progId="Equation.DSMT4">
                  <p:embed/>
                </p:oleObj>
              </mc:Choice>
              <mc:Fallback>
                <p:oleObj name="Equation" r:id="rId4" imgW="7912080" imgH="83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1781" y="3362094"/>
                        <a:ext cx="79121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44D3E02C-6480-4438-9B97-A0F0F019AD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1781" y="4615518"/>
          <a:ext cx="4711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6" imgW="4711680" imgH="444240" progId="Equation.DSMT4">
                  <p:embed/>
                </p:oleObj>
              </mc:Choice>
              <mc:Fallback>
                <p:oleObj name="Equation" r:id="rId6" imgW="47116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1781" y="4615518"/>
                        <a:ext cx="47117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8A20156C-01F0-4550-A1A6-F1DFFF3FB2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1781" y="1619474"/>
          <a:ext cx="7061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tion" r:id="rId8" imgW="7061040" imgH="444240" progId="Equation.DSMT4">
                  <p:embed/>
                </p:oleObj>
              </mc:Choice>
              <mc:Fallback>
                <p:oleObj name="Equation" r:id="rId8" imgW="70610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51781" y="1619474"/>
                        <a:ext cx="70612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3B9F7776-EBE3-4CB0-AA1D-2139B7C91B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1781" y="2293934"/>
          <a:ext cx="7302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Equation" r:id="rId10" imgW="7302240" imgH="838080" progId="Equation.DSMT4">
                  <p:embed/>
                </p:oleObj>
              </mc:Choice>
              <mc:Fallback>
                <p:oleObj name="Equation" r:id="rId10" imgW="7302240" imgH="83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51781" y="2293934"/>
                        <a:ext cx="73025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第二章 线性映射与矩阵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特征值与特征向量</a:t>
            </a:r>
          </a:p>
        </p:txBody>
      </p:sp>
    </p:spTree>
    <p:extLst>
      <p:ext uri="{BB962C8B-B14F-4D97-AF65-F5344CB8AC3E}">
        <p14:creationId xmlns:p14="http://schemas.microsoft.com/office/powerpoint/2010/main" val="3928303789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tint val="34118"/>
                <a:invGamma/>
              </a:schemeClr>
            </a:gs>
            <a:gs pos="50000">
              <a:schemeClr val="bg1"/>
            </a:gs>
            <a:gs pos="100000">
              <a:schemeClr val="bg1">
                <a:gamma/>
                <a:tint val="34118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第二章 线性映射与矩阵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特征值与特征向量</a:t>
            </a: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627330" y="1199016"/>
            <a:ext cx="8024301" cy="53248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None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zh-CN" altLang="zh-CN" sz="2800" dirty="0">
                <a:solidFill>
                  <a:srgbClr val="FF0000"/>
                </a:solidFill>
              </a:rPr>
              <a:t>思考</a:t>
            </a:r>
            <a:r>
              <a:rPr lang="en-US" altLang="zh-CN" sz="2800" dirty="0"/>
              <a:t>:</a:t>
            </a:r>
            <a:r>
              <a:rPr lang="zh-CN" altLang="zh-CN" sz="2800" dirty="0"/>
              <a:t>阅读论文“</a:t>
            </a:r>
            <a:r>
              <a:rPr lang="en-US" altLang="zh-CN" sz="2400" dirty="0"/>
              <a:t>Eigenvectors from eigenvalues</a:t>
            </a:r>
            <a:r>
              <a:rPr lang="zh-CN" altLang="zh-CN" sz="2800" dirty="0"/>
              <a:t>”</a:t>
            </a:r>
            <a:r>
              <a:rPr lang="en-US" altLang="zh-CN" sz="2800" dirty="0"/>
              <a:t>[25], </a:t>
            </a:r>
            <a:r>
              <a:rPr lang="zh-CN" altLang="zh-CN" sz="2800" dirty="0"/>
              <a:t>试比较文献中所提及的计算矩阵特征向量的方法与定义法、幂法的优劣</a:t>
            </a:r>
            <a:r>
              <a:rPr lang="en-US" altLang="zh-CN" sz="2800" dirty="0"/>
              <a:t>.</a:t>
            </a:r>
            <a:endParaRPr lang="zh-CN" altLang="zh-CN" sz="2800" dirty="0"/>
          </a:p>
          <a:p>
            <a:endParaRPr lang="zh-CN" altLang="zh-CN" dirty="0"/>
          </a:p>
          <a:p>
            <a:endParaRPr lang="en-US" altLang="zh-CN" sz="2800" dirty="0"/>
          </a:p>
          <a:p>
            <a:endParaRPr lang="zh-CN" altLang="zh-CN" sz="2800" dirty="0"/>
          </a:p>
          <a:p>
            <a:pPr>
              <a:lnSpc>
                <a:spcPct val="120000"/>
              </a:lnSpc>
            </a:pPr>
            <a:endParaRPr lang="zh-CN" altLang="zh-CN" sz="2800" dirty="0"/>
          </a:p>
          <a:p>
            <a:pPr>
              <a:lnSpc>
                <a:spcPct val="120000"/>
              </a:lnSpc>
            </a:pPr>
            <a:endParaRPr lang="zh-CN" altLang="zh-CN" sz="2800" dirty="0"/>
          </a:p>
          <a:p>
            <a:pPr>
              <a:lnSpc>
                <a:spcPct val="120000"/>
              </a:lnSpc>
            </a:pP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963362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第二章 线性映射与矩阵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特征值与特征向量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0" y="1199016"/>
                <a:ext cx="8205894" cy="53248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rgbClr val="0000FF"/>
                    </a:solidFill>
                  </a:rPr>
                  <a:t>定义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2.4.1</a:t>
                </a:r>
                <a:r>
                  <a:rPr lang="zh-CN" altLang="zh-CN" sz="2800" dirty="0"/>
                  <a:t>（</a:t>
                </a:r>
                <a:r>
                  <a:rPr lang="zh-CN" altLang="zh-CN" sz="2800" b="1" dirty="0"/>
                  <a:t>线性变换的</a:t>
                </a:r>
                <a:r>
                  <a:rPr lang="zh-CN" altLang="zh-CN" sz="2800" b="1" dirty="0">
                    <a:solidFill>
                      <a:srgbClr val="0000FF"/>
                    </a:solidFill>
                  </a:rPr>
                  <a:t>特征值</a:t>
                </a:r>
                <a:r>
                  <a:rPr lang="zh-CN" altLang="zh-CN" sz="2800" dirty="0"/>
                  <a:t>和</a:t>
                </a:r>
                <a:r>
                  <a:rPr lang="zh-CN" altLang="zh-CN" sz="2800" b="1" dirty="0">
                    <a:solidFill>
                      <a:srgbClr val="0000FF"/>
                    </a:solidFill>
                  </a:rPr>
                  <a:t>特征向量</a:t>
                </a:r>
                <a:r>
                  <a:rPr lang="zh-CN" altLang="zh-CN" sz="2800" dirty="0"/>
                  <a:t>）设线性变换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altLang="zh-CN" sz="2800" dirty="0"/>
                  <a:t>, </a:t>
                </a:r>
                <a:r>
                  <a:rPr lang="zh-CN" altLang="zh-CN" sz="2800" dirty="0"/>
                  <a:t>若存在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zh-CN" sz="2800" dirty="0"/>
                  <a:t>及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sz="2800" dirty="0"/>
                  <a:t>的非零向量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𝝃</m:t>
                    </m:r>
                  </m:oMath>
                </a14:m>
                <a:r>
                  <a:rPr lang="zh-CN" altLang="zh-CN" sz="2800" dirty="0"/>
                  <a:t>使得</a:t>
                </a:r>
                <a:endParaRPr lang="en-US" altLang="zh-CN" sz="2800" dirty="0"/>
              </a:p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𝝃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𝝃</m:t>
                    </m:r>
                  </m:oMath>
                </a14:m>
                <a:r>
                  <a:rPr lang="en-US" altLang="zh-CN" sz="2800" dirty="0"/>
                  <a:t>, 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zh-CN" altLang="zh-CN" sz="2800" dirty="0"/>
                  <a:t>则称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zh-CN" sz="2800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zh-CN" sz="2800" dirty="0"/>
                  <a:t>的一个</a:t>
                </a:r>
                <a:r>
                  <a:rPr lang="zh-CN" altLang="zh-CN" sz="2800" b="1" dirty="0">
                    <a:solidFill>
                      <a:srgbClr val="FF0000"/>
                    </a:solidFill>
                  </a:rPr>
                  <a:t>特征值</a:t>
                </a:r>
                <a:r>
                  <a:rPr lang="en-US" altLang="zh-CN" sz="2800" dirty="0"/>
                  <a:t>, </a:t>
                </a:r>
                <a:r>
                  <a:rPr lang="zh-CN" altLang="zh-CN" sz="2800" dirty="0"/>
                  <a:t>称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𝝃</m:t>
                    </m:r>
                  </m:oMath>
                </a14:m>
                <a:r>
                  <a:rPr lang="zh-CN" altLang="zh-CN" sz="2800" dirty="0"/>
                  <a:t>为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zh-CN" sz="2800" dirty="0"/>
                  <a:t>的属于特征值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zh-CN" sz="2800" dirty="0"/>
                  <a:t>的一个</a:t>
                </a:r>
                <a:r>
                  <a:rPr lang="zh-CN" altLang="zh-CN" sz="2800" b="1" dirty="0">
                    <a:solidFill>
                      <a:srgbClr val="FF0000"/>
                    </a:solidFill>
                  </a:rPr>
                  <a:t>特征向量</a:t>
                </a:r>
                <a:r>
                  <a:rPr lang="en-US" altLang="zh-CN" sz="2800" dirty="0"/>
                  <a:t>.</a:t>
                </a:r>
              </a:p>
              <a:p>
                <a:pPr algn="just"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0" y="1199016"/>
                <a:ext cx="8205894" cy="5324876"/>
              </a:xfrm>
              <a:prstGeom prst="rect">
                <a:avLst/>
              </a:prstGeom>
              <a:blipFill rotWithShape="0">
                <a:blip r:embed="rId2"/>
                <a:stretch>
                  <a:fillRect l="-1560" t="-916" r="-14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636975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第二章 线性映射与矩阵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特征值与特征向量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1" y="1199016"/>
                <a:ext cx="7886700" cy="53248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例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2.4.1 </a:t>
                </a:r>
                <a:r>
                  <a:rPr lang="zh-CN" altLang="zh-CN" sz="28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sz="2800" dirty="0"/>
                  <a:t>是数域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zh-CN" sz="2800" dirty="0"/>
                  <a:t>上的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zh-CN" sz="2800" dirty="0"/>
                  <a:t>维线性空间</a:t>
                </a:r>
                <a:endParaRPr lang="en-US" altLang="zh-CN" sz="2800" dirty="0"/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2800" b="1" dirty="0"/>
                  <a:t>（</a:t>
                </a:r>
                <a:r>
                  <a:rPr lang="en-US" altLang="zh-CN" sz="2800" b="1" dirty="0"/>
                  <a:t>1</a:t>
                </a:r>
                <a:r>
                  <a:rPr lang="zh-CN" altLang="en-US" sz="2800" b="1" dirty="0"/>
                  <a:t>）</a:t>
                </a:r>
                <a:r>
                  <a:rPr lang="zh-CN" altLang="zh-CN" sz="2800" dirty="0">
                    <a:solidFill>
                      <a:srgbClr val="0000FF"/>
                    </a:solidFill>
                  </a:rPr>
                  <a:t>恒等变换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altLang="zh-CN" sz="2800" dirty="0"/>
              </a:p>
              <a:p>
                <a:pPr algn="just">
                  <a:lnSpc>
                    <a:spcPct val="120000"/>
                  </a:lnSpc>
                </a:pPr>
                <a:r>
                  <a:rPr lang="en-US" altLang="zh-CN" sz="2800" dirty="0"/>
                  <a:t>        </a:t>
                </a:r>
                <a:r>
                  <a:rPr lang="zh-CN" altLang="zh-CN" sz="2800" dirty="0"/>
                  <a:t>任意</a:t>
                </a:r>
                <a:r>
                  <a:rPr lang="en-US" altLang="zh-CN" sz="2800" dirty="0"/>
                  <a:t> 0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𝝃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sz="2800" i="1" dirty="0"/>
                  <a:t>V  </a:t>
                </a:r>
                <a:r>
                  <a:rPr lang="zh-CN" altLang="zh-CN" sz="2800" dirty="0"/>
                  <a:t>都是特征值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zh-CN" sz="2800" dirty="0"/>
                  <a:t>的特征向量</a:t>
                </a:r>
                <a:r>
                  <a:rPr lang="zh-CN" altLang="en-US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；</a:t>
                </a:r>
                <a:endParaRPr lang="en-US" altLang="zh-CN" sz="2800" i="1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algn="just">
                  <a:lnSpc>
                    <a:spcPct val="120000"/>
                  </a:lnSpc>
                </a:pPr>
                <a:endParaRPr lang="en-US" altLang="zh-CN" sz="28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2800" b="1" dirty="0"/>
                  <a:t>（</a:t>
                </a:r>
                <a:r>
                  <a:rPr lang="en-US" altLang="zh-CN" sz="2800" b="1" dirty="0"/>
                  <a:t>2</a:t>
                </a:r>
                <a:r>
                  <a:rPr lang="zh-CN" altLang="en-US" sz="2800" b="1" dirty="0"/>
                  <a:t>）</a:t>
                </a:r>
                <a:r>
                  <a:rPr lang="zh-CN" altLang="zh-CN" sz="2800" dirty="0">
                    <a:solidFill>
                      <a:srgbClr val="0000FF"/>
                    </a:solidFill>
                  </a:rPr>
                  <a:t>零变换</a:t>
                </a:r>
                <a:r>
                  <a:rPr lang="en-US" altLang="zh-CN" sz="2800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altLang="zh-CN" sz="2800" dirty="0">
                  <a:latin typeface="仿宋" panose="02010609060101010101" pitchFamily="49" charset="-122"/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en-US" altLang="zh-CN" sz="2800" dirty="0"/>
                  <a:t>        </a:t>
                </a:r>
                <a:r>
                  <a:rPr lang="zh-CN" altLang="zh-CN" sz="2800" dirty="0"/>
                  <a:t>任意</a:t>
                </a:r>
                <a:r>
                  <a:rPr lang="en-US" altLang="zh-CN" sz="2800" dirty="0"/>
                  <a:t> 0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𝝃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sz="2800" i="1" dirty="0"/>
                  <a:t>V  </a:t>
                </a:r>
                <a:r>
                  <a:rPr lang="zh-CN" altLang="zh-CN" sz="2800" dirty="0"/>
                  <a:t>都是特征值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zh-CN" sz="2800" dirty="0"/>
                  <a:t>的特征向量</a:t>
                </a:r>
                <a:r>
                  <a:rPr lang="en-US" altLang="zh-CN" sz="2800" dirty="0"/>
                  <a:t>.</a:t>
                </a:r>
                <a:endParaRPr lang="zh-CN" altLang="zh-CN" sz="2800" dirty="0"/>
              </a:p>
              <a:p>
                <a:pPr algn="just"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199016"/>
                <a:ext cx="7886700" cy="5324876"/>
              </a:xfrm>
              <a:prstGeom prst="rect">
                <a:avLst/>
              </a:prstGeom>
              <a:blipFill rotWithShape="0">
                <a:blip r:embed="rId2"/>
                <a:stretch>
                  <a:fillRect l="-1623" t="-9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80487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第二章 线性映射与矩阵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特征值与特征向量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1" y="1199016"/>
                <a:ext cx="7886700" cy="53248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zh-CN" altLang="zh-CN" sz="2800" b="1" dirty="0">
                    <a:solidFill>
                      <a:srgbClr val="0000FF"/>
                    </a:solidFill>
                  </a:rPr>
                  <a:t>注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1</a:t>
                </a:r>
                <a:r>
                  <a:rPr lang="zh-CN" altLang="zh-CN" sz="2800" b="1" dirty="0">
                    <a:solidFill>
                      <a:srgbClr val="0000FF"/>
                    </a:solidFill>
                  </a:rPr>
                  <a:t>：</a:t>
                </a:r>
                <a:r>
                  <a:rPr lang="zh-CN" altLang="zh-CN" sz="2800" dirty="0"/>
                  <a:t>从几何角度看</a:t>
                </a:r>
                <a:r>
                  <a:rPr lang="en-US" altLang="zh-CN" sz="2800" dirty="0"/>
                  <a:t>, </a:t>
                </a:r>
                <a:r>
                  <a:rPr lang="zh-CN" altLang="zh-CN" sz="2800" b="1" dirty="0"/>
                  <a:t>特征向量在线性变换作用下保持共线</a:t>
                </a:r>
                <a:r>
                  <a:rPr lang="en-US" altLang="zh-CN" sz="2800" dirty="0"/>
                  <a:t>, </a:t>
                </a:r>
                <a:r>
                  <a:rPr lang="zh-CN" altLang="zh-CN" sz="2800" dirty="0"/>
                  <a:t>即在同一直线上（有可能反向）</a:t>
                </a:r>
                <a:r>
                  <a:rPr lang="en-US" altLang="zh-CN" sz="2800" dirty="0"/>
                  <a:t>.</a:t>
                </a:r>
                <a:endParaRPr lang="zh-CN" altLang="zh-CN" sz="2800" dirty="0"/>
              </a:p>
              <a:p>
                <a:pPr algn="just"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rgbClr val="0000FF"/>
                    </a:solidFill>
                  </a:rPr>
                  <a:t>注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2</a:t>
                </a:r>
                <a:r>
                  <a:rPr lang="zh-CN" altLang="zh-CN" sz="2800" b="1" dirty="0">
                    <a:solidFill>
                      <a:srgbClr val="0000FF"/>
                    </a:solidFill>
                  </a:rPr>
                  <a:t>：</a:t>
                </a:r>
                <a14:m>
                  <m:oMath xmlns:m="http://schemas.openxmlformats.org/officeDocument/2006/math"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若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𝝃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𝝃</m:t>
                    </m:r>
                    <m:r>
                      <m:rPr>
                        <m:nor/>
                      </m:rPr>
                      <a:rPr lang="zh-CN" altLang="en-US" sz="2800" dirty="0">
                        <a:latin typeface="仿宋" panose="02010609060101010101" pitchFamily="49" charset="-122"/>
                        <a:ea typeface="仿宋" panose="02010609060101010101" pitchFamily="49" charset="-122"/>
                      </a:rPr>
                      <m:t>，</m:t>
                    </m:r>
                    <m:r>
                      <m:rPr>
                        <m:nor/>
                      </m:rPr>
                      <a:rPr lang="zh-CN" altLang="en-US" sz="2800" dirty="0">
                        <a:latin typeface="黑体" panose="02010609060101010101" pitchFamily="49" charset="-122"/>
                      </a:rPr>
                      <m:t>则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𝝃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𝝃</m:t>
                        </m:r>
                      </m:e>
                    </m:d>
                    <m:r>
                      <m:rPr>
                        <m:nor/>
                      </m:rPr>
                      <a:rPr lang="zh-CN" altLang="en-US" sz="2800" dirty="0">
                        <a:latin typeface="仿宋" panose="02010609060101010101" pitchFamily="49" charset="-122"/>
                        <a:ea typeface="仿宋" panose="02010609060101010101" pitchFamily="49" charset="-122"/>
                      </a:rPr>
                      <m:t>，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n-US" altLang="zh-CN" sz="2800" dirty="0"/>
                      <m:t>0</m:t>
                    </m:r>
                    <m:r>
                      <m:rPr>
                        <m:nor/>
                      </m:rPr>
                      <a:rPr lang="en-US" altLang="zh-CN" sz="2800" dirty="0">
                        <a:latin typeface="仿宋" panose="02010609060101010101" pitchFamily="49" charset="-122"/>
                        <a:ea typeface="仿宋" panose="02010609060101010101" pitchFamily="49" charset="-122"/>
                      </a:rPr>
                      <m:t>.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  </m:t>
                    </m:r>
                  </m:oMath>
                </a14:m>
                <a:endParaRPr lang="en-US" altLang="zh-CN" sz="2800" i="1" dirty="0">
                  <a:latin typeface="Cambria Math" panose="02040503050406030204" pitchFamily="18" charset="0"/>
                  <a:ea typeface="仿宋" panose="02010609060101010101" pitchFamily="49" charset="-122"/>
                </a:endParaRPr>
              </a:p>
              <a:p>
                <a:pPr algn="just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zh-CN" sz="2800" dirty="0"/>
                  <a:t>的属于特征值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</a:rPr>
                  <a:t>的特征向量的</a:t>
                </a:r>
                <a:r>
                  <a:rPr lang="en-US" altLang="zh-CN" sz="2800" dirty="0">
                    <a:latin typeface="黑体" panose="02010609060101010101" pitchFamily="49" charset="-122"/>
                  </a:rPr>
                  <a:t>(</a:t>
                </a:r>
                <a:r>
                  <a:rPr lang="zh-CN" altLang="en-US" sz="2800" dirty="0">
                    <a:solidFill>
                      <a:srgbClr val="0000FF"/>
                    </a:solidFill>
                    <a:latin typeface="黑体" panose="02010609060101010101" pitchFamily="49" charset="-122"/>
                  </a:rPr>
                  <a:t>非零</a:t>
                </a:r>
                <a:r>
                  <a:rPr lang="en-US" altLang="zh-CN" sz="2800" dirty="0">
                    <a:latin typeface="黑体" panose="02010609060101010101" pitchFamily="49" charset="-122"/>
                  </a:rPr>
                  <a:t>)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线性 </a:t>
                </a:r>
                <a:endParaRPr lang="en-US" altLang="zh-CN" sz="2800" dirty="0">
                  <a:latin typeface="黑体" panose="02010609060101010101" pitchFamily="49" charset="-122"/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en-US" altLang="zh-CN" sz="2800" dirty="0">
                    <a:latin typeface="黑体" panose="02010609060101010101" pitchFamily="49" charset="-122"/>
                  </a:rPr>
                  <a:t>    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组合是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zh-CN" sz="2800" dirty="0"/>
                  <a:t>的属于特征值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zh-CN" sz="2800" dirty="0"/>
                  <a:t>的特征向量</a:t>
                </a:r>
                <a:r>
                  <a:rPr lang="en-US" altLang="zh-CN" sz="2800" dirty="0"/>
                  <a:t>.</a:t>
                </a:r>
                <a:endParaRPr lang="en-US" altLang="zh-CN" sz="2800" dirty="0">
                  <a:latin typeface="黑体" panose="02010609060101010101" pitchFamily="49" charset="-122"/>
                </a:endParaRPr>
              </a:p>
              <a:p>
                <a:pPr algn="just"/>
                <a:r>
                  <a:rPr lang="zh-CN" altLang="zh-CN" sz="2800" b="1" dirty="0">
                    <a:solidFill>
                      <a:srgbClr val="0000FF"/>
                    </a:solidFill>
                  </a:rPr>
                  <a:t>注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3</a:t>
                </a:r>
                <a:r>
                  <a:rPr lang="zh-CN" altLang="zh-CN" sz="2800" b="1" dirty="0">
                    <a:solidFill>
                      <a:srgbClr val="0000FF"/>
                    </a:solidFill>
                  </a:rPr>
                  <a:t>：</a:t>
                </a:r>
                <a:r>
                  <a:rPr lang="zh-CN" altLang="zh-CN" sz="2800" dirty="0"/>
                  <a:t>若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𝝃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800" dirty="0"/>
                  <a:t>且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𝝃</m:t>
                    </m:r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altLang="zh-CN" sz="2800" dirty="0"/>
                  <a:t>, </a:t>
                </a:r>
                <a:r>
                  <a:rPr lang="zh-CN" altLang="zh-CN" sz="2800" dirty="0"/>
                  <a:t>则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𝝃</m:t>
                    </m:r>
                  </m:oMath>
                </a14:m>
                <a:r>
                  <a:rPr lang="zh-CN" altLang="zh-CN" sz="2800" dirty="0"/>
                  <a:t>是属于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zh-CN" sz="2800" dirty="0"/>
                  <a:t>的特征向量</a:t>
                </a:r>
                <a:r>
                  <a:rPr lang="en-US" altLang="zh-CN" sz="2800" dirty="0"/>
                  <a:t>.</a:t>
                </a: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rgbClr val="0000FF"/>
                    </a:solidFill>
                  </a:rPr>
                  <a:t>注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4</a:t>
                </a:r>
                <a:r>
                  <a:rPr lang="zh-CN" altLang="zh-CN" sz="2800" b="1" dirty="0">
                    <a:solidFill>
                      <a:srgbClr val="0000FF"/>
                    </a:solidFill>
                  </a:rPr>
                  <a:t>：</a:t>
                </a:r>
                <a:r>
                  <a:rPr lang="zh-CN" altLang="zh-CN" sz="28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𝝃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𝝃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zh-CN" sz="2800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sz="2800" dirty="0"/>
                  <a:t>的一组基</a:t>
                </a:r>
                <a:r>
                  <a:rPr lang="en-US" altLang="zh-CN" sz="2800" dirty="0"/>
                  <a:t>, </a:t>
                </a:r>
                <a:r>
                  <a:rPr lang="zh-CN" altLang="zh-CN" sz="2800" dirty="0"/>
                  <a:t>且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𝝃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𝝃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2800" dirty="0"/>
                  <a:t>（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=1,⋯,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zh-CN" sz="2800" dirty="0"/>
                  <a:t>）</a:t>
                </a:r>
                <a:r>
                  <a:rPr lang="en-US" altLang="zh-CN" sz="2800" dirty="0"/>
                  <a:t>, </a:t>
                </a:r>
                <a:r>
                  <a:rPr lang="zh-CN" altLang="zh-CN" sz="2800" dirty="0"/>
                  <a:t>则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zh-CN" sz="2800" dirty="0"/>
                  <a:t>在基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𝝃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𝝃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zh-CN" sz="2800" dirty="0"/>
                  <a:t>下的矩阵为对角阵</a:t>
                </a:r>
                <a:r>
                  <a:rPr lang="en-US" altLang="zh-CN" sz="2800" dirty="0"/>
                  <a:t>.</a:t>
                </a: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199016"/>
                <a:ext cx="7886700" cy="5324876"/>
              </a:xfrm>
              <a:prstGeom prst="rect">
                <a:avLst/>
              </a:prstGeom>
              <a:blipFill>
                <a:blip r:embed="rId3"/>
                <a:stretch>
                  <a:fillRect l="-1623" t="-1489" r="-28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85304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第二章 线性映射与矩阵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特征值与特征向量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1" y="1354137"/>
                <a:ext cx="7886700" cy="44370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:r>
                  <a:rPr lang="zh-CN" altLang="en-US" sz="2800" dirty="0">
                    <a:solidFill>
                      <a:srgbClr val="0000FF"/>
                    </a:solidFill>
                    <a:latin typeface="黑体" panose="02010609060101010101" pitchFamily="49" charset="-122"/>
                  </a:rPr>
                  <a:t>对一般的线性变换，如何求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z="2800" dirty="0">
                    <a:solidFill>
                      <a:srgbClr val="0000FF"/>
                    </a:solidFill>
                    <a:latin typeface="黑体" panose="02010609060101010101" pitchFamily="49" charset="-122"/>
                  </a:rPr>
                  <a:t>的特征值和特征向量？</a:t>
                </a:r>
                <a:endParaRPr lang="zh-CN" altLang="zh-CN" sz="2800" dirty="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en-US" altLang="zh-CN" sz="2800" dirty="0"/>
                  <a:t>      </a:t>
                </a:r>
                <a:r>
                  <a:rPr lang="zh-CN" altLang="zh-CN" sz="2800" dirty="0"/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zh-CN" sz="2800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sz="2800" dirty="0"/>
                  <a:t>的基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sz="2800" dirty="0">
                  <a:latin typeface="黑体" panose="02010609060101010101" pitchFamily="49" charset="-122"/>
                </a:endParaRPr>
              </a:p>
              <a:p>
                <a:pPr algn="just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</m:e>
                            <m:sub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</m:e>
                            <m:sub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，</m:t>
                      </m:r>
                    </m:oMath>
                  </m:oMathPara>
                </a14:m>
                <a:endParaRPr lang="en-US" altLang="zh-CN" sz="2800" b="0" dirty="0"/>
              </a:p>
              <a:p>
                <a:pPr algn="just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800" dirty="0">
                        <a:latin typeface="黑体" panose="02010609060101010101" pitchFamily="49" charset="-122"/>
                      </a:rPr>
                      <m:t>若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𝝃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𝝃</m:t>
                    </m:r>
                  </m:oMath>
                </a14:m>
                <a:r>
                  <a:rPr lang="zh-CN" altLang="en-US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，</a:t>
                </a:r>
                <a:r>
                  <a:rPr lang="zh-CN" altLang="en-US" sz="2800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𝝃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𝜺</m:t>
                            </m:r>
                          </m:e>
                          <m:sub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𝜺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800" dirty="0"/>
                  <a:t>𝜶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tx1"/>
                    </a:solidFill>
                  </a:rPr>
                  <a:t>可得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𝝃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zh-CN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𝜺</m:t>
                            </m:r>
                          </m:e>
                          <m:sub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𝜺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800" dirty="0"/>
                  <a:t>𝜶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𝜺</m:t>
                            </m:r>
                          </m:e>
                          <m:sub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𝜺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800" i="1" dirty="0"/>
                  <a:t>A</a:t>
                </a:r>
                <a:r>
                  <a:rPr lang="en-US" altLang="zh-CN" sz="2800" dirty="0"/>
                  <a:t>𝜶,</a:t>
                </a:r>
              </a:p>
              <a:p>
                <a:pPr algn="just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               </m:t>
                        </m:r>
                        <m:r>
                          <a:rPr lang="en-US" altLang="zh-CN" sz="280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𝝃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𝝃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zh-CN" sz="280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𝜺</m:t>
                            </m:r>
                          </m:e>
                          <m:sub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𝜺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800" dirty="0"/>
                  <a:t>𝜶,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2800" b="1" dirty="0"/>
                  <a:t>由坐标唯一性知   </a:t>
                </a:r>
                <a:r>
                  <a:rPr lang="en-US" altLang="zh-CN" sz="2800" i="1" dirty="0"/>
                  <a:t>A</a:t>
                </a:r>
                <a:r>
                  <a:rPr lang="en-US" altLang="zh-CN" sz="2800" dirty="0"/>
                  <a:t>𝜶=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800" dirty="0"/>
                  <a:t>𝜶,  𝜶 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800" dirty="0"/>
              </a:p>
              <a:p>
                <a:pPr algn="just">
                  <a:lnSpc>
                    <a:spcPct val="120000"/>
                  </a:lnSpc>
                </a:pPr>
                <a:endParaRPr lang="en-US" altLang="zh-CN" sz="28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354137"/>
                <a:ext cx="7886700" cy="4437063"/>
              </a:xfrm>
              <a:prstGeom prst="rect">
                <a:avLst/>
              </a:prstGeom>
              <a:blipFill rotWithShape="0">
                <a:blip r:embed="rId3"/>
                <a:stretch>
                  <a:fillRect l="-1623" t="-962" r="-6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832765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第二章 线性映射与矩阵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特征值与特征向量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1" y="1199016"/>
                <a:ext cx="7886700" cy="53248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zh-CN" altLang="zh-CN" sz="2800" b="1" dirty="0">
                    <a:solidFill>
                      <a:srgbClr val="0000FF"/>
                    </a:solidFill>
                  </a:rPr>
                  <a:t>定义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2.4.2</a:t>
                </a:r>
                <a:r>
                  <a:rPr lang="zh-CN" altLang="zh-CN" sz="2800" dirty="0"/>
                  <a:t>（</a:t>
                </a:r>
                <a:r>
                  <a:rPr lang="zh-CN" altLang="zh-CN" sz="2800" b="1" dirty="0"/>
                  <a:t>矩阵的</a:t>
                </a:r>
                <a:r>
                  <a:rPr lang="zh-CN" altLang="zh-CN" sz="2800" b="1" dirty="0">
                    <a:solidFill>
                      <a:srgbClr val="0000FF"/>
                    </a:solidFill>
                  </a:rPr>
                  <a:t>特征值</a:t>
                </a:r>
                <a:r>
                  <a:rPr lang="zh-CN" altLang="zh-CN" sz="2800" dirty="0"/>
                  <a:t>和</a:t>
                </a:r>
                <a:r>
                  <a:rPr lang="zh-CN" altLang="zh-CN" sz="2800" b="1" dirty="0">
                    <a:solidFill>
                      <a:srgbClr val="0000FF"/>
                    </a:solidFill>
                  </a:rPr>
                  <a:t>特征向量</a:t>
                </a:r>
                <a:r>
                  <a:rPr lang="zh-CN" altLang="zh-CN" sz="2800" dirty="0"/>
                  <a:t>）设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zh-CN" sz="2800" dirty="0"/>
                  <a:t>为一文字</a:t>
                </a:r>
                <a:r>
                  <a:rPr lang="en-US" altLang="zh-CN" sz="2800" dirty="0"/>
                  <a:t>, </a:t>
                </a:r>
                <a:r>
                  <a:rPr lang="zh-CN" altLang="zh-CN" sz="2800" dirty="0"/>
                  <a:t>矩阵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zh-CN" sz="2800" dirty="0"/>
                  <a:t>称为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zh-CN" sz="2800" dirty="0"/>
                  <a:t>的</a:t>
                </a:r>
                <a:r>
                  <a:rPr lang="zh-CN" altLang="zh-CN" sz="2800" b="1" dirty="0">
                    <a:solidFill>
                      <a:srgbClr val="0000FF"/>
                    </a:solidFill>
                  </a:rPr>
                  <a:t>特征矩阵</a:t>
                </a:r>
                <a:r>
                  <a:rPr lang="en-US" altLang="zh-CN" sz="2800" dirty="0"/>
                  <a:t>, </a:t>
                </a:r>
                <a:r>
                  <a:rPr lang="zh-CN" altLang="zh-CN" sz="2800" dirty="0"/>
                  <a:t>其行列式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zh-CN" altLang="zh-CN" sz="2800" dirty="0"/>
                  <a:t>称为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zh-CN" sz="2800" dirty="0"/>
                  <a:t>的</a:t>
                </a:r>
                <a:r>
                  <a:rPr lang="zh-CN" altLang="zh-CN" sz="2800" b="1" dirty="0">
                    <a:solidFill>
                      <a:srgbClr val="0000FF"/>
                    </a:solidFill>
                  </a:rPr>
                  <a:t>特征多项式</a:t>
                </a:r>
                <a:r>
                  <a:rPr lang="en-US" altLang="zh-CN" sz="2800" dirty="0"/>
                  <a:t>, </a:t>
                </a:r>
                <a:r>
                  <a:rPr lang="zh-CN" altLang="zh-CN" sz="2800" dirty="0"/>
                  <a:t>方程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80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zh-CN" sz="2800" dirty="0"/>
                  <a:t>的根称为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zh-CN" sz="2800" dirty="0"/>
                  <a:t>的</a:t>
                </a:r>
                <a:r>
                  <a:rPr lang="zh-CN" altLang="zh-CN" sz="2800" b="1" dirty="0">
                    <a:solidFill>
                      <a:srgbClr val="0000FF"/>
                    </a:solidFill>
                  </a:rPr>
                  <a:t>特征值</a:t>
                </a:r>
                <a:r>
                  <a:rPr lang="zh-CN" altLang="zh-CN" sz="2800" dirty="0"/>
                  <a:t>（或</a:t>
                </a:r>
                <a:r>
                  <a:rPr lang="zh-CN" altLang="zh-CN" sz="2800" b="1" dirty="0">
                    <a:solidFill>
                      <a:srgbClr val="0000FF"/>
                    </a:solidFill>
                  </a:rPr>
                  <a:t>特征根</a:t>
                </a:r>
                <a:r>
                  <a:rPr lang="zh-CN" altLang="zh-CN" sz="2800" dirty="0"/>
                  <a:t>）</a:t>
                </a:r>
                <a:r>
                  <a:rPr lang="en-US" altLang="zh-CN" sz="2800" dirty="0"/>
                  <a:t>. </a:t>
                </a:r>
                <a:r>
                  <a:rPr lang="zh-CN" altLang="zh-CN" sz="2800" dirty="0"/>
                  <a:t>方程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zh-CN" sz="2800" dirty="0"/>
                  <a:t>的非零解向量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zh-CN" altLang="zh-CN" sz="2800" dirty="0"/>
                  <a:t>称为属于特征值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zh-CN" sz="2800" dirty="0"/>
                  <a:t>的</a:t>
                </a:r>
                <a:r>
                  <a:rPr lang="zh-CN" altLang="zh-CN" sz="2800" b="1" dirty="0">
                    <a:solidFill>
                      <a:srgbClr val="0000FF"/>
                    </a:solidFill>
                  </a:rPr>
                  <a:t>特征向量</a:t>
                </a:r>
                <a:r>
                  <a:rPr lang="en-US" altLang="zh-CN" sz="2800" dirty="0"/>
                  <a:t>.</a:t>
                </a:r>
              </a:p>
              <a:p>
                <a:pPr algn="just"/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199016"/>
                <a:ext cx="7886700" cy="5324876"/>
              </a:xfrm>
              <a:prstGeom prst="rect">
                <a:avLst/>
              </a:prstGeom>
              <a:blipFill rotWithShape="0">
                <a:blip r:embed="rId2"/>
                <a:stretch>
                  <a:fillRect l="-1623" t="-1489" r="-15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647367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第二章 线性映射与矩阵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特征值与特征向量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70181" y="1480744"/>
                <a:ext cx="7886700" cy="46020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FF0000"/>
                    </a:solidFill>
                    <a:latin typeface="黑体" panose="02010609060101010101" pitchFamily="49" charset="-122"/>
                  </a:rPr>
                  <a:t>思考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：</a:t>
                </a:r>
                <a:r>
                  <a:rPr lang="zh-CN" altLang="zh-CN" sz="2800" dirty="0">
                    <a:solidFill>
                      <a:srgbClr val="0000FF"/>
                    </a:solidFill>
                  </a:rPr>
                  <a:t>线性变换</a:t>
                </a:r>
                <a:r>
                  <a:rPr lang="zh-CN" altLang="zh-CN" sz="2800" dirty="0"/>
                  <a:t>的特征值</a:t>
                </a:r>
                <a:r>
                  <a:rPr lang="en-US" altLang="zh-CN" sz="2800" dirty="0"/>
                  <a:t>/</a:t>
                </a:r>
                <a:r>
                  <a:rPr lang="zh-CN" altLang="zh-CN" sz="2800" dirty="0"/>
                  <a:t>特征向量</a:t>
                </a:r>
                <a:r>
                  <a:rPr lang="zh-CN" altLang="en-US" sz="2800" dirty="0"/>
                  <a:t>与</a:t>
                </a:r>
                <a:r>
                  <a:rPr lang="zh-CN" altLang="zh-CN" sz="2800" dirty="0">
                    <a:solidFill>
                      <a:srgbClr val="0000FF"/>
                    </a:solidFill>
                  </a:rPr>
                  <a:t>矩阵</a:t>
                </a:r>
                <a:r>
                  <a:rPr lang="zh-CN" altLang="zh-CN" sz="2800" dirty="0"/>
                  <a:t>特征值</a:t>
                </a:r>
                <a:r>
                  <a:rPr lang="en-US" altLang="zh-CN" sz="2800" dirty="0"/>
                  <a:t>/</a:t>
                </a:r>
                <a:r>
                  <a:rPr lang="zh-CN" altLang="zh-CN" sz="2800" dirty="0"/>
                  <a:t>特征向量</a:t>
                </a:r>
                <a:r>
                  <a:rPr lang="zh-CN" altLang="en-US" sz="2800" dirty="0"/>
                  <a:t>有何关系？</a:t>
                </a:r>
                <a:endParaRPr lang="en-US" altLang="zh-CN" sz="28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algn="just">
                  <a:lnSpc>
                    <a:spcPct val="120000"/>
                  </a:lnSpc>
                </a:pPr>
                <a:endParaRPr lang="en-US" altLang="zh-CN" sz="2800" dirty="0"/>
              </a:p>
              <a:p>
                <a:pPr algn="just">
                  <a:lnSpc>
                    <a:spcPct val="120000"/>
                  </a:lnSpc>
                </a:pPr>
                <a:r>
                  <a:rPr lang="en-US" altLang="zh-CN" sz="2800" dirty="0"/>
                  <a:t>(1)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zh-CN" sz="2800" dirty="0"/>
                  <a:t>是线性变换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zh-CN" sz="2800" dirty="0"/>
                  <a:t>的特征值当且仅当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zh-CN" sz="2800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zh-CN" sz="2800" dirty="0"/>
                  <a:t>的特征值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;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en-US" altLang="zh-CN" sz="2800" dirty="0"/>
                  <a:t>(2) </a:t>
                </a:r>
                <a:r>
                  <a:rPr lang="zh-CN" altLang="zh-CN" sz="2800" dirty="0"/>
                  <a:t>向量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𝝃</m:t>
                    </m:r>
                  </m:oMath>
                </a14:m>
                <a:r>
                  <a:rPr lang="zh-CN" altLang="zh-CN" sz="2800" dirty="0"/>
                  <a:t>是线性变换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zh-CN" sz="2800" dirty="0"/>
                  <a:t>的特征向量当且仅当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zh-CN" altLang="zh-CN" sz="2800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zh-CN" sz="2800" dirty="0"/>
                  <a:t>的特征向量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zh-CN" sz="2800" dirty="0"/>
                  <a:t>其中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𝝃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𝜺</m:t>
                            </m:r>
                          </m:e>
                          <m:sub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𝜺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800" dirty="0"/>
                  <a:t>𝜶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zh-CN" altLang="zh-CN" sz="2800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𝝃</m:t>
                    </m:r>
                  </m:oMath>
                </a14:m>
                <a:r>
                  <a:rPr lang="zh-CN" altLang="zh-CN" sz="2800" dirty="0"/>
                  <a:t>在基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zh-CN" sz="2800" dirty="0"/>
                  <a:t>下的坐标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81" y="1480744"/>
                <a:ext cx="7886700" cy="4602004"/>
              </a:xfrm>
              <a:prstGeom prst="rect">
                <a:avLst/>
              </a:prstGeom>
              <a:blipFill>
                <a:blip r:embed="rId3"/>
                <a:stretch>
                  <a:fillRect l="-1624" t="-1060" r="-16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31325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第二章 线性映射与矩阵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特征值与特征向量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70181" y="1452109"/>
                <a:ext cx="7886700" cy="458129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:r>
                  <a:rPr lang="zh-CN" altLang="en-US" sz="2800" dirty="0"/>
                  <a:t>求</a:t>
                </a:r>
                <a:r>
                  <a:rPr lang="zh-CN" altLang="zh-CN" sz="2800" b="1" dirty="0">
                    <a:solidFill>
                      <a:srgbClr val="0000FF"/>
                    </a:solidFill>
                  </a:rPr>
                  <a:t>矩阵特征值</a:t>
                </a:r>
                <a:r>
                  <a:rPr lang="zh-CN" altLang="zh-CN" sz="2800" dirty="0"/>
                  <a:t>和</a:t>
                </a:r>
                <a:r>
                  <a:rPr lang="zh-CN" altLang="zh-CN" sz="2800" b="1" dirty="0">
                    <a:solidFill>
                      <a:srgbClr val="0000FF"/>
                    </a:solidFill>
                  </a:rPr>
                  <a:t>特征向量</a:t>
                </a:r>
                <a:endParaRPr lang="en-US" altLang="zh-CN" sz="2800" b="1" dirty="0">
                  <a:solidFill>
                    <a:srgbClr val="0000FF"/>
                  </a:solidFill>
                </a:endParaRPr>
              </a:p>
              <a:p>
                <a:pPr algn="just">
                  <a:lnSpc>
                    <a:spcPct val="120000"/>
                  </a:lnSpc>
                </a:pPr>
                <a:endParaRPr lang="en-US" altLang="zh-CN" sz="28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514350" indent="-514350" algn="just">
                  <a:lnSpc>
                    <a:spcPct val="120000"/>
                  </a:lnSpc>
                  <a:buAutoNum type="arabicPeriod"/>
                </a:pPr>
                <a:r>
                  <a:rPr lang="zh-CN" altLang="en-US" sz="2800" dirty="0"/>
                  <a:t>写出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zh-CN" sz="2800" dirty="0"/>
                  <a:t>的</a:t>
                </a:r>
                <a:r>
                  <a:rPr lang="zh-CN" altLang="zh-CN" sz="2800" b="1" dirty="0">
                    <a:solidFill>
                      <a:srgbClr val="FF0000"/>
                    </a:solidFill>
                  </a:rPr>
                  <a:t>特征多项式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altLang="zh-CN" sz="2800" b="1" dirty="0">
                    <a:solidFill>
                      <a:schemeClr val="tx1"/>
                    </a:solidFill>
                  </a:rPr>
                  <a:t>;</a:t>
                </a:r>
              </a:p>
              <a:p>
                <a:pPr marL="514350" indent="-514350" algn="just">
                  <a:lnSpc>
                    <a:spcPct val="120000"/>
                  </a:lnSpc>
                  <a:buAutoNum type="arabicPeriod"/>
                </a:pPr>
                <a:r>
                  <a:rPr lang="zh-CN" altLang="en-US" sz="2800" dirty="0">
                    <a:solidFill>
                      <a:schemeClr val="tx1"/>
                    </a:solidFill>
                  </a:rPr>
                  <a:t>在数域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黑体" panose="02010609060101010101" pitchFamily="49" charset="-122"/>
                  </a:rPr>
                  <a:t>内求出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80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zh-CN" sz="2800" dirty="0"/>
                  <a:t>的根</a:t>
                </a:r>
                <a:r>
                  <a:rPr lang="zh-CN" altLang="en-US" sz="2800" dirty="0"/>
                  <a:t>，得到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zh-CN" sz="2800" dirty="0"/>
                  <a:t>的</a:t>
                </a:r>
                <a:r>
                  <a:rPr lang="zh-CN" altLang="zh-CN" sz="2800" b="1" dirty="0">
                    <a:solidFill>
                      <a:srgbClr val="FF0000"/>
                    </a:solidFill>
                  </a:rPr>
                  <a:t>特征值</a:t>
                </a:r>
                <a:r>
                  <a:rPr lang="zh-CN" altLang="en-US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；</a:t>
                </a:r>
                <a:endParaRPr lang="en-US" altLang="zh-CN" sz="28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514350" indent="-514350" algn="just">
                  <a:lnSpc>
                    <a:spcPct val="120000"/>
                  </a:lnSpc>
                  <a:buAutoNum type="arabicPeriod"/>
                </a:pPr>
                <a:r>
                  <a:rPr lang="zh-CN" altLang="zh-CN" sz="2800" dirty="0"/>
                  <a:t>方程</a:t>
                </a:r>
                <a14:m>
                  <m:oMath xmlns:m="http://schemas.openxmlformats.org/officeDocument/2006/math">
                    <m:r>
                      <a:rPr lang="en-US" altLang="zh-CN" sz="28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800" b="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800" b="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b="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zh-CN" sz="2800" dirty="0"/>
                  <a:t>的非零解向量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zh-CN" altLang="en-US" sz="2800" dirty="0"/>
                  <a:t>即为</a:t>
                </a:r>
                <a:r>
                  <a:rPr lang="zh-CN" altLang="zh-CN" sz="2800" dirty="0"/>
                  <a:t>属于特征值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zh-CN" sz="2800" dirty="0"/>
                  <a:t>的</a:t>
                </a:r>
                <a:r>
                  <a:rPr lang="zh-CN" altLang="zh-CN" sz="2800" b="1" dirty="0">
                    <a:solidFill>
                      <a:srgbClr val="FF0000"/>
                    </a:solidFill>
                  </a:rPr>
                  <a:t>特征向量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                    </a:t>
                </a:r>
                <a:r>
                  <a:rPr lang="zh-CN" altLang="en-US" sz="2800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基础解系的非零组合</a:t>
                </a:r>
                <a:endParaRPr lang="en-US" altLang="zh-CN" sz="2800" b="1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81" y="1452109"/>
                <a:ext cx="7886700" cy="4581298"/>
              </a:xfrm>
              <a:prstGeom prst="rect">
                <a:avLst/>
              </a:prstGeom>
              <a:blipFill>
                <a:blip r:embed="rId3"/>
                <a:stretch>
                  <a:fillRect l="-1624" t="-931" r="-1624" b="-19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793320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  <a:txDef>
      <a:spPr/>
      <a:bodyPr vert="horz" lIns="91440" tIns="45720" rIns="91440" bIns="45720" rtlCol="0">
        <a:normAutofit fontScale="25000" lnSpcReduction="20000"/>
      </a:bodyPr>
      <a:lstStyle>
        <a:defPPr>
          <a:lnSpc>
            <a:spcPct val="140000"/>
          </a:lnSpc>
          <a:defRPr sz="11200" b="1" dirty="0"/>
        </a:defPPr>
      </a:lstStyle>
    </a:tx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2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3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4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5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12576</TotalTime>
  <Words>1798</Words>
  <Application>Microsoft Office PowerPoint</Application>
  <PresentationFormat>全屏显示(4:3)</PresentationFormat>
  <Paragraphs>189</Paragraphs>
  <Slides>27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8" baseType="lpstr">
      <vt:lpstr>仿宋</vt:lpstr>
      <vt:lpstr>黑体</vt:lpstr>
      <vt:lpstr>宋体</vt:lpstr>
      <vt:lpstr>Arial</vt:lpstr>
      <vt:lpstr>Calibri</vt:lpstr>
      <vt:lpstr>Cambria Math</vt:lpstr>
      <vt:lpstr>Times New Roman</vt:lpstr>
      <vt:lpstr>Verdana</vt:lpstr>
      <vt:lpstr>Wingdings</vt:lpstr>
      <vt:lpstr>Profile</vt:lpstr>
      <vt:lpstr>Equation</vt:lpstr>
      <vt:lpstr>第二章 线性映射与矩阵</vt:lpstr>
      <vt:lpstr>第二章 线性映射与矩阵——特征值与特征向量</vt:lpstr>
      <vt:lpstr>第二章 线性映射与矩阵——特征值与特征向量</vt:lpstr>
      <vt:lpstr>第二章 线性映射与矩阵——特征值与特征向量</vt:lpstr>
      <vt:lpstr>第二章 线性映射与矩阵——特征值与特征向量</vt:lpstr>
      <vt:lpstr>第二章 线性映射与矩阵——特征值与特征向量</vt:lpstr>
      <vt:lpstr>第二章 线性映射与矩阵——特征值与特征向量</vt:lpstr>
      <vt:lpstr>第二章 线性映射与矩阵——特征值与特征向量</vt:lpstr>
      <vt:lpstr>第二章 线性映射与矩阵——特征值与特征向量</vt:lpstr>
      <vt:lpstr>第二章 线性映射与矩阵——特征值与特征向量</vt:lpstr>
      <vt:lpstr>第二章 线性映射与矩阵——特征值与特征向量</vt:lpstr>
      <vt:lpstr>第二章 线性映射与矩阵——特征值与特征向量</vt:lpstr>
      <vt:lpstr>第二章 线性映射与矩阵——特征值与特征向量</vt:lpstr>
      <vt:lpstr>第二章 线性映射与矩阵——特征值与特征向量</vt:lpstr>
      <vt:lpstr>第二章 线性映射与矩阵——特征值与特征向量</vt:lpstr>
      <vt:lpstr>第二章 线性映射与矩阵——特征值与特征向量</vt:lpstr>
      <vt:lpstr>第二章 线性映射与矩阵——特征值与特征向量</vt:lpstr>
      <vt:lpstr>第二章 线性映射与矩阵——特征值与特征向量</vt:lpstr>
      <vt:lpstr>第二章 线性映射与矩阵——特征值与特征向量</vt:lpstr>
      <vt:lpstr>第二章 线性映射与矩阵——特征值与特征向量</vt:lpstr>
      <vt:lpstr>第二章 线性映射与矩阵——特征值与特征向量</vt:lpstr>
      <vt:lpstr>第二章 线性映射与矩阵——特征值与特征向量</vt:lpstr>
      <vt:lpstr>第二章 线性映射与矩阵——特征值与特征向量</vt:lpstr>
      <vt:lpstr>第二章 线性映射与矩阵——特征值与特征向量</vt:lpstr>
      <vt:lpstr>第二章 线性映射与矩阵——特征值与特征向量</vt:lpstr>
      <vt:lpstr>第二章 线性映射与矩阵——特征值与特征向量</vt:lpstr>
      <vt:lpstr>第二章 线性映射与矩阵——特征值与特征向量</vt:lpstr>
    </vt:vector>
  </TitlesOfParts>
  <Company>University of Illinois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Coordination of Multi-Agent Systems</dc:title>
  <dc:creator>Mark Spong</dc:creator>
  <cp:lastModifiedBy>buaa</cp:lastModifiedBy>
  <cp:revision>1504</cp:revision>
  <dcterms:created xsi:type="dcterms:W3CDTF">2006-05-15T15:18:48Z</dcterms:created>
  <dcterms:modified xsi:type="dcterms:W3CDTF">2024-08-30T11:09:30Z</dcterms:modified>
</cp:coreProperties>
</file>