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482" r:id="rId2"/>
    <p:sldId id="497" r:id="rId3"/>
    <p:sldId id="487" r:id="rId4"/>
    <p:sldId id="488" r:id="rId5"/>
    <p:sldId id="430" r:id="rId6"/>
    <p:sldId id="489" r:id="rId7"/>
    <p:sldId id="490" r:id="rId8"/>
    <p:sldId id="432" r:id="rId9"/>
    <p:sldId id="434" r:id="rId10"/>
    <p:sldId id="491" r:id="rId11"/>
    <p:sldId id="492" r:id="rId12"/>
    <p:sldId id="437" r:id="rId13"/>
    <p:sldId id="493" r:id="rId14"/>
    <p:sldId id="494" r:id="rId15"/>
    <p:sldId id="439" r:id="rId16"/>
    <p:sldId id="440" r:id="rId17"/>
    <p:sldId id="495" r:id="rId18"/>
    <p:sldId id="441" r:id="rId19"/>
    <p:sldId id="445" r:id="rId20"/>
    <p:sldId id="447" r:id="rId21"/>
    <p:sldId id="446" r:id="rId22"/>
    <p:sldId id="448" r:id="rId23"/>
  </p:sldIdLst>
  <p:sldSz cx="9144000" cy="6858000" type="screen4x3"/>
  <p:notesSz cx="7315200" cy="9601200"/>
  <p:custDataLst>
    <p:tags r:id="rId2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0033CC"/>
    <a:srgbClr val="2456C6"/>
    <a:srgbClr val="F2B800"/>
    <a:srgbClr val="FF9900"/>
    <a:srgbClr val="FF6600"/>
    <a:srgbClr val="FFFFFF"/>
    <a:srgbClr val="FF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4" autoAdjust="0"/>
    <p:restoredTop sz="84966" autoAdjust="0"/>
  </p:normalViewPr>
  <p:slideViewPr>
    <p:cSldViewPr snapToGrid="0" showGuides="1">
      <p:cViewPr varScale="1">
        <p:scale>
          <a:sx n="58" d="100"/>
          <a:sy n="58" d="100"/>
        </p:scale>
        <p:origin x="14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先回顾几个概念和记号。欧氏空间指的是有限维的实内积空间，酉空间指的是有限维的复内积空间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  <m:sup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表示矩阵</a:t>
                </a:r>
                <a14:m>
                  <m:oMath xmlns:m="http://schemas.openxmlformats.org/officeDocument/2006/math"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的共轭转置。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对于定义在欧几里得空间或者酉空间上的线性变换，如果变换前后保持内积不变，则。。。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先回顾几个概念和记号。欧氏空间指的是有限维的实内积空间，酉空间指的是有限维的复内积空间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</m:e>
                      <m:sup>
                        <m:r>
                          <a:rPr lang="en-US" altLang="zh-CN" sz="1200" b="1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表示矩阵</a:t>
                </a:r>
                <a14:m>
                  <m:oMath xmlns:m="http://schemas.openxmlformats.org/officeDocument/2006/math">
                    <m:r>
                      <a:rPr lang="en-US" altLang="zh-CN" sz="1200" b="1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𝐀</m:t>
                    </m:r>
                  </m:oMath>
                </a14:m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的共轭转置。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dirty="0"/>
              </a:p>
              <a:p>
                <a:r>
                  <a:rPr lang="zh-CN" altLang="en-US" dirty="0"/>
                  <a:t>对于定义在欧几里得空间或者酉空间上的线性变换，如果变换前后保持内积不变，则。。。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5" t="-8" r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对于定义在欧几里得空间或者酉空间上的线性变换，如果变换前后保持内积不变，则。。。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正交变换与正交矩阵，酉变换与酉矩阵的内在关系是什么？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8DED5-EABF-4390-BA8D-60A073169DD9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78DED5-EABF-4390-BA8D-60A073169DD9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下面介绍两类重要的、常见的正交矩阵和酉矩阵，首先是旋转矩阵。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 err="1"/>
              <a:t>i</a:t>
            </a:r>
            <a:r>
              <a:rPr lang="en-US" altLang="zh-CN" dirty="0"/>
              <a:t>, j </a:t>
            </a:r>
            <a:r>
              <a:rPr lang="zh-CN" altLang="en-US" dirty="0"/>
              <a:t>平面中的旋转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另一类重要的酉矩阵是初等反射矩阵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38935-2443-4442-B9E7-AF218D8B08B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fld id="{32B3A7C3-238C-4F15-9026-CB518688ABFA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4230" indent="-398780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2.bin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线性映射与矩阵</a:t>
            </a:r>
          </a:p>
        </p:txBody>
      </p:sp>
      <p:sp>
        <p:nvSpPr>
          <p:cNvPr id="4" name="内容占位符 2"/>
          <p:cNvSpPr txBox="1"/>
          <p:nvPr/>
        </p:nvSpPr>
        <p:spPr>
          <a:xfrm>
            <a:off x="0" y="2977762"/>
            <a:ext cx="9144000" cy="90247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 </a:t>
            </a:r>
            <a:r>
              <a:rPr lang="zh-CN" altLang="en-US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酉变换与酉矩阵</a:t>
            </a:r>
            <a:endParaRPr lang="en-US" altLang="zh-CN" sz="36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2.5.1 </a:t>
                </a:r>
                <a:r>
                  <a:rPr lang="zh-CN" altLang="zh-CN" sz="2800" dirty="0"/>
                  <a:t>平面旋转变换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8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在标准基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800" dirty="0"/>
                  <a:t>下的矩阵为</a:t>
                </a:r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由于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是正交矩阵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是正交变换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  <a:blipFill rotWithShape="1">
                <a:blip r:embed="rId3"/>
                <a:stretch>
                  <a:fillRect l="-7" t="-3" r="5" b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199016"/>
                <a:ext cx="8098832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dirty="0"/>
                  <a:t>维欧氏空间中</a:t>
                </a:r>
                <a:r>
                  <a:rPr lang="en-US" altLang="zh-CN" sz="24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400" dirty="0"/>
                  <a:t>定义</a:t>
                </a:r>
                <a:endParaRPr lang="en-US" altLang="zh-CN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98832" cy="5324876"/>
              </a:xfrm>
              <a:prstGeom prst="rect">
                <a:avLst/>
              </a:prstGeom>
              <a:blipFill rotWithShape="1">
                <a:blip r:embed="rId4"/>
                <a:stretch>
                  <a:fillRect l="-7" t="-3" r="8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92275" y="1820863"/>
          <a:ext cx="5348288" cy="361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206349600" imgH="139293600" progId="Equation.DSMT4">
                  <p:embed/>
                </p:oleObj>
              </mc:Choice>
              <mc:Fallback>
                <p:oleObj name="Equation" r:id="rId5" imgW="206349600" imgH="139293600" progId="Equation.DSMT4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1820863"/>
                        <a:ext cx="5348288" cy="361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6246" y="5528096"/>
                <a:ext cx="8000999" cy="525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称矩阵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Givens</a:t>
                </a:r>
                <a:r>
                  <a:rPr lang="zh-CN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矩阵</a:t>
                </a: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(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初等旋转矩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b="1" dirty="0">
                            <a:solidFill>
                              <a:srgbClr val="FF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阵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zh-CN" altLang="zh-CN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46" y="5528096"/>
                <a:ext cx="8000999" cy="525721"/>
              </a:xfrm>
              <a:prstGeom prst="rect">
                <a:avLst/>
              </a:prstGeom>
              <a:blipFill rotWithShape="1">
                <a:blip r:embed="rId7"/>
                <a:stretch>
                  <a:fillRect l="-8" t="-80" r="8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199016"/>
                <a:ext cx="8024301" cy="48412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2.5.2 </a:t>
                </a:r>
                <a:r>
                  <a:rPr lang="zh-CN" altLang="zh-CN" sz="2800" dirty="0"/>
                  <a:t>设</a:t>
                </a:r>
                <a:r>
                  <a:rPr lang="en-US" altLang="zh-CN" sz="2800" dirty="0"/>
                  <a:t>Givens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则以下命题成立</a:t>
                </a:r>
                <a:r>
                  <a:rPr lang="en-US" altLang="zh-CN" sz="2800" dirty="0"/>
                  <a:t>:</a:t>
                </a:r>
                <a:endParaRPr lang="zh-CN" altLang="zh-CN" sz="28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zh-CN" sz="2800" dirty="0"/>
                  <a:t>是正交矩阵且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	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</a:t>
                </a:r>
                <a:r>
                  <a:rPr lang="en-US" altLang="zh-CN" sz="2800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24301" cy="4841299"/>
              </a:xfrm>
              <a:prstGeom prst="rect">
                <a:avLst/>
              </a:prstGeom>
              <a:blipFill rotWithShape="1">
                <a:blip r:embed="rId3"/>
                <a:stretch>
                  <a:fillRect l="-7" t="-3" r="5" b="-56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6896100" y="2188029"/>
            <a:ext cx="1183822" cy="11103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669971" y="2188029"/>
            <a:ext cx="1183822" cy="111034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513031" y="1390176"/>
                <a:ext cx="8182563" cy="4553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1: </a:t>
                </a:r>
                <a:r>
                  <a:rPr lang="zh-CN" altLang="zh-CN" sz="2800" dirty="0"/>
                  <a:t>命题</a:t>
                </a:r>
                <a:r>
                  <a:rPr lang="en-US" altLang="zh-CN" sz="2800" dirty="0"/>
                  <a:t>2.5.2</a:t>
                </a:r>
                <a:r>
                  <a:rPr lang="zh-CN" altLang="zh-CN" sz="2800" dirty="0"/>
                  <a:t>性质（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）表明若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 </a:t>
                </a:r>
                <a:r>
                  <a:rPr lang="en-US" altLang="zh-CN" sz="2800" dirty="0"/>
                  <a:t> 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(</m:t>
                    </m:r>
                    <m:func>
                      <m:func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CN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f>
                      <m:fPr>
                        <m:ctrlPr>
                          <a:rPr lang="zh-CN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zh-CN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)</a:t>
                </a:r>
              </a:p>
              <a:p>
                <a:pPr algn="just"/>
                <a:r>
                  <a:rPr lang="en-US" altLang="zh-CN" sz="2800" dirty="0"/>
                  <a:t>    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zh-CN" altLang="zh-CN" sz="2800" dirty="0"/>
                  <a:t> </a:t>
                </a:r>
                <a:r>
                  <a:rPr lang="en-US" altLang="zh-CN" sz="2800" dirty="0"/>
                  <a:t>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zh-CN" altLang="zh-CN" sz="28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800" dirty="0"/>
                  <a:t>则</a:t>
                </a:r>
                <a:r>
                  <a:rPr lang="en-US" altLang="zh-CN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endParaRPr lang="zh-CN" altLang="zh-CN" dirty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390176"/>
                <a:ext cx="8182563" cy="4553423"/>
              </a:xfrm>
              <a:prstGeom prst="rect">
                <a:avLst/>
              </a:prstGeom>
              <a:blipFill rotWithShape="1">
                <a:blip r:embed="rId2"/>
                <a:stretch>
                  <a:fillRect l="-7" t="-4" r="7" b="-4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800" dirty="0"/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800" dirty="0"/>
                  <a:t>若定义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  <a:r>
                  <a:rPr lang="zh-CN" altLang="zh-CN" sz="2800" dirty="0"/>
                  <a:t>则向量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zh-CN" sz="2800" dirty="0"/>
                  <a:t>的第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个分量为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第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zh-CN" sz="2800" dirty="0"/>
                  <a:t>个分量为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800" dirty="0"/>
                  <a:t>必存在着有限个</a:t>
                </a:r>
                <a:r>
                  <a:rPr lang="en-US" altLang="zh-CN" sz="2800" dirty="0"/>
                  <a:t>Givens</a:t>
                </a:r>
                <a:r>
                  <a:rPr lang="zh-CN" altLang="zh-CN" sz="2800" dirty="0"/>
                  <a:t>矩阵的乘积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zh-CN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zh-CN" altLang="zh-CN" sz="2200" dirty="0"/>
              </a:p>
              <a:p>
                <a:endParaRPr lang="zh-CN" altLang="zh-CN" dirty="0"/>
              </a:p>
              <a:p>
                <a:r>
                  <a:rPr lang="zh-CN" altLang="en-US" sz="2800" dirty="0"/>
                  <a:t>可用于在向量或矩阵中介入零</a:t>
                </a:r>
                <a:r>
                  <a:rPr lang="en-US" altLang="zh-CN" sz="2800" dirty="0"/>
                  <a:t>.</a:t>
                </a:r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  <a:blipFill rotWithShape="1">
                <a:blip r:embed="rId3"/>
                <a:stretch>
                  <a:fillRect l="-4" t="-3" r="4" b="-34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03527" y="4643438"/>
          <a:ext cx="4343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04241600" imgH="9448800" progId="Equation.DSMT4">
                  <p:embed/>
                </p:oleObj>
              </mc:Choice>
              <mc:Fallback>
                <p:oleObj name="Equation" r:id="rId4" imgW="104241600" imgH="9448800" progId="Equation.DSMT4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3527" y="4643438"/>
                        <a:ext cx="43434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2.5.2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0,1,1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取</a:t>
                </a:r>
                <a:r>
                  <a:rPr lang="en-US" altLang="zh-CN" sz="2800" dirty="0"/>
                  <a:t>Givens</a:t>
                </a:r>
                <a:r>
                  <a:rPr lang="zh-CN" altLang="zh-CN" sz="2800" dirty="0"/>
                  <a:t>矩阵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zh-CN" sz="2800" dirty="0"/>
                  <a:t>再取</a:t>
                </a:r>
                <a:r>
                  <a:rPr lang="en-US" altLang="zh-CN" sz="2800" dirty="0"/>
                  <a:t>Givens</a:t>
                </a:r>
                <a:r>
                  <a:rPr lang="zh-CN" altLang="zh-CN" sz="2800" dirty="0"/>
                  <a:t>矩阵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CN" altLang="zh-CN" sz="2800" dirty="0"/>
              </a:p>
              <a:p>
                <a:endParaRPr lang="zh-CN" altLang="zh-CN" sz="2200" dirty="0"/>
              </a:p>
              <a:p>
                <a:endParaRPr lang="zh-CN" altLang="zh-CN" dirty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  <a:blipFill rotWithShape="1">
                <a:blip r:embed="rId3"/>
                <a:stretch>
                  <a:fillRect l="-4" t="-3" r="4" b="-66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zh-CN" altLang="zh-CN" sz="2800" dirty="0"/>
                  <a:t>得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zh-CN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 </a:t>
                </a:r>
                <a:endParaRPr lang="zh-CN" altLang="zh-CN" sz="2800" dirty="0"/>
              </a:p>
              <a:p>
                <a:r>
                  <a:rPr lang="zh-CN" altLang="zh-CN" sz="2800" dirty="0"/>
                  <a:t>则有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endParaRPr lang="zh-CN" altLang="zh-CN" sz="2200" dirty="0"/>
              </a:p>
              <a:p>
                <a:endParaRPr lang="zh-CN" altLang="zh-CN" dirty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  <a:blipFill rotWithShape="1">
                <a:blip r:embed="rId3"/>
                <a:stretch>
                  <a:fillRect l="-4" t="-3" r="4" b="-43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2.5.3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是单位向量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定义映射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使得对任意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zh-CN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zh-CN" sz="2800" dirty="0"/>
                  <a:t>是向量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zh-CN" sz="2800" dirty="0"/>
                  <a:t>关于空间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zh-CN" altLang="zh-CN" sz="2800" dirty="0"/>
                  <a:t>的对称向量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spa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n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zh-CN" sz="2800" dirty="0"/>
                  <a:t>如</a:t>
                </a:r>
                <a:r>
                  <a:rPr lang="zh-CN" altLang="en-US" sz="2800" dirty="0"/>
                  <a:t>下</a:t>
                </a:r>
                <a:r>
                  <a:rPr lang="zh-CN" altLang="zh-CN" sz="2800" dirty="0"/>
                  <a:t>图所示</a:t>
                </a:r>
              </a:p>
              <a:p>
                <a:pPr algn="ctr"/>
                <a:r>
                  <a:rPr lang="en-US" altLang="zh-CN" sz="280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/>
                      </a:rPr>
                      <m:t>𝒚</m:t>
                    </m:r>
                  </m:oMath>
                </a14:m>
                <a:endParaRPr lang="en-US" altLang="zh-CN" sz="2800" b="1" i="1" dirty="0"/>
              </a:p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sz="2800" b="1" dirty="0"/>
                  <a:t> 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Proj</m:t>
                        </m:r>
                      </m:e>
                      <m:sub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800" b="1" dirty="0"/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1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b="1" dirty="0"/>
                  <a:t>               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</m:t>
                      </m:r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b="0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</a:rPr>
                  <a:t>=</a:t>
                </a:r>
                <a:r>
                  <a:rPr lang="en-US" altLang="zh-CN" sz="2800" i="1" dirty="0">
                    <a:solidFill>
                      <a:srgbClr val="0000FF"/>
                    </a:solidFill>
                  </a:rPr>
                  <a:t>I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                                      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  <a:blipFill rotWithShape="1">
                <a:blip r:embed="rId3"/>
                <a:stretch>
                  <a:fillRect l="-4" t="-3" r="4" b="-42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C:\Users\DELL\AppData\Local\Temp\1587179576(1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31" y="2935222"/>
            <a:ext cx="3720319" cy="27180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直接连接符 2"/>
          <p:cNvCxnSpPr/>
          <p:nvPr/>
        </p:nvCxnSpPr>
        <p:spPr bwMode="auto">
          <a:xfrm>
            <a:off x="1244600" y="4335236"/>
            <a:ext cx="0" cy="10123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2.5.3</a:t>
                </a:r>
                <a:r>
                  <a:rPr lang="zh-CN" altLang="zh-CN" sz="2800" dirty="0"/>
                  <a:t>（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Householder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矩阵</a:t>
                </a:r>
                <a:r>
                  <a:rPr lang="zh-CN" altLang="zh-CN" sz="2800" dirty="0"/>
                  <a:t>）设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是单位向量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定义矩阵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zh-CN" sz="2800" dirty="0"/>
                  <a:t>称为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Householder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矩阵</a:t>
                </a:r>
                <a:r>
                  <a:rPr lang="zh-CN" altLang="zh-CN" sz="2800" dirty="0"/>
                  <a:t>（或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初等反射矩阵</a:t>
                </a:r>
                <a:r>
                  <a:rPr lang="zh-CN" altLang="zh-CN" sz="2800" dirty="0"/>
                  <a:t>）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endParaRPr lang="zh-CN" altLang="zh-CN" dirty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  <a:blipFill rotWithShape="1">
                <a:blip r:embed="rId3"/>
                <a:stretch>
                  <a:fillRect l="-4" t="-3" r="4" b="-5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592160" y="1242977"/>
                <a:ext cx="8182563" cy="514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2.5.3 </a:t>
                </a:r>
                <a:r>
                  <a:rPr lang="en-US" altLang="zh-CN" sz="2800" dirty="0"/>
                  <a:t>Householder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zh-CN" altLang="zh-CN" sz="2800" dirty="0"/>
                  <a:t>具有以下性质：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 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酉矩阵</a:t>
                </a:r>
                <a:endParaRPr lang="zh-CN" altLang="zh-CN" sz="28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   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特征值 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n-1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1, 1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-1</a:t>
                </a:r>
                <a:endParaRPr lang="zh-CN" altLang="zh-CN" sz="2800" b="1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则存在单位向量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zh-CN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zh-CN" sz="2800" dirty="0"/>
                  <a:t>的充分必要条件是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此时</a:t>
                </a:r>
                <a:r>
                  <a:rPr lang="zh-CN" altLang="zh-CN" sz="2800" dirty="0"/>
                  <a:t>可取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r>
                  <a:rPr lang="zh-CN" altLang="zh-CN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zh-CN" sz="2800" dirty="0"/>
                  <a:t>为任一实数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0" y="1242977"/>
                <a:ext cx="8182563" cy="5149030"/>
              </a:xfrm>
              <a:prstGeom prst="rect">
                <a:avLst/>
              </a:prstGeom>
              <a:blipFill rotWithShape="1">
                <a:blip r:embed="rId3"/>
                <a:stretch>
                  <a:fillRect l="-4" t="-5" r="4" b="-40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/>
          <p:nvPr/>
        </p:nvSpPr>
        <p:spPr>
          <a:xfrm>
            <a:off x="643658" y="1550080"/>
            <a:ext cx="8024301" cy="4807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/>
              <a:t>有限维的</a:t>
            </a:r>
            <a:r>
              <a:rPr lang="zh-CN" altLang="en-US" sz="2800" dirty="0">
                <a:solidFill>
                  <a:srgbClr val="FF0000"/>
                </a:solidFill>
              </a:rPr>
              <a:t>实</a:t>
            </a:r>
            <a:r>
              <a:rPr lang="zh-CN" altLang="en-US" sz="2800" dirty="0"/>
              <a:t>内积空间称为</a:t>
            </a:r>
            <a:r>
              <a:rPr lang="zh-CN" altLang="en-US" sz="2800" dirty="0">
                <a:solidFill>
                  <a:srgbClr val="FF0000"/>
                </a:solidFill>
              </a:rPr>
              <a:t>欧式空间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有限维的</a:t>
            </a:r>
            <a:r>
              <a:rPr lang="zh-CN" altLang="en-US" sz="2800" dirty="0">
                <a:solidFill>
                  <a:srgbClr val="FF0000"/>
                </a:solidFill>
              </a:rPr>
              <a:t>复</a:t>
            </a:r>
            <a:r>
              <a:rPr lang="zh-CN" altLang="en-US" sz="2800" dirty="0"/>
              <a:t>内积空间称为</a:t>
            </a:r>
            <a:r>
              <a:rPr lang="zh-CN" altLang="en-US" sz="2800" dirty="0">
                <a:solidFill>
                  <a:srgbClr val="FF0000"/>
                </a:solidFill>
              </a:rPr>
              <a:t>酉空间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zh-CN" altLang="zh-CN" sz="2800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592160" y="1137473"/>
                <a:ext cx="8182563" cy="514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2.5.4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0,1,1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取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,0,0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并定义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0" y="1137473"/>
                <a:ext cx="8182563" cy="5149030"/>
              </a:xfrm>
              <a:prstGeom prst="rect">
                <a:avLst/>
              </a:prstGeom>
              <a:blipFill rotWithShape="1">
                <a:blip r:embed="rId3"/>
                <a:stretch>
                  <a:fillRect l="-4" t="-4" r="4" b="-13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592160" y="1216603"/>
                <a:ext cx="8182563" cy="514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dirty="0"/>
                  <a:t>得</a:t>
                </a:r>
                <a:r>
                  <a:rPr lang="en-US" altLang="zh-CN" sz="2800" dirty="0"/>
                  <a:t>Householder</a:t>
                </a:r>
                <a:r>
                  <a:rPr lang="zh-CN" altLang="zh-CN" sz="2800" dirty="0"/>
                  <a:t>矩阵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𝒘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zh-CN" altLang="zh-C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r>
                  <a:rPr lang="zh-CN" altLang="zh-CN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  <a:r>
                  <a:rPr lang="zh-CN" altLang="zh-CN" sz="2800" dirty="0"/>
                  <a:t>该结果与例</a:t>
                </a:r>
                <a:r>
                  <a:rPr lang="en-US" altLang="zh-CN" sz="2800" dirty="0"/>
                  <a:t>2.5.2</a:t>
                </a:r>
                <a:r>
                  <a:rPr lang="zh-CN" altLang="zh-CN" sz="2800" dirty="0"/>
                  <a:t>相同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0" y="1216603"/>
                <a:ext cx="8182563" cy="5149030"/>
              </a:xfrm>
              <a:prstGeom prst="rect">
                <a:avLst/>
              </a:prstGeom>
              <a:blipFill rotWithShape="1">
                <a:blip r:embed="rId3"/>
                <a:stretch>
                  <a:fillRect l="-4" t="-11" r="4" b="-36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dirty="0"/>
                  <a:t>: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800" dirty="0"/>
                  <a:t>给定实方阵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是否有限个</a:t>
                </a:r>
                <a:r>
                  <a:rPr lang="en-US" altLang="zh-CN" sz="2800" dirty="0"/>
                  <a:t>Givens</a:t>
                </a:r>
                <a:r>
                  <a:rPr lang="zh-CN" altLang="zh-CN" sz="2800" dirty="0"/>
                  <a:t>矩阵或</a:t>
                </a:r>
                <a:r>
                  <a:rPr lang="en-US" altLang="zh-CN" sz="2800" dirty="0"/>
                  <a:t>Householder</a:t>
                </a:r>
                <a:r>
                  <a:rPr lang="zh-CN" altLang="zh-CN" sz="2800" dirty="0"/>
                  <a:t>矩阵的乘积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𝑇𝐴</m:t>
                    </m:r>
                  </m:oMath>
                </a14:m>
                <a:r>
                  <a:rPr lang="zh-CN" altLang="zh-CN" sz="2800" dirty="0"/>
                  <a:t>变成如下形式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2800" dirty="0"/>
              </a:p>
              <a:p>
                <a:pPr algn="just"/>
                <a:r>
                  <a:rPr lang="zh-CN" altLang="zh-CN" sz="2800" dirty="0"/>
                  <a:t>其中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zh-CN" sz="2800" dirty="0"/>
                  <a:t>为任意实数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个特征值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60" y="1199017"/>
                <a:ext cx="8182563" cy="5149030"/>
              </a:xfrm>
              <a:prstGeom prst="rect">
                <a:avLst/>
              </a:prstGeom>
              <a:blipFill rotWithShape="1">
                <a:blip r:embed="rId3"/>
                <a:stretch>
                  <a:fillRect l="-4" t="-3" r="4" b="-18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43658" y="1550080"/>
                <a:ext cx="8024301" cy="48072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2.5.1</a:t>
                </a:r>
                <a:r>
                  <a:rPr lang="zh-CN" altLang="zh-CN" sz="2800" dirty="0"/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正交变换</a:t>
                </a:r>
                <a:r>
                  <a:rPr lang="zh-CN" altLang="zh-CN" sz="2800" dirty="0"/>
                  <a:t>和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酉变换</a:t>
                </a:r>
                <a:r>
                  <a:rPr lang="zh-CN" altLang="zh-CN" sz="2800" dirty="0"/>
                  <a:t>）若欧氏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zh-CN" sz="28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酉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 sz="2800" dirty="0"/>
                  <a:t>空间中的线性变换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保持向量的内积不变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即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为</a:t>
                </a:r>
                <a:r>
                  <a:rPr lang="zh-CN" altLang="zh-CN" sz="2800" b="1" dirty="0"/>
                  <a:t>正交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zh-CN" sz="2800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酉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 sz="2800" b="1" dirty="0"/>
                  <a:t>变换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58" y="1550080"/>
                <a:ext cx="8024301" cy="4807214"/>
              </a:xfrm>
              <a:prstGeom prst="rect">
                <a:avLst/>
              </a:prstGeom>
              <a:blipFill rotWithShape="1">
                <a:blip r:embed="rId3"/>
                <a:stretch>
                  <a:fillRect l="-5" t="-1" r="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43658" y="1550080"/>
                <a:ext cx="8024301" cy="48072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2.5.1</a:t>
                </a:r>
                <a:r>
                  <a:rPr lang="zh-CN" altLang="zh-CN" sz="2800" dirty="0"/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正交变换</a:t>
                </a:r>
                <a:r>
                  <a:rPr lang="zh-CN" altLang="zh-CN" sz="2800" dirty="0"/>
                  <a:t>和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酉变换</a:t>
                </a:r>
                <a:r>
                  <a:rPr lang="zh-CN" altLang="zh-CN" sz="2800" dirty="0"/>
                  <a:t>）若欧氏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zh-CN" sz="280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酉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 sz="2800" dirty="0"/>
                  <a:t>空间中的线性变换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保持向量的内积不变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即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800" dirty="0"/>
                  <a:t>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为</a:t>
                </a:r>
                <a:r>
                  <a:rPr lang="zh-CN" altLang="zh-CN" sz="2800" b="1" dirty="0"/>
                  <a:t>正交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zh-CN" altLang="zh-CN" sz="2800" b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酉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zh-CN" sz="2800" b="1" dirty="0"/>
                  <a:t>变换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2.5.2</a:t>
                </a:r>
                <a:r>
                  <a:rPr lang="zh-CN" altLang="zh-CN" sz="2800" dirty="0"/>
                  <a:t>（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正交矩阵</a:t>
                </a:r>
                <a:r>
                  <a:rPr lang="zh-CN" altLang="zh-CN" sz="2800" dirty="0"/>
                  <a:t>和</a:t>
                </a:r>
                <a:r>
                  <a:rPr lang="zh-CN" altLang="zh-CN" sz="2800" b="1" dirty="0">
                    <a:solidFill>
                      <a:srgbClr val="0000FF"/>
                    </a:solidFill>
                  </a:rPr>
                  <a:t>酉矩阵</a:t>
                </a:r>
                <a:r>
                  <a:rPr lang="zh-CN" altLang="zh-CN" sz="2800" dirty="0"/>
                  <a:t>）若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阶实方阵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sz="28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正交矩阵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 </a:t>
                </a:r>
                <a:r>
                  <a:rPr lang="zh-CN" altLang="zh-CN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zh-CN" sz="28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酉矩阵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58" y="1550080"/>
                <a:ext cx="8024301" cy="4807214"/>
              </a:xfrm>
              <a:prstGeom prst="rect">
                <a:avLst/>
              </a:prstGeom>
              <a:blipFill rotWithShape="1">
                <a:blip r:embed="rId3"/>
                <a:stretch>
                  <a:fillRect l="-5" t="-1" r="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2.5.1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维欧氏（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酉</a:t>
                </a:r>
                <a:r>
                  <a:rPr lang="zh-CN" altLang="zh-CN" sz="2800" dirty="0"/>
                  <a:t>）空间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zh-CN" sz="2800" dirty="0"/>
                  <a:t>则以下命题等价</a:t>
                </a:r>
                <a:r>
                  <a:rPr lang="en-US" altLang="zh-CN" sz="2800" dirty="0"/>
                  <a:t>:</a:t>
                </a:r>
                <a:endParaRPr lang="zh-CN" altLang="zh-CN" sz="2800" dirty="0"/>
              </a:p>
              <a:p>
                <a:pPr algn="just"/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是正交（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酉</a:t>
                </a:r>
                <a:r>
                  <a:rPr lang="zh-CN" altLang="zh-CN" sz="2800" dirty="0"/>
                  <a:t>）变换</a:t>
                </a:r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 algn="just"/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保持长度不变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 algn="just"/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中一组标准正交基</a:t>
                </a:r>
                <a:r>
                  <a:rPr lang="en-US" altLang="zh-CN" sz="2800" dirty="0"/>
                  <a:t>, </a:t>
                </a:r>
                <a:r>
                  <a:rPr lang="zh-CN" altLang="zh-CN" sz="2800" dirty="0"/>
                  <a:t>则</a:t>
                </a:r>
                <a:endParaRPr lang="en-US" altLang="zh-CN" sz="2800" dirty="0"/>
              </a:p>
              <a:p>
                <a:pPr algn="just"/>
                <a:r>
                  <a:rPr lang="en-US" altLang="zh-CN" sz="2800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中一组标准正交基</a:t>
                </a:r>
                <a:r>
                  <a:rPr lang="en-US" altLang="zh-CN" sz="2800" dirty="0"/>
                  <a:t>; </a:t>
                </a:r>
                <a:endParaRPr lang="zh-CN" altLang="zh-CN" sz="2800" dirty="0"/>
              </a:p>
              <a:p>
                <a:pPr algn="just"/>
                <a:r>
                  <a:rPr lang="zh-CN" altLang="zh-CN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zh-CN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 dirty="0"/>
                  <a:t>的任一标准正交基下的矩阵为正交（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酉</a:t>
                </a:r>
                <a:r>
                  <a:rPr lang="zh-CN" altLang="zh-CN" sz="2800" dirty="0"/>
                  <a:t>）矩阵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endParaRPr lang="zh-CN" altLang="zh-CN" dirty="0"/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  <a:blipFill rotWithShape="1">
                <a:blip r:embed="rId4"/>
                <a:stretch>
                  <a:fillRect l="-7" t="-3" r="-2061" b="-43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3846" y="1320577"/>
            <a:ext cx="2019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证明思路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48360" y="2030413"/>
          <a:ext cx="7162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71907200" imgH="13411200" progId="Equation.DSMT4">
                  <p:embed/>
                </p:oleObj>
              </mc:Choice>
              <mc:Fallback>
                <p:oleObj name="Equation" r:id="rId4" imgW="171907200" imgH="13411200" progId="Equation.DSMT4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8360" y="2030413"/>
                        <a:ext cx="71628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00100" y="2774950"/>
          <a:ext cx="6807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63372800" imgH="24079200" progId="Equation.DSMT4">
                  <p:embed/>
                </p:oleObj>
              </mc:Choice>
              <mc:Fallback>
                <p:oleObj name="Equation" r:id="rId6" imgW="163372800" imgH="24079200" progId="Equation.DSMT4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0100" y="2774950"/>
                        <a:ext cx="68072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48341" y="3875542"/>
          <a:ext cx="355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85344000" imgH="9448800" progId="Equation.DSMT4">
                  <p:embed/>
                </p:oleObj>
              </mc:Choice>
              <mc:Fallback>
                <p:oleObj name="Equation" r:id="rId8" imgW="85344000" imgH="9448800" progId="Equation.DSMT4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48341" y="3875542"/>
                        <a:ext cx="3556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00100" y="4629374"/>
          <a:ext cx="739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77393600" imgH="10668000" progId="Equation.DSMT4">
                  <p:embed/>
                </p:oleObj>
              </mc:Choice>
              <mc:Fallback>
                <p:oleObj name="Equation" r:id="rId10" imgW="177393600" imgH="10668000" progId="Equation.DSMT4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0100" y="4629374"/>
                        <a:ext cx="73914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148341" y="5245319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39928800" imgH="9753600" progId="Equation.DSMT4">
                  <p:embed/>
                </p:oleObj>
              </mc:Choice>
              <mc:Fallback>
                <p:oleObj name="Equation" r:id="rId12" imgW="39928800" imgH="9753600" progId="Equation.DSMT4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48341" y="5245319"/>
                        <a:ext cx="16637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20597" y="1436343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34747200" imgH="9448800" progId="Equation.DSMT4">
                  <p:embed/>
                </p:oleObj>
              </mc:Choice>
              <mc:Fallback>
                <p:oleObj name="Equation" r:id="rId4" imgW="34747200" imgH="9448800" progId="Equation.DSMT4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597" y="1436343"/>
                        <a:ext cx="14478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52513" y="3189997"/>
          <a:ext cx="5219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25272800" imgH="24079200" progId="Equation.DSMT4">
                  <p:embed/>
                </p:oleObj>
              </mc:Choice>
              <mc:Fallback>
                <p:oleObj name="Equation" r:id="rId6" imgW="125272800" imgH="24079200" progId="Equation.DSMT4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2513" y="3189997"/>
                        <a:ext cx="52197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503034" y="4404863"/>
          <a:ext cx="5702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36855200" imgH="24079200" progId="Equation.DSMT4">
                  <p:embed/>
                </p:oleObj>
              </mc:Choice>
              <mc:Fallback>
                <p:oleObj name="Equation" r:id="rId8" imgW="136855200" imgH="24079200" progId="Equation.DSMT4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03034" y="4404863"/>
                        <a:ext cx="5702300" cy="100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895577" y="2029963"/>
          <a:ext cx="749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179832000" imgH="24688800" progId="Equation.DSMT4">
                  <p:embed/>
                </p:oleObj>
              </mc:Choice>
              <mc:Fallback>
                <p:oleObj name="Equation" r:id="rId10" imgW="179832000" imgH="24688800" progId="Equation.DSMT4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5577" y="2029963"/>
                        <a:ext cx="74930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035504" y="5701393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89001600" imgH="10363200" progId="Equation.DSMT4">
                  <p:embed/>
                </p:oleObj>
              </mc:Choice>
              <mc:Fallback>
                <p:oleObj name="Equation" r:id="rId12" imgW="89001600" imgH="10363200" progId="Equation.DSMT4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5504" y="5701393"/>
                        <a:ext cx="3708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2.5.1 </a:t>
                </a:r>
                <a:r>
                  <a:rPr lang="zh-CN" altLang="zh-CN" sz="2800" dirty="0"/>
                  <a:t>正交（</a:t>
                </a:r>
                <a:r>
                  <a:rPr lang="zh-CN" altLang="zh-CN" sz="2800" dirty="0">
                    <a:solidFill>
                      <a:srgbClr val="FF0000"/>
                    </a:solidFill>
                  </a:rPr>
                  <a:t>酉</a:t>
                </a:r>
                <a:r>
                  <a:rPr lang="zh-CN" altLang="zh-CN" sz="2800" dirty="0"/>
                  <a:t>）矩阵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满足如下性质：</a:t>
                </a:r>
              </a:p>
              <a:p>
                <a:pPr algn="just"/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）正交矩阵的行列式必为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 </a:t>
                </a:r>
              </a:p>
              <a:p>
                <a:pPr algn="just"/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     </a:t>
                </a:r>
                <a:r>
                  <a:rPr lang="zh-CN" altLang="zh-CN" sz="2800" dirty="0"/>
                  <a:t>酉矩阵的行列式的模值为</a:t>
                </a:r>
                <a:r>
                  <a:rPr lang="en-US" altLang="zh-CN" sz="2800" dirty="0"/>
                  <a:t>1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</a:p>
              <a:p>
                <a:pPr algn="just"/>
                <a:r>
                  <a:rPr lang="zh-CN" altLang="zh-CN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（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zh-CN" sz="2800" dirty="0"/>
                  <a:t>为正交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酉</m:t>
                        </m:r>
                      </m:e>
                    </m:d>
                  </m:oMath>
                </a14:m>
                <a:r>
                  <a:rPr lang="zh-CN" altLang="en-US" sz="2800" dirty="0"/>
                  <a:t>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/>
                <a:r>
                  <a:rPr lang="zh-CN" altLang="zh-CN" sz="2800" dirty="0"/>
                  <a:t>（</a:t>
                </a:r>
                <a:r>
                  <a:rPr lang="en-US" altLang="zh-CN" sz="2800" dirty="0"/>
                  <a:t>3</a:t>
                </a:r>
                <a:r>
                  <a:rPr lang="zh-CN" altLang="zh-CN" sz="2800" dirty="0"/>
                  <a:t>）正交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酉</m:t>
                        </m:r>
                      </m:e>
                    </m:d>
                  </m:oMath>
                </a14:m>
                <a:r>
                  <a:rPr lang="zh-CN" altLang="zh-CN" sz="2800" dirty="0"/>
                  <a:t>矩阵的乘积仍为正交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酉</m:t>
                        </m:r>
                      </m:e>
                    </m:d>
                  </m:oMath>
                </a14:m>
                <a:r>
                  <a:rPr lang="zh-CN" altLang="zh-CN" sz="2800" dirty="0"/>
                  <a:t>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/>
                <a:r>
                  <a:rPr lang="zh-CN" altLang="zh-CN" sz="2800" dirty="0"/>
                  <a:t>（</a:t>
                </a:r>
                <a:r>
                  <a:rPr lang="en-US" altLang="zh-CN" sz="2800" dirty="0"/>
                  <a:t>4</a:t>
                </a:r>
                <a:r>
                  <a:rPr lang="zh-CN" altLang="zh-CN" sz="28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的所有特征值的模值为</a:t>
                </a:r>
                <a:r>
                  <a:rPr lang="en-US" altLang="zh-CN" sz="2800" dirty="0"/>
                  <a:t>1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endParaRPr lang="en-US" altLang="zh-CN" sz="2800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  <a:blipFill rotWithShape="1">
                <a:blip r:embed="rId4"/>
                <a:stretch>
                  <a:fillRect l="-7" t="-3" r="5" b="-15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30350" y="4803775"/>
          <a:ext cx="1397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33528000" imgH="8839200" progId="Equation.DSMT4">
                  <p:embed/>
                </p:oleObj>
              </mc:Choice>
              <mc:Fallback>
                <p:oleObj name="Equation" r:id="rId5" imgW="33528000" imgH="8839200" progId="Equation.DSMT4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0350" y="4803775"/>
                        <a:ext cx="13970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16619" y="4730230"/>
          <a:ext cx="474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113995200" imgH="11277600" progId="Equation.DSMT4">
                  <p:embed/>
                </p:oleObj>
              </mc:Choice>
              <mc:Fallback>
                <p:oleObj name="Equation" r:id="rId7" imgW="113995200" imgH="11277600" progId="Equation.DSMT4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6619" y="4730230"/>
                        <a:ext cx="47498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30350" y="5431905"/>
          <a:ext cx="109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26212800" imgH="11277600" progId="Equation.DSMT4">
                  <p:embed/>
                </p:oleObj>
              </mc:Choice>
              <mc:Fallback>
                <p:oleObj name="Equation" r:id="rId9" imgW="26212800" imgH="11277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0350" y="5431905"/>
                        <a:ext cx="10922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第二章 线性映射与矩阵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酉变换与酉矩阵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/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2.5.2</a:t>
                </a:r>
                <a:r>
                  <a:rPr lang="zh-CN" altLang="zh-CN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阶正交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酉</m:t>
                        </m:r>
                      </m:e>
                    </m:d>
                  </m:oMath>
                </a14:m>
                <a:r>
                  <a:rPr lang="zh-CN" altLang="zh-CN" sz="2800" dirty="0"/>
                  <a:t>矩阵当且仅当矩阵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个列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行</m:t>
                        </m:r>
                      </m:e>
                    </m:d>
                  </m:oMath>
                </a14:m>
                <a:r>
                  <a:rPr lang="zh-CN" altLang="zh-CN" sz="2800" dirty="0"/>
                  <a:t>向量构成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维欧氏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zh-CN" sz="28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酉</m:t>
                        </m:r>
                      </m:e>
                    </m:d>
                  </m:oMath>
                </a14:m>
                <a:r>
                  <a:rPr lang="zh-CN" altLang="zh-CN" sz="2800" dirty="0"/>
                  <a:t>空间的一组标准正交基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/>
              </a:p>
              <a:p>
                <a:endParaRPr lang="zh-CN" altLang="zh-CN" dirty="0"/>
              </a:p>
              <a:p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199016"/>
                <a:ext cx="8024301" cy="5324876"/>
              </a:xfrm>
              <a:prstGeom prst="rect">
                <a:avLst/>
              </a:prstGeom>
              <a:blipFill rotWithShape="1">
                <a:blip r:embed="rId4"/>
                <a:stretch>
                  <a:fillRect l="-7" t="-3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160160" y="2756522"/>
            <a:ext cx="6934135" cy="3263900"/>
            <a:chOff x="1160160" y="2756522"/>
            <a:chExt cx="6934135" cy="3263900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2704871" y="3684318"/>
            <a:ext cx="1803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Equation" r:id="rId5" imgW="43281600" imgH="9448800" progId="Equation.DSMT4">
                    <p:embed/>
                  </p:oleObj>
                </mc:Choice>
                <mc:Fallback>
                  <p:oleObj name="Equation" r:id="rId5" imgW="43281600" imgH="9448800" progId="Equation.DSMT4">
                    <p:embed/>
                    <p:pic>
                      <p:nvPicPr>
                        <p:cNvPr id="0" name="图片 40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04871" y="3684318"/>
                          <a:ext cx="18034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1160160" y="2968707"/>
            <a:ext cx="2641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7" imgW="63398400" imgH="10363200" progId="Equation.DSMT4">
                    <p:embed/>
                  </p:oleObj>
                </mc:Choice>
                <mc:Fallback>
                  <p:oleObj name="Equation" r:id="rId7" imgW="63398400" imgH="10363200" progId="Equation.DSMT4">
                    <p:embed/>
                    <p:pic>
                      <p:nvPicPr>
                        <p:cNvPr id="0" name="图片 40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60160" y="2968707"/>
                          <a:ext cx="2641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4576395" y="2756522"/>
            <a:ext cx="3517900" cy="226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9" imgW="84429600" imgH="54254400" progId="Equation.DSMT4">
                    <p:embed/>
                  </p:oleObj>
                </mc:Choice>
                <mc:Fallback>
                  <p:oleObj name="Equation" r:id="rId9" imgW="84429600" imgH="54254400" progId="Equation.DSMT4">
                    <p:embed/>
                    <p:pic>
                      <p:nvPicPr>
                        <p:cNvPr id="0" name="图片 40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76395" y="2756522"/>
                          <a:ext cx="3517900" cy="2260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4125130" y="5017122"/>
            <a:ext cx="3086100" cy="1003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name="Equation" r:id="rId11" imgW="74066400" imgH="24079200" progId="Equation.DSMT4">
                    <p:embed/>
                  </p:oleObj>
                </mc:Choice>
                <mc:Fallback>
                  <p:oleObj name="Equation" r:id="rId11" imgW="74066400" imgH="24079200" progId="Equation.DSMT4">
                    <p:embed/>
                    <p:pic>
                      <p:nvPicPr>
                        <p:cNvPr id="0" name="图片 41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25130" y="5017122"/>
                          <a:ext cx="3086100" cy="10033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hiN2VmYWI4ZGY0ZjNlNmMyOGRhMWVmYTkwOWFmOTU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0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1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7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8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9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1338</Words>
  <Application>Microsoft Office PowerPoint</Application>
  <PresentationFormat>全屏显示(4:3)</PresentationFormat>
  <Paragraphs>173</Paragraphs>
  <Slides>22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仿宋</vt:lpstr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Equation</vt:lpstr>
      <vt:lpstr>第二章 线性映射与矩阵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  <vt:lpstr>第二章 线性映射与矩阵——酉变换与酉矩阵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buaa</cp:lastModifiedBy>
  <cp:revision>1493</cp:revision>
  <dcterms:created xsi:type="dcterms:W3CDTF">2006-05-15T15:18:00Z</dcterms:created>
  <dcterms:modified xsi:type="dcterms:W3CDTF">2024-08-30T11:11:03Z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F41C192238FE4BB9B4B8E5649E59091E_12</vt:lpwstr>
  </property>
  <property fmtid="{D5CDD505-2E9C-101B-9397-08002B2CF9AE}" pid="3" name="KSOProductBuildVer">
    <vt:lpwstr>2052-12.1.0.16417</vt:lpwstr>
  </property>
</Properties>
</file>