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417" r:id="rId3"/>
    <p:sldId id="550" r:id="rId4"/>
    <p:sldId id="570" r:id="rId5"/>
    <p:sldId id="580" r:id="rId6"/>
    <p:sldId id="558" r:id="rId7"/>
    <p:sldId id="581" r:id="rId8"/>
    <p:sldId id="572" r:id="rId9"/>
    <p:sldId id="577" r:id="rId10"/>
    <p:sldId id="560" r:id="rId11"/>
    <p:sldId id="547" r:id="rId12"/>
    <p:sldId id="561" r:id="rId13"/>
    <p:sldId id="425" r:id="rId14"/>
    <p:sldId id="562" r:id="rId15"/>
    <p:sldId id="578" r:id="rId16"/>
    <p:sldId id="568" r:id="rId17"/>
    <p:sldId id="564" r:id="rId18"/>
    <p:sldId id="579" r:id="rId19"/>
    <p:sldId id="569" r:id="rId20"/>
    <p:sldId id="565" r:id="rId21"/>
    <p:sldId id="573" r:id="rId22"/>
    <p:sldId id="5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90372" autoAdjust="0"/>
  </p:normalViewPr>
  <p:slideViewPr>
    <p:cSldViewPr snapToGrid="0">
      <p:cViewPr varScale="1">
        <p:scale>
          <a:sx n="62" d="100"/>
          <a:sy n="62" d="100"/>
        </p:scale>
        <p:origin x="1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DB95-A8E3-4592-BD72-73D00469420C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CF33B-F431-46F8-B4AC-E0D4A7782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1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526D-9EEF-46E7-AF23-13769D99F8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1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9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54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5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9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8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7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6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9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3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2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F33B-F431-46F8-B4AC-E0D4A7782C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683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408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9322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4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458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676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850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450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81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69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333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691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568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25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809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18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14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35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90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6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897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296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9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9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1" y="1114804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77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52425" indent="-35242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950">
          <a:solidFill>
            <a:schemeClr val="tx1"/>
          </a:solidFill>
          <a:latin typeface="+mn-lt"/>
          <a:cs typeface="+mn-cs"/>
        </a:defRPr>
      </a:lvl2pPr>
      <a:lvl3pPr marL="978694" indent="-296466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1725">
          <a:solidFill>
            <a:schemeClr val="tx1"/>
          </a:solidFill>
          <a:latin typeface="+mn-lt"/>
          <a:cs typeface="+mn-cs"/>
        </a:defRPr>
      </a:lvl3pPr>
      <a:lvl4pPr marL="1270397" indent="-29051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70435" indent="-298847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9133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22562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5991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9420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459832" y="1328395"/>
            <a:ext cx="7321215" cy="4894788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满秩分解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QR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Schur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对角化分解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谱分解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Jordan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分解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56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3.1.2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kumimoji="0" lang="en-US" altLang="zh-CN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0" lang="en-US" altLang="zh-CN" sz="28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kumimoji="0" lang="zh-CN" alt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（</m:t>
                    </m:r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&gt;0）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的两种不同满秩分解，则存在可逆矩阵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+mn-ea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kumimoji="0" lang="en-US" altLang="zh-CN" sz="28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使得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所有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列构成的基到以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所有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列构成的基的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过渡矩阵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只要找到矩阵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的一个满秩分解式就可以构造无数个满秩分解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537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问题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何种矩阵乘积为单位阵？</a:t>
                </a:r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回答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乘积为单位阵的两矩阵必可逆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错误！</a:t>
                </a:r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例如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不是可逆矩阵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小结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若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两方阵乘积为单位阵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则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这两矩阵必可逆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问题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何种长方阵乘积为单位阵？</a:t>
                </a:r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1503" t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26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3.1.2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求满足等式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或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0" lang="zh-CN" alt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矩阵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，其中，矩阵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分别为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:r>
                  <a:rPr kumimoji="0" lang="en-US" altLang="zh-C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+mn-ea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D0D0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:r>
                  <a:rPr kumimoji="0" lang="en-US" altLang="zh-C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+mn-ea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D0D0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:r>
                  <a:rPr kumimoji="0" lang="en-US" altLang="zh-CN" sz="28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D0D0D"/>
                    </a:solidFill>
                    <a:effectLst/>
                    <a:uLnTx/>
                    <a:uFillTx/>
                    <a:latin typeface="+mn-ea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srgbClr val="0D0D0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D0D0D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D0D0D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 r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864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右逆</m:t>
                        </m:r>
                        <m:r>
                          <m:rPr>
                            <m:nor/>
                          </m:rPr>
                          <a:rPr lang="zh-CN" altLang="en-US" sz="2800" b="1" dirty="0"/>
                          <m:t>和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左逆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  <m:r>
                          <a:rPr lang="en-US" altLang="zh-CN" sz="2800">
                            <a:latin typeface="Cambria Math"/>
                          </a:rPr>
                          <m:t>×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右逆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chemeClr val="tx1"/>
                            </a:solidFill>
                          </a:rPr>
                          <m:t>即</m:t>
                        </m:r>
                      </m:e>
                    </m:d>
                  </m:oMath>
                </a14:m>
                <a:r>
                  <a:rPr lang="zh-CN" altLang="en-US" sz="2800" dirty="0"/>
                  <a:t>存在矩阵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为行满秩矩阵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左逆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/>
                          <m:t>即</m:t>
                        </m:r>
                      </m:e>
                    </m:d>
                  </m:oMath>
                </a14:m>
                <a:r>
                  <a:rPr lang="zh-CN" altLang="en-US" sz="2800" dirty="0"/>
                  <a:t>存在矩阵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为列满秩矩阵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67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3.2.3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右逆</m:t>
                        </m:r>
                        <m:r>
                          <m:rPr>
                            <m:nor/>
                          </m:rPr>
                          <a:rPr lang="zh-CN" altLang="en-US" sz="2800" b="1" dirty="0"/>
                          <m:t>和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左逆</m:t>
                        </m:r>
                      </m:e>
                    </m:d>
                    <m:r>
                      <a:rPr lang="en-US" altLang="zh-CN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  <m:r>
                          <a:rPr lang="en-US" altLang="zh-CN" sz="2800">
                            <a:latin typeface="Cambria Math"/>
                          </a:rPr>
                          <m:t>×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右逆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chemeClr val="tx1"/>
                            </a:solidFill>
                          </a:rPr>
                          <m:t>即</m:t>
                        </m:r>
                      </m:e>
                    </m:d>
                  </m:oMath>
                </a14:m>
                <a:r>
                  <a:rPr lang="zh-CN" altLang="en-US" sz="2800" dirty="0"/>
                  <a:t>存在矩阵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为行满秩矩阵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左逆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/>
                          <m:t>即</m:t>
                        </m:r>
                      </m:e>
                    </m:d>
                  </m:oMath>
                </a14:m>
                <a:r>
                  <a:rPr lang="zh-CN" altLang="en-US" sz="2800" dirty="0"/>
                  <a:t>存在矩阵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为列满秩矩阵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右逆必要性证明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𝐴𝐵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𝐴𝐵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  <a:ea typeface="Cambria Math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            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注意到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行满秩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275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</a:rPr>
                          <m:t>左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逆存在性小结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 marL="1200150" lvl="1" indent="-457200" algn="just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为可逆矩阵时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其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</a:rPr>
                          <m:t>左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逆唯一存在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的逆矩阵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marL="1200150" lvl="1" indent="-457200" algn="just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列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满秩矩阵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非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可逆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阵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其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</a:rPr>
                          <m:t>左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逆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存在且不唯一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marL="1200150" lvl="1" indent="-457200" algn="just">
                  <a:lnSpc>
                    <a:spcPct val="12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为其他情况时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其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latin typeface="黑体" panose="02010609060101010101" pitchFamily="49" charset="-122"/>
                          </a:rPr>
                          <m:t>左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逆不存在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090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3.1.1  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这是一个</a:t>
                </a:r>
                <a:r>
                  <a:rPr lang="zh-CN" altLang="en-US" sz="2800" dirty="0"/>
                  <a:t>与</a:t>
                </a:r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秩相关的</a:t>
                </a:r>
                <a:r>
                  <a:rPr lang="zh-CN" altLang="zh-CN" sz="2800" dirty="0"/>
                  <a:t>重要结论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852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3.1.1  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这是一个</a:t>
                </a:r>
                <a:r>
                  <a:rPr lang="zh-CN" altLang="en-US" sz="2800" dirty="0"/>
                  <a:t>与</a:t>
                </a:r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秩相关的</a:t>
                </a:r>
                <a:r>
                  <a:rPr lang="zh-CN" altLang="zh-CN" sz="2800" dirty="0"/>
                  <a:t>重要结论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考查</a:t>
                </a:r>
                <a:r>
                  <a:rPr lang="zh-CN" altLang="en-US" sz="2800" dirty="0"/>
                  <a:t>如下两个</a:t>
                </a:r>
                <a:r>
                  <a:rPr lang="zh-CN" altLang="zh-CN" sz="2800" dirty="0"/>
                  <a:t>方程组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b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𝟎</m:t>
                      </m:r>
                      <m:r>
                        <a:rPr lang="en-US" altLang="zh-CN" sz="2800" i="1">
                          <a:latin typeface="Cambria Math"/>
                        </a:rPr>
                        <m:t>      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dirty="0"/>
                  <a:t>的解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𝒛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800" dirty="0"/>
                  <a:t>也</a:t>
                </a:r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800" dirty="0"/>
                  <a:t>的解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b="-6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1203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3.1.1  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/>
                        <a:ea typeface="Cambria Math"/>
                      </a:rPr>
                      <m:t>rank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这是一个</a:t>
                </a:r>
                <a:r>
                  <a:rPr lang="zh-CN" altLang="en-US" sz="2800" dirty="0"/>
                  <a:t>与</a:t>
                </a:r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秩相关的</a:t>
                </a:r>
                <a:r>
                  <a:rPr lang="zh-CN" altLang="zh-CN" sz="2800" dirty="0"/>
                  <a:t>重要结论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反之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/>
                      </a:rPr>
                      <m:t>𝒛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dirty="0"/>
                  <a:t>的解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𝒛</m:t>
                    </m:r>
                    <m:r>
                      <a:rPr lang="en-US" altLang="zh-CN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𝒛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=0</m:t>
                      </m:r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b="1" i="1">
                          <a:latin typeface="Cambria Math"/>
                        </a:rPr>
                        <m:t>𝒛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方程组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b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zh-CN" sz="2800" dirty="0"/>
                  <a:t>是同解方程组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𝑁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仿宋" panose="02010609060101010101" pitchFamily="49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𝑁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i="1">
                          <a:latin typeface="Cambria Math"/>
                        </a:rPr>
                        <m:t>)⟺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r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944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相抵分解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右逆充分性证明法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  <m:r>
                          <a:rPr lang="en-US" altLang="zh-CN" sz="2800">
                            <a:latin typeface="Cambria Math"/>
                          </a:rPr>
                          <m:t>×</m:t>
                        </m:r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800" dirty="0"/>
                  <a:t>为行满秩矩阵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/>
                          <a:ea typeface="Cambria Math"/>
                        </a:rPr>
                        <m:t>rank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zh-CN" sz="2800" dirty="0"/>
                  <a:t>是可逆矩阵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 smtClean="0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的一个右逆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7553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3" name="矩形 2"/>
          <p:cNvSpPr/>
          <p:nvPr/>
        </p:nvSpPr>
        <p:spPr>
          <a:xfrm>
            <a:off x="1" y="3202784"/>
            <a:ext cx="9144000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defRPr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满秩分解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3949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求矩阵方程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</a:rPr>
                      <m:t>𝑋𝐴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的一个解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不能左乘或右乘消除方程左边的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FF"/>
                        </a:solidFill>
                      </a:rPr>
                      <m:t>阵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6287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求矩阵方程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/>
                      </a:rPr>
                      <m:t>𝑋𝐴</m:t>
                    </m:r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的一个解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不能左乘或右乘消除方程左边的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FF"/>
                        </a:solidFill>
                      </a:rPr>
                      <m:t>阵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FF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.</m:t>
                    </m:r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利用满秩分解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得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𝐵𝐶</m:t>
                      </m:r>
                      <m:r>
                        <a:rPr lang="en-US" altLang="zh-CN" sz="2800" i="1">
                          <a:latin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𝐵𝐶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𝐶𝑋𝐵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上式成立的一个充分条件为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𝐶𝑋𝐵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其中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𝐶𝐶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𝐶𝐶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544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满秩分解定理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则存在列满秩矩阵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800" dirty="0"/>
                  <a:t>和行满秩矩阵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736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3.1.1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满秩分解定理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则存在列满秩矩阵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800" dirty="0"/>
                  <a:t>和行满秩矩阵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:endParaRPr lang="en-US" altLang="zh-CN" sz="2800" i="1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span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任取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800" dirty="0"/>
                  <a:t>的一组基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定义矩阵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𝐶</m:t>
                    </m:r>
                    <m:r>
                      <a:rPr lang="en-US" altLang="zh-CN" sz="280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有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1578" b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714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]=</m:t>
                      </m:r>
                      <m:r>
                        <a:rPr lang="en-US" altLang="zh-CN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]</m:t>
                      </m:r>
                      <m:r>
                        <a:rPr lang="en-US" altLang="zh-CN" sz="28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]=</m:t>
                      </m:r>
                      <m:r>
                        <a:rPr lang="en-US" altLang="zh-CN" sz="28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r>
                  <a:rPr lang="zh-CN" altLang="zh-CN" sz="2800" dirty="0"/>
                  <a:t>又知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≤</m:t>
                      </m:r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zh-CN" altLang="zh-CN" sz="2800" dirty="0"/>
                  <a:t>综上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可分解为列满秩矩阵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zh-CN" sz="2800" dirty="0"/>
                  <a:t>和行满秩矩阵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800" dirty="0"/>
                  <a:t>之积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326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]=</m:t>
                      </m:r>
                      <m:r>
                        <a:rPr lang="en-US" altLang="zh-CN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]</m:t>
                      </m:r>
                      <m:r>
                        <a:rPr lang="en-US" altLang="zh-CN" sz="280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]=</m:t>
                      </m:r>
                      <m:r>
                        <a:rPr lang="en-US" altLang="zh-CN" sz="28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altLang="zh-CN" sz="2800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r>
                  <a:rPr lang="zh-CN" altLang="zh-CN" sz="2800" dirty="0"/>
                  <a:t>又知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≤</m:t>
                      </m:r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zh-CN" altLang="zh-CN" sz="2800" dirty="0"/>
                  <a:t>综上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可分解为列满秩矩阵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zh-CN" sz="2800" dirty="0"/>
                  <a:t>和行满秩矩阵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2800" dirty="0"/>
                  <a:t>之积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由于列空间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的基选取不同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满秩分解也不唯一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实际上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上述证明也提供了一种满秩分解的计算方法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1578" b="-10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944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3.1.1 </a:t>
                </a:r>
                <a:r>
                  <a:rPr lang="zh-CN" altLang="en-US" sz="2800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347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3.1.1 </a:t>
                </a:r>
                <a:r>
                  <a:rPr lang="zh-CN" altLang="en-US" sz="2800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线性无关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线性</a:t>
                </a:r>
                <a:r>
                  <a:rPr lang="zh-CN" altLang="en-US" sz="2800" dirty="0"/>
                  <a:t>相</a:t>
                </a:r>
                <a:r>
                  <a:rPr lang="zh-CN" altLang="zh-CN" sz="2800" dirty="0"/>
                  <a:t>关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800">
                            <a:latin typeface="Cambria Math"/>
                          </a:rPr>
                          <m:t>和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的一组基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  <m:r>
                      <a:rPr lang="en-US" altLang="zh-CN" sz="280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分别为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/>
                                  </a:rPr>
                                  <m:t>i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故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𝐶</m:t>
                    </m:r>
                    <m:r>
                      <a:rPr lang="en-US" altLang="zh-CN" sz="280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𝐵𝐶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的满秩分解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890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满秩分解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在挑选列空间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的基时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并不一定从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的列向量选取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本例中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zh-CN" sz="2800" dirty="0"/>
                  <a:t>可选取为单位阵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en-US" sz="2800" dirty="0"/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的</a:t>
                </a:r>
                <a:r>
                  <a:rPr lang="zh-CN" altLang="en-US" sz="2800" dirty="0"/>
                  <a:t>任一</a:t>
                </a:r>
                <a:r>
                  <a:rPr lang="zh-CN" altLang="zh-CN" sz="2800" dirty="0"/>
                  <a:t>列</a:t>
                </a:r>
                <a:r>
                  <a:rPr lang="zh-CN" altLang="en-US" sz="2800" dirty="0"/>
                  <a:t>均不</a:t>
                </a:r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的列向量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但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的满秩分解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是列满秩矩阵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是行满秩矩阵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25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1462</Words>
  <Application>Microsoft Office PowerPoint</Application>
  <PresentationFormat>全屏显示(4:3)</PresentationFormat>
  <Paragraphs>145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1_Profile</vt:lpstr>
      <vt:lpstr>第三章 矩阵分解</vt:lpstr>
      <vt:lpstr>第三章 矩阵分解</vt:lpstr>
      <vt:lpstr>第三章 矩阵分解——满秩分解</vt:lpstr>
      <vt:lpstr>第三章 矩阵分解——满秩分解</vt:lpstr>
      <vt:lpstr>第三章 矩阵分解——满秩分解</vt:lpstr>
      <vt:lpstr>第三章 矩阵分解——满秩分解</vt:lpstr>
      <vt:lpstr>第三章 矩阵分解——满秩分解</vt:lpstr>
      <vt:lpstr>第三章 矩阵分解——满秩分解</vt:lpstr>
      <vt:lpstr>第三章 矩阵分解——满秩分解</vt:lpstr>
      <vt:lpstr>第三章 矩阵分解——满秩分解</vt:lpstr>
      <vt:lpstr>第三章 矩阵分解——相抵分解</vt:lpstr>
      <vt:lpstr>第三章 矩阵分解——满秩分解</vt:lpstr>
      <vt:lpstr>第三章 矩阵分解——相抵分解</vt:lpstr>
      <vt:lpstr>第三章 矩阵分解——相抵分解</vt:lpstr>
      <vt:lpstr>第三章 矩阵分解——相抵分解</vt:lpstr>
      <vt:lpstr>第三章 矩阵分解——相抵分解</vt:lpstr>
      <vt:lpstr>第三章 矩阵分解——相抵分解</vt:lpstr>
      <vt:lpstr>第三章 矩阵分解——相抵分解</vt:lpstr>
      <vt:lpstr>第三章 矩阵分解——相抵分解</vt:lpstr>
      <vt:lpstr>第三章 矩阵分解——满秩分解</vt:lpstr>
      <vt:lpstr>第三章 矩阵分解——满秩分解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矩阵分解</dc:title>
  <dc:creator>Liu Kexin</dc:creator>
  <cp:lastModifiedBy>buaa</cp:lastModifiedBy>
  <cp:revision>42</cp:revision>
  <dcterms:created xsi:type="dcterms:W3CDTF">2020-08-17T16:24:53Z</dcterms:created>
  <dcterms:modified xsi:type="dcterms:W3CDTF">2024-08-30T11:14:51Z</dcterms:modified>
</cp:coreProperties>
</file>