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0"/>
  </p:notesMasterIdLst>
  <p:sldIdLst>
    <p:sldId id="547" r:id="rId3"/>
    <p:sldId id="438" r:id="rId4"/>
    <p:sldId id="557" r:id="rId5"/>
    <p:sldId id="558" r:id="rId6"/>
    <p:sldId id="559" r:id="rId7"/>
    <p:sldId id="570" r:id="rId8"/>
    <p:sldId id="440" r:id="rId9"/>
    <p:sldId id="565" r:id="rId10"/>
    <p:sldId id="560" r:id="rId11"/>
    <p:sldId id="572" r:id="rId12"/>
    <p:sldId id="561" r:id="rId13"/>
    <p:sldId id="573" r:id="rId14"/>
    <p:sldId id="562" r:id="rId15"/>
    <p:sldId id="556" r:id="rId16"/>
    <p:sldId id="574" r:id="rId17"/>
    <p:sldId id="564" r:id="rId18"/>
    <p:sldId id="5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9" autoAdjust="0"/>
  </p:normalViewPr>
  <p:slideViewPr>
    <p:cSldViewPr snapToGrid="0">
      <p:cViewPr varScale="1">
        <p:scale>
          <a:sx n="61" d="100"/>
          <a:sy n="61" d="100"/>
        </p:scale>
        <p:origin x="13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2D800-2A7D-456F-9B2C-8A492DBE62E5}"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879D3-C9B8-4DC8-A701-F1DF4C7A6135}" type="slidenum">
              <a:rPr lang="zh-CN" altLang="en-US" smtClean="0"/>
              <a:t>‹#›</a:t>
            </a:fld>
            <a:endParaRPr lang="zh-CN" altLang="en-US"/>
          </a:p>
        </p:txBody>
      </p:sp>
    </p:spTree>
    <p:extLst>
      <p:ext uri="{BB962C8B-B14F-4D97-AF65-F5344CB8AC3E}">
        <p14:creationId xmlns:p14="http://schemas.microsoft.com/office/powerpoint/2010/main" val="163247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3879D3-C9B8-4DC8-A701-F1DF4C7A6135}" type="slidenum">
              <a:rPr lang="zh-CN" altLang="en-US" smtClean="0"/>
              <a:t>2</a:t>
            </a:fld>
            <a:endParaRPr lang="zh-CN" altLang="en-US"/>
          </a:p>
        </p:txBody>
      </p:sp>
    </p:spTree>
    <p:extLst>
      <p:ext uri="{BB962C8B-B14F-4D97-AF65-F5344CB8AC3E}">
        <p14:creationId xmlns:p14="http://schemas.microsoft.com/office/powerpoint/2010/main" val="417985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QR</a:t>
                </a:r>
                <a:r>
                  <a:rPr lang="zh-CN" altLang="zh-CN" sz="1200" kern="1200" dirty="0">
                    <a:solidFill>
                      <a:schemeClr val="tx1"/>
                    </a:solidFill>
                    <a:effectLst/>
                    <a:latin typeface="+mn-lt"/>
                    <a:ea typeface="+mn-ea"/>
                    <a:cs typeface="+mn-cs"/>
                  </a:rPr>
                  <a:t>分解式实质上反映了线性空间一组标准正交基与一组普通基之间的关系</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这一关系式就是</a:t>
                </a:r>
                <a:r>
                  <a:rPr lang="en-US" altLang="zh-CN" sz="1200" kern="1200" dirty="0">
                    <a:solidFill>
                      <a:schemeClr val="tx1"/>
                    </a:solidFill>
                    <a:effectLst/>
                    <a:latin typeface="+mn-lt"/>
                    <a:ea typeface="+mn-ea"/>
                    <a:cs typeface="+mn-cs"/>
                  </a:rPr>
                  <a:t>Gram-Schmidt</a:t>
                </a:r>
                <a:r>
                  <a:rPr lang="zh-CN" altLang="zh-CN" sz="1200" kern="1200" dirty="0">
                    <a:solidFill>
                      <a:schemeClr val="tx1"/>
                    </a:solidFill>
                    <a:effectLst/>
                    <a:latin typeface="+mn-lt"/>
                    <a:ea typeface="+mn-ea"/>
                    <a:cs typeface="+mn-cs"/>
                  </a:rPr>
                  <a:t>正交化方法。根据施密特正交化方法知</a:t>
                </a:r>
                <a:r>
                  <a:rPr lang="en-US" altLang="zh-CN" sz="1200" i="0" kern="1200">
                    <a:solidFill>
                      <a:schemeClr val="tx1"/>
                    </a:solidFill>
                    <a:effectLst/>
                    <a:latin typeface="+mn-lt"/>
                    <a:ea typeface="+mn-ea"/>
                    <a:cs typeface="+mn-cs"/>
                  </a:rPr>
                  <a:t>𝑅</a:t>
                </a:r>
                <a:r>
                  <a:rPr lang="zh-CN" altLang="zh-CN" sz="1200" kern="1200" dirty="0">
                    <a:solidFill>
                      <a:schemeClr val="tx1"/>
                    </a:solidFill>
                    <a:effectLst/>
                    <a:latin typeface="+mn-lt"/>
                    <a:ea typeface="+mn-ea"/>
                    <a:cs typeface="+mn-cs"/>
                  </a:rPr>
                  <a:t>是一个正线上三角矩阵</a:t>
                </a:r>
                <a:r>
                  <a:rPr lang="en-US" altLang="zh-CN" sz="1200" kern="1200" dirty="0">
                    <a:solidFill>
                      <a:schemeClr val="tx1"/>
                    </a:solidFill>
                    <a:effectLst/>
                    <a:latin typeface="+mn-lt"/>
                    <a:ea typeface="+mn-ea"/>
                    <a:cs typeface="+mn-cs"/>
                  </a:rPr>
                  <a:t>. </a:t>
                </a:r>
                <a:endParaRPr lang="zh-CN" altLang="en-US" dirty="0"/>
              </a:p>
            </p:txBody>
          </p:sp>
        </mc:Fallback>
      </mc:AlternateContent>
      <p:sp>
        <p:nvSpPr>
          <p:cNvPr id="4" name="灯片编号占位符 3"/>
          <p:cNvSpPr>
            <a:spLocks noGrp="1"/>
          </p:cNvSpPr>
          <p:nvPr>
            <p:ph type="sldNum" sz="quarter" idx="10"/>
          </p:nvPr>
        </p:nvSpPr>
        <p:spPr/>
        <p:txBody>
          <a:bodyPr/>
          <a:lstStyle/>
          <a:p>
            <a:fld id="{563879D3-C9B8-4DC8-A701-F1DF4C7A6135}" type="slidenum">
              <a:rPr lang="zh-CN" altLang="en-US" smtClean="0"/>
              <a:t>4</a:t>
            </a:fld>
            <a:endParaRPr lang="zh-CN" altLang="en-US"/>
          </a:p>
        </p:txBody>
      </p:sp>
    </p:spTree>
    <p:extLst>
      <p:ext uri="{BB962C8B-B14F-4D97-AF65-F5344CB8AC3E}">
        <p14:creationId xmlns:p14="http://schemas.microsoft.com/office/powerpoint/2010/main" val="134793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3879D3-C9B8-4DC8-A701-F1DF4C7A6135}" type="slidenum">
              <a:rPr lang="zh-CN" altLang="en-US" smtClean="0"/>
              <a:t>13</a:t>
            </a:fld>
            <a:endParaRPr lang="zh-CN" altLang="en-US"/>
          </a:p>
        </p:txBody>
      </p:sp>
    </p:spTree>
    <p:extLst>
      <p:ext uri="{BB962C8B-B14F-4D97-AF65-F5344CB8AC3E}">
        <p14:creationId xmlns:p14="http://schemas.microsoft.com/office/powerpoint/2010/main" val="343143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这时可利用基的扩展定理，将</a:t>
                </a:r>
                <a:r>
                  <a:rPr lang="zh-CN" altLang="zh-CN" sz="1200" kern="1200" dirty="0">
                    <a:solidFill>
                      <a:schemeClr val="tx1"/>
                    </a:solidFill>
                    <a:effectLst/>
                    <a:latin typeface="+mn-lt"/>
                    <a:ea typeface="+mn-ea"/>
                    <a:cs typeface="+mn-cs"/>
                  </a:rPr>
                  <a:t>列正交规范矩阵</a:t>
                </a:r>
                <a:r>
                  <a:rPr lang="en-US" altLang="zh-CN" sz="1200" i="0" kern="1200">
                    <a:solidFill>
                      <a:schemeClr val="tx1"/>
                    </a:solidFill>
                    <a:effectLst/>
                    <a:latin typeface="+mn-lt"/>
                    <a:ea typeface="+mn-ea"/>
                    <a:cs typeface="+mn-cs"/>
                  </a:rPr>
                  <a:t>𝑄</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的列向量补齐为</a:t>
                </a:r>
                <a:r>
                  <a:rPr lang="en-US" altLang="zh-CN" sz="1200" i="0" kern="1200">
                    <a:solidFill>
                      <a:schemeClr val="tx1"/>
                    </a:solidFill>
                    <a:effectLst/>
                    <a:latin typeface="+mn-lt"/>
                    <a:ea typeface="+mn-ea"/>
                    <a:cs typeface="+mn-cs"/>
                  </a:rPr>
                  <a:t>ℂ</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空间的一组标准正交基，由此构成的矩阵就是我们要找的酉矩阵</a:t>
                </a:r>
                <a:r>
                  <a:rPr lang="en-US" altLang="zh-CN" sz="1200" i="0" kern="1200">
                    <a:solidFill>
                      <a:schemeClr val="tx1"/>
                    </a:solidFill>
                    <a:effectLst/>
                    <a:latin typeface="+mn-lt"/>
                    <a:ea typeface="+mn-ea"/>
                    <a:cs typeface="+mn-cs"/>
                  </a:rPr>
                  <a:t>𝑄</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563879D3-C9B8-4DC8-A701-F1DF4C7A6135}" type="slidenum">
              <a:rPr lang="zh-CN" altLang="en-US" smtClean="0"/>
              <a:t>14</a:t>
            </a:fld>
            <a:endParaRPr lang="zh-CN" altLang="en-US"/>
          </a:p>
        </p:txBody>
      </p:sp>
    </p:spTree>
    <p:extLst>
      <p:ext uri="{BB962C8B-B14F-4D97-AF65-F5344CB8AC3E}">
        <p14:creationId xmlns:p14="http://schemas.microsoft.com/office/powerpoint/2010/main" val="32411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这时可利用基的扩展定理，将</a:t>
                </a:r>
                <a:r>
                  <a:rPr lang="zh-CN" altLang="zh-CN" sz="1200" kern="1200" dirty="0">
                    <a:solidFill>
                      <a:schemeClr val="tx1"/>
                    </a:solidFill>
                    <a:effectLst/>
                    <a:latin typeface="+mn-lt"/>
                    <a:ea typeface="+mn-ea"/>
                    <a:cs typeface="+mn-cs"/>
                  </a:rPr>
                  <a:t>列正交规范矩阵</a:t>
                </a:r>
                <a:r>
                  <a:rPr lang="en-US" altLang="zh-CN" sz="1200" i="0" kern="1200">
                    <a:solidFill>
                      <a:schemeClr val="tx1"/>
                    </a:solidFill>
                    <a:effectLst/>
                    <a:latin typeface="+mn-lt"/>
                    <a:ea typeface="+mn-ea"/>
                    <a:cs typeface="+mn-cs"/>
                  </a:rPr>
                  <a:t>𝑄</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的列向量补齐为</a:t>
                </a:r>
                <a:r>
                  <a:rPr lang="en-US" altLang="zh-CN" sz="1200" i="0" kern="1200">
                    <a:solidFill>
                      <a:schemeClr val="tx1"/>
                    </a:solidFill>
                    <a:effectLst/>
                    <a:latin typeface="+mn-lt"/>
                    <a:ea typeface="+mn-ea"/>
                    <a:cs typeface="+mn-cs"/>
                  </a:rPr>
                  <a:t>ℂ</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空间的一组标准正交基，由此构成的矩阵就是我们要找的酉矩阵</a:t>
                </a:r>
                <a:r>
                  <a:rPr lang="en-US" altLang="zh-CN" sz="1200" i="0" kern="1200">
                    <a:solidFill>
                      <a:schemeClr val="tx1"/>
                    </a:solidFill>
                    <a:effectLst/>
                    <a:latin typeface="+mn-lt"/>
                    <a:ea typeface="+mn-ea"/>
                    <a:cs typeface="+mn-cs"/>
                  </a:rPr>
                  <a:t>𝑄</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563879D3-C9B8-4DC8-A701-F1DF4C7A6135}" type="slidenum">
              <a:rPr lang="zh-CN" altLang="en-US" smtClean="0"/>
              <a:t>15</a:t>
            </a:fld>
            <a:endParaRPr lang="zh-CN" altLang="en-US"/>
          </a:p>
        </p:txBody>
      </p:sp>
    </p:spTree>
    <p:extLst>
      <p:ext uri="{BB962C8B-B14F-4D97-AF65-F5344CB8AC3E}">
        <p14:creationId xmlns:p14="http://schemas.microsoft.com/office/powerpoint/2010/main" val="36736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此时，</a:t>
                </a:r>
                <a:r>
                  <a:rPr lang="en-US" altLang="zh-CN" sz="1200" i="0" kern="1200">
                    <a:solidFill>
                      <a:schemeClr val="tx1"/>
                    </a:solidFill>
                    <a:effectLst/>
                    <a:latin typeface="+mn-lt"/>
                    <a:ea typeface="+mn-ea"/>
                    <a:cs typeface="+mn-cs"/>
                  </a:rPr>
                  <a:t>𝐵</a:t>
                </a:r>
                <a:r>
                  <a:rPr lang="zh-CN" altLang="zh-CN" sz="1200" kern="1200" dirty="0">
                    <a:solidFill>
                      <a:schemeClr val="tx1"/>
                    </a:solidFill>
                    <a:effectLst/>
                    <a:latin typeface="+mn-lt"/>
                    <a:ea typeface="+mn-ea"/>
                    <a:cs typeface="+mn-cs"/>
                  </a:rPr>
                  <a:t>阵可分解为酉矩阵</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乘以类三角矩阵</a:t>
                </a:r>
                <a:r>
                  <a:rPr lang="en-US" altLang="zh-CN" sz="1200" i="0" kern="1200">
                    <a:solidFill>
                      <a:schemeClr val="tx1"/>
                    </a:solidFill>
                    <a:effectLst/>
                    <a:latin typeface="+mn-lt"/>
                    <a:ea typeface="+mn-ea"/>
                    <a:cs typeface="+mn-cs"/>
                  </a:rPr>
                  <a:t>𝑅</a:t>
                </a:r>
                <a:r>
                  <a:rPr lang="zh-CN" altLang="zh-CN" sz="1200" kern="1200" dirty="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𝑅</a:t>
                </a:r>
                <a:r>
                  <a:rPr lang="zh-CN" altLang="zh-CN" sz="1200" kern="1200" dirty="0">
                    <a:solidFill>
                      <a:schemeClr val="tx1"/>
                    </a:solidFill>
                    <a:effectLst/>
                    <a:latin typeface="+mn-lt"/>
                    <a:ea typeface="+mn-ea"/>
                    <a:cs typeface="+mn-cs"/>
                  </a:rPr>
                  <a:t>阵与</a:t>
                </a:r>
                <a:r>
                  <a:rPr lang="en-US" altLang="zh-CN" sz="1200" i="0" kern="1200">
                    <a:solidFill>
                      <a:schemeClr val="tx1"/>
                    </a:solidFill>
                    <a:effectLst/>
                    <a:latin typeface="+mn-lt"/>
                    <a:ea typeface="+mn-ea"/>
                    <a:cs typeface="+mn-cs"/>
                  </a:rPr>
                  <a:t>𝐵</a:t>
                </a:r>
                <a:r>
                  <a:rPr lang="zh-CN" altLang="zh-CN" sz="1200" kern="1200" dirty="0">
                    <a:solidFill>
                      <a:schemeClr val="tx1"/>
                    </a:solidFill>
                    <a:effectLst/>
                    <a:latin typeface="+mn-lt"/>
                    <a:ea typeface="+mn-ea"/>
                    <a:cs typeface="+mn-cs"/>
                  </a:rPr>
                  <a:t>阵阶数相同。</a:t>
                </a:r>
              </a:p>
              <a:p>
                <a:endParaRPr lang="zh-CN" altLang="en-US" dirty="0"/>
              </a:p>
            </p:txBody>
          </p:sp>
        </mc:Fallback>
      </mc:AlternateContent>
      <p:sp>
        <p:nvSpPr>
          <p:cNvPr id="4" name="灯片编号占位符 3"/>
          <p:cNvSpPr>
            <a:spLocks noGrp="1"/>
          </p:cNvSpPr>
          <p:nvPr>
            <p:ph type="sldNum" sz="quarter" idx="10"/>
          </p:nvPr>
        </p:nvSpPr>
        <p:spPr/>
        <p:txBody>
          <a:bodyPr/>
          <a:lstStyle/>
          <a:p>
            <a:fld id="{563879D3-C9B8-4DC8-A701-F1DF4C7A6135}" type="slidenum">
              <a:rPr lang="zh-CN" altLang="en-US" smtClean="0"/>
              <a:t>16</a:t>
            </a:fld>
            <a:endParaRPr lang="zh-CN" altLang="en-US"/>
          </a:p>
        </p:txBody>
      </p:sp>
    </p:spTree>
    <p:extLst>
      <p:ext uri="{BB962C8B-B14F-4D97-AF65-F5344CB8AC3E}">
        <p14:creationId xmlns:p14="http://schemas.microsoft.com/office/powerpoint/2010/main" val="329801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此时，</a:t>
                </a:r>
                <a:r>
                  <a:rPr lang="en-US" altLang="zh-CN" sz="1200" i="0" kern="1200">
                    <a:solidFill>
                      <a:schemeClr val="tx1"/>
                    </a:solidFill>
                    <a:effectLst/>
                    <a:latin typeface="+mn-lt"/>
                    <a:ea typeface="+mn-ea"/>
                    <a:cs typeface="+mn-cs"/>
                  </a:rPr>
                  <a:t>𝐵</a:t>
                </a:r>
                <a:r>
                  <a:rPr lang="zh-CN" altLang="zh-CN" sz="1200" kern="1200" dirty="0">
                    <a:solidFill>
                      <a:schemeClr val="tx1"/>
                    </a:solidFill>
                    <a:effectLst/>
                    <a:latin typeface="+mn-lt"/>
                    <a:ea typeface="+mn-ea"/>
                    <a:cs typeface="+mn-cs"/>
                  </a:rPr>
                  <a:t>阵可分解为酉矩阵</a:t>
                </a:r>
                <a:r>
                  <a:rPr lang="en-US" altLang="zh-CN" sz="1200" i="0" kern="1200">
                    <a:solidFill>
                      <a:schemeClr val="tx1"/>
                    </a:solidFill>
                    <a:effectLst/>
                    <a:latin typeface="+mn-lt"/>
                    <a:ea typeface="+mn-ea"/>
                    <a:cs typeface="+mn-cs"/>
                  </a:rPr>
                  <a:t>𝑄</a:t>
                </a:r>
                <a:r>
                  <a:rPr lang="zh-CN" altLang="zh-CN" sz="1200" kern="1200" dirty="0">
                    <a:solidFill>
                      <a:schemeClr val="tx1"/>
                    </a:solidFill>
                    <a:effectLst/>
                    <a:latin typeface="+mn-lt"/>
                    <a:ea typeface="+mn-ea"/>
                    <a:cs typeface="+mn-cs"/>
                  </a:rPr>
                  <a:t>乘以类三角矩阵</a:t>
                </a:r>
                <a:r>
                  <a:rPr lang="en-US" altLang="zh-CN" sz="1200" i="0" kern="1200">
                    <a:solidFill>
                      <a:schemeClr val="tx1"/>
                    </a:solidFill>
                    <a:effectLst/>
                    <a:latin typeface="+mn-lt"/>
                    <a:ea typeface="+mn-ea"/>
                    <a:cs typeface="+mn-cs"/>
                  </a:rPr>
                  <a:t>𝑅</a:t>
                </a:r>
                <a:r>
                  <a:rPr lang="zh-CN" altLang="zh-CN" sz="1200" kern="1200" dirty="0">
                    <a:solidFill>
                      <a:schemeClr val="tx1"/>
                    </a:solidFill>
                    <a:effectLst/>
                    <a:latin typeface="+mn-lt"/>
                    <a:ea typeface="+mn-ea"/>
                    <a:cs typeface="+mn-cs"/>
                  </a:rPr>
                  <a:t>，其中</a:t>
                </a:r>
                <a:r>
                  <a:rPr lang="en-US" altLang="zh-CN" sz="1200" i="0" kern="1200">
                    <a:solidFill>
                      <a:schemeClr val="tx1"/>
                    </a:solidFill>
                    <a:effectLst/>
                    <a:latin typeface="+mn-lt"/>
                    <a:ea typeface="+mn-ea"/>
                    <a:cs typeface="+mn-cs"/>
                  </a:rPr>
                  <a:t>𝑅</a:t>
                </a:r>
                <a:r>
                  <a:rPr lang="zh-CN" altLang="zh-CN" sz="1200" kern="1200" dirty="0">
                    <a:solidFill>
                      <a:schemeClr val="tx1"/>
                    </a:solidFill>
                    <a:effectLst/>
                    <a:latin typeface="+mn-lt"/>
                    <a:ea typeface="+mn-ea"/>
                    <a:cs typeface="+mn-cs"/>
                  </a:rPr>
                  <a:t>阵与</a:t>
                </a:r>
                <a:r>
                  <a:rPr lang="en-US" altLang="zh-CN" sz="1200" i="0" kern="1200">
                    <a:solidFill>
                      <a:schemeClr val="tx1"/>
                    </a:solidFill>
                    <a:effectLst/>
                    <a:latin typeface="+mn-lt"/>
                    <a:ea typeface="+mn-ea"/>
                    <a:cs typeface="+mn-cs"/>
                  </a:rPr>
                  <a:t>𝐵</a:t>
                </a:r>
                <a:r>
                  <a:rPr lang="zh-CN" altLang="zh-CN" sz="1200" kern="1200" dirty="0">
                    <a:solidFill>
                      <a:schemeClr val="tx1"/>
                    </a:solidFill>
                    <a:effectLst/>
                    <a:latin typeface="+mn-lt"/>
                    <a:ea typeface="+mn-ea"/>
                    <a:cs typeface="+mn-cs"/>
                  </a:rPr>
                  <a:t>阵阶数相同。</a:t>
                </a:r>
              </a:p>
              <a:p>
                <a:endParaRPr lang="zh-CN" altLang="en-US" dirty="0"/>
              </a:p>
            </p:txBody>
          </p:sp>
        </mc:Fallback>
      </mc:AlternateContent>
      <p:sp>
        <p:nvSpPr>
          <p:cNvPr id="4" name="灯片编号占位符 3"/>
          <p:cNvSpPr>
            <a:spLocks noGrp="1"/>
          </p:cNvSpPr>
          <p:nvPr>
            <p:ph type="sldNum" sz="quarter" idx="10"/>
          </p:nvPr>
        </p:nvSpPr>
        <p:spPr/>
        <p:txBody>
          <a:bodyPr/>
          <a:lstStyle/>
          <a:p>
            <a:fld id="{563879D3-C9B8-4DC8-A701-F1DF4C7A6135}" type="slidenum">
              <a:rPr lang="zh-CN" altLang="en-US" smtClean="0"/>
              <a:t>17</a:t>
            </a:fld>
            <a:endParaRPr lang="zh-CN" altLang="en-US"/>
          </a:p>
        </p:txBody>
      </p:sp>
    </p:spTree>
    <p:extLst>
      <p:ext uri="{BB962C8B-B14F-4D97-AF65-F5344CB8AC3E}">
        <p14:creationId xmlns:p14="http://schemas.microsoft.com/office/powerpoint/2010/main" val="4164518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ea typeface="宋体" charset="-122"/>
              </a:defRPr>
            </a:lvl1pPr>
          </a:lstStyle>
          <a:p>
            <a:fld id="{32B3A7C3-238C-4F15-9026-CB518688ABFA}" type="slidenum">
              <a:rPr lang="en-US" altLang="zh-CN"/>
              <a:pPr/>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extLst>
      <p:ext uri="{BB962C8B-B14F-4D97-AF65-F5344CB8AC3E}">
        <p14:creationId xmlns:p14="http://schemas.microsoft.com/office/powerpoint/2010/main" val="293082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1441102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17293451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4"/>
            <a:ext cx="7010400" cy="1087323"/>
          </a:xfrm>
        </p:spPr>
        <p:txBody>
          <a:bodyPr/>
          <a:lstStyle>
            <a:lvl1pPr marL="0" indent="0" algn="ctr">
              <a:buFont typeface="Wingdings"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9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900">
                <a:latin typeface="+mn-lt"/>
                <a:ea typeface="宋体" charset="-122"/>
              </a:defRPr>
            </a:lvl1pPr>
          </a:lstStyle>
          <a:p>
            <a:fld id="{32B3A7C3-238C-4F15-9026-CB518688ABFA}" type="slidenum">
              <a:rPr lang="en-US" altLang="zh-CN"/>
              <a:pPr/>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18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extLst>
      <p:ext uri="{BB962C8B-B14F-4D97-AF65-F5344CB8AC3E}">
        <p14:creationId xmlns:p14="http://schemas.microsoft.com/office/powerpoint/2010/main" val="25108445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10921728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280205582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240285054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397651639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42578430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263195530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9409692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155679248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42098460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375008615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7"/>
            <a:ext cx="1806951" cy="403225"/>
          </a:xfrm>
          <a:prstGeom prst="rect">
            <a:avLst/>
          </a:prstGeom>
        </p:spPr>
      </p:pic>
    </p:spTree>
    <p:extLst>
      <p:ext uri="{BB962C8B-B14F-4D97-AF65-F5344CB8AC3E}">
        <p14:creationId xmlns:p14="http://schemas.microsoft.com/office/powerpoint/2010/main" val="33533978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30607843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26656462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36935446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30479720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11026721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41425088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extLst>
      <p:ext uri="{BB962C8B-B14F-4D97-AF65-F5344CB8AC3E}">
        <p14:creationId xmlns:p14="http://schemas.microsoft.com/office/powerpoint/2010/main" val="18720051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headEnd/>
            <a:tailE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ea typeface="宋体"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charset="-122"/>
              </a:defRPr>
            </a:lvl1pPr>
          </a:lstStyle>
          <a:p>
            <a:endParaRPr lang="en-US" altLang="zh-CN"/>
          </a:p>
        </p:txBody>
      </p:sp>
    </p:spTree>
    <p:extLst>
      <p:ext uri="{BB962C8B-B14F-4D97-AF65-F5344CB8AC3E}">
        <p14:creationId xmlns:p14="http://schemas.microsoft.com/office/powerpoint/2010/main" val="1324272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cs typeface="Arial" charset="0"/>
        </a:defRPr>
      </a:lvl2pPr>
      <a:lvl3pPr algn="l" rtl="0" fontAlgn="base">
        <a:spcBef>
          <a:spcPct val="0"/>
        </a:spcBef>
        <a:spcAft>
          <a:spcPct val="0"/>
        </a:spcAft>
        <a:defRPr sz="3800">
          <a:solidFill>
            <a:schemeClr val="tx2"/>
          </a:solidFill>
          <a:latin typeface="Verdana" pitchFamily="34" charset="0"/>
          <a:cs typeface="Arial" charset="0"/>
        </a:defRPr>
      </a:lvl3pPr>
      <a:lvl4pPr algn="l" rtl="0" fontAlgn="base">
        <a:spcBef>
          <a:spcPct val="0"/>
        </a:spcBef>
        <a:spcAft>
          <a:spcPct val="0"/>
        </a:spcAft>
        <a:defRPr sz="3800">
          <a:solidFill>
            <a:schemeClr val="tx2"/>
          </a:solidFill>
          <a:latin typeface="Verdana" pitchFamily="34" charset="0"/>
          <a:cs typeface="Arial" charset="0"/>
        </a:defRPr>
      </a:lvl4pPr>
      <a:lvl5pPr algn="l" rtl="0" fontAlgn="base">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fontAlgn="base">
        <a:spcBef>
          <a:spcPct val="20000"/>
        </a:spcBef>
        <a:spcAft>
          <a:spcPct val="0"/>
        </a:spcAft>
        <a:buClr>
          <a:srgbClr val="183883"/>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183883"/>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183883"/>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183883"/>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183883"/>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1" y="1114804"/>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18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headEnd/>
            <a:tailEnd/>
          </a:ln>
          <a:effectLst/>
        </p:spPr>
        <p:txBody>
          <a:bodyPr/>
          <a:lstStyle/>
          <a:p>
            <a:endParaRPr lang="zh-CN" altLang="en-US" sz="1350"/>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675">
                <a:latin typeface="Arial" charset="0"/>
                <a:ea typeface="宋体"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mn-lt"/>
                <a:ea typeface="宋体" charset="-122"/>
              </a:defRPr>
            </a:lvl1pPr>
          </a:lstStyle>
          <a:p>
            <a:endParaRPr lang="en-US" altLang="zh-CN"/>
          </a:p>
        </p:txBody>
      </p:sp>
    </p:spTree>
    <p:extLst>
      <p:ext uri="{BB962C8B-B14F-4D97-AF65-F5344CB8AC3E}">
        <p14:creationId xmlns:p14="http://schemas.microsoft.com/office/powerpoint/2010/main" val="9989533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p:txStyles>
    <p:titleStyle>
      <a:lvl1pPr algn="l" rtl="0" fontAlgn="base">
        <a:spcBef>
          <a:spcPct val="0"/>
        </a:spcBef>
        <a:spcAft>
          <a:spcPct val="0"/>
        </a:spcAft>
        <a:defRPr sz="2850">
          <a:solidFill>
            <a:schemeClr val="tx2"/>
          </a:solidFill>
          <a:latin typeface="+mj-lt"/>
          <a:ea typeface="+mj-ea"/>
          <a:cs typeface="+mj-cs"/>
        </a:defRPr>
      </a:lvl1pPr>
      <a:lvl2pPr algn="l" rtl="0" fontAlgn="base">
        <a:spcBef>
          <a:spcPct val="0"/>
        </a:spcBef>
        <a:spcAft>
          <a:spcPct val="0"/>
        </a:spcAft>
        <a:defRPr sz="2850">
          <a:solidFill>
            <a:schemeClr val="tx2"/>
          </a:solidFill>
          <a:latin typeface="Verdana" pitchFamily="34" charset="0"/>
          <a:cs typeface="Arial" charset="0"/>
        </a:defRPr>
      </a:lvl2pPr>
      <a:lvl3pPr algn="l" rtl="0" fontAlgn="base">
        <a:spcBef>
          <a:spcPct val="0"/>
        </a:spcBef>
        <a:spcAft>
          <a:spcPct val="0"/>
        </a:spcAft>
        <a:defRPr sz="2850">
          <a:solidFill>
            <a:schemeClr val="tx2"/>
          </a:solidFill>
          <a:latin typeface="Verdana" pitchFamily="34" charset="0"/>
          <a:cs typeface="Arial" charset="0"/>
        </a:defRPr>
      </a:lvl3pPr>
      <a:lvl4pPr algn="l" rtl="0" fontAlgn="base">
        <a:spcBef>
          <a:spcPct val="0"/>
        </a:spcBef>
        <a:spcAft>
          <a:spcPct val="0"/>
        </a:spcAft>
        <a:defRPr sz="2850">
          <a:solidFill>
            <a:schemeClr val="tx2"/>
          </a:solidFill>
          <a:latin typeface="Verdana" pitchFamily="34" charset="0"/>
          <a:cs typeface="Arial" charset="0"/>
        </a:defRPr>
      </a:lvl4pPr>
      <a:lvl5pPr algn="l" rtl="0" fontAlgn="base">
        <a:spcBef>
          <a:spcPct val="0"/>
        </a:spcBef>
        <a:spcAft>
          <a:spcPct val="0"/>
        </a:spcAft>
        <a:defRPr sz="2850">
          <a:solidFill>
            <a:schemeClr val="tx2"/>
          </a:solidFill>
          <a:latin typeface="Verdana" pitchFamily="34" charset="0"/>
          <a:cs typeface="Arial" charset="0"/>
        </a:defRPr>
      </a:lvl5pPr>
      <a:lvl6pPr marL="342900" algn="l" rtl="0" fontAlgn="base">
        <a:spcBef>
          <a:spcPct val="0"/>
        </a:spcBef>
        <a:spcAft>
          <a:spcPct val="0"/>
        </a:spcAft>
        <a:defRPr sz="2850">
          <a:solidFill>
            <a:schemeClr val="tx2"/>
          </a:solidFill>
          <a:latin typeface="Verdana" pitchFamily="34" charset="0"/>
          <a:cs typeface="Arial" charset="0"/>
        </a:defRPr>
      </a:lvl6pPr>
      <a:lvl7pPr marL="685800" algn="l" rtl="0" fontAlgn="base">
        <a:spcBef>
          <a:spcPct val="0"/>
        </a:spcBef>
        <a:spcAft>
          <a:spcPct val="0"/>
        </a:spcAft>
        <a:defRPr sz="2850">
          <a:solidFill>
            <a:schemeClr val="tx2"/>
          </a:solidFill>
          <a:latin typeface="Verdana" pitchFamily="34" charset="0"/>
          <a:cs typeface="Arial" charset="0"/>
        </a:defRPr>
      </a:lvl7pPr>
      <a:lvl8pPr marL="1028700" algn="l" rtl="0" fontAlgn="base">
        <a:spcBef>
          <a:spcPct val="0"/>
        </a:spcBef>
        <a:spcAft>
          <a:spcPct val="0"/>
        </a:spcAft>
        <a:defRPr sz="2850">
          <a:solidFill>
            <a:schemeClr val="tx2"/>
          </a:solidFill>
          <a:latin typeface="Verdana" pitchFamily="34" charset="0"/>
          <a:cs typeface="Arial" charset="0"/>
        </a:defRPr>
      </a:lvl8pPr>
      <a:lvl9pPr marL="1371600" algn="l" rtl="0" fontAlgn="base">
        <a:spcBef>
          <a:spcPct val="0"/>
        </a:spcBef>
        <a:spcAft>
          <a:spcPct val="0"/>
        </a:spcAft>
        <a:defRPr sz="2850">
          <a:solidFill>
            <a:schemeClr val="tx2"/>
          </a:solidFill>
          <a:latin typeface="Verdana" pitchFamily="34" charset="0"/>
          <a:cs typeface="Arial" charset="0"/>
        </a:defRPr>
      </a:lvl9pPr>
    </p:titleStyle>
    <p:bodyStyle>
      <a:lvl1pPr marL="352425" indent="-352425" algn="l" rtl="0" fontAlgn="base">
        <a:spcBef>
          <a:spcPct val="20000"/>
        </a:spcBef>
        <a:spcAft>
          <a:spcPct val="0"/>
        </a:spcAft>
        <a:buClr>
          <a:srgbClr val="183883"/>
        </a:buClr>
        <a:buFont typeface="Wingdings" pitchFamily="2" charset="2"/>
        <a:buChar char="o"/>
        <a:defRPr sz="2250">
          <a:solidFill>
            <a:schemeClr val="tx1"/>
          </a:solidFill>
          <a:latin typeface="+mn-lt"/>
          <a:ea typeface="+mn-ea"/>
          <a:cs typeface="+mn-cs"/>
        </a:defRPr>
      </a:lvl1pPr>
      <a:lvl2pPr marL="681038" indent="-327422" algn="l" rtl="0" fontAlgn="base">
        <a:spcBef>
          <a:spcPct val="20000"/>
        </a:spcBef>
        <a:spcAft>
          <a:spcPct val="0"/>
        </a:spcAft>
        <a:buClr>
          <a:srgbClr val="183883"/>
        </a:buClr>
        <a:buFont typeface="Wingdings" pitchFamily="2" charset="2"/>
        <a:buChar char="n"/>
        <a:defRPr sz="1950">
          <a:solidFill>
            <a:schemeClr val="tx1"/>
          </a:solidFill>
          <a:latin typeface="+mn-lt"/>
          <a:cs typeface="+mn-cs"/>
        </a:defRPr>
      </a:lvl2pPr>
      <a:lvl3pPr marL="978694" indent="-296466" algn="l" rtl="0" fontAlgn="base">
        <a:spcBef>
          <a:spcPct val="20000"/>
        </a:spcBef>
        <a:spcAft>
          <a:spcPct val="0"/>
        </a:spcAft>
        <a:buClr>
          <a:srgbClr val="183883"/>
        </a:buClr>
        <a:buFont typeface="Wingdings" pitchFamily="2" charset="2"/>
        <a:buChar char="o"/>
        <a:defRPr sz="1725">
          <a:solidFill>
            <a:schemeClr val="tx1"/>
          </a:solidFill>
          <a:latin typeface="+mn-lt"/>
          <a:cs typeface="+mn-cs"/>
        </a:defRPr>
      </a:lvl3pPr>
      <a:lvl4pPr marL="1270397" indent="-290513" algn="l" rtl="0" fontAlgn="base">
        <a:spcBef>
          <a:spcPct val="20000"/>
        </a:spcBef>
        <a:spcAft>
          <a:spcPct val="0"/>
        </a:spcAft>
        <a:buClr>
          <a:srgbClr val="183883"/>
        </a:buClr>
        <a:buFont typeface="Wingdings" pitchFamily="2" charset="2"/>
        <a:buChar char="n"/>
        <a:defRPr sz="1500">
          <a:solidFill>
            <a:schemeClr val="tx1"/>
          </a:solidFill>
          <a:latin typeface="+mn-lt"/>
          <a:cs typeface="+mn-cs"/>
        </a:defRPr>
      </a:lvl4pPr>
      <a:lvl5pPr marL="1570435" indent="-298847" algn="l" rtl="0" fontAlgn="base">
        <a:spcBef>
          <a:spcPct val="25000"/>
        </a:spcBef>
        <a:spcAft>
          <a:spcPct val="0"/>
        </a:spcAft>
        <a:buClr>
          <a:srgbClr val="183883"/>
        </a:buClr>
        <a:buFont typeface="Wingdings" pitchFamily="2" charset="2"/>
        <a:buChar char="§"/>
        <a:defRPr sz="1500">
          <a:solidFill>
            <a:schemeClr val="tx1"/>
          </a:solidFill>
          <a:latin typeface="+mn-lt"/>
          <a:cs typeface="+mn-cs"/>
        </a:defRPr>
      </a:lvl5pPr>
      <a:lvl6pPr marL="1913335" indent="-298847" algn="l" rtl="0" fontAlgn="base">
        <a:spcBef>
          <a:spcPct val="25000"/>
        </a:spcBef>
        <a:spcAft>
          <a:spcPct val="0"/>
        </a:spcAft>
        <a:buClr>
          <a:schemeClr val="accent2"/>
        </a:buClr>
        <a:buFont typeface="Wingdings" pitchFamily="2" charset="2"/>
        <a:buChar char="§"/>
        <a:defRPr sz="1500">
          <a:solidFill>
            <a:schemeClr val="tx1"/>
          </a:solidFill>
          <a:latin typeface="+mn-lt"/>
          <a:cs typeface="+mn-cs"/>
        </a:defRPr>
      </a:lvl6pPr>
      <a:lvl7pPr marL="2256235" indent="-298847" algn="l" rtl="0" fontAlgn="base">
        <a:spcBef>
          <a:spcPct val="25000"/>
        </a:spcBef>
        <a:spcAft>
          <a:spcPct val="0"/>
        </a:spcAft>
        <a:buClr>
          <a:schemeClr val="accent2"/>
        </a:buClr>
        <a:buFont typeface="Wingdings" pitchFamily="2" charset="2"/>
        <a:buChar char="§"/>
        <a:defRPr sz="1500">
          <a:solidFill>
            <a:schemeClr val="tx1"/>
          </a:solidFill>
          <a:latin typeface="+mn-lt"/>
          <a:cs typeface="+mn-cs"/>
        </a:defRPr>
      </a:lvl7pPr>
      <a:lvl8pPr marL="2599135" indent="-298847" algn="l" rtl="0" fontAlgn="base">
        <a:spcBef>
          <a:spcPct val="25000"/>
        </a:spcBef>
        <a:spcAft>
          <a:spcPct val="0"/>
        </a:spcAft>
        <a:buClr>
          <a:schemeClr val="accent2"/>
        </a:buClr>
        <a:buFont typeface="Wingdings" pitchFamily="2" charset="2"/>
        <a:buChar char="§"/>
        <a:defRPr sz="1500">
          <a:solidFill>
            <a:schemeClr val="tx1"/>
          </a:solidFill>
          <a:latin typeface="+mn-lt"/>
          <a:cs typeface="+mn-cs"/>
        </a:defRPr>
      </a:lvl8pPr>
      <a:lvl9pPr marL="2942035" indent="-298847" algn="l" rtl="0" fontAlgn="base">
        <a:spcBef>
          <a:spcPct val="25000"/>
        </a:spcBef>
        <a:spcAft>
          <a:spcPct val="0"/>
        </a:spcAft>
        <a:buClr>
          <a:schemeClr val="accent2"/>
        </a:buClr>
        <a:buFont typeface="Wingdings" pitchFamily="2" charset="2"/>
        <a:buChar char="§"/>
        <a:defRPr sz="1500">
          <a:solidFill>
            <a:schemeClr val="tx1"/>
          </a:solidFill>
          <a:latin typeface="+mn-lt"/>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dirty="0">
                <a:latin typeface="黑体" panose="02010609060101010101" pitchFamily="49" charset="-122"/>
                <a:ea typeface="黑体" panose="02010609060101010101" pitchFamily="49" charset="-122"/>
              </a:rPr>
              <a:t>第三章 矩阵分解</a:t>
            </a:r>
          </a:p>
        </p:txBody>
      </p:sp>
      <p:sp>
        <p:nvSpPr>
          <p:cNvPr id="3" name="矩形 2"/>
          <p:cNvSpPr/>
          <p:nvPr/>
        </p:nvSpPr>
        <p:spPr>
          <a:xfrm>
            <a:off x="1" y="3202784"/>
            <a:ext cx="9144000" cy="735073"/>
          </a:xfrm>
          <a:prstGeom prst="rect">
            <a:avLst/>
          </a:prstGeom>
        </p:spPr>
        <p:txBody>
          <a:bodyPr wrap="square">
            <a:spAutoFit/>
          </a:bodyPr>
          <a:lstStyle/>
          <a:p>
            <a:pPr lvl="0" algn="ctr" defTabSz="914400" fontAlgn="base">
              <a:lnSpc>
                <a:spcPct val="130000"/>
              </a:lnSpc>
              <a:spcBef>
                <a:spcPct val="20000"/>
              </a:spcBef>
              <a:spcAft>
                <a:spcPct val="0"/>
              </a:spcAft>
              <a:buClr>
                <a:srgbClr val="01519A"/>
              </a:buClr>
              <a:defRPr/>
            </a:pPr>
            <a:r>
              <a:rPr lang="en-US" altLang="zh-CN" sz="3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3.2 QR </a:t>
            </a:r>
            <a:r>
              <a:rPr lang="zh-CN" altLang="en-US" sz="3600" kern="0" dirty="0">
                <a:solidFill>
                  <a:srgbClr val="000000"/>
                </a:solidFill>
                <a:latin typeface="Times New Roman" panose="02020603050405020304" pitchFamily="18" charset="0"/>
                <a:ea typeface="黑体" panose="02010609060101010101" pitchFamily="49" charset="-122"/>
              </a:rPr>
              <a:t>分解</a:t>
            </a:r>
            <a:endParaRPr lang="en-US" altLang="zh-CN" sz="3600" kern="0" dirty="0">
              <a:solidFill>
                <a:srgbClr val="00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0990764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3.2.2 </a:t>
                </a:r>
                <a:r>
                  <a:rPr lang="zh-CN" altLang="zh-CN" sz="2800" kern="100" dirty="0">
                    <a:solidFill>
                      <a:srgbClr val="0D0D0D"/>
                    </a:solidFill>
                    <a:effectLst/>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i="1" smtClean="0">
                        <a:latin typeface="Cambria Math" panose="02040503050406030204" pitchFamily="18" charset="0"/>
                      </a:rPr>
                      <m:t>𝐴</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0</m:t>
                              </m:r>
                            </m:e>
                            <m:e>
                              <m:r>
                                <a:rPr lang="en-US" altLang="zh-CN" sz="2800" i="1">
                                  <a:latin typeface="Cambria Math" panose="02040503050406030204" pitchFamily="18" charset="0"/>
                                </a:rPr>
                                <m:t>0</m:t>
                              </m:r>
                            </m:e>
                          </m:mr>
                        </m:m>
                      </m:e>
                    </m:d>
                  </m:oMath>
                </a14:m>
                <a:r>
                  <a:rPr lang="zh-CN" altLang="zh-CN" sz="2800" kern="100" dirty="0">
                    <a:solidFill>
                      <a:srgbClr val="0D0D0D"/>
                    </a:solidFill>
                    <a:effectLst/>
                    <a:latin typeface="黑体" panose="02010609060101010101" pitchFamily="49" charset="-122"/>
                    <a:cs typeface="Times New Roman" panose="02020603050405020304" pitchFamily="18" charset="0"/>
                  </a:rPr>
                  <a:t>的</a:t>
                </a:r>
                <a14:m>
                  <m:oMath xmlns:m="http://schemas.openxmlformats.org/officeDocument/2006/math">
                    <m:r>
                      <a:rPr lang="en-US" altLang="zh-CN" sz="2800" i="1">
                        <a:latin typeface="Cambria Math" panose="02040503050406030204" pitchFamily="18" charset="0"/>
                      </a:rPr>
                      <m:t>𝑄𝑅</m:t>
                    </m:r>
                  </m:oMath>
                </a14:m>
                <a:r>
                  <a:rPr lang="zh-CN" altLang="zh-CN" sz="2800" kern="100" dirty="0">
                    <a:solidFill>
                      <a:srgbClr val="0D0D0D"/>
                    </a:solidFill>
                    <a:effectLst/>
                    <a:latin typeface="黑体" panose="02010609060101010101" pitchFamily="49" charset="-122"/>
                    <a:cs typeface="Times New Roman" panose="02020603050405020304" pitchFamily="18" charset="0"/>
                  </a:rPr>
                  <a:t>分解</a:t>
                </a:r>
                <a:r>
                  <a:rPr lang="en-US" altLang="zh-CN" sz="2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p>
              <a:p>
                <a:pPr algn="just">
                  <a:lnSpc>
                    <a:spcPct val="120000"/>
                  </a:lnSpc>
                </a:pPr>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选取</a:t>
                </a:r>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𝟏</m:t>
                        </m:r>
                      </m:sub>
                    </m:sSub>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1,0</m:t>
                            </m:r>
                          </m:e>
                        </m:d>
                      </m:e>
                      <m:sup>
                        <m:r>
                          <a:rPr lang="en-US" altLang="zh-CN" sz="2800" b="0" i="1" smtClean="0">
                            <a:latin typeface="Cambria Math" panose="02040503050406030204" pitchFamily="18" charset="0"/>
                          </a:rPr>
                          <m:t>𝑇</m:t>
                        </m:r>
                      </m:sup>
                    </m:sSup>
                  </m:oMath>
                </a14:m>
                <a:r>
                  <a:rPr lang="zh-CN" altLang="en-US" dirty="0"/>
                  <a:t>为</a:t>
                </a:r>
                <a:r>
                  <a:rPr lang="zh-CN" altLang="zh-CN" dirty="0"/>
                  <a:t>列空间</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sz="2800" dirty="0"/>
                  <a:t>的一组基</a:t>
                </a:r>
                <a:r>
                  <a:rPr lang="en-US" altLang="zh-CN" sz="2800" dirty="0">
                    <a:latin typeface="仿宋" panose="02010609060101010101" pitchFamily="49" charset="-122"/>
                    <a:ea typeface="仿宋" panose="02010609060101010101" pitchFamily="49" charset="-122"/>
                  </a:rPr>
                  <a:t>,</a:t>
                </a:r>
                <a:r>
                  <a:rPr lang="zh-CN" altLang="en-US" sz="2800" dirty="0"/>
                  <a:t>该组基也是</a:t>
                </a:r>
                <a14:m>
                  <m:oMath xmlns:m="http://schemas.openxmlformats.org/officeDocument/2006/math">
                    <m:r>
                      <a:rPr lang="en-US" altLang="zh-CN" sz="2800" i="1">
                        <a:latin typeface="Cambria Math" panose="02040503050406030204" pitchFamily="18" charset="0"/>
                      </a:rPr>
                      <m:t>𝑅</m:t>
                    </m:r>
                    <m:r>
                      <a:rPr lang="en-US" altLang="zh-CN" sz="2800" i="1">
                        <a:latin typeface="Cambria Math" panose="02040503050406030204" pitchFamily="18" charset="0"/>
                      </a:rPr>
                      <m:t>(</m:t>
                    </m:r>
                    <m:r>
                      <a:rPr lang="en-US" altLang="zh-CN" sz="2800" i="1">
                        <a:latin typeface="Cambria Math" panose="02040503050406030204" pitchFamily="18" charset="0"/>
                      </a:rPr>
                      <m:t>𝐴</m:t>
                    </m:r>
                    <m:r>
                      <a:rPr lang="en-US" altLang="zh-CN" sz="2800" i="1">
                        <a:latin typeface="Cambria Math" panose="02040503050406030204" pitchFamily="18" charset="0"/>
                      </a:rPr>
                      <m:t>)</m:t>
                    </m:r>
                  </m:oMath>
                </a14:m>
                <a:r>
                  <a:rPr lang="zh-CN" altLang="en-US" sz="2800" dirty="0"/>
                  <a:t>的标准正交基</a:t>
                </a:r>
                <a:r>
                  <a:rPr lang="en-US" altLang="zh-CN" sz="2800" dirty="0">
                    <a:latin typeface="仿宋" panose="02010609060101010101" pitchFamily="49" charset="-122"/>
                    <a:ea typeface="仿宋" panose="02010609060101010101" pitchFamily="49" charset="-122"/>
                  </a:rPr>
                  <a:t>.</a:t>
                </a:r>
              </a:p>
              <a:p>
                <a:pPr algn="just">
                  <a:lnSpc>
                    <a:spcPct val="120000"/>
                  </a:lnSpc>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𝒂</m:t>
                          </m:r>
                        </m:e>
                        <m:sub>
                          <m:r>
                            <a:rPr lang="en-US" altLang="zh-CN" sz="2800" b="1" i="1" smtClean="0">
                              <a:latin typeface="Cambria Math" panose="02040503050406030204" pitchFamily="18" charset="0"/>
                            </a:rPr>
                            <m:t>𝟏</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0</m:t>
                                </m:r>
                              </m:e>
                            </m:mr>
                          </m:m>
                        </m:e>
                      </m:d>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𝑄</m:t>
                      </m:r>
                      <m:r>
                        <a:rPr lang="en-US" altLang="zh-CN" sz="2800" b="0" i="1" smtClean="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b="0" i="1" smtClean="0">
                                    <a:latin typeface="Cambria Math" panose="02040503050406030204" pitchFamily="18" charset="0"/>
                                  </a:rPr>
                                  <m:t>0</m:t>
                                </m:r>
                              </m:e>
                            </m:mr>
                            <m:mr>
                              <m:e>
                                <m:r>
                                  <a:rPr lang="en-US" altLang="zh-CN" sz="2800" i="1">
                                    <a:latin typeface="Cambria Math" panose="02040503050406030204" pitchFamily="18" charset="0"/>
                                  </a:rPr>
                                  <m:t>0</m:t>
                                </m:r>
                              </m:e>
                              <m:e>
                                <m:r>
                                  <a:rPr lang="en-US" altLang="zh-CN" sz="2800" b="0" i="1" smtClean="0">
                                    <a:latin typeface="Cambria Math" panose="02040503050406030204" pitchFamily="18" charset="0"/>
                                  </a:rPr>
                                  <m:t>1</m:t>
                                </m:r>
                              </m:e>
                            </m:mr>
                          </m:m>
                        </m:e>
                      </m:d>
                    </m:oMath>
                  </m:oMathPara>
                </a14:m>
                <a:endParaRPr lang="en-US" altLang="zh-CN" sz="2800" dirty="0"/>
              </a:p>
              <a:p>
                <a:pPr algn="just">
                  <a:lnSpc>
                    <a:spcPct val="12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r>
                        <a:rPr lang="en-US" altLang="zh-CN" sz="280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0</m:t>
                                </m:r>
                              </m:e>
                            </m:mr>
                            <m:mr>
                              <m:e>
                                <m:r>
                                  <a:rPr lang="en-US" altLang="zh-CN" sz="2800" i="1">
                                    <a:latin typeface="Cambria Math" panose="02040503050406030204" pitchFamily="18" charset="0"/>
                                  </a:rPr>
                                  <m:t>0</m:t>
                                </m:r>
                              </m:e>
                              <m:e>
                                <m:r>
                                  <a:rPr lang="en-US" altLang="zh-CN" sz="2800" i="1">
                                    <a:latin typeface="Cambria Math" panose="02040503050406030204" pitchFamily="18" charset="0"/>
                                  </a:rPr>
                                  <m:t>1</m:t>
                                </m:r>
                              </m:e>
                            </m:mr>
                          </m:m>
                        </m:e>
                      </m:d>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0</m:t>
                                </m:r>
                              </m:e>
                              <m:e>
                                <m:r>
                                  <a:rPr lang="en-US" altLang="zh-CN" sz="2800" i="1">
                                    <a:latin typeface="Cambria Math" panose="02040503050406030204" pitchFamily="18" charset="0"/>
                                  </a:rPr>
                                  <m:t>0</m:t>
                                </m:r>
                              </m:e>
                            </m:mr>
                          </m:m>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𝑄𝑅</m:t>
                      </m:r>
                    </m:oMath>
                  </m:oMathPara>
                </a14:m>
                <a:endParaRPr lang="en-US" altLang="zh-CN" sz="2800" dirty="0"/>
              </a:p>
              <a:p>
                <a:pPr algn="just">
                  <a:lnSpc>
                    <a:spcPct val="120000"/>
                  </a:lnSpc>
                </a:pPr>
                <a:r>
                  <a:rPr lang="zh-CN" altLang="en-US"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smtClean="0">
                        <a:latin typeface="Cambria Math" panose="02040503050406030204" pitchFamily="18" charset="0"/>
                      </a:rPr>
                      <m:t>𝑅</m:t>
                    </m:r>
                  </m:oMath>
                </a14:m>
                <a:r>
                  <a:rPr lang="zh-CN" altLang="en-US" sz="2800" dirty="0"/>
                  <a:t>不再是正线上三角矩阵</a:t>
                </a:r>
                <a:r>
                  <a:rPr lang="en-US" altLang="zh-CN" sz="2800" dirty="0">
                    <a:latin typeface="仿宋" panose="02010609060101010101" pitchFamily="49" charset="-122"/>
                    <a:ea typeface="仿宋" panose="02010609060101010101" pitchFamily="49" charset="-122"/>
                  </a:rPr>
                  <a:t>.</a:t>
                </a:r>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3"/>
                <a:stretch>
                  <a:fillRect l="-1503" r="-1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47119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spcBef>
                    <a:spcPts val="0"/>
                  </a:spcBef>
                </a:pPr>
                <a:r>
                  <a:rPr lang="zh-CN" altLang="en-US" sz="2800" dirty="0">
                    <a:solidFill>
                      <a:srgbClr val="FF0000"/>
                    </a:solidFill>
                  </a:rPr>
                  <a:t>思考</a:t>
                </a:r>
                <a:r>
                  <a:rPr lang="en-US" altLang="zh-CN" sz="2800" dirty="0">
                    <a:solidFill>
                      <a:srgbClr val="FF0000"/>
                    </a:solidFill>
                    <a:latin typeface="仿宋" panose="02010609060101010101" pitchFamily="49" charset="-122"/>
                    <a:ea typeface="仿宋" panose="02010609060101010101" pitchFamily="49" charset="-122"/>
                  </a:rPr>
                  <a:t>:</a:t>
                </a:r>
                <a:r>
                  <a:rPr lang="zh-CN" altLang="en-US" sz="2800" dirty="0"/>
                  <a:t>长</a:t>
                </a:r>
                <a:r>
                  <a:rPr lang="zh-CN" altLang="zh-CN" sz="2800" dirty="0"/>
                  <a:t>方</a:t>
                </a:r>
                <a:r>
                  <a:rPr lang="zh-CN" altLang="en-US" sz="2800" dirty="0"/>
                  <a:t>矩</a:t>
                </a:r>
                <a:r>
                  <a:rPr lang="zh-CN" altLang="zh-CN" sz="2800" dirty="0"/>
                  <a:t>阵</a:t>
                </a:r>
                <a:r>
                  <a:rPr lang="zh-CN" altLang="en-US" sz="2800" dirty="0"/>
                  <a:t>是否可作</a:t>
                </a:r>
                <a14:m>
                  <m:oMath xmlns:m="http://schemas.openxmlformats.org/officeDocument/2006/math">
                    <m:r>
                      <a:rPr lang="en-US" altLang="zh-CN" sz="2800" i="1">
                        <a:latin typeface="Cambria Math" panose="02040503050406030204" pitchFamily="18" charset="0"/>
                      </a:rPr>
                      <m:t>𝑄𝑅</m:t>
                    </m:r>
                  </m:oMath>
                </a14:m>
                <a:r>
                  <a:rPr lang="zh-CN" altLang="en-US" sz="2800" dirty="0"/>
                  <a:t>分解？</a:t>
                </a:r>
                <a:endParaRPr lang="en-US" altLang="zh-CN" sz="2800" dirty="0"/>
              </a:p>
              <a:p>
                <a:pPr algn="just">
                  <a:lnSpc>
                    <a:spcPct val="100000"/>
                  </a:lnSpc>
                  <a:spcBef>
                    <a:spcPts val="0"/>
                  </a:spcBef>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zh-CN" sz="2800" kern="100" dirty="0">
                    <a:solidFill>
                      <a:srgbClr val="0D0D0D"/>
                    </a:solidFill>
                    <a:effectLst/>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b="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effectLst/>
                    <a:latin typeface="黑体" panose="02010609060101010101" pitchFamily="49" charset="-122"/>
                    <a:cs typeface="Times New Roman" panose="02020603050405020304" pitchFamily="18" charset="0"/>
                  </a:rPr>
                  <a:t>的</a:t>
                </a:r>
                <a14:m>
                  <m:oMath xmlns:m="http://schemas.openxmlformats.org/officeDocument/2006/math">
                    <m:r>
                      <a:rPr lang="en-US" altLang="zh-CN" sz="2800" kern="100">
                        <a:latin typeface="Cambria Math" panose="02040503050406030204" pitchFamily="18" charset="0"/>
                        <a:cs typeface="Times New Roman" panose="02020603050405020304" pitchFamily="18" charset="0"/>
                      </a:rPr>
                      <m:t>𝑄𝑅</m:t>
                    </m:r>
                  </m:oMath>
                </a14:m>
                <a:r>
                  <a:rPr lang="zh-CN" altLang="en-US" sz="2800" kern="100" dirty="0">
                    <a:effectLst/>
                    <a:latin typeface="黑体" panose="02010609060101010101" pitchFamily="49" charset="-122"/>
                    <a:cs typeface="Times New Roman" panose="02020603050405020304" pitchFamily="18" charset="0"/>
                  </a:rPr>
                  <a:t>分解问题</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3"/>
                <a:stretch>
                  <a:fillRect l="-1503" t="-1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2052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spcBef>
                    <a:spcPts val="0"/>
                  </a:spcBef>
                </a:pPr>
                <a:r>
                  <a:rPr lang="zh-CN" altLang="en-US" sz="2800" dirty="0">
                    <a:solidFill>
                      <a:srgbClr val="FF0000"/>
                    </a:solidFill>
                  </a:rPr>
                  <a:t>思考</a:t>
                </a:r>
                <a:r>
                  <a:rPr lang="en-US" altLang="zh-CN" sz="2800" dirty="0">
                    <a:solidFill>
                      <a:srgbClr val="FF0000"/>
                    </a:solidFill>
                    <a:latin typeface="仿宋" panose="02010609060101010101" pitchFamily="49" charset="-122"/>
                    <a:ea typeface="仿宋" panose="02010609060101010101" pitchFamily="49" charset="-122"/>
                  </a:rPr>
                  <a:t>:</a:t>
                </a:r>
                <a:r>
                  <a:rPr lang="zh-CN" altLang="en-US" sz="2800" dirty="0"/>
                  <a:t>长</a:t>
                </a:r>
                <a:r>
                  <a:rPr lang="zh-CN" altLang="zh-CN" sz="2800" dirty="0"/>
                  <a:t>方</a:t>
                </a:r>
                <a:r>
                  <a:rPr lang="zh-CN" altLang="en-US" sz="2800" dirty="0"/>
                  <a:t>矩</a:t>
                </a:r>
                <a:r>
                  <a:rPr lang="zh-CN" altLang="zh-CN" sz="2800" dirty="0"/>
                  <a:t>阵</a:t>
                </a:r>
                <a:r>
                  <a:rPr lang="zh-CN" altLang="en-US" sz="2800" dirty="0"/>
                  <a:t>是否可作</a:t>
                </a:r>
                <a14:m>
                  <m:oMath xmlns:m="http://schemas.openxmlformats.org/officeDocument/2006/math">
                    <m:r>
                      <a:rPr lang="en-US" altLang="zh-CN" sz="2800" i="1">
                        <a:latin typeface="Cambria Math" panose="02040503050406030204" pitchFamily="18" charset="0"/>
                      </a:rPr>
                      <m:t>𝑄𝑅</m:t>
                    </m:r>
                  </m:oMath>
                </a14:m>
                <a:r>
                  <a:rPr lang="zh-CN" altLang="en-US" sz="2800" dirty="0"/>
                  <a:t>分解？</a:t>
                </a:r>
                <a:endParaRPr lang="en-US" altLang="zh-CN" sz="2800" dirty="0"/>
              </a:p>
              <a:p>
                <a:pPr algn="just">
                  <a:lnSpc>
                    <a:spcPct val="100000"/>
                  </a:lnSpc>
                  <a:spcBef>
                    <a:spcPts val="0"/>
                  </a:spcBef>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zh-CN" sz="2800" kern="100" dirty="0">
                    <a:solidFill>
                      <a:srgbClr val="0D0D0D"/>
                    </a:solidFill>
                    <a:effectLst/>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b="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effectLst/>
                    <a:latin typeface="黑体" panose="02010609060101010101" pitchFamily="49" charset="-122"/>
                    <a:cs typeface="Times New Roman" panose="02020603050405020304" pitchFamily="18" charset="0"/>
                  </a:rPr>
                  <a:t>的</a:t>
                </a:r>
                <a14:m>
                  <m:oMath xmlns:m="http://schemas.openxmlformats.org/officeDocument/2006/math">
                    <m:r>
                      <a:rPr lang="en-US" altLang="zh-CN" sz="2800" kern="100">
                        <a:latin typeface="Cambria Math" panose="02040503050406030204" pitchFamily="18" charset="0"/>
                        <a:cs typeface="Times New Roman" panose="02020603050405020304" pitchFamily="18" charset="0"/>
                      </a:rPr>
                      <m:t>𝑄𝑅</m:t>
                    </m:r>
                  </m:oMath>
                </a14:m>
                <a:r>
                  <a:rPr lang="zh-CN" altLang="en-US" sz="2800" kern="100" dirty="0">
                    <a:effectLst/>
                    <a:latin typeface="黑体" panose="02010609060101010101" pitchFamily="49" charset="-122"/>
                    <a:cs typeface="Times New Roman" panose="02020603050405020304" pitchFamily="18" charset="0"/>
                  </a:rPr>
                  <a:t>分解问题</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en-US" sz="2800" dirty="0">
                    <a:solidFill>
                      <a:srgbClr val="0000FF"/>
                    </a:solidFill>
                  </a:rPr>
                  <a:t>分析</a:t>
                </a:r>
                <a:r>
                  <a:rPr lang="en-US" altLang="zh-CN" sz="28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solidFill>
                      <a:srgbClr val="0D0D0D"/>
                    </a:solidFill>
                    <a:effectLst/>
                    <a:latin typeface="黑体" panose="02010609060101010101" pitchFamily="49" charset="-122"/>
                    <a:cs typeface="Times New Roman" panose="02020603050405020304" pitchFamily="18" charset="0"/>
                  </a:rPr>
                  <a:t>根据</a:t>
                </a:r>
                <a:r>
                  <a:rPr lang="en-US" altLang="zh-CN" sz="2800" kern="100" dirty="0">
                    <a:solidFill>
                      <a:srgbClr val="0D0D0D"/>
                    </a:solidFill>
                    <a:effectLst/>
                    <a:latin typeface="Times New Roman" panose="02020603050405020304" pitchFamily="18" charset="0"/>
                    <a:cs typeface="Times New Roman" panose="02020603050405020304" pitchFamily="18" charset="0"/>
                  </a:rPr>
                  <a:t>Gram-Schmidt</a:t>
                </a:r>
                <a:r>
                  <a:rPr lang="zh-CN" altLang="zh-CN" sz="2800" kern="100" dirty="0">
                    <a:solidFill>
                      <a:srgbClr val="0D0D0D"/>
                    </a:solidFill>
                    <a:effectLst/>
                    <a:latin typeface="黑体" panose="02010609060101010101" pitchFamily="49" charset="-122"/>
                    <a:cs typeface="Times New Roman" panose="02020603050405020304" pitchFamily="18" charset="0"/>
                  </a:rPr>
                  <a:t>正交化方法</a:t>
                </a:r>
                <a:r>
                  <a:rPr lang="en-US" altLang="zh-CN" sz="2800" dirty="0">
                    <a:latin typeface="仿宋" panose="02010609060101010101" pitchFamily="49" charset="-122"/>
                    <a:ea typeface="仿宋" panose="02010609060101010101" pitchFamily="49" charset="-122"/>
                  </a:rPr>
                  <a:t>,</a:t>
                </a:r>
                <a:r>
                  <a:rPr lang="zh-CN" altLang="zh-CN" sz="2800" kern="100" dirty="0">
                    <a:solidFill>
                      <a:srgbClr val="0D0D0D"/>
                    </a:solidFill>
                    <a:effectLst/>
                    <a:latin typeface="黑体" panose="02010609060101010101" pitchFamily="49" charset="-122"/>
                    <a:cs typeface="Times New Roman" panose="02020603050405020304" pitchFamily="18" charset="0"/>
                  </a:rPr>
                  <a:t>有如下分解</a:t>
                </a:r>
                <a:endParaRPr lang="zh-CN" altLang="zh-CN" sz="2800" kern="100" dirty="0">
                  <a:effectLst/>
                  <a:latin typeface="黑体" panose="02010609060101010101" pitchFamily="49" charset="-122"/>
                  <a:cs typeface="Times New Roman" panose="02020603050405020304" pitchFamily="18" charset="0"/>
                </a:endParaRPr>
              </a:p>
              <a:p>
                <a:pPr algn="just">
                  <a:lnSpc>
                    <a:spcPct val="100000"/>
                  </a:lnSpc>
                </a:pPr>
                <a14:m>
                  <m:oMathPara xmlns:m="http://schemas.openxmlformats.org/officeDocument/2006/math">
                    <m:oMathParaPr>
                      <m:jc m:val="centerGroup"/>
                    </m:oMathParaPr>
                    <m:oMath xmlns:m="http://schemas.openxmlformats.org/officeDocument/2006/math">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d>
                        <m:dPr>
                          <m:begChr m:val="["/>
                          <m:endChr m:val="]"/>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e>
                              <m:e>
                                <m:r>
                                  <a:rPr lang="en-US" altLang="zh-CN" sz="2800" b="0" i="1" kern="0" smtClea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𝑄</m:t>
                          </m:r>
                        </m:e>
                        <m:sub>
                          <m:r>
                            <a:rPr lang="en-US" altLang="zh-CN" sz="2800" b="0" i="1" smtClean="0">
                              <a:latin typeface="Cambria Math" panose="02040503050406030204" pitchFamily="18" charset="0"/>
                              <a:ea typeface="Cambria Math" panose="02040503050406030204" pitchFamily="18" charset="0"/>
                            </a:rPr>
                            <m:t>1</m:t>
                          </m:r>
                        </m:sub>
                      </m:sSub>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𝑅</m:t>
                          </m:r>
                        </m:e>
                        <m:sub>
                          <m:r>
                            <a:rPr lang="en-US" altLang="zh-CN" sz="2800" b="0" i="1" smtClean="0">
                              <a:latin typeface="Cambria Math" panose="02040503050406030204" pitchFamily="18" charset="0"/>
                              <a:ea typeface="Cambria Math" panose="02040503050406030204" pitchFamily="18" charset="0"/>
                            </a:rPr>
                            <m:t>1</m:t>
                          </m:r>
                        </m:sub>
                      </m:sSub>
                    </m:oMath>
                  </m:oMathPara>
                </a14:m>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r>
                  <a:rPr lang="zh-CN" altLang="en-US" sz="2800" kern="100" dirty="0">
                    <a:effectLst/>
                    <a:latin typeface="黑体" panose="02010609060101010101" pitchFamily="49" charset="-122"/>
                    <a:cs typeface="Times New Roman" panose="02020603050405020304" pitchFamily="18" charset="0"/>
                  </a:rPr>
                  <a:t>其中</a:t>
                </a:r>
                <a14:m>
                  <m:oMath xmlns:m="http://schemas.openxmlformats.org/officeDocument/2006/math">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𝑄</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i="1" dirty="0">
                        <a:latin typeface="Cambria Math" panose="02040503050406030204" pitchFamily="18" charset="0"/>
                        <a:ea typeface="Cambria Math" panose="02040503050406030204" pitchFamily="18" charset="0"/>
                      </a:rPr>
                      <m:t>∈</m:t>
                    </m:r>
                    <m:sSup>
                      <m:sSupPr>
                        <m:ctrlPr>
                          <a:rPr lang="en-US" altLang="zh-CN" sz="2800" i="1" dirty="0">
                            <a:latin typeface="Cambria Math" panose="02040503050406030204" pitchFamily="18" charset="0"/>
                            <a:ea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ℂ</m:t>
                        </m:r>
                      </m:e>
                      <m:sup>
                        <m:r>
                          <a:rPr lang="en-US" altLang="zh-CN" sz="2800" b="0" i="0" dirty="0" smtClean="0">
                            <a:latin typeface="Cambria Math" panose="02040503050406030204" pitchFamily="18" charset="0"/>
                            <a:ea typeface="Cambria Math" panose="02040503050406030204" pitchFamily="18" charset="0"/>
                          </a:rPr>
                          <m:t>3</m:t>
                        </m:r>
                        <m:r>
                          <a:rPr lang="en-US" altLang="zh-CN" sz="2800">
                            <a:latin typeface="Cambria Math" panose="02040503050406030204" pitchFamily="18" charset="0"/>
                          </a:rPr>
                          <m:t>×</m:t>
                        </m:r>
                        <m:r>
                          <a:rPr lang="en-US" altLang="zh-CN" sz="2800" b="0" i="1" smtClean="0">
                            <a:latin typeface="Cambria Math" panose="02040503050406030204" pitchFamily="18" charset="0"/>
                          </a:rPr>
                          <m:t>2</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𝑅</m:t>
                        </m:r>
                      </m:e>
                      <m:sub>
                        <m:r>
                          <a:rPr lang="en-US" altLang="zh-CN" sz="2800" i="1">
                            <a:latin typeface="Cambria Math" panose="02040503050406030204" pitchFamily="18" charset="0"/>
                            <a:ea typeface="Cambria Math" panose="02040503050406030204" pitchFamily="18" charset="0"/>
                          </a:rPr>
                          <m:t>1</m:t>
                        </m:r>
                      </m:sub>
                    </m:sSub>
                  </m:oMath>
                </a14:m>
                <a:r>
                  <a:rPr lang="en-US" altLang="zh-CN" sz="2800" dirty="0">
                    <a:latin typeface="黑体" panose="02010609060101010101" pitchFamily="49" charset="-122"/>
                  </a:rPr>
                  <a:t> </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m:t>
                    </m:r>
                    <m:sSup>
                      <m:sSupPr>
                        <m:ctrlPr>
                          <a:rPr lang="en-US" altLang="zh-CN" sz="2800" i="1" dirty="0">
                            <a:latin typeface="Cambria Math" panose="02040503050406030204" pitchFamily="18" charset="0"/>
                            <a:ea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ℂ</m:t>
                        </m:r>
                      </m:e>
                      <m:sup>
                        <m:r>
                          <a:rPr lang="en-US" altLang="zh-CN" sz="2800" b="0" i="0" dirty="0" smtClean="0">
                            <a:latin typeface="Cambria Math" panose="02040503050406030204" pitchFamily="18" charset="0"/>
                            <a:ea typeface="Cambria Math" panose="02040503050406030204" pitchFamily="18" charset="0"/>
                          </a:rPr>
                          <m:t>2</m:t>
                        </m:r>
                        <m:r>
                          <a:rPr lang="en-US" altLang="zh-CN" sz="2800">
                            <a:latin typeface="Cambria Math" panose="02040503050406030204" pitchFamily="18" charset="0"/>
                          </a:rPr>
                          <m:t>×</m:t>
                        </m:r>
                        <m:r>
                          <a:rPr lang="en-US" altLang="zh-CN" sz="2800" b="0" i="1" smtClean="0">
                            <a:latin typeface="Cambria Math" panose="02040503050406030204" pitchFamily="18" charset="0"/>
                          </a:rPr>
                          <m:t>2</m:t>
                        </m:r>
                      </m:sup>
                    </m:sSup>
                  </m:oMath>
                </a14:m>
                <a:r>
                  <a:rPr lang="en-US" altLang="zh-CN" sz="2800" kern="100" dirty="0">
                    <a:effectLst/>
                    <a:latin typeface="仿宋" panose="02010609060101010101" pitchFamily="49" charset="-122"/>
                    <a:ea typeface="仿宋" panose="02010609060101010101" pitchFamily="49" charset="-122"/>
                    <a:cs typeface="Times New Roman" panose="02020603050405020304" pitchFamily="18" charset="0"/>
                  </a:rPr>
                  <a:t>.</a:t>
                </a:r>
                <a:endParaRPr lang="zh-CN" altLang="zh-CN" sz="2800" kern="100" dirty="0">
                  <a:effectLst/>
                  <a:latin typeface="仿宋" panose="02010609060101010101" pitchFamily="49" charset="-122"/>
                  <a:ea typeface="仿宋" panose="02010609060101010101" pitchFamily="49" charset="-122"/>
                  <a:cs typeface="Times New Roman" panose="02020603050405020304" pitchFamily="18" charset="0"/>
                </a:endParaRPr>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3"/>
                <a:stretch>
                  <a:fillRect l="-1503" t="-1731" b="-2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59656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sz="2800" b="1" dirty="0">
                    <a:solidFill>
                      <a:srgbClr val="0000FF"/>
                    </a:solidFill>
                  </a:rPr>
                  <a:t>定义</a:t>
                </a:r>
                <a:r>
                  <a:rPr lang="en-US" altLang="zh-CN" sz="2800" b="1" dirty="0">
                    <a:solidFill>
                      <a:srgbClr val="0000FF"/>
                    </a:solidFill>
                  </a:rPr>
                  <a:t>3.2.2</a:t>
                </a:r>
                <a14:m>
                  <m:oMath xmlns:m="http://schemas.openxmlformats.org/officeDocument/2006/math">
                    <m:d>
                      <m:dPr>
                        <m:ctrlPr>
                          <a:rPr lang="en-US" altLang="zh-CN" sz="2800" b="1" i="1" smtClean="0">
                            <a:solidFill>
                              <a:schemeClr val="tx1"/>
                            </a:solidFill>
                            <a:latin typeface="Cambria Math" panose="02040503050406030204" pitchFamily="18" charset="0"/>
                          </a:rPr>
                        </m:ctrlPr>
                      </m:dPr>
                      <m:e>
                        <m:r>
                          <m:rPr>
                            <m:nor/>
                          </m:rPr>
                          <a:rPr lang="zh-CN" altLang="zh-CN" sz="2800" b="1" dirty="0">
                            <a:solidFill>
                              <a:srgbClr val="0000FF"/>
                            </a:solidFill>
                          </a:rPr>
                          <m:t>列</m:t>
                        </m:r>
                        <m:r>
                          <m:rPr>
                            <m:nor/>
                          </m:rPr>
                          <a:rPr lang="en-US" altLang="zh-CN" sz="2800" b="1">
                            <a:solidFill>
                              <a:srgbClr val="0000FF"/>
                            </a:solidFill>
                            <a:latin typeface="黑体" panose="02010609060101010101" pitchFamily="49" charset="-122"/>
                          </a:rPr>
                          <m:t>/</m:t>
                        </m:r>
                        <m:r>
                          <m:rPr>
                            <m:nor/>
                          </m:rPr>
                          <a:rPr lang="zh-CN" altLang="zh-CN" sz="2800" b="1" dirty="0">
                            <a:solidFill>
                              <a:srgbClr val="0000FF"/>
                            </a:solidFill>
                          </a:rPr>
                          <m:t>行</m:t>
                        </m:r>
                        <m:r>
                          <m:rPr>
                            <m:nor/>
                          </m:rPr>
                          <a:rPr lang="zh-CN" altLang="en-US" sz="2800" b="1">
                            <a:solidFill>
                              <a:srgbClr val="0000FF"/>
                            </a:solidFill>
                            <a:latin typeface="黑体" panose="02010609060101010101" pitchFamily="49" charset="-122"/>
                          </a:rPr>
                          <m:t>正交规范矩阵</m:t>
                        </m:r>
                      </m:e>
                    </m:d>
                  </m:oMath>
                </a14:m>
                <a:r>
                  <a:rPr lang="zh-CN" altLang="en-US" sz="2800" dirty="0">
                    <a:solidFill>
                      <a:schemeClr val="tx1"/>
                    </a:solidFill>
                    <a:latin typeface="Cambria Math" panose="02040503050406030204" pitchFamily="18" charset="0"/>
                  </a:rPr>
                  <a:t> 设</a:t>
                </a:r>
                <a14:m>
                  <m:oMath xmlns:m="http://schemas.openxmlformats.org/officeDocument/2006/math">
                    <m:r>
                      <a:rPr lang="en-US" altLang="zh-CN" sz="2800" b="0" i="1" dirty="0" smtClean="0">
                        <a:latin typeface="Cambria Math" panose="02040503050406030204" pitchFamily="18" charset="0"/>
                      </a:rPr>
                      <m:t>𝑄</m:t>
                    </m:r>
                    <m:r>
                      <a:rPr lang="en-US" altLang="zh-CN" sz="2800" b="0" i="1" dirty="0" smtClean="0">
                        <a:latin typeface="Cambria Math" panose="02040503050406030204" pitchFamily="18" charset="0"/>
                        <a:ea typeface="Cambria Math" panose="02040503050406030204" pitchFamily="18" charset="0"/>
                      </a:rPr>
                      <m:t>∈</m:t>
                    </m:r>
                    <m:sSup>
                      <m:sSupPr>
                        <m:ctrlPr>
                          <a:rPr lang="en-US" altLang="zh-CN" sz="2800" b="0" i="1" dirty="0" smtClean="0">
                            <a:latin typeface="Cambria Math" panose="02040503050406030204" pitchFamily="18" charset="0"/>
                            <a:ea typeface="Cambria Math" panose="02040503050406030204" pitchFamily="18" charset="0"/>
                          </a:rPr>
                        </m:ctrlPr>
                      </m:sSupPr>
                      <m:e>
                        <m:r>
                          <a:rPr lang="en-US" altLang="zh-CN" sz="2800" b="0" i="1" dirty="0" smtClean="0">
                            <a:latin typeface="Cambria Math" panose="02040503050406030204" pitchFamily="18" charset="0"/>
                            <a:ea typeface="Cambria Math" panose="02040503050406030204" pitchFamily="18" charset="0"/>
                          </a:rPr>
                          <m:t>ℂ</m:t>
                        </m:r>
                      </m:e>
                      <m:sup>
                        <m:r>
                          <a:rPr lang="en-US" altLang="zh-CN" sz="2800" i="1">
                            <a:latin typeface="Cambria Math" panose="02040503050406030204" pitchFamily="18" charset="0"/>
                          </a:rPr>
                          <m:t>𝑚</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en-US" sz="2800" dirty="0">
                    <a:latin typeface="Cambria Math" panose="02040503050406030204" pitchFamily="18" charset="0"/>
                  </a:rPr>
                  <a:t>若</a:t>
                </a:r>
                <a:endParaRPr lang="en-US" altLang="zh-CN" sz="2800" dirty="0">
                  <a:latin typeface="Cambria Math" panose="02040503050406030204" pitchFamily="18" charset="0"/>
                </a:endParaRPr>
              </a:p>
              <a:p>
                <a:pPr algn="just">
                  <a:lnSpc>
                    <a:spcPct val="120000"/>
                  </a:lnSpc>
                </a:pPr>
                <a14:m>
                  <m:oMathPara xmlns:m="http://schemas.openxmlformats.org/officeDocument/2006/math">
                    <m:oMathParaPr>
                      <m:jc m:val="centerGroup"/>
                    </m:oMathParaPr>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𝑄</m:t>
                          </m:r>
                        </m:e>
                        <m:sup>
                          <m:r>
                            <a:rPr lang="en-US" altLang="zh-CN" sz="2800" b="0" i="1" smtClean="0">
                              <a:latin typeface="Cambria Math" panose="02040503050406030204" pitchFamily="18" charset="0"/>
                            </a:rPr>
                            <m:t>𝐻</m:t>
                          </m:r>
                        </m:sup>
                      </m:sSup>
                      <m:r>
                        <a:rPr lang="en-US" altLang="zh-CN" sz="2800" i="1">
                          <a:latin typeface="Cambria Math" panose="02040503050406030204" pitchFamily="18" charset="0"/>
                        </a:rPr>
                        <m:t>𝑄</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𝑛</m:t>
                          </m:r>
                        </m:sub>
                      </m:sSub>
                    </m:oMath>
                  </m:oMathPara>
                </a14:m>
                <a:endParaRPr lang="en-US" altLang="zh-CN" sz="2800" dirty="0">
                  <a:latin typeface="Cambria Math" panose="02040503050406030204" pitchFamily="18" charset="0"/>
                </a:endParaRPr>
              </a:p>
              <a:p>
                <a:pPr algn="just">
                  <a:lnSpc>
                    <a:spcPct val="120000"/>
                  </a:lnSpc>
                </a:pPr>
                <a:r>
                  <a:rPr lang="zh-CN" altLang="en-US" sz="2800" dirty="0"/>
                  <a:t>则</a:t>
                </a:r>
                <a:r>
                  <a:rPr lang="zh-CN" altLang="zh-CN" sz="2800" dirty="0"/>
                  <a:t>矩阵</a:t>
                </a:r>
                <a14:m>
                  <m:oMath xmlns:m="http://schemas.openxmlformats.org/officeDocument/2006/math">
                    <m:r>
                      <a:rPr lang="en-US" altLang="zh-CN" sz="2800" i="1" dirty="0">
                        <a:latin typeface="Cambria Math" panose="02040503050406030204" pitchFamily="18" charset="0"/>
                      </a:rPr>
                      <m:t>𝑄</m:t>
                    </m:r>
                  </m:oMath>
                </a14:m>
                <a:r>
                  <a:rPr lang="zh-CN" altLang="zh-CN" sz="2800" dirty="0"/>
                  <a:t>称为</a:t>
                </a:r>
                <a:r>
                  <a:rPr lang="zh-CN" altLang="zh-CN" sz="2800" b="1" dirty="0">
                    <a:solidFill>
                      <a:srgbClr val="FF0000"/>
                    </a:solidFill>
                  </a:rPr>
                  <a:t>列正交规范矩阵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𝑄</m:t>
                        </m:r>
                      </m:e>
                      <m:sup>
                        <m:r>
                          <a:rPr lang="en-US" altLang="zh-CN" sz="2800" i="1">
                            <a:latin typeface="Cambria Math" panose="02040503050406030204" pitchFamily="18" charset="0"/>
                          </a:rPr>
                          <m:t>𝐻</m:t>
                        </m:r>
                      </m:sup>
                    </m:sSup>
                  </m:oMath>
                </a14:m>
                <a:r>
                  <a:rPr lang="zh-CN" altLang="zh-CN" sz="2800" dirty="0"/>
                  <a:t>称为</a:t>
                </a:r>
                <a:r>
                  <a:rPr lang="zh-CN" altLang="zh-CN" sz="2800" b="1" dirty="0">
                    <a:solidFill>
                      <a:srgbClr val="FF0000"/>
                    </a:solidFill>
                  </a:rPr>
                  <a:t>行正交规范矩阵</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gn="just">
                  <a:lnSpc>
                    <a:spcPct val="100000"/>
                  </a:lnSpc>
                </a:pPr>
                <a:r>
                  <a:rPr lang="zh-CN" altLang="en-US" sz="2800" dirty="0"/>
                  <a:t>例</a:t>
                </a:r>
                <a:r>
                  <a:rPr lang="en-US" altLang="zh-CN" sz="2800" dirty="0"/>
                  <a:t>3.2.3</a:t>
                </a:r>
                <a:r>
                  <a:rPr lang="zh-CN" altLang="en-US" sz="2800" dirty="0"/>
                  <a:t>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𝑄</m:t>
                        </m:r>
                      </m:e>
                      <m:sub>
                        <m:r>
                          <a:rPr lang="en-US" altLang="zh-CN" sz="2800" i="1">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d>
                      <m:dPr>
                        <m:begChr m:val="["/>
                        <m:endChr m:val="]"/>
                        <m:ctrlPr>
                          <a:rPr lang="zh-CN" altLang="zh-CN" sz="2800" i="1" kern="0" smtClea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dirty="0"/>
                  <a:t>是</a:t>
                </a:r>
                <a:r>
                  <a:rPr lang="zh-CN" altLang="zh-CN" sz="2800" dirty="0"/>
                  <a:t>列正交规范矩阵</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gn="just">
                  <a:lnSpc>
                    <a:spcPct val="120000"/>
                  </a:lnSpc>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r="-1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674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en-US" sz="2800" kern="100" dirty="0">
                    <a:solidFill>
                      <a:srgbClr val="0D0D0D"/>
                    </a:solidFill>
                    <a:latin typeface="黑体" panose="02010609060101010101" pitchFamily="49" charset="-122"/>
                    <a:cs typeface="Times New Roman" panose="02020603050405020304" pitchFamily="18" charset="0"/>
                  </a:rPr>
                  <a:t>再</a:t>
                </a:r>
                <a:r>
                  <a:rPr lang="zh-CN" altLang="zh-CN" sz="2800" kern="100" dirty="0">
                    <a:solidFill>
                      <a:srgbClr val="0D0D0D"/>
                    </a:solidFill>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latin typeface="黑体" panose="02010609060101010101" pitchFamily="49" charset="-122"/>
                    <a:cs typeface="Times New Roman" panose="02020603050405020304" pitchFamily="18" charset="0"/>
                  </a:rPr>
                  <a:t>的分解问题</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a:t>
                </a:r>
              </a:p>
              <a:p>
                <a:pPr algn="just">
                  <a:lnSpc>
                    <a:spcPct val="120000"/>
                  </a:lnSpc>
                </a:pP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en-US" altLang="zh-CN" sz="2800" b="1" dirty="0">
                  <a:solidFill>
                    <a:srgbClr val="0000FF"/>
                  </a:solidFill>
                </a:endParaRPr>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82002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en-US" sz="2800" kern="100" dirty="0">
                    <a:solidFill>
                      <a:srgbClr val="0D0D0D"/>
                    </a:solidFill>
                    <a:latin typeface="黑体" panose="02010609060101010101" pitchFamily="49" charset="-122"/>
                    <a:cs typeface="Times New Roman" panose="02020603050405020304" pitchFamily="18" charset="0"/>
                  </a:rPr>
                  <a:t>再</a:t>
                </a:r>
                <a:r>
                  <a:rPr lang="zh-CN" altLang="zh-CN" sz="2800" kern="100" dirty="0">
                    <a:solidFill>
                      <a:srgbClr val="0D0D0D"/>
                    </a:solidFill>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latin typeface="黑体" panose="02010609060101010101" pitchFamily="49" charset="-122"/>
                    <a:cs typeface="Times New Roman" panose="02020603050405020304" pitchFamily="18" charset="0"/>
                  </a:rPr>
                  <a:t>的分解问题</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a:t>
                </a:r>
              </a:p>
              <a:p>
                <a:pPr algn="just">
                  <a:lnSpc>
                    <a:spcPct val="120000"/>
                  </a:lnSpc>
                </a:pPr>
                <a:r>
                  <a:rPr lang="zh-CN" altLang="en-US" sz="2800" dirty="0">
                    <a:solidFill>
                      <a:srgbClr val="0000FF"/>
                    </a:solidFill>
                  </a:rPr>
                  <a:t>分析</a:t>
                </a:r>
                <a:r>
                  <a:rPr lang="en-US" altLang="zh-CN" sz="28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solidFill>
                      <a:srgbClr val="0D0D0D"/>
                    </a:solidFill>
                    <a:latin typeface="黑体" panose="02010609060101010101" pitchFamily="49" charset="-122"/>
                    <a:cs typeface="Times New Roman" panose="02020603050405020304" pitchFamily="18" charset="0"/>
                  </a:rPr>
                  <a:t>补齐</a:t>
                </a:r>
                <a14:m>
                  <m:oMath xmlns:m="http://schemas.openxmlformats.org/officeDocument/2006/math">
                    <m:sSup>
                      <m:sSupPr>
                        <m:ctrlPr>
                          <a:rPr lang="en-US" altLang="zh-CN" sz="2800" i="1" dirty="0">
                            <a:latin typeface="Cambria Math" panose="02040503050406030204" pitchFamily="18" charset="0"/>
                            <a:ea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ℂ</m:t>
                        </m:r>
                      </m:e>
                      <m:sup>
                        <m:r>
                          <a:rPr lang="en-US" altLang="zh-CN" sz="2800" dirty="0">
                            <a:latin typeface="Cambria Math" panose="02040503050406030204" pitchFamily="18" charset="0"/>
                            <a:ea typeface="Cambria Math" panose="02040503050406030204" pitchFamily="18" charset="0"/>
                          </a:rPr>
                          <m:t>3</m:t>
                        </m:r>
                      </m:sup>
                    </m:sSup>
                  </m:oMath>
                </a14:m>
                <a:r>
                  <a:rPr lang="zh-CN" altLang="en-US" sz="2800" kern="100" dirty="0">
                    <a:effectLst/>
                    <a:latin typeface="黑体" panose="02010609060101010101" pitchFamily="49" charset="-122"/>
                    <a:cs typeface="Times New Roman" panose="02020603050405020304" pitchFamily="18" charset="0"/>
                  </a:rPr>
                  <a:t>的一组标准正交基</a:t>
                </a:r>
                <a:endParaRPr lang="en-US" altLang="zh-CN" sz="2800" kern="100" dirty="0">
                  <a:effectLst/>
                  <a:latin typeface="黑体" panose="02010609060101010101" pitchFamily="49" charset="-122"/>
                  <a:cs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𝑄</m:t>
                          </m:r>
                        </m:e>
                        <m:sub>
                          <m:r>
                            <a:rPr lang="en-US" altLang="zh-CN" sz="2800" i="1">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d>
                        <m:dPr>
                          <m:begChr m:val="["/>
                          <m:endChr m:val="]"/>
                          <m:ctrlPr>
                            <a:rPr lang="zh-CN" altLang="zh-CN" sz="2800" i="1" kern="0" smtClea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r>
                              <m:e>
                                <m:f>
                                  <m:fPr>
                                    <m:ctrlPr>
                                      <a:rPr lang="zh-CN" altLang="zh-CN" sz="2800" i="1" kern="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5</m:t>
                                    </m:r>
                                  </m:den>
                                </m:f>
                              </m:e>
                              <m:e>
                                <m:r>
                                  <a:rPr lang="en-US" altLang="zh-CN" sz="2800" i="1" kern="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
                        </m:e>
                      </m:d>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𝑄</m:t>
                      </m:r>
                      <m:r>
                        <a:rPr lang="en-US" altLang="zh-CN" sz="2800" b="0" i="1" smtClean="0">
                          <a:latin typeface="Cambria Math" panose="02040503050406030204" pitchFamily="18" charset="0"/>
                          <a:ea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2"/>
                                    <m:mcJc m:val="center"/>
                                  </m:mcPr>
                                </m:mc>
                              </m:mcs>
                              <m:ctrlPr>
                                <a:rPr lang="zh-CN" altLang="zh-CN" i="1">
                                  <a:latin typeface="Cambria Math" panose="02040503050406030204" pitchFamily="18" charset="0"/>
                                </a:rPr>
                              </m:ctrlPr>
                            </m:mPr>
                            <m:mr>
                              <m:e>
                                <m:f>
                                  <m:fPr>
                                    <m:ctrlPr>
                                      <a:rPr lang="zh-CN"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5</m:t>
                                    </m:r>
                                  </m:den>
                                </m:f>
                              </m:e>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5</m:t>
                                          </m:r>
                                        </m:den>
                                      </m:f>
                                    </m:e>
                                  </m:mr>
                                </m:m>
                              </m:e>
                            </m:mr>
                            <m:mr>
                              <m:e>
                                <m:r>
                                  <a:rPr lang="en-US" altLang="zh-CN" i="1">
                                    <a:latin typeface="Cambria Math" panose="02040503050406030204" pitchFamily="18" charset="0"/>
                                  </a:rPr>
                                  <m:t>0</m:t>
                                </m:r>
                              </m:e>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0</m:t>
                                      </m:r>
                                    </m:e>
                                  </m:mr>
                                </m:m>
                              </m:e>
                            </m:mr>
                            <m:mr>
                              <m:e>
                                <m:f>
                                  <m:fPr>
                                    <m:ctrlPr>
                                      <a:rPr lang="zh-CN"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5</m:t>
                                    </m:r>
                                  </m:den>
                                </m:f>
                              </m:e>
                              <m:e>
                                <m:m>
                                  <m:mPr>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0</m:t>
                                      </m:r>
                                    </m:e>
                                    <m:e>
                                      <m:f>
                                        <m:fPr>
                                          <m:ctrlPr>
                                            <a:rPr lang="zh-CN"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5</m:t>
                                          </m:r>
                                        </m:den>
                                      </m:f>
                                    </m:e>
                                  </m:mr>
                                </m:m>
                              </m:e>
                            </m:mr>
                          </m:m>
                        </m:e>
                      </m:d>
                    </m:oMath>
                  </m:oMathPara>
                </a14:m>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en-US" altLang="zh-CN" sz="2800" b="1" dirty="0">
                  <a:solidFill>
                    <a:srgbClr val="0000FF"/>
                  </a:solidFill>
                </a:endParaRPr>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44770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spcBef>
                    <a:spcPts val="0"/>
                  </a:spcBef>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en-US" sz="2800" kern="100" dirty="0">
                    <a:solidFill>
                      <a:srgbClr val="0D0D0D"/>
                    </a:solidFill>
                    <a:latin typeface="黑体" panose="02010609060101010101" pitchFamily="49" charset="-122"/>
                    <a:cs typeface="Times New Roman" panose="02020603050405020304" pitchFamily="18" charset="0"/>
                  </a:rPr>
                  <a:t>再</a:t>
                </a:r>
                <a:r>
                  <a:rPr lang="zh-CN" altLang="zh-CN" sz="2800" kern="100" dirty="0">
                    <a:solidFill>
                      <a:srgbClr val="0D0D0D"/>
                    </a:solidFill>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latin typeface="黑体" panose="02010609060101010101" pitchFamily="49" charset="-122"/>
                    <a:cs typeface="Times New Roman" panose="02020603050405020304" pitchFamily="18" charset="0"/>
                  </a:rPr>
                  <a:t>的分解问题</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Bef>
                    <a:spcPts val="0"/>
                  </a:spcBef>
                </a:pPr>
                <a:r>
                  <a:rPr lang="zh-CN" altLang="en-US" sz="2800" dirty="0">
                    <a:solidFill>
                      <a:srgbClr val="0000FF"/>
                    </a:solidFill>
                  </a:rPr>
                  <a:t>分析</a:t>
                </a:r>
                <a:r>
                  <a:rPr lang="en-US" altLang="zh-CN" sz="28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00000"/>
                  </a:lnSpc>
                  <a:spcBef>
                    <a:spcPts val="0"/>
                  </a:spcBef>
                  <a:spcAft>
                    <a:spcPts val="600"/>
                  </a:spcAft>
                </a:pPr>
                <a14:m>
                  <m:oMathPara xmlns:m="http://schemas.openxmlformats.org/officeDocument/2006/math">
                    <m:oMathParaPr>
                      <m:jc m:val="centerGroup"/>
                    </m:oMathParaPr>
                    <m:oMath xmlns:m="http://schemas.openxmlformats.org/officeDocument/2006/math">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mr>
                                </m:m>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mr>
                            <m:mr>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mr>
                                </m:m>
                              </m:e>
                            </m:mr>
                          </m:m>
                        </m:e>
                      </m:d>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m>
                                  <m:mPr>
                                    <m:mcs>
                                      <m:mc>
                                        <m:mcPr>
                                          <m:count m:val="1"/>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e>
                                <m:m>
                                  <m:mPr>
                                    <m:mcs>
                                      <m:mc>
                                        <m:mcPr>
                                          <m:count m:val="1"/>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mr>
                          </m:m>
                        </m:e>
                      </m:d>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𝑄𝑅</m:t>
                      </m:r>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Bef>
                    <a:spcPts val="0"/>
                  </a:spcBef>
                </a:pPr>
                <a:endParaRPr lang="en-US" altLang="zh-CN" sz="2800" dirty="0">
                  <a:latin typeface="仿宋" panose="02010609060101010101" pitchFamily="49" charset="-122"/>
                  <a:ea typeface="仿宋" panose="02010609060101010101" pitchFamily="49" charset="-122"/>
                </a:endParaRPr>
              </a:p>
              <a:p>
                <a:pPr algn="just">
                  <a:lnSpc>
                    <a:spcPct val="120000"/>
                  </a:lnSpc>
                </a:pP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en-US" altLang="zh-CN" sz="2800" b="1" dirty="0">
                  <a:solidFill>
                    <a:srgbClr val="0000FF"/>
                  </a:solidFill>
                </a:endParaRPr>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7552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0000"/>
                  </a:lnSpc>
                  <a:spcBef>
                    <a:spcPts val="0"/>
                  </a:spcBef>
                </a:pPr>
                <a:r>
                  <a:rPr lang="zh-CN" altLang="zh-CN" sz="2800" b="1" dirty="0">
                    <a:solidFill>
                      <a:schemeClr val="accent6">
                        <a:lumMod val="75000"/>
                      </a:schemeClr>
                    </a:solidFill>
                  </a:rPr>
                  <a:t>例</a:t>
                </a:r>
                <a:r>
                  <a:rPr lang="en-US" altLang="zh-CN" sz="2800" b="1" dirty="0">
                    <a:solidFill>
                      <a:schemeClr val="accent6">
                        <a:lumMod val="75000"/>
                      </a:schemeClr>
                    </a:solidFill>
                  </a:rPr>
                  <a:t>3.2.3 </a:t>
                </a:r>
                <a:r>
                  <a:rPr lang="zh-CN" altLang="en-US" sz="2800" kern="100" dirty="0">
                    <a:solidFill>
                      <a:srgbClr val="0D0D0D"/>
                    </a:solidFill>
                    <a:latin typeface="黑体" panose="02010609060101010101" pitchFamily="49" charset="-122"/>
                    <a:cs typeface="Times New Roman" panose="02020603050405020304" pitchFamily="18" charset="0"/>
                  </a:rPr>
                  <a:t>再</a:t>
                </a:r>
                <a:r>
                  <a:rPr lang="zh-CN" altLang="zh-CN" sz="2800" kern="100" dirty="0">
                    <a:solidFill>
                      <a:srgbClr val="0D0D0D"/>
                    </a:solidFill>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en-US" sz="2800" kern="100" dirty="0">
                    <a:latin typeface="黑体" panose="02010609060101010101" pitchFamily="49" charset="-122"/>
                    <a:cs typeface="Times New Roman" panose="02020603050405020304" pitchFamily="18" charset="0"/>
                  </a:rPr>
                  <a:t>的分解问题</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Bef>
                    <a:spcPts val="0"/>
                  </a:spcBef>
                </a:pPr>
                <a:r>
                  <a:rPr lang="zh-CN" altLang="en-US" sz="2800" dirty="0">
                    <a:solidFill>
                      <a:srgbClr val="0000FF"/>
                    </a:solidFill>
                  </a:rPr>
                  <a:t>分析</a:t>
                </a:r>
                <a:r>
                  <a:rPr lang="en-US" altLang="zh-CN" sz="28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00000"/>
                  </a:lnSpc>
                  <a:spcBef>
                    <a:spcPts val="0"/>
                  </a:spcBef>
                  <a:spcAft>
                    <a:spcPts val="600"/>
                  </a:spcAft>
                </a:pPr>
                <a14:m>
                  <m:oMathPara xmlns:m="http://schemas.openxmlformats.org/officeDocument/2006/math">
                    <m:oMathParaPr>
                      <m:jc m:val="centerGroup"/>
                    </m:oMathParaPr>
                    <m:oMath xmlns:m="http://schemas.openxmlformats.org/officeDocument/2006/math">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𝐵</m:t>
                      </m:r>
                      <m:r>
                        <a:rPr lang="en-US" altLang="zh-CN" sz="2800"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d>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mr>
                                </m:m>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mr>
                            <m:mr>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e>
                                <m:m>
                                  <m:mPr>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e>
                                      <m:f>
                                        <m:fPr>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den>
                                      </m:f>
                                    </m:e>
                                  </m:mr>
                                </m:m>
                              </m:e>
                            </m:mr>
                          </m:m>
                        </m:e>
                      </m:d>
                      <m:d>
                        <m:dPr>
                          <m:begChr m:val="["/>
                          <m:endChr m:val="]"/>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5</m:t>
                                </m:r>
                              </m:e>
                              <m:e>
                                <m:r>
                                  <a:rPr lang="en-US" altLang="zh-CN" sz="2800" b="0" i="1" kern="0" smtClea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m>
                                  <m:mPr>
                                    <m:mcs>
                                      <m:mc>
                                        <m:mcPr>
                                          <m:count m:val="1"/>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e>
                                <m:m>
                                  <m:mPr>
                                    <m:mcs>
                                      <m:mc>
                                        <m:mcPr>
                                          <m:count m:val="1"/>
                                          <m:mcJc m:val="center"/>
                                        </m:mcPr>
                                      </m:mc>
                                    </m:mcs>
                                    <m:ctrlPr>
                                      <a:rPr lang="zh-CN" altLang="zh-CN" sz="2800" i="1" kern="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0</m:t>
                                      </m:r>
                                    </m:e>
                                  </m:mr>
                                </m:m>
                              </m:e>
                            </m:mr>
                          </m:m>
                        </m:e>
                      </m:d>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0">
                          <a:solidFill>
                            <a:srgbClr val="0D0D0D"/>
                          </a:solidFill>
                          <a:latin typeface="Cambria Math" panose="02040503050406030204" pitchFamily="18" charset="0"/>
                          <a:ea typeface="宋体" panose="02010600030101010101" pitchFamily="2" charset="-122"/>
                          <a:cs typeface="Times New Roman" panose="02020603050405020304" pitchFamily="18" charset="0"/>
                        </a:rPr>
                        <m:t>𝑄𝑅</m:t>
                      </m:r>
                    </m:oMath>
                  </m:oMathPara>
                </a14:m>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Bef>
                    <a:spcPts val="0"/>
                  </a:spcBef>
                </a:pPr>
                <a:r>
                  <a:rPr lang="zh-CN" altLang="en-US" sz="2800" b="1" dirty="0">
                    <a:solidFill>
                      <a:srgbClr val="0000FF"/>
                    </a:solidFill>
                  </a:rPr>
                  <a:t>推论</a:t>
                </a:r>
                <a:r>
                  <a:rPr lang="en-US" altLang="zh-CN" sz="2800" b="1" dirty="0">
                    <a:solidFill>
                      <a:srgbClr val="0000FF"/>
                    </a:solidFill>
                  </a:rPr>
                  <a:t>3.2.1 </a:t>
                </a:r>
                <a14:m>
                  <m:oMath xmlns:m="http://schemas.openxmlformats.org/officeDocument/2006/math">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𝐴</m:t>
                    </m:r>
                    <m:r>
                      <a:rPr lang="en-US" altLang="zh-CN" sz="2800"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800" i="1" kern="100">
                            <a:solidFill>
                              <a:srgbClr val="0D0D0D"/>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ℂ</m:t>
                        </m:r>
                      </m:e>
                      <m:sub>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𝑚</m:t>
                        </m:r>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solidFill>
                              <a:srgbClr val="0D0D0D"/>
                            </a:solidFill>
                            <a:latin typeface="Cambria Math" panose="02040503050406030204" pitchFamily="18" charset="0"/>
                            <a:ea typeface="宋体" panose="02010600030101010101" pitchFamily="2" charset="-122"/>
                            <a:cs typeface="Times New Roman" panose="02020603050405020304" pitchFamily="18" charset="0"/>
                          </a:rPr>
                          <m:t>𝑛</m:t>
                        </m:r>
                      </m:sup>
                    </m:sSubSup>
                  </m:oMath>
                </a14:m>
                <a:r>
                  <a:rPr lang="zh-CN" altLang="zh-CN" sz="2800" dirty="0">
                    <a:latin typeface="Cambria Math" panose="02040503050406030204" pitchFamily="18" charset="0"/>
                  </a:rPr>
                  <a:t>可分解为</a:t>
                </a:r>
                <a14:m>
                  <m:oMath xmlns:m="http://schemas.openxmlformats.org/officeDocument/2006/math">
                    <m:r>
                      <a:rPr lang="en-US" altLang="zh-CN" sz="2800">
                        <a:latin typeface="Cambria Math" panose="02040503050406030204" pitchFamily="18" charset="0"/>
                      </a:rPr>
                      <m:t>𝐴</m:t>
                    </m:r>
                    <m:r>
                      <a:rPr lang="en-US" altLang="zh-CN" sz="2800">
                        <a:latin typeface="Cambria Math" panose="02040503050406030204" pitchFamily="18" charset="0"/>
                      </a:rPr>
                      <m:t>=</m:t>
                    </m:r>
                    <m:r>
                      <a:rPr lang="en-US" altLang="zh-CN" sz="2800">
                        <a:latin typeface="Cambria Math" panose="02040503050406030204" pitchFamily="18" charset="0"/>
                      </a:rPr>
                      <m:t>𝑈𝑅</m:t>
                    </m:r>
                  </m:oMath>
                </a14:m>
                <a:r>
                  <a:rPr lang="en-US" altLang="zh-CN" sz="2800" dirty="0">
                    <a:latin typeface="仿宋" panose="02010609060101010101" pitchFamily="49" charset="-122"/>
                    <a:ea typeface="仿宋" panose="02010609060101010101" pitchFamily="49" charset="-122"/>
                  </a:rPr>
                  <a:t>,</a:t>
                </a:r>
                <a:r>
                  <a:rPr lang="zh-CN" altLang="zh-CN" sz="2800" dirty="0">
                    <a:latin typeface="Cambria Math" panose="02040503050406030204" pitchFamily="18" charset="0"/>
                  </a:rPr>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a:latin typeface="Cambria Math" panose="02040503050406030204" pitchFamily="18" charset="0"/>
                      </a:rPr>
                      <m:t>𝑈</m:t>
                    </m:r>
                  </m:oMath>
                </a14:m>
                <a:r>
                  <a:rPr lang="zh-CN" altLang="zh-CN" sz="2800" dirty="0">
                    <a:latin typeface="Cambria Math" panose="02040503050406030204" pitchFamily="18" charset="0"/>
                  </a:rPr>
                  <a:t>是</a:t>
                </a:r>
                <a14:m>
                  <m:oMath xmlns:m="http://schemas.openxmlformats.org/officeDocument/2006/math">
                    <m:r>
                      <a:rPr lang="en-US" altLang="zh-CN" sz="2800">
                        <a:latin typeface="Cambria Math" panose="02040503050406030204" pitchFamily="18" charset="0"/>
                      </a:rPr>
                      <m:t>𝑚</m:t>
                    </m:r>
                  </m:oMath>
                </a14:m>
                <a:r>
                  <a:rPr lang="zh-CN" altLang="zh-CN" sz="2800" dirty="0">
                    <a:latin typeface="Cambria Math" panose="02040503050406030204" pitchFamily="18" charset="0"/>
                  </a:rPr>
                  <a:t>阶酉矩阵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a:latin typeface="Cambria Math" panose="02040503050406030204" pitchFamily="18" charset="0"/>
                      </a:rPr>
                      <m:t>𝑅</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𝑅</m:t>
                                      </m:r>
                                    </m:e>
                                    <m:sub>
                                      <m:r>
                                        <a:rPr lang="en-US" altLang="zh-CN" sz="2800">
                                          <a:latin typeface="Cambria Math" panose="02040503050406030204" pitchFamily="18" charset="0"/>
                                        </a:rPr>
                                        <m:t>1</m:t>
                                      </m:r>
                                    </m:sub>
                                  </m:sSub>
                                </m:e>
                              </m:mr>
                              <m:mr>
                                <m:e>
                                  <m:r>
                                    <a:rPr lang="en-US" altLang="zh-CN" sz="2800">
                                      <a:latin typeface="Cambria Math" panose="02040503050406030204" pitchFamily="18" charset="0"/>
                                    </a:rPr>
                                    <m:t>0</m:t>
                                  </m:r>
                                </m:e>
                              </m:mr>
                            </m:m>
                          </m:e>
                        </m:d>
                      </m:e>
                      <m:sub>
                        <m:r>
                          <a:rPr lang="en-US" altLang="zh-CN" sz="2800">
                            <a:latin typeface="Cambria Math" panose="02040503050406030204" pitchFamily="18" charset="0"/>
                          </a:rPr>
                          <m:t>𝑚</m:t>
                        </m:r>
                        <m:r>
                          <a:rPr lang="en-US" altLang="zh-CN" sz="2800">
                            <a:latin typeface="Cambria Math" panose="02040503050406030204" pitchFamily="18" charset="0"/>
                          </a:rPr>
                          <m:t>×</m:t>
                        </m:r>
                        <m:r>
                          <a:rPr lang="en-US" altLang="zh-CN" sz="2800">
                            <a:latin typeface="Cambria Math" panose="02040503050406030204" pitchFamily="18" charset="0"/>
                          </a:rPr>
                          <m:t>𝑛</m:t>
                        </m:r>
                      </m:sub>
                    </m:sSub>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𝑅</m:t>
                        </m:r>
                      </m:e>
                      <m:sub>
                        <m:r>
                          <a:rPr lang="en-US" altLang="zh-CN" sz="2800">
                            <a:latin typeface="Cambria Math" panose="02040503050406030204" pitchFamily="18" charset="0"/>
                          </a:rPr>
                          <m:t>1</m:t>
                        </m:r>
                      </m:sub>
                    </m:sSub>
                  </m:oMath>
                </a14:m>
                <a:r>
                  <a:rPr lang="zh-CN" altLang="zh-CN" sz="2800" dirty="0">
                    <a:latin typeface="Cambria Math" panose="02040503050406030204" pitchFamily="18" charset="0"/>
                  </a:rPr>
                  <a:t>为正线上三角阵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m:t>
                    </m:r>
                    <m:r>
                      <a:rPr lang="en-US" altLang="zh-CN" sz="2800">
                        <a:latin typeface="Cambria Math" panose="02040503050406030204" pitchFamily="18" charset="0"/>
                      </a:rPr>
                      <m:t>𝑚</m:t>
                    </m:r>
                  </m:oMath>
                </a14:m>
                <a:r>
                  <a:rPr lang="en-US" altLang="zh-CN" sz="2800" dirty="0">
                    <a:latin typeface="仿宋" panose="02010609060101010101" pitchFamily="49" charset="-122"/>
                    <a:ea typeface="仿宋" panose="02010609060101010101" pitchFamily="49" charset="-122"/>
                  </a:rPr>
                  <a:t>.</a:t>
                </a:r>
              </a:p>
              <a:p>
                <a:pPr algn="just">
                  <a:lnSpc>
                    <a:spcPct val="120000"/>
                  </a:lnSpc>
                </a:pP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pPr>
                <a:endParaRPr lang="en-US" altLang="zh-CN" sz="2800" b="1" dirty="0">
                  <a:solidFill>
                    <a:srgbClr val="0000FF"/>
                  </a:solidFill>
                </a:endParaRPr>
              </a:p>
              <a:p>
                <a:pPr algn="just">
                  <a:lnSpc>
                    <a:spcPct val="120000"/>
                  </a:lnSpc>
                </a:pP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r="-3757" b="-1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64713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sz="2800" b="1" dirty="0">
                    <a:solidFill>
                      <a:srgbClr val="0000FF"/>
                    </a:solidFill>
                  </a:rPr>
                  <a:t>定义</a:t>
                </a:r>
                <a:r>
                  <a:rPr lang="en-US" altLang="zh-CN" sz="2800" b="1" dirty="0">
                    <a:solidFill>
                      <a:srgbClr val="0000FF"/>
                    </a:solidFill>
                  </a:rPr>
                  <a:t>3.2.1</a:t>
                </a:r>
                <a14:m>
                  <m:oMath xmlns:m="http://schemas.openxmlformats.org/officeDocument/2006/math">
                    <m:d>
                      <m:dPr>
                        <m:ctrlPr>
                          <a:rPr lang="en-US" altLang="zh-CN" sz="2800" b="1" i="1" smtClean="0">
                            <a:solidFill>
                              <a:schemeClr val="tx1"/>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𝑸𝑹</m:t>
                        </m:r>
                        <m:r>
                          <m:rPr>
                            <m:nor/>
                          </m:rPr>
                          <a:rPr lang="zh-CN" altLang="en-US" sz="2800" b="1" dirty="0">
                            <a:solidFill>
                              <a:srgbClr val="0000FF"/>
                            </a:solidFill>
                          </a:rPr>
                          <m:t>分解</m:t>
                        </m:r>
                      </m:e>
                    </m:d>
                  </m:oMath>
                </a14:m>
                <a:r>
                  <a:rPr lang="zh-CN" altLang="en-US" sz="2800" dirty="0">
                    <a:solidFill>
                      <a:schemeClr val="tx1"/>
                    </a:solidFill>
                  </a:rPr>
                  <a:t> </a:t>
                </a:r>
                <a:r>
                  <a:rPr lang="zh-CN" altLang="en-US" sz="2800" dirty="0"/>
                  <a:t>若复方阵</a:t>
                </a:r>
                <a14:m>
                  <m:oMath xmlns:m="http://schemas.openxmlformats.org/officeDocument/2006/math">
                    <m:r>
                      <a:rPr lang="en-US" altLang="zh-CN" sz="2800">
                        <a:latin typeface="Cambria Math" panose="02040503050406030204" pitchFamily="18" charset="0"/>
                      </a:rPr>
                      <m:t>𝐴</m:t>
                    </m:r>
                  </m:oMath>
                </a14:m>
                <a:r>
                  <a:rPr lang="zh-CN" altLang="en-US" sz="2800" dirty="0"/>
                  <a:t>可分解为</a:t>
                </a:r>
                <a:endParaRPr lang="en-US" altLang="zh-CN" sz="2800" dirty="0"/>
              </a:p>
              <a:p>
                <a:pPr algn="just">
                  <a:lnSpc>
                    <a:spcPct val="120000"/>
                  </a:lnSpc>
                </a:pPr>
                <a14:m>
                  <m:oMathPara xmlns:m="http://schemas.openxmlformats.org/officeDocument/2006/math">
                    <m:oMathParaPr>
                      <m:jc m:val="centerGroup"/>
                    </m:oMathParaPr>
                    <m:oMath xmlns:m="http://schemas.openxmlformats.org/officeDocument/2006/math">
                      <m:r>
                        <a:rPr lang="en-US" altLang="zh-CN" sz="2800">
                          <a:latin typeface="Cambria Math" panose="02040503050406030204" pitchFamily="18" charset="0"/>
                        </a:rPr>
                        <m:t>𝐴</m:t>
                      </m:r>
                      <m:r>
                        <a:rPr lang="en-US" altLang="zh-CN" sz="2800">
                          <a:latin typeface="Cambria Math" panose="02040503050406030204" pitchFamily="18" charset="0"/>
                        </a:rPr>
                        <m:t>=</m:t>
                      </m:r>
                      <m:r>
                        <a:rPr lang="en-US" altLang="zh-CN" sz="2800" b="0" i="1">
                          <a:latin typeface="Cambria Math" panose="02040503050406030204" pitchFamily="18" charset="0"/>
                        </a:rPr>
                        <m:t>𝑄𝑅</m:t>
                      </m:r>
                    </m:oMath>
                  </m:oMathPara>
                </a14:m>
                <a:endParaRPr lang="en-US" altLang="zh-CN" sz="2800" b="0" dirty="0"/>
              </a:p>
              <a:p>
                <a:pPr algn="just">
                  <a:lnSpc>
                    <a:spcPct val="120000"/>
                  </a:lnSpc>
                </a:pPr>
                <a:r>
                  <a:rPr lang="zh-CN" altLang="en-US" sz="2800" dirty="0"/>
                  <a:t>其中</a:t>
                </a:r>
                <a14:m>
                  <m:oMath xmlns:m="http://schemas.openxmlformats.org/officeDocument/2006/math">
                    <m:r>
                      <a:rPr lang="en-US" altLang="zh-CN" sz="2800" i="1">
                        <a:latin typeface="Cambria Math" panose="02040503050406030204" pitchFamily="18" charset="0"/>
                      </a:rPr>
                      <m:t>𝑄</m:t>
                    </m:r>
                  </m:oMath>
                </a14:m>
                <a:r>
                  <a:rPr lang="zh-CN" altLang="en-US" sz="2800" dirty="0"/>
                  <a:t>为酉矩阵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𝑅</m:t>
                    </m:r>
                  </m:oMath>
                </a14:m>
                <a:r>
                  <a:rPr lang="zh-CN" altLang="en-US" sz="2800" dirty="0"/>
                  <a:t>为上三角矩阵</a:t>
                </a:r>
                <a:r>
                  <a:rPr lang="en-US" altLang="zh-CN" sz="2800" dirty="0">
                    <a:latin typeface="仿宋" panose="02010609060101010101" pitchFamily="49" charset="-122"/>
                    <a:ea typeface="仿宋" panose="02010609060101010101" pitchFamily="49" charset="-122"/>
                  </a:rPr>
                  <a:t>,</a:t>
                </a:r>
                <a:r>
                  <a:rPr lang="zh-CN" altLang="en-US" sz="2800" dirty="0"/>
                  <a:t>则称矩阵</a:t>
                </a:r>
                <a14:m>
                  <m:oMath xmlns:m="http://schemas.openxmlformats.org/officeDocument/2006/math">
                    <m:r>
                      <a:rPr lang="en-US" altLang="zh-CN" sz="2800">
                        <a:latin typeface="Cambria Math" panose="02040503050406030204" pitchFamily="18" charset="0"/>
                      </a:rPr>
                      <m:t>𝐴</m:t>
                    </m:r>
                  </m:oMath>
                </a14:m>
                <a:r>
                  <a:rPr lang="zh-CN" altLang="en-US" sz="2800" dirty="0"/>
                  <a:t>可作</a:t>
                </a:r>
                <a14:m>
                  <m:oMath xmlns:m="http://schemas.openxmlformats.org/officeDocument/2006/math">
                    <m:r>
                      <a:rPr lang="en-US" altLang="zh-CN" sz="2800" b="1">
                        <a:solidFill>
                          <a:srgbClr val="FF0000"/>
                        </a:solidFill>
                        <a:latin typeface="Cambria Math" panose="02040503050406030204" pitchFamily="18" charset="0"/>
                      </a:rPr>
                      <m:t>𝑄𝑅</m:t>
                    </m:r>
                  </m:oMath>
                </a14:m>
                <a:r>
                  <a:rPr lang="zh-CN" altLang="en-US" sz="2800" b="1" dirty="0">
                    <a:solidFill>
                      <a:srgbClr val="FF0000"/>
                    </a:solidFill>
                  </a:rPr>
                  <a:t>分解</a:t>
                </a:r>
                <a14:m>
                  <m:oMath xmlns:m="http://schemas.openxmlformats.org/officeDocument/2006/math">
                    <m:d>
                      <m:dPr>
                        <m:ctrlPr>
                          <a:rPr lang="en-US" altLang="zh-CN" sz="2800" b="1" i="1" smtClean="0">
                            <a:solidFill>
                              <a:schemeClr val="tx1"/>
                            </a:solidFill>
                            <a:latin typeface="Cambria Math" panose="02040503050406030204" pitchFamily="18" charset="0"/>
                          </a:rPr>
                        </m:ctrlPr>
                      </m:dPr>
                      <m:e>
                        <m:r>
                          <m:rPr>
                            <m:nor/>
                          </m:rPr>
                          <a:rPr lang="zh-CN" altLang="en-US" sz="2800" dirty="0"/>
                          <m:t>或</m:t>
                        </m:r>
                        <m:r>
                          <m:rPr>
                            <m:nor/>
                          </m:rPr>
                          <a:rPr lang="zh-CN" altLang="en-US" sz="2800" b="1" dirty="0">
                            <a:solidFill>
                              <a:srgbClr val="FF0000"/>
                            </a:solidFill>
                          </a:rPr>
                          <m:t>酉三角分解</m:t>
                        </m:r>
                      </m:e>
                    </m:d>
                  </m:oMath>
                </a14:m>
                <a:r>
                  <a:rPr lang="en-US" altLang="zh-CN" sz="2800" dirty="0">
                    <a:latin typeface="仿宋" panose="02010609060101010101" pitchFamily="49" charset="-122"/>
                    <a:ea typeface="仿宋" panose="02010609060101010101" pitchFamily="49" charset="-122"/>
                  </a:rPr>
                  <a:t>.</a:t>
                </a:r>
              </a:p>
              <a:p>
                <a:pPr algn="just">
                  <a:lnSpc>
                    <a:spcPct val="120000"/>
                  </a:lnSpc>
                </a:pPr>
                <a:r>
                  <a:rPr lang="zh-CN" altLang="en-US" sz="2800" dirty="0"/>
                  <a:t>若在分解式</a:t>
                </a:r>
                <a14:m>
                  <m:oMath xmlns:m="http://schemas.openxmlformats.org/officeDocument/2006/math">
                    <m:r>
                      <a:rPr lang="en-US" altLang="zh-CN" sz="2800">
                        <a:latin typeface="Cambria Math" panose="02040503050406030204" pitchFamily="18" charset="0"/>
                      </a:rPr>
                      <m:t>𝐴</m:t>
                    </m:r>
                    <m:r>
                      <a:rPr lang="en-US" altLang="zh-CN" sz="2800">
                        <a:latin typeface="Cambria Math" panose="02040503050406030204" pitchFamily="18" charset="0"/>
                      </a:rPr>
                      <m:t>=</m:t>
                    </m:r>
                    <m:r>
                      <a:rPr lang="en-US" altLang="zh-CN" sz="2800" i="1">
                        <a:latin typeface="Cambria Math" panose="02040503050406030204" pitchFamily="18" charset="0"/>
                      </a:rPr>
                      <m:t>𝑄𝑅</m:t>
                    </m:r>
                  </m:oMath>
                </a14:m>
                <a:r>
                  <a:rPr lang="zh-CN" altLang="en-US" sz="2800" dirty="0"/>
                  <a:t>中</a:t>
                </a:r>
                <a:r>
                  <a:rPr lang="en-US" altLang="zh-CN" sz="2800" dirty="0">
                    <a:latin typeface="仿宋" panose="02010609060101010101" pitchFamily="49" charset="-122"/>
                    <a:ea typeface="仿宋" panose="02010609060101010101" pitchFamily="49" charset="-122"/>
                  </a:rPr>
                  <a:t>,</a:t>
                </a:r>
                <a:r>
                  <a:rPr lang="zh-CN" altLang="en-US" sz="2800" dirty="0"/>
                  <a:t>矩阵</a:t>
                </a:r>
                <a14:m>
                  <m:oMath xmlns:m="http://schemas.openxmlformats.org/officeDocument/2006/math">
                    <m:r>
                      <a:rPr lang="en-US" altLang="zh-CN" sz="2800">
                        <a:latin typeface="Cambria Math" panose="02040503050406030204" pitchFamily="18" charset="0"/>
                      </a:rPr>
                      <m:t>𝐴</m:t>
                    </m:r>
                  </m:oMath>
                </a14:m>
                <a:r>
                  <a:rPr lang="zh-CN" altLang="en-US" sz="2800" dirty="0"/>
                  <a:t>是实方阵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𝑄</m:t>
                    </m:r>
                  </m:oMath>
                </a14:m>
                <a:r>
                  <a:rPr lang="zh-CN" altLang="en-US" sz="2800" dirty="0"/>
                  <a:t>为正交矩阵</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𝑅</m:t>
                    </m:r>
                  </m:oMath>
                </a14:m>
                <a:r>
                  <a:rPr lang="zh-CN" altLang="en-US" sz="2800" dirty="0"/>
                  <a:t>为上三角矩阵</a:t>
                </a:r>
                <a:r>
                  <a:rPr lang="en-US" altLang="zh-CN" sz="2800" dirty="0">
                    <a:latin typeface="仿宋" panose="02010609060101010101" pitchFamily="49" charset="-122"/>
                    <a:ea typeface="仿宋" panose="02010609060101010101" pitchFamily="49" charset="-122"/>
                  </a:rPr>
                  <a:t>,</a:t>
                </a:r>
                <a:r>
                  <a:rPr lang="zh-CN" altLang="en-US" sz="2800" dirty="0"/>
                  <a:t>此时则称分解式</a:t>
                </a:r>
                <a14:m>
                  <m:oMath xmlns:m="http://schemas.openxmlformats.org/officeDocument/2006/math">
                    <m:r>
                      <a:rPr lang="en-US" altLang="zh-CN" sz="2800">
                        <a:latin typeface="Cambria Math" panose="02040503050406030204" pitchFamily="18" charset="0"/>
                      </a:rPr>
                      <m:t>𝐴</m:t>
                    </m:r>
                    <m:r>
                      <a:rPr lang="en-US" altLang="zh-CN" sz="2800">
                        <a:latin typeface="Cambria Math" panose="02040503050406030204" pitchFamily="18" charset="0"/>
                      </a:rPr>
                      <m:t>=</m:t>
                    </m:r>
                    <m:r>
                      <a:rPr lang="en-US" altLang="zh-CN" sz="2800" i="1">
                        <a:latin typeface="Cambria Math" panose="02040503050406030204" pitchFamily="18" charset="0"/>
                      </a:rPr>
                      <m:t>𝑄𝑅</m:t>
                    </m:r>
                  </m:oMath>
                </a14:m>
                <a:r>
                  <a:rPr lang="zh-CN" altLang="en-US" sz="2800" dirty="0"/>
                  <a:t>为</a:t>
                </a:r>
                <a:r>
                  <a:rPr lang="zh-CN" altLang="en-US" sz="2800" b="1" dirty="0">
                    <a:solidFill>
                      <a:srgbClr val="FF0000"/>
                    </a:solidFill>
                  </a:rPr>
                  <a:t>正交三角分解</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4"/>
                <a:stretch>
                  <a:fillRect l="-1503" r="-1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646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sz="2800" dirty="0">
                    <a:solidFill>
                      <a:srgbClr val="FF0000"/>
                    </a:solidFill>
                  </a:rPr>
                  <a:t>思考</a:t>
                </a:r>
                <a:r>
                  <a:rPr lang="en-US" altLang="zh-CN" sz="2800" dirty="0">
                    <a:solidFill>
                      <a:srgbClr val="FF0000"/>
                    </a:solidFill>
                    <a:latin typeface="仿宋" panose="02010609060101010101" pitchFamily="49" charset="-122"/>
                    <a:ea typeface="仿宋" panose="02010609060101010101" pitchFamily="49" charset="-122"/>
                  </a:rPr>
                  <a:t>:</a:t>
                </a:r>
                <a:r>
                  <a:rPr lang="zh-CN" altLang="en-US" sz="2800" dirty="0">
                    <a:solidFill>
                      <a:srgbClr val="FF0000"/>
                    </a:solidFill>
                  </a:rPr>
                  <a:t>实方阵</a:t>
                </a:r>
                <a14:m>
                  <m:oMath xmlns:m="http://schemas.openxmlformats.org/officeDocument/2006/math">
                    <m:r>
                      <a:rPr lang="en-US" altLang="zh-CN" sz="2800">
                        <a:solidFill>
                          <a:srgbClr val="FF0000"/>
                        </a:solidFill>
                        <a:latin typeface="Cambria Math" panose="02040503050406030204" pitchFamily="18" charset="0"/>
                      </a:rPr>
                      <m:t>𝐴</m:t>
                    </m:r>
                  </m:oMath>
                </a14:m>
                <a:r>
                  <a:rPr lang="zh-CN" altLang="en-US" sz="2800" dirty="0">
                    <a:solidFill>
                      <a:srgbClr val="FF0000"/>
                    </a:solidFill>
                  </a:rPr>
                  <a:t>在何种条件下可进行</a:t>
                </a:r>
                <a14:m>
                  <m:oMath xmlns:m="http://schemas.openxmlformats.org/officeDocument/2006/math">
                    <m:r>
                      <a:rPr lang="en-US" altLang="zh-CN" sz="2800" b="0" i="1" smtClean="0">
                        <a:solidFill>
                          <a:srgbClr val="FF0000"/>
                        </a:solidFill>
                        <a:latin typeface="Cambria Math" panose="02040503050406030204" pitchFamily="18" charset="0"/>
                      </a:rPr>
                      <m:t>𝑄𝑅</m:t>
                    </m:r>
                  </m:oMath>
                </a14:m>
                <a:r>
                  <a:rPr lang="zh-CN" altLang="en-US" sz="2800" dirty="0">
                    <a:solidFill>
                      <a:srgbClr val="FF0000"/>
                    </a:solidFill>
                  </a:rPr>
                  <a:t>分解？</a:t>
                </a:r>
                <a:endParaRPr lang="en-US" altLang="zh-CN" sz="2800" dirty="0">
                  <a:solidFill>
                    <a:srgbClr val="FF0000"/>
                  </a:solidFill>
                </a:endParaRPr>
              </a:p>
              <a:p>
                <a:pPr algn="just">
                  <a:lnSpc>
                    <a:spcPct val="120000"/>
                  </a:lnSpc>
                </a:pPr>
                <a:r>
                  <a:rPr lang="zh-CN" altLang="en-US" sz="2800" b="1" dirty="0">
                    <a:solidFill>
                      <a:srgbClr val="0000FF"/>
                    </a:solidFill>
                  </a:rPr>
                  <a:t>定理</a:t>
                </a:r>
                <a:r>
                  <a:rPr lang="en-US" altLang="zh-CN" sz="2800" b="1" dirty="0">
                    <a:solidFill>
                      <a:srgbClr val="0000FF"/>
                    </a:solidFill>
                  </a:rPr>
                  <a:t>3.2.1</a:t>
                </a:r>
                <a14:m>
                  <m:oMath xmlns:m="http://schemas.openxmlformats.org/officeDocument/2006/math">
                    <m:d>
                      <m:dPr>
                        <m:ctrlPr>
                          <a:rPr lang="en-US" altLang="zh-CN" sz="2800" b="1" i="1" smtClean="0">
                            <a:solidFill>
                              <a:schemeClr val="tx1"/>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𝑸𝑹</m:t>
                        </m:r>
                        <m:r>
                          <m:rPr>
                            <m:nor/>
                          </m:rPr>
                          <a:rPr lang="zh-CN" altLang="en-US" sz="2800" b="1" dirty="0">
                            <a:solidFill>
                              <a:srgbClr val="0000FF"/>
                            </a:solidFill>
                          </a:rPr>
                          <m:t>分解定理</m:t>
                        </m:r>
                      </m:e>
                    </m:d>
                  </m:oMath>
                </a14:m>
                <a:r>
                  <a:rPr lang="zh-CN" altLang="en-US" sz="2800" dirty="0">
                    <a:solidFill>
                      <a:schemeClr val="tx1"/>
                    </a:solidFill>
                  </a:rPr>
                  <a:t> 若</a:t>
                </a:r>
                <a:r>
                  <a:rPr lang="zh-CN" altLang="en-US" sz="2800" dirty="0"/>
                  <a:t>实方阵</a:t>
                </a:r>
                <a14:m>
                  <m:oMath xmlns:m="http://schemas.openxmlformats.org/officeDocument/2006/math">
                    <m:r>
                      <a:rPr lang="en-US" altLang="zh-CN" sz="2800">
                        <a:latin typeface="Cambria Math" panose="02040503050406030204" pitchFamily="18" charset="0"/>
                      </a:rPr>
                      <m:t>𝐴</m:t>
                    </m:r>
                  </m:oMath>
                </a14:m>
                <a:r>
                  <a:rPr lang="zh-CN" altLang="en-US" sz="2800" dirty="0"/>
                  <a:t>满秩</a:t>
                </a:r>
                <a:r>
                  <a:rPr lang="en-US" altLang="zh-CN" sz="2800" dirty="0">
                    <a:latin typeface="仿宋" panose="02010609060101010101" pitchFamily="49" charset="-122"/>
                    <a:ea typeface="仿宋" panose="02010609060101010101" pitchFamily="49" charset="-122"/>
                  </a:rPr>
                  <a:t>,</a:t>
                </a:r>
                <a:r>
                  <a:rPr lang="zh-CN" altLang="en-US" sz="2800" dirty="0"/>
                  <a:t>则存在正交矩阵</a:t>
                </a:r>
                <a14:m>
                  <m:oMath xmlns:m="http://schemas.openxmlformats.org/officeDocument/2006/math">
                    <m:r>
                      <a:rPr lang="en-US" altLang="zh-CN" sz="2800" i="1">
                        <a:latin typeface="Cambria Math" panose="02040503050406030204" pitchFamily="18" charset="0"/>
                      </a:rPr>
                      <m:t>𝑄</m:t>
                    </m:r>
                    <m:r>
                      <a:rPr lang="zh-CN" altLang="en-US" sz="2800" i="1">
                        <a:latin typeface="Cambria Math" panose="02040503050406030204" pitchFamily="18" charset="0"/>
                      </a:rPr>
                      <m:t>及</m:t>
                    </m:r>
                  </m:oMath>
                </a14:m>
                <a:r>
                  <a:rPr lang="zh-CN" altLang="en-US" sz="2800" dirty="0"/>
                  <a:t>正线上三角阵</a:t>
                </a:r>
                <a14:m>
                  <m:oMath xmlns:m="http://schemas.openxmlformats.org/officeDocument/2006/math">
                    <m:r>
                      <a:rPr lang="en-US" altLang="zh-CN" sz="2800" i="1">
                        <a:latin typeface="Cambria Math" panose="02040503050406030204" pitchFamily="18" charset="0"/>
                      </a:rPr>
                      <m:t>𝑅</m:t>
                    </m:r>
                  </m:oMath>
                </a14:m>
                <a:r>
                  <a:rPr lang="zh-CN" altLang="en-US" sz="2800" dirty="0"/>
                  <a:t>满足</a:t>
                </a:r>
                <a14:m>
                  <m:oMath xmlns:m="http://schemas.openxmlformats.org/officeDocument/2006/math">
                    <m:r>
                      <a:rPr lang="en-US" altLang="zh-CN" sz="2800">
                        <a:latin typeface="Cambria Math" panose="02040503050406030204" pitchFamily="18" charset="0"/>
                      </a:rPr>
                      <m:t>𝐴</m:t>
                    </m:r>
                    <m:r>
                      <a:rPr lang="en-US" altLang="zh-CN" sz="2800">
                        <a:latin typeface="Cambria Math" panose="02040503050406030204" pitchFamily="18" charset="0"/>
                      </a:rPr>
                      <m:t>=</m:t>
                    </m:r>
                    <m:r>
                      <a:rPr lang="en-US" altLang="zh-CN" sz="2800" i="1">
                        <a:latin typeface="Cambria Math" panose="02040503050406030204" pitchFamily="18" charset="0"/>
                      </a:rPr>
                      <m:t>𝑄𝑅</m:t>
                    </m:r>
                  </m:oMath>
                </a14:m>
                <a:r>
                  <a:rPr lang="zh-CN" altLang="en-US" sz="2800" dirty="0"/>
                  <a:t>且分解唯一</a:t>
                </a:r>
                <a:r>
                  <a:rPr lang="en-US" altLang="zh-CN" sz="2800" dirty="0">
                    <a:latin typeface="仿宋" panose="02010609060101010101" pitchFamily="49" charset="-122"/>
                    <a:ea typeface="仿宋" panose="02010609060101010101" pitchFamily="49" charset="-122"/>
                  </a:rPr>
                  <a:t>.</a:t>
                </a:r>
              </a:p>
              <a:p>
                <a:pPr algn="just">
                  <a:lnSpc>
                    <a:spcPct val="120000"/>
                  </a:lnSpc>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记</a:t>
                </a:r>
                <a14:m>
                  <m:oMath xmlns:m="http://schemas.openxmlformats.org/officeDocument/2006/math">
                    <m:r>
                      <a:rPr lang="en-US" altLang="zh-CN" sz="2800" i="1">
                        <a:latin typeface="Cambria Math"/>
                      </a:rPr>
                      <m:t>𝐴</m:t>
                    </m:r>
                    <m:r>
                      <a:rPr lang="en-US" altLang="zh-CN" sz="2800">
                        <a:latin typeface="Cambria Math"/>
                      </a:rPr>
                      <m:t>=</m:t>
                    </m:r>
                    <m:r>
                      <a:rPr lang="en-US" altLang="zh-CN" sz="2800" b="0" i="1" smtClean="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a:rPr>
                          <m:t>𝑛</m:t>
                        </m:r>
                      </m:sub>
                    </m:sSub>
                    <m:r>
                      <a:rPr lang="en-US" altLang="zh-CN" sz="2800" i="1">
                        <a:latin typeface="Cambria Math"/>
                      </a:rPr>
                      <m:t>]</m:t>
                    </m:r>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𝑄</m:t>
                    </m:r>
                    <m:r>
                      <a:rPr lang="en-US" altLang="zh-CN" sz="2800" b="1" i="1" smtClean="0">
                        <a:latin typeface="Cambria Math"/>
                      </a:rPr>
                      <m:t>=</m:t>
                    </m:r>
                    <m:d>
                      <m:dPr>
                        <m:begChr m:val="["/>
                        <m:endChr m:val="]"/>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𝒏</m:t>
                            </m:r>
                          </m:sub>
                        </m:sSub>
                      </m:e>
                    </m:d>
                  </m:oMath>
                </a14:m>
                <a:endParaRPr lang="en-US" altLang="zh-CN" sz="2800" dirty="0">
                  <a:latin typeface="仿宋" panose="02010609060101010101" pitchFamily="49" charset="-122"/>
                  <a:ea typeface="仿宋" panose="02010609060101010101" pitchFamily="49" charset="-122"/>
                </a:endParaRPr>
              </a:p>
              <a:p>
                <a:pPr algn="just">
                  <a:lnSpc>
                    <a:spcPct val="120000"/>
                  </a:lnSpc>
                </a:pPr>
                <a:r>
                  <a:rPr lang="zh-CN" altLang="en-US" sz="2800" dirty="0">
                    <a:latin typeface="黑体" panose="02010609060101010101" pitchFamily="49" charset="-122"/>
                  </a:rPr>
                  <a:t>则</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a:rPr>
                          <m:t>𝑛</m:t>
                        </m:r>
                      </m:sub>
                    </m:sSub>
                  </m:oMath>
                </a14:m>
                <a:r>
                  <a:rPr lang="zh-CN" altLang="en-US" sz="2800" dirty="0">
                    <a:latin typeface="黑体" panose="02010609060101010101" pitchFamily="49" charset="-122"/>
                  </a:rPr>
                  <a:t>和</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𝒏</m:t>
                        </m:r>
                      </m:sub>
                    </m:sSub>
                  </m:oMath>
                </a14:m>
                <a:r>
                  <a:rPr lang="zh-CN" altLang="en-US" sz="2800" dirty="0">
                    <a:latin typeface="黑体" panose="02010609060101010101" pitchFamily="49" charset="-122"/>
                  </a:rPr>
                  <a:t>均为</a:t>
                </a:r>
                <a14:m>
                  <m:oMath xmlns:m="http://schemas.openxmlformats.org/officeDocument/2006/math">
                    <m:sSup>
                      <m:sSupPr>
                        <m:ctrlPr>
                          <a:rPr lang="en-US" altLang="zh-CN" sz="2800" i="1" smtClean="0">
                            <a:latin typeface="Cambria Math" panose="02040503050406030204" pitchFamily="18" charset="0"/>
                            <a:ea typeface="仿宋" panose="02010609060101010101" pitchFamily="49" charset="-122"/>
                          </a:rPr>
                        </m:ctrlPr>
                      </m:sSupPr>
                      <m:e>
                        <m:r>
                          <a:rPr lang="en-US" altLang="zh-CN" sz="2800" i="1">
                            <a:latin typeface="Cambria Math" panose="02040503050406030204" pitchFamily="18" charset="0"/>
                          </a:rPr>
                          <m:t>ℝ</m:t>
                        </m:r>
                      </m:e>
                      <m:sup>
                        <m:r>
                          <a:rPr lang="en-US" altLang="zh-CN" sz="2800" b="0" i="1" smtClean="0">
                            <a:latin typeface="Cambria Math"/>
                            <a:ea typeface="仿宋" panose="02010609060101010101" pitchFamily="49" charset="-122"/>
                          </a:rPr>
                          <m:t>𝑛</m:t>
                        </m:r>
                      </m:sup>
                    </m:sSup>
                  </m:oMath>
                </a14:m>
                <a:r>
                  <a:rPr lang="zh-CN" altLang="en-US" sz="2800" dirty="0">
                    <a:latin typeface="黑体" panose="02010609060101010101" pitchFamily="49" charset="-122"/>
                  </a:rPr>
                  <a:t>的一组基</a:t>
                </a:r>
                <a:r>
                  <a:rPr lang="en-US" altLang="zh-CN" sz="2800" dirty="0">
                    <a:latin typeface="仿宋" panose="02010609060101010101" pitchFamily="49" charset="-122"/>
                    <a:ea typeface="仿宋" panose="02010609060101010101" pitchFamily="49" charset="-122"/>
                  </a:rPr>
                  <a:t>.</a:t>
                </a:r>
              </a:p>
              <a:p>
                <a:pPr algn="just">
                  <a:lnSpc>
                    <a:spcPct val="120000"/>
                  </a:lnSpc>
                </a:pPr>
                <a:r>
                  <a:rPr lang="zh-CN" altLang="en-US" sz="2800" dirty="0">
                    <a:latin typeface="黑体" panose="02010609060101010101" pitchFamily="49" charset="-122"/>
                  </a:rPr>
                  <a:t>根据</a:t>
                </a:r>
                <a14:m>
                  <m:oMath xmlns:m="http://schemas.openxmlformats.org/officeDocument/2006/math">
                    <m:r>
                      <a:rPr lang="en-US" altLang="zh-CN" sz="2800" b="0" i="1" smtClean="0">
                        <a:solidFill>
                          <a:schemeClr val="tx1"/>
                        </a:solidFill>
                        <a:latin typeface="Cambria Math" panose="02040503050406030204" pitchFamily="18" charset="0"/>
                      </a:rPr>
                      <m:t>𝑄𝑅</m:t>
                    </m:r>
                  </m:oMath>
                </a14:m>
                <a:r>
                  <a:rPr lang="zh-CN" altLang="en-US" sz="2800" dirty="0">
                    <a:solidFill>
                      <a:schemeClr val="tx1"/>
                    </a:solidFill>
                  </a:rPr>
                  <a:t>分解式知</a:t>
                </a:r>
                <a:endParaRPr lang="en-US" altLang="zh-CN" sz="2800" dirty="0">
                  <a:latin typeface="仿宋" panose="02010609060101010101" pitchFamily="49" charset="-122"/>
                  <a:ea typeface="仿宋" panose="02010609060101010101" pitchFamily="49" charset="-122"/>
                </a:endParaRPr>
              </a:p>
              <a:p>
                <a:pPr algn="just">
                  <a:lnSpc>
                    <a:spcPct val="120000"/>
                  </a:lnSpc>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a:rPr>
                                <m:t>𝑛</m:t>
                              </m:r>
                            </m:sub>
                          </m:sSub>
                        </m:e>
                      </m:d>
                      <m:r>
                        <a:rPr lang="en-US" altLang="zh-CN" sz="2800" b="1" i="1">
                          <a:latin typeface="Cambria Math"/>
                        </a:rPr>
                        <m:t>=</m:t>
                      </m:r>
                      <m:d>
                        <m:dPr>
                          <m:begChr m:val="["/>
                          <m:endChr m:val="]"/>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𝒏</m:t>
                              </m:r>
                            </m:sub>
                          </m:sSub>
                        </m:e>
                      </m:d>
                      <m:r>
                        <a:rPr lang="en-US" altLang="zh-CN" sz="2800" i="1">
                          <a:latin typeface="Cambria Math"/>
                        </a:rPr>
                        <m:t>𝑅</m:t>
                      </m:r>
                    </m:oMath>
                  </m:oMathPara>
                </a14:m>
                <a:endParaRPr lang="en-US" altLang="zh-CN" sz="2800" dirty="0">
                  <a:latin typeface="仿宋" panose="02010609060101010101" pitchFamily="49" charset="-122"/>
                  <a:ea typeface="仿宋" panose="02010609060101010101" pitchFamily="49" charset="-122"/>
                </a:endParaRPr>
              </a:p>
              <a:p>
                <a:pPr algn="just">
                  <a:lnSpc>
                    <a:spcPct val="120000"/>
                  </a:lnSpc>
                </a:pPr>
                <a:r>
                  <a:rPr lang="zh-CN" altLang="en-US" sz="2800" dirty="0">
                    <a:latin typeface="黑体" panose="02010609060101010101" pitchFamily="49" charset="-122"/>
                  </a:rPr>
                  <a:t>其中</a:t>
                </a:r>
                <a:r>
                  <a:rPr lang="en-US" altLang="zh-CN" sz="2800" dirty="0">
                    <a:latin typeface="仿宋" panose="02010609060101010101" pitchFamily="49" charset="-122"/>
                    <a:ea typeface="仿宋" panose="02010609060101010101" pitchFamily="49" charset="-122"/>
                  </a:rPr>
                  <a:t>,</a:t>
                </a:r>
                <a:r>
                  <a:rPr lang="zh-CN" altLang="zh-CN" sz="2800" dirty="0"/>
                  <a:t>矩阵</a:t>
                </a:r>
                <a14:m>
                  <m:oMath xmlns:m="http://schemas.openxmlformats.org/officeDocument/2006/math">
                    <m:r>
                      <a:rPr lang="en-US" altLang="zh-CN" sz="2800" i="1">
                        <a:latin typeface="Cambria Math"/>
                      </a:rPr>
                      <m:t>𝑅</m:t>
                    </m:r>
                  </m:oMath>
                </a14:m>
                <a:r>
                  <a:rPr lang="zh-CN" altLang="zh-CN" sz="2800" dirty="0"/>
                  <a:t>是从基</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𝒏</m:t>
                        </m:r>
                      </m:sub>
                    </m:sSub>
                  </m:oMath>
                </a14:m>
                <a:r>
                  <a:rPr lang="zh-CN" altLang="zh-CN" sz="2800" dirty="0"/>
                  <a:t>到</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a:rPr>
                          <m:t>𝑛</m:t>
                        </m:r>
                      </m:sub>
                    </m:sSub>
                  </m:oMath>
                </a14:m>
                <a:r>
                  <a:rPr lang="zh-CN" altLang="zh-CN" sz="2800" dirty="0"/>
                  <a:t>的过渡矩阵</a:t>
                </a:r>
                <a:r>
                  <a:rPr lang="en-US" altLang="zh-CN" sz="2800" dirty="0">
                    <a:latin typeface="仿宋" panose="02010609060101010101" pitchFamily="49" charset="-122"/>
                    <a:ea typeface="仿宋" panose="02010609060101010101" pitchFamily="49" charset="-122"/>
                  </a:rPr>
                  <a:t>.</a:t>
                </a:r>
              </a:p>
              <a:p>
                <a:pPr algn="just">
                  <a:lnSpc>
                    <a:spcPct val="120000"/>
                  </a:lnSpc>
                </a:pPr>
                <a:endParaRPr lang="en-US" altLang="zh-CN" sz="2800" dirty="0">
                  <a:latin typeface="仿宋" panose="02010609060101010101" pitchFamily="49" charset="-122"/>
                  <a:ea typeface="仿宋" panose="02010609060101010101" pitchFamily="49" charset="-122"/>
                </a:endParaRPr>
              </a:p>
              <a:p>
                <a:pPr algn="just">
                  <a:lnSpc>
                    <a:spcPct val="120000"/>
                  </a:lnSpc>
                </a:pPr>
                <a:endParaRPr lang="zh-CN" altLang="zh-CN" sz="2800" dirty="0">
                  <a:solidFill>
                    <a:schemeClr val="tx1"/>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3"/>
                <a:stretch>
                  <a:fillRect l="-1503" t="-989" r="-38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1453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3"/>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1" y="1229293"/>
                <a:ext cx="818408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sz="2800" b="1" dirty="0">
                    <a:solidFill>
                      <a:srgbClr val="0000FF"/>
                    </a:solidFill>
                  </a:rPr>
                  <a:t>定理</a:t>
                </a:r>
                <a:r>
                  <a:rPr lang="en-US" altLang="zh-CN" sz="2800" b="1" dirty="0">
                    <a:solidFill>
                      <a:srgbClr val="0000FF"/>
                    </a:solidFill>
                  </a:rPr>
                  <a:t>3.2.1</a:t>
                </a:r>
                <a14:m>
                  <m:oMath xmlns:m="http://schemas.openxmlformats.org/officeDocument/2006/math">
                    <m:d>
                      <m:dPr>
                        <m:ctrlPr>
                          <a:rPr lang="en-US" altLang="zh-CN" sz="2800" b="1" i="1">
                            <a:latin typeface="Cambria Math" panose="02040503050406030204" pitchFamily="18" charset="0"/>
                          </a:rPr>
                        </m:ctrlPr>
                      </m:dPr>
                      <m:e>
                        <m:r>
                          <a:rPr lang="en-US" altLang="zh-CN" sz="2800" b="1" i="1">
                            <a:solidFill>
                              <a:srgbClr val="0000FF"/>
                            </a:solidFill>
                            <a:latin typeface="Cambria Math" panose="02040503050406030204" pitchFamily="18" charset="0"/>
                          </a:rPr>
                          <m:t>𝑸𝑹</m:t>
                        </m:r>
                        <m:r>
                          <m:rPr>
                            <m:nor/>
                          </m:rPr>
                          <a:rPr lang="zh-CN" altLang="en-US" sz="2800" b="1" dirty="0">
                            <a:solidFill>
                              <a:srgbClr val="0000FF"/>
                            </a:solidFill>
                          </a:rPr>
                          <m:t>分解定理</m:t>
                        </m:r>
                      </m:e>
                    </m:d>
                  </m:oMath>
                </a14:m>
                <a:endParaRPr lang="en-US" altLang="zh-CN" sz="2800" dirty="0">
                  <a:latin typeface="仿宋" panose="02010609060101010101" pitchFamily="49" charset="-122"/>
                  <a:ea typeface="仿宋" panose="02010609060101010101" pitchFamily="49" charset="-122"/>
                </a:endParaRPr>
              </a:p>
              <a:p>
                <a:pPr algn="just">
                  <a:lnSpc>
                    <a:spcPct val="120000"/>
                  </a:lnSpc>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dirty="0">
                    <a:solidFill>
                      <a:srgbClr val="FF0000"/>
                    </a:solidFill>
                  </a:rPr>
                  <a:t>Gram-Schmidt</a:t>
                </a:r>
                <a:r>
                  <a:rPr lang="zh-CN" altLang="zh-CN" sz="2800" dirty="0">
                    <a:solidFill>
                      <a:srgbClr val="FF0000"/>
                    </a:solidFill>
                  </a:rPr>
                  <a:t>正交化方法</a:t>
                </a:r>
                <a:endParaRPr lang="en-US" altLang="zh-CN" sz="2800" dirty="0">
                  <a:solidFill>
                    <a:srgbClr val="FF0000"/>
                  </a:solidFill>
                </a:endParaRPr>
              </a:p>
              <a:p>
                <a:pPr>
                  <a:lnSpc>
                    <a:spcPct val="120000"/>
                  </a:lnSpc>
                </a:pPr>
                <a:r>
                  <a:rPr lang="zh-CN" altLang="en-US" sz="2800" dirty="0">
                    <a:latin typeface="黑体" panose="02010609060101010101" pitchFamily="49" charset="-122"/>
                  </a:rPr>
                  <a:t>正交化：</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𝑘</m:t>
                        </m:r>
                        <m:r>
                          <a:rPr lang="en-US" altLang="zh-CN" sz="2800" i="1">
                            <a:latin typeface="Cambria Math" panose="02040503050406030204" pitchFamily="18" charset="0"/>
                          </a:rPr>
                          <m:t>−1</m:t>
                        </m:r>
                      </m:sup>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h</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𝑘</m:t>
                            </m:r>
                          </m:sup>
                        </m:sSubSup>
                      </m:e>
                    </m:nary>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𝒛</m:t>
                        </m:r>
                      </m:e>
                      <m:sub>
                        <m:r>
                          <a:rPr lang="en-US" altLang="zh-CN" sz="2800" i="1">
                            <a:latin typeface="Cambria Math" panose="02040503050406030204" pitchFamily="18" charset="0"/>
                          </a:rPr>
                          <m:t>𝑖</m:t>
                        </m:r>
                      </m:sub>
                    </m:sSub>
                  </m:oMath>
                </a14:m>
                <a:r>
                  <a:rPr lang="en-US" altLang="zh-CN" sz="2800" dirty="0">
                    <a:latin typeface="黑体" panose="02010609060101010101" pitchFamily="49" charset="-122"/>
                  </a:rPr>
                  <a:t>, </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h</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𝑘</m:t>
                        </m:r>
                      </m:sup>
                    </m:sSubSup>
                    <m:r>
                      <a:rPr lang="en-US" altLang="zh-CN" sz="280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𝒛</m:t>
                            </m:r>
                          </m:e>
                          <m:sub>
                            <m:r>
                              <a:rPr lang="en-US" altLang="zh-CN" sz="2800" i="1">
                                <a:latin typeface="Cambria Math" panose="02040503050406030204" pitchFamily="18" charset="0"/>
                              </a:rPr>
                              <m:t>𝑖</m:t>
                            </m:r>
                          </m:sub>
                        </m:sSub>
                      </m:e>
                    </m:d>
                    <m:r>
                      <a:rPr lang="en-US" altLang="zh-CN" sz="2800">
                        <a:latin typeface="Cambria Math" panose="02040503050406030204" pitchFamily="18" charset="0"/>
                      </a:rPr>
                      <m:t>,</m:t>
                    </m:r>
                  </m:oMath>
                </a14:m>
                <a:endParaRPr lang="en-US" altLang="zh-CN" sz="2800" dirty="0">
                  <a:latin typeface="黑体" panose="02010609060101010101" pitchFamily="49" charset="-122"/>
                </a:endParaRPr>
              </a:p>
              <a:p>
                <a:pPr>
                  <a:lnSpc>
                    <a:spcPct val="120000"/>
                  </a:lnSpc>
                </a:pPr>
                <a:r>
                  <a:rPr lang="zh-CN" altLang="en-US" sz="2800" dirty="0">
                    <a:latin typeface="黑体" panose="02010609060101010101" pitchFamily="49" charset="-122"/>
                  </a:rPr>
                  <a:t>单位化：</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num>
                      <m:den>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e>
                        </m:d>
                      </m:den>
                    </m:f>
                    <m:r>
                      <a:rPr lang="en-US" altLang="zh-CN" sz="2800" b="0" i="0"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b="1" i="1">
                            <a:latin typeface="Cambria Math"/>
                          </a:rPr>
                          <m:t>𝒂</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𝒚</m:t>
                                </m:r>
                              </m:e>
                              <m:sub>
                                <m:r>
                                  <a:rPr lang="en-US" altLang="zh-CN" sz="2800" i="1">
                                    <a:latin typeface="Cambria Math" panose="02040503050406030204" pitchFamily="18" charset="0"/>
                                  </a:rPr>
                                  <m:t>𝑘</m:t>
                                </m:r>
                              </m:sub>
                            </m:sSub>
                          </m:e>
                        </m:d>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𝒛</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𝑘</m:t>
                        </m:r>
                        <m:r>
                          <a:rPr lang="en-US" altLang="zh-CN" sz="2800" i="1">
                            <a:latin typeface="Cambria Math" panose="02040503050406030204" pitchFamily="18" charset="0"/>
                          </a:rPr>
                          <m:t>−1</m:t>
                        </m:r>
                      </m:sup>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a:rPr>
                              <m:t>𝒂</m:t>
                            </m:r>
                          </m:e>
                          <m:sub>
                            <m:r>
                              <a:rPr lang="en-US" altLang="zh-CN" sz="2800" b="0" i="1" smtClean="0">
                                <a:latin typeface="Cambria Math" panose="02040503050406030204" pitchFamily="18" charset="0"/>
                              </a:rPr>
                              <m:t>𝑘</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𝒛</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e>
                    </m:nary>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𝒛</m:t>
                        </m:r>
                      </m:e>
                      <m:sub>
                        <m:r>
                          <a:rPr lang="en-US" altLang="zh-CN" sz="2800" i="1">
                            <a:latin typeface="Cambria Math" panose="02040503050406030204" pitchFamily="18" charset="0"/>
                          </a:rPr>
                          <m:t>𝑖</m:t>
                        </m:r>
                      </m:sub>
                    </m:sSub>
                  </m:oMath>
                </a14:m>
                <a:endParaRPr lang="en-US" altLang="zh-CN" sz="2800" dirty="0">
                  <a:solidFill>
                    <a:srgbClr val="FF0000"/>
                  </a:solidFill>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800" i="1">
                          <a:latin typeface="Cambria Math"/>
                        </a:rPr>
                        <m:t>𝑅</m:t>
                      </m:r>
                      <m:r>
                        <a:rPr lang="en-US" altLang="zh-CN" sz="2800" i="1">
                          <a:latin typeface="Cambria Math"/>
                        </a:rPr>
                        <m:t>=</m:t>
                      </m:r>
                      <m:d>
                        <m:dPr>
                          <m:begChr m:val="["/>
                          <m:endChr m:val="]"/>
                          <m:ctrlPr>
                            <a:rPr lang="zh-CN" altLang="zh-CN" sz="2800" b="1" i="1">
                              <a:latin typeface="Cambria Math" panose="02040503050406030204" pitchFamily="18" charset="0"/>
                            </a:rPr>
                          </m:ctrlPr>
                        </m:dPr>
                        <m:e>
                          <m:eqArr>
                            <m:eqArrPr>
                              <m:ctrlPr>
                                <a:rPr lang="zh-CN" altLang="zh-CN" sz="2800" b="1" i="1">
                                  <a:latin typeface="Cambria Math" panose="02040503050406030204" pitchFamily="18" charset="0"/>
                                </a:rPr>
                              </m:ctrlPr>
                            </m:eqArrPr>
                            <m:e>
                              <m:m>
                                <m:mPr>
                                  <m:mcs>
                                    <m:mc>
                                      <m:mcPr>
                                        <m:count m:val="2"/>
                                        <m:mcJc m:val="center"/>
                                      </m:mcPr>
                                    </m:mc>
                                  </m:mcs>
                                  <m:ctrlPr>
                                    <a:rPr lang="zh-CN" altLang="zh-CN" sz="2800" b="1" i="1">
                                      <a:latin typeface="Cambria Math" panose="02040503050406030204" pitchFamily="18" charset="0"/>
                                    </a:rPr>
                                  </m:ctrlPr>
                                </m:mPr>
                                <m:mr>
                                  <m:e>
                                    <m:d>
                                      <m:dPr>
                                        <m:begChr m:val="‖"/>
                                        <m:endChr m:val="‖"/>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a:rPr>
                                              <m:t>𝒚</m:t>
                                            </m:r>
                                          </m:e>
                                          <m:sub>
                                            <m:r>
                                              <a:rPr lang="en-US" altLang="zh-CN" sz="2800" b="1" i="1">
                                                <a:latin typeface="Cambria Math"/>
                                              </a:rPr>
                                              <m:t>𝟏</m:t>
                                            </m:r>
                                          </m:sub>
                                        </m:sSub>
                                      </m:e>
                                    </m:d>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𝒂</m:t>
                                              </m:r>
                                            </m:e>
                                            <m:sub>
                                              <m:r>
                                                <a:rPr lang="en-US" altLang="zh-CN" sz="2800" b="1" i="1">
                                                  <a:latin typeface="Cambria Math"/>
                                                </a:rPr>
                                                <m:t>𝟐</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m:t>
                                                </m:r>
                                              </m:e>
                                              <m:e>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𝒂</m:t>
                                                    </m:r>
                                                  </m:e>
                                                  <m:sub>
                                                    <m:r>
                                                      <a:rPr lang="en-US" altLang="zh-CN" sz="2800" b="1" i="1">
                                                        <a:latin typeface="Cambria Math"/>
                                                      </a:rPr>
                                                      <m:t>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𝟏</m:t>
                                                    </m:r>
                                                  </m:sub>
                                                </m:sSub>
                                                <m:r>
                                                  <a:rPr lang="en-US" altLang="zh-CN" sz="2800" b="1" i="1">
                                                    <a:latin typeface="Cambria Math"/>
                                                  </a:rPr>
                                                  <m:t>)</m:t>
                                                </m:r>
                                              </m:e>
                                            </m:mr>
                                          </m:m>
                                        </m:e>
                                      </m:mr>
                                    </m:m>
                                  </m:e>
                                </m:mr>
                              </m:m>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 </m:t>
                                    </m:r>
                                  </m:e>
                                  <m:e>
                                    <m:r>
                                      <a:rPr lang="en-US" altLang="zh-CN" sz="2800" b="1" i="1">
                                        <a:latin typeface="Cambria Math"/>
                                      </a:rPr>
                                      <m:t>    </m:t>
                                    </m:r>
                                    <m:m>
                                      <m:mPr>
                                        <m:mcs>
                                          <m:mc>
                                            <m:mcPr>
                                              <m:count m:val="2"/>
                                              <m:mcJc m:val="center"/>
                                            </m:mcPr>
                                          </m:mc>
                                        </m:mcs>
                                        <m:ctrlPr>
                                          <a:rPr lang="zh-CN" altLang="zh-CN" sz="2800" b="1" i="1">
                                            <a:latin typeface="Cambria Math" panose="02040503050406030204" pitchFamily="18" charset="0"/>
                                          </a:rPr>
                                        </m:ctrlPr>
                                      </m:mPr>
                                      <m:mr>
                                        <m:e>
                                          <m:d>
                                            <m:dPr>
                                              <m:begChr m:val="‖"/>
                                              <m:endChr m:val="‖"/>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a:rPr>
                                                    <m:t>𝒚</m:t>
                                                  </m:r>
                                                </m:e>
                                                <m:sub>
                                                  <m:r>
                                                    <a:rPr lang="en-US" altLang="zh-CN" sz="2800" b="1" i="1">
                                                      <a:latin typeface="Cambria Math"/>
                                                    </a:rPr>
                                                    <m:t>𝟐</m:t>
                                                  </m:r>
                                                </m:sub>
                                              </m:sSub>
                                            </m:e>
                                          </m:d>
                                        </m:e>
                                        <m:e>
                                          <m:r>
                                            <a:rPr lang="en-US" altLang="zh-CN" sz="2800" b="1" i="1">
                                              <a:latin typeface="Cambria Math"/>
                                            </a:rPr>
                                            <m:t>  </m:t>
                                          </m:r>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m:t>
                                                </m:r>
                                              </m:e>
                                              <m:e>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𝒂</m:t>
                                                    </m:r>
                                                  </m:e>
                                                  <m:sub>
                                                    <m:r>
                                                      <a:rPr lang="en-US" altLang="zh-CN" sz="2800" b="1" i="1">
                                                        <a:latin typeface="Cambria Math"/>
                                                      </a:rPr>
                                                      <m:t>𝒏</m:t>
                                                    </m:r>
                                                  </m:sub>
                                                </m:sSub>
                                                <m:r>
                                                  <a:rPr lang="en-US" altLang="zh-CN" sz="2800" b="1" i="1">
                                                    <a:latin typeface="Cambria Math"/>
                                                  </a:rPr>
                                                  <m:t>,</m:t>
                                                </m:r>
                                                <m:sSub>
                                                  <m:sSubPr>
                                                    <m:ctrlPr>
                                                      <a:rPr lang="zh-CN" altLang="zh-CN" sz="2800" b="1" i="1">
                                                        <a:latin typeface="Cambria Math" panose="02040503050406030204" pitchFamily="18" charset="0"/>
                                                      </a:rPr>
                                                    </m:ctrlPr>
                                                  </m:sSubPr>
                                                  <m:e>
                                                    <m:r>
                                                      <a:rPr lang="en-US" altLang="zh-CN" sz="2800" b="1" i="1">
                                                        <a:latin typeface="Cambria Math"/>
                                                      </a:rPr>
                                                      <m:t>𝒛</m:t>
                                                    </m:r>
                                                  </m:e>
                                                  <m:sub>
                                                    <m:r>
                                                      <a:rPr lang="en-US" altLang="zh-CN" sz="2800" b="1" i="1">
                                                        <a:latin typeface="Cambria Math"/>
                                                      </a:rPr>
                                                      <m:t>𝟐</m:t>
                                                    </m:r>
                                                  </m:sub>
                                                </m:sSub>
                                                <m:r>
                                                  <a:rPr lang="en-US" altLang="zh-CN" sz="2800" b="1" i="1">
                                                    <a:latin typeface="Cambria Math"/>
                                                  </a:rPr>
                                                  <m:t>)</m:t>
                                                </m:r>
                                              </m:e>
                                            </m:mr>
                                          </m:m>
                                        </m:e>
                                      </m:mr>
                                    </m:m>
                                  </m:e>
                                </m:mr>
                              </m:m>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 </m:t>
                                    </m:r>
                                  </m:e>
                                  <m:e>
                                    <m:m>
                                      <m:mPr>
                                        <m:mcs>
                                          <m:mc>
                                            <m:mcPr>
                                              <m:count m:val="2"/>
                                              <m:mcJc m:val="center"/>
                                            </m:mcPr>
                                          </m:mc>
                                        </m:mcs>
                                        <m:ctrlPr>
                                          <a:rPr lang="zh-CN" altLang="zh-CN" sz="2800" b="1" i="1">
                                            <a:latin typeface="Cambria Math" panose="02040503050406030204" pitchFamily="18" charset="0"/>
                                          </a:rPr>
                                        </m:ctrlPr>
                                      </m:mPr>
                                      <m:mr>
                                        <m:e>
                                          <m:r>
                                            <m:rPr>
                                              <m:brk m:alnAt="7"/>
                                            </m:rPr>
                                            <a:rPr lang="en-US" altLang="zh-CN" sz="2800" b="1" i="1" smtClean="0">
                                              <a:latin typeface="Cambria Math"/>
                                            </a:rPr>
                                            <m:t> </m:t>
                                          </m:r>
                                        </m:e>
                                        <m:e>
                                          <m:r>
                                            <a:rPr lang="en-US" altLang="zh-CN" sz="2800" b="1" i="1">
                                              <a:latin typeface="Cambria Math"/>
                                            </a:rPr>
                                            <m:t>    </m:t>
                                          </m:r>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m:t>
                                                </m:r>
                                              </m:e>
                                              <m:e>
                                                <m:r>
                                                  <a:rPr lang="en-US" altLang="zh-CN" sz="2800" b="1" i="1">
                                                    <a:latin typeface="Cambria Math"/>
                                                  </a:rPr>
                                                  <m:t>         ⋮</m:t>
                                                </m:r>
                                              </m:e>
                                            </m:mr>
                                          </m:m>
                                        </m:e>
                                      </m:mr>
                                    </m:m>
                                  </m:e>
                                </m:mr>
                              </m:m>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𝟎</m:t>
                                    </m:r>
                                  </m:e>
                                  <m:e>
                                    <m:m>
                                      <m:mPr>
                                        <m:mcs>
                                          <m:mc>
                                            <m:mcPr>
                                              <m:count m:val="2"/>
                                              <m:mcJc m:val="center"/>
                                            </m:mcPr>
                                          </m:mc>
                                        </m:mcs>
                                        <m:ctrlPr>
                                          <a:rPr lang="zh-CN" altLang="zh-CN" sz="2800" b="1" i="1">
                                            <a:latin typeface="Cambria Math" panose="02040503050406030204" pitchFamily="18" charset="0"/>
                                          </a:rPr>
                                        </m:ctrlPr>
                                      </m:mPr>
                                      <m:mr>
                                        <m:e>
                                          <m:r>
                                            <a:rPr lang="en-US" altLang="zh-CN" sz="2800" b="1" i="1">
                                              <a:latin typeface="Cambria Math"/>
                                            </a:rPr>
                                            <m:t> </m:t>
                                          </m:r>
                                        </m:e>
                                        <m:e>
                                          <m:m>
                                            <m:mPr>
                                              <m:mcs>
                                                <m:mc>
                                                  <m:mcPr>
                                                    <m:count m:val="2"/>
                                                    <m:mcJc m:val="center"/>
                                                  </m:mcPr>
                                                </m:mc>
                                              </m:mcs>
                                              <m:ctrlPr>
                                                <a:rPr lang="zh-CN" altLang="zh-CN" sz="2800" b="1" i="1">
                                                  <a:latin typeface="Cambria Math" panose="02040503050406030204" pitchFamily="18" charset="0"/>
                                                </a:rPr>
                                              </m:ctrlPr>
                                            </m:mPr>
                                            <m:mr>
                                              <m:e>
                                                <m:r>
                                                  <m:rPr>
                                                    <m:brk m:alnAt="7"/>
                                                  </m:rPr>
                                                  <a:rPr lang="en-US" altLang="zh-CN" sz="2800" b="1" i="1" smtClean="0">
                                                    <a:latin typeface="Cambria Math"/>
                                                  </a:rPr>
                                                  <m:t> </m:t>
                                                </m:r>
                                              </m:e>
                                              <m:e>
                                                <m:r>
                                                  <a:rPr lang="en-US" altLang="zh-CN" sz="2800" b="1" i="1">
                                                    <a:latin typeface="Cambria Math"/>
                                                  </a:rPr>
                                                  <m:t>        </m:t>
                                                </m:r>
                                                <m:d>
                                                  <m:dPr>
                                                    <m:begChr m:val="‖"/>
                                                    <m:endChr m:val="‖"/>
                                                    <m:ctrlPr>
                                                      <a:rPr lang="zh-CN" altLang="zh-CN" sz="2800" b="1"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a:rPr>
                                                          <m:t>𝒚</m:t>
                                                        </m:r>
                                                      </m:e>
                                                      <m:sub>
                                                        <m:r>
                                                          <a:rPr lang="en-US" altLang="zh-CN" sz="2800" b="1" i="1">
                                                            <a:latin typeface="Cambria Math"/>
                                                          </a:rPr>
                                                          <m:t>𝒏</m:t>
                                                        </m:r>
                                                      </m:sub>
                                                    </m:sSub>
                                                  </m:e>
                                                </m:d>
                                              </m:e>
                                            </m:mr>
                                          </m:m>
                                        </m:e>
                                      </m:mr>
                                    </m:m>
                                  </m:e>
                                </m:mr>
                              </m:m>
                            </m:e>
                          </m:eqArr>
                        </m:e>
                      </m:d>
                    </m:oMath>
                  </m:oMathPara>
                </a14:m>
                <a:endParaRPr lang="en-US" altLang="zh-CN" sz="2800" dirty="0"/>
              </a:p>
              <a:p>
                <a:endParaRPr lang="zh-CN" altLang="zh-CN" sz="2800" dirty="0"/>
              </a:p>
              <a:p>
                <a:pPr algn="just">
                  <a:lnSpc>
                    <a:spcPct val="120000"/>
                  </a:lnSpc>
                </a:pPr>
                <a:endParaRPr lang="zh-CN" altLang="zh-CN" sz="2800" dirty="0">
                  <a:solidFill>
                    <a:schemeClr val="tx1"/>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1" y="1229293"/>
                <a:ext cx="8184081" cy="4935337"/>
              </a:xfrm>
              <a:prstGeom prst="rect">
                <a:avLst/>
              </a:prstGeom>
              <a:blipFill>
                <a:blip r:embed="rId4"/>
                <a:stretch>
                  <a:fillRect l="-14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25373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22456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en-US" sz="2800" b="1" dirty="0">
                    <a:solidFill>
                      <a:srgbClr val="0000FF"/>
                    </a:solidFill>
                  </a:rPr>
                  <a:t>定理</a:t>
                </a:r>
                <a:r>
                  <a:rPr lang="en-US" altLang="zh-CN" sz="2800" b="1" dirty="0">
                    <a:solidFill>
                      <a:srgbClr val="0000FF"/>
                    </a:solidFill>
                  </a:rPr>
                  <a:t>3.2.1</a:t>
                </a:r>
                <a14:m>
                  <m:oMath xmlns:m="http://schemas.openxmlformats.org/officeDocument/2006/math">
                    <m:d>
                      <m:dPr>
                        <m:ctrlPr>
                          <a:rPr lang="en-US" altLang="zh-CN" sz="2800" b="1" i="1">
                            <a:latin typeface="Cambria Math" panose="02040503050406030204" pitchFamily="18" charset="0"/>
                          </a:rPr>
                        </m:ctrlPr>
                      </m:dPr>
                      <m:e>
                        <m:r>
                          <a:rPr lang="en-US" altLang="zh-CN" sz="2800" b="1" i="1">
                            <a:solidFill>
                              <a:srgbClr val="0000FF"/>
                            </a:solidFill>
                            <a:latin typeface="Cambria Math" panose="02040503050406030204" pitchFamily="18" charset="0"/>
                          </a:rPr>
                          <m:t>𝑸𝑹</m:t>
                        </m:r>
                        <m:r>
                          <m:rPr>
                            <m:nor/>
                          </m:rPr>
                          <a:rPr lang="zh-CN" altLang="en-US" sz="2800" b="1" dirty="0">
                            <a:solidFill>
                              <a:srgbClr val="0000FF"/>
                            </a:solidFill>
                          </a:rPr>
                          <m:t>分解定理</m:t>
                        </m:r>
                      </m:e>
                    </m:d>
                  </m:oMath>
                </a14:m>
                <a:endParaRPr lang="en-US" altLang="zh-CN" sz="2800" dirty="0">
                  <a:latin typeface="仿宋" panose="02010609060101010101" pitchFamily="49" charset="-122"/>
                  <a:ea typeface="仿宋" panose="02010609060101010101" pitchFamily="49" charset="-122"/>
                </a:endParaRPr>
              </a:p>
              <a:p>
                <a:pPr algn="just">
                  <a:lnSpc>
                    <a:spcPct val="120000"/>
                  </a:lnSpc>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FF0000"/>
                    </a:solidFill>
                    <a:latin typeface="微软雅黑" panose="020B0503020204020204" pitchFamily="34" charset="-122"/>
                    <a:ea typeface="微软雅黑" panose="020B0503020204020204" pitchFamily="34" charset="-122"/>
                  </a:rPr>
                  <a:t>唯一性：</a:t>
                </a:r>
                <a:r>
                  <a:rPr lang="zh-CN" altLang="en-US" sz="2800" dirty="0">
                    <a:solidFill>
                      <a:srgbClr val="0000FF"/>
                    </a:solidFill>
                    <a:latin typeface="黑体" panose="02010609060101010101" pitchFamily="49" charset="-122"/>
                  </a:rPr>
                  <a:t>反证法</a:t>
                </a:r>
                <a:endParaRPr lang="en-US" altLang="zh-CN" sz="2800" dirty="0">
                  <a:solidFill>
                    <a:srgbClr val="0000FF"/>
                  </a:solidFill>
                  <a:latin typeface="黑体" panose="02010609060101010101" pitchFamily="49" charset="-122"/>
                </a:endParaRPr>
              </a:p>
              <a:p>
                <a:pPr marL="0" indent="0">
                  <a:lnSpc>
                    <a:spcPct val="120000"/>
                  </a:lnSpc>
                  <a:buNone/>
                </a:pPr>
                <a:r>
                  <a:rPr lang="zh-CN" altLang="en-US" sz="2400" dirty="0">
                    <a:latin typeface="黑体" panose="02010609060101010101" pitchFamily="49" charset="-122"/>
                    <a:ea typeface="黑体" panose="02010609060101010101" pitchFamily="49" charset="-122"/>
                  </a:rPr>
                  <a:t>假设分解不唯一</a:t>
                </a:r>
                <a:r>
                  <a:rPr lang="en-US" altLang="zh-CN"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𝐴</m:t>
                    </m:r>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𝑄</m:t>
                        </m:r>
                      </m:e>
                      <m:sub>
                        <m:r>
                          <a:rPr lang="en-US" altLang="zh-CN" sz="2400" b="0" i="1" smtClean="0">
                            <a:latin typeface="Cambria Math" panose="02040503050406030204" pitchFamily="18" charset="0"/>
                            <a:ea typeface="黑体" panose="02010609060101010101" pitchFamily="49" charset="-122"/>
                          </a:rPr>
                          <m:t>1</m:t>
                        </m:r>
                      </m:sub>
                    </m:sSub>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𝑅</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𝑄</m:t>
                        </m:r>
                      </m:e>
                      <m:sub>
                        <m:r>
                          <a:rPr lang="en-US" altLang="zh-CN" sz="2400" b="0" i="1" smtClean="0">
                            <a:latin typeface="Cambria Math" panose="02040503050406030204" pitchFamily="18" charset="0"/>
                            <a:ea typeface="黑体" panose="02010609060101010101" pitchFamily="49" charset="-122"/>
                          </a:rPr>
                          <m:t>2</m:t>
                        </m:r>
                      </m:sub>
                    </m:sSub>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𝑅</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smtClean="0">
                        <a:latin typeface="Cambria Math" panose="02040503050406030204" pitchFamily="18" charset="0"/>
                        <a:ea typeface="黑体" panose="02010609060101010101" pitchFamily="49" charset="-122"/>
                      </a:rPr>
                      <m:t>.</m:t>
                    </m:r>
                  </m:oMath>
                </a14:m>
                <a:endParaRPr lang="en-US" altLang="zh-CN" sz="2400" dirty="0">
                  <a:latin typeface="黑体" panose="02010609060101010101" pitchFamily="49" charset="-122"/>
                  <a:ea typeface="黑体" panose="02010609060101010101" pitchFamily="49" charset="-122"/>
                </a:endParaRPr>
              </a:p>
              <a:p>
                <a:pPr marL="0" indent="0">
                  <a:lnSpc>
                    <a:spcPct val="120000"/>
                  </a:lnSpc>
                  <a:buNone/>
                </a:pPr>
                <a:r>
                  <a:rPr lang="zh-CN" altLang="en-US" sz="2400" dirty="0">
                    <a:latin typeface="黑体" panose="02010609060101010101" pitchFamily="49" charset="-122"/>
                    <a:ea typeface="黑体" panose="02010609060101010101" pitchFamily="49" charset="-122"/>
                  </a:rPr>
                  <a:t>则</a:t>
                </a:r>
                <a14:m>
                  <m:oMath xmlns:m="http://schemas.openxmlformats.org/officeDocument/2006/math">
                    <m:sSubSup>
                      <m:sSubSupPr>
                        <m:ctrlPr>
                          <a:rPr lang="en-US" altLang="zh-CN" sz="2400" i="1" smtClean="0">
                            <a:latin typeface="Cambria Math" panose="02040503050406030204" pitchFamily="18" charset="0"/>
                            <a:ea typeface="黑体" panose="02010609060101010101" pitchFamily="49" charset="-122"/>
                          </a:rPr>
                        </m:ctrlPr>
                      </m:sSubSupPr>
                      <m:e>
                        <m:r>
                          <a:rPr lang="en-US" altLang="zh-CN" sz="2400" b="0" i="1" smtClean="0">
                            <a:latin typeface="Cambria Math" panose="02040503050406030204" pitchFamily="18" charset="0"/>
                            <a:ea typeface="黑体" panose="02010609060101010101" pitchFamily="49" charset="-122"/>
                          </a:rPr>
                          <m:t>𝑄</m:t>
                        </m:r>
                      </m:e>
                      <m:sub>
                        <m:r>
                          <a:rPr lang="en-US" altLang="zh-CN" sz="2400" b="0" i="1" smtClean="0">
                            <a:latin typeface="Cambria Math" panose="02040503050406030204" pitchFamily="18" charset="0"/>
                            <a:ea typeface="黑体" panose="02010609060101010101" pitchFamily="49" charset="-122"/>
                          </a:rPr>
                          <m:t>2</m:t>
                        </m:r>
                      </m:sub>
                      <m:sup>
                        <m:r>
                          <a:rPr lang="en-US" altLang="zh-CN" sz="2400" b="0" i="1" smtClean="0">
                            <a:latin typeface="Cambria Math" panose="02040503050406030204" pitchFamily="18" charset="0"/>
                            <a:ea typeface="黑体" panose="02010609060101010101" pitchFamily="49" charset="-122"/>
                          </a:rPr>
                          <m:t>𝑇</m:t>
                        </m:r>
                      </m:sup>
                    </m:sSubSup>
                    <m:sSub>
                      <m:sSubPr>
                        <m:ctrlPr>
                          <a:rPr lang="en-US" altLang="zh-CN" sz="240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𝑄</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b="0" i="1" smtClean="0">
                            <a:latin typeface="Cambria Math" panose="02040503050406030204" pitchFamily="18"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𝑅</m:t>
                        </m:r>
                      </m:e>
                      <m:sub>
                        <m:r>
                          <a:rPr lang="en-US" altLang="zh-CN" sz="2400" b="0" i="1" smtClean="0">
                            <a:latin typeface="Cambria Math" panose="02040503050406030204" pitchFamily="18" charset="0"/>
                            <a:ea typeface="黑体" panose="02010609060101010101" pitchFamily="49" charset="-122"/>
                          </a:rPr>
                          <m:t>2</m:t>
                        </m:r>
                      </m:sub>
                    </m:sSub>
                    <m:sSubSup>
                      <m:sSubSupPr>
                        <m:ctrlPr>
                          <a:rPr lang="en-US" altLang="zh-CN" sz="2400" b="0" i="1" smtClean="0">
                            <a:latin typeface="Cambria Math" panose="02040503050406030204" pitchFamily="18" charset="0"/>
                            <a:ea typeface="黑体" panose="02010609060101010101" pitchFamily="49" charset="-122"/>
                          </a:rPr>
                        </m:ctrlPr>
                      </m:sSubSupPr>
                      <m:e>
                        <m:r>
                          <a:rPr lang="en-US" altLang="zh-CN" sz="2400" b="0" i="1" smtClean="0">
                            <a:latin typeface="Cambria Math" panose="02040503050406030204" pitchFamily="18" charset="0"/>
                            <a:ea typeface="黑体" panose="02010609060101010101" pitchFamily="49" charset="-122"/>
                          </a:rPr>
                          <m:t>𝑅</m:t>
                        </m:r>
                      </m:e>
                      <m:sub>
                        <m:r>
                          <a:rPr lang="en-US" altLang="zh-CN" sz="2400" b="0" i="1" smtClean="0">
                            <a:latin typeface="Cambria Math" panose="02040503050406030204" pitchFamily="18" charset="0"/>
                            <a:ea typeface="黑体" panose="02010609060101010101" pitchFamily="49" charset="-122"/>
                          </a:rPr>
                          <m:t>1</m:t>
                        </m:r>
                      </m:sub>
                      <m:sup>
                        <m:r>
                          <a:rPr lang="en-US" altLang="zh-CN" sz="2400" b="0" i="1" smtClean="0">
                            <a:latin typeface="Cambria Math" panose="02040503050406030204" pitchFamily="18" charset="0"/>
                            <a:ea typeface="黑体" panose="02010609060101010101" pitchFamily="49" charset="-122"/>
                          </a:rPr>
                          <m:t>−1</m:t>
                        </m:r>
                      </m:sup>
                    </m:sSubSup>
                  </m:oMath>
                </a14:m>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等式左边正交矩阵，右边为正线上三角阵</a:t>
                </a:r>
                <a:r>
                  <a:rPr lang="en-US" altLang="zh-CN" sz="2400" dirty="0">
                    <a:latin typeface="黑体" panose="02010609060101010101" pitchFamily="49" charset="-122"/>
                    <a:ea typeface="黑体" panose="02010609060101010101" pitchFamily="49" charset="-122"/>
                  </a:rPr>
                  <a:t>.</a:t>
                </a:r>
              </a:p>
              <a:p>
                <a:pPr marL="0" indent="0">
                  <a:lnSpc>
                    <a:spcPct val="120000"/>
                  </a:lnSpc>
                  <a:buNone/>
                </a:pPr>
                <a:endParaRPr lang="en-US" altLang="zh-CN" sz="2400" dirty="0">
                  <a:latin typeface="黑体" panose="02010609060101010101" pitchFamily="49" charset="-122"/>
                  <a:ea typeface="黑体" panose="02010609060101010101" pitchFamily="49" charset="-122"/>
                </a:endParaRPr>
              </a:p>
              <a:p>
                <a:pPr marL="0" indent="0">
                  <a:lnSpc>
                    <a:spcPct val="120000"/>
                  </a:lnSpc>
                  <a:buNone/>
                </a:pPr>
                <a:r>
                  <a:rPr lang="zh-CN" altLang="en-US" sz="2400" dirty="0">
                    <a:latin typeface="黑体" panose="02010609060101010101" pitchFamily="49" charset="-122"/>
                    <a:ea typeface="黑体" panose="02010609060101010101" pitchFamily="49" charset="-122"/>
                  </a:rPr>
                  <a:t>记  </a:t>
                </a:r>
                <a14:m>
                  <m:oMath xmlns:m="http://schemas.openxmlformats.org/officeDocument/2006/math">
                    <m:sSub>
                      <m:sSubPr>
                        <m:ctrlPr>
                          <a:rPr lang="en-US" altLang="zh-CN" sz="2400" i="1">
                            <a:latin typeface="Cambria Math" panose="02040503050406030204" pitchFamily="18" charset="0"/>
                            <a:ea typeface="黑体" panose="02010609060101010101" pitchFamily="49" charset="-122"/>
                          </a:rPr>
                        </m:ctrlPr>
                      </m:sSubPr>
                      <m:e>
                        <m:r>
                          <a:rPr lang="en-US" altLang="zh-CN" sz="2400" i="1">
                            <a:latin typeface="Cambria Math" panose="02040503050406030204" pitchFamily="18" charset="0"/>
                            <a:ea typeface="黑体" panose="02010609060101010101" pitchFamily="49" charset="-122"/>
                          </a:rPr>
                          <m:t>𝑅</m:t>
                        </m:r>
                      </m:e>
                      <m:sub>
                        <m:r>
                          <a:rPr lang="en-US" altLang="zh-CN" sz="2400" i="1">
                            <a:latin typeface="Cambria Math" panose="02040503050406030204" pitchFamily="18" charset="0"/>
                            <a:ea typeface="黑体" panose="02010609060101010101" pitchFamily="49" charset="-122"/>
                          </a:rPr>
                          <m:t>2</m:t>
                        </m:r>
                      </m:sub>
                    </m:sSub>
                    <m:sSubSup>
                      <m:sSubSupPr>
                        <m:ctrlPr>
                          <a:rPr lang="en-US" altLang="zh-CN" sz="2400" i="1">
                            <a:latin typeface="Cambria Math" panose="02040503050406030204" pitchFamily="18" charset="0"/>
                            <a:ea typeface="黑体" panose="02010609060101010101" pitchFamily="49" charset="-122"/>
                          </a:rPr>
                        </m:ctrlPr>
                      </m:sSubSupPr>
                      <m:e>
                        <m:r>
                          <a:rPr lang="en-US" altLang="zh-CN" sz="2400" i="1">
                            <a:latin typeface="Cambria Math" panose="02040503050406030204" pitchFamily="18" charset="0"/>
                            <a:ea typeface="黑体" panose="02010609060101010101" pitchFamily="49" charset="-122"/>
                          </a:rPr>
                          <m:t>𝑅</m:t>
                        </m:r>
                      </m:e>
                      <m:sub>
                        <m:r>
                          <a:rPr lang="en-US" altLang="zh-CN" sz="2400" i="1">
                            <a:latin typeface="Cambria Math" panose="02040503050406030204" pitchFamily="18" charset="0"/>
                            <a:ea typeface="黑体" panose="02010609060101010101" pitchFamily="49" charset="-122"/>
                          </a:rPr>
                          <m:t>1</m:t>
                        </m:r>
                      </m:sub>
                      <m:sup>
                        <m:r>
                          <a:rPr lang="en-US" altLang="zh-CN" sz="2400" i="1">
                            <a:latin typeface="Cambria Math" panose="02040503050406030204" pitchFamily="18" charset="0"/>
                            <a:ea typeface="黑体" panose="02010609060101010101" pitchFamily="49" charset="-122"/>
                          </a:rPr>
                          <m:t>−1</m:t>
                        </m:r>
                      </m:sup>
                    </m:sSubSup>
                    <m:r>
                      <a:rPr lang="en-US" altLang="zh-CN" sz="2400" b="0" i="1" smtClean="0">
                        <a:latin typeface="Cambria Math" panose="02040503050406030204" pitchFamily="18" charset="0"/>
                        <a:ea typeface="黑体" panose="02010609060101010101" pitchFamily="49" charset="-122"/>
                      </a:rPr>
                      <m:t>=</m:t>
                    </m:r>
                  </m:oMath>
                </a14:m>
                <a:endParaRPr lang="en-US" altLang="zh-CN" sz="2400" dirty="0">
                  <a:latin typeface="黑体" panose="02010609060101010101" pitchFamily="49" charset="-122"/>
                  <a:ea typeface="黑体" panose="02010609060101010101" pitchFamily="49" charset="-122"/>
                </a:endParaRPr>
              </a:p>
              <a:p>
                <a:pPr marL="0" indent="0">
                  <a:lnSpc>
                    <a:spcPct val="120000"/>
                  </a:lnSpc>
                  <a:buNone/>
                </a:pPr>
                <a:endParaRPr lang="en-US" altLang="zh-CN" sz="2400" dirty="0">
                  <a:latin typeface="黑体" panose="02010609060101010101" pitchFamily="49" charset="-122"/>
                  <a:ea typeface="黑体" panose="02010609060101010101" pitchFamily="49" charset="-122"/>
                </a:endParaRPr>
              </a:p>
              <a:p>
                <a:pPr marL="0" indent="0">
                  <a:lnSpc>
                    <a:spcPct val="120000"/>
                  </a:lnSpc>
                  <a:buNone/>
                </a:pPr>
                <a:r>
                  <a:rPr lang="zh-CN" altLang="en-US" sz="2400" dirty="0">
                    <a:latin typeface="黑体" panose="02010609060101010101" pitchFamily="49" charset="-122"/>
                    <a:ea typeface="黑体" panose="02010609060101010101" pitchFamily="49" charset="-122"/>
                  </a:rPr>
                  <a:t>可验证</a:t>
                </a:r>
                <a:endParaRPr lang="en-US" altLang="zh-CN" sz="2400" dirty="0">
                  <a:latin typeface="黑体" panose="02010609060101010101" pitchFamily="49" charset="-122"/>
                  <a:ea typeface="黑体" panose="02010609060101010101" pitchFamily="49" charset="-122"/>
                </a:endParaRPr>
              </a:p>
              <a:p>
                <a:pPr>
                  <a:lnSpc>
                    <a:spcPct val="120000"/>
                  </a:lnSpc>
                </a:pPr>
                <a:endParaRPr lang="en-US" altLang="zh-CN" sz="2800" dirty="0"/>
              </a:p>
              <a:p>
                <a:endParaRPr lang="zh-CN" altLang="zh-CN" sz="2800" dirty="0"/>
              </a:p>
              <a:p>
                <a:pPr algn="just">
                  <a:lnSpc>
                    <a:spcPct val="120000"/>
                  </a:lnSpc>
                </a:pPr>
                <a:endParaRPr lang="zh-CN" altLang="zh-CN" sz="2800" dirty="0">
                  <a:solidFill>
                    <a:schemeClr val="tx1"/>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224568" cy="4935337"/>
              </a:xfrm>
              <a:prstGeom prst="rect">
                <a:avLst/>
              </a:prstGeom>
              <a:blipFill>
                <a:blip r:embed="rId3"/>
                <a:stretch>
                  <a:fillRect l="-1483" r="-303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4727143-7B74-B308-63C8-DBBA8B8883A9}"/>
              </a:ext>
            </a:extLst>
          </p:cNvPr>
          <p:cNvPicPr>
            <a:picLocks noChangeAspect="1"/>
          </p:cNvPicPr>
          <p:nvPr/>
        </p:nvPicPr>
        <p:blipFill>
          <a:blip r:embed="rId4"/>
          <a:stretch>
            <a:fillRect/>
          </a:stretch>
        </p:blipFill>
        <p:spPr>
          <a:xfrm>
            <a:off x="2419759" y="3368217"/>
            <a:ext cx="2423173" cy="1542812"/>
          </a:xfrm>
          <a:prstGeom prst="rect">
            <a:avLst/>
          </a:prstGeom>
        </p:spPr>
      </p:pic>
      <p:pic>
        <p:nvPicPr>
          <p:cNvPr id="6" name="图片 5">
            <a:extLst>
              <a:ext uri="{FF2B5EF4-FFF2-40B4-BE49-F238E27FC236}">
                <a16:creationId xmlns:a16="http://schemas.microsoft.com/office/drawing/2014/main" id="{DE2F6E72-383D-A595-2B26-0F65B55AF854}"/>
              </a:ext>
            </a:extLst>
          </p:cNvPr>
          <p:cNvPicPr>
            <a:picLocks noChangeAspect="1"/>
          </p:cNvPicPr>
          <p:nvPr/>
        </p:nvPicPr>
        <p:blipFill>
          <a:blip r:embed="rId5"/>
          <a:stretch>
            <a:fillRect/>
          </a:stretch>
        </p:blipFill>
        <p:spPr>
          <a:xfrm>
            <a:off x="1976157" y="4979019"/>
            <a:ext cx="3950449" cy="1400378"/>
          </a:xfrm>
          <a:prstGeom prst="rect">
            <a:avLst/>
          </a:prstGeom>
        </p:spPr>
      </p:pic>
    </p:spTree>
    <p:extLst>
      <p:ext uri="{BB962C8B-B14F-4D97-AF65-F5344CB8AC3E}">
        <p14:creationId xmlns:p14="http://schemas.microsoft.com/office/powerpoint/2010/main" val="35306509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——QR</a:t>
            </a:r>
            <a:r>
              <a:rPr lang="zh-CN" altLang="en-US" sz="2400" dirty="0">
                <a:latin typeface="黑体" panose="02010609060101010101" pitchFamily="49" charset="-122"/>
                <a:ea typeface="黑体" panose="02010609060101010101" pitchFamily="49" charset="-122"/>
                <a:cs typeface="Arial" charset="0"/>
              </a:rPr>
              <a:t>分解</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513031" y="1181668"/>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注</a:t>
                </a:r>
                <a:r>
                  <a:rPr kumimoji="0" lang="en-US" altLang="zh-CN"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1</a:t>
                </a: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a:t>
                </a:r>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若一实方阵既是正交矩阵又是正线上三角矩阵，则该矩阵一定是单位矩阵</a:t>
                </a:r>
                <a:r>
                  <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a:t>
                </a:r>
              </a:p>
              <a:p>
                <a:pPr lvl="0" algn="just" fontAlgn="base">
                  <a:spcAft>
                    <a:spcPct val="0"/>
                  </a:spcAft>
                  <a:defRPr/>
                </a:pP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注</a:t>
                </a:r>
                <a:r>
                  <a:rPr kumimoji="0" lang="en-US" altLang="zh-CN"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2</a:t>
                </a: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a:t>
                </a:r>
                <a:r>
                  <a:rPr lang="zh-CN" altLang="en-US" sz="2800" dirty="0"/>
                  <a:t>若不要求上三角阵</a:t>
                </a:r>
                <a14:m>
                  <m:oMath xmlns:m="http://schemas.openxmlformats.org/officeDocument/2006/math">
                    <m:r>
                      <a:rPr lang="en-US" altLang="zh-CN" sz="2800" i="1">
                        <a:latin typeface="Cambria Math" panose="02040503050406030204" pitchFamily="18" charset="0"/>
                      </a:rPr>
                      <m:t>𝑅</m:t>
                    </m:r>
                  </m:oMath>
                </a14:m>
                <a:r>
                  <a:rPr lang="zh-CN" altLang="en-US" sz="2800" dirty="0"/>
                  <a:t>的对角元素全为正实数</a:t>
                </a:r>
                <a:r>
                  <a:rPr lang="en-US" altLang="zh-CN" sz="2800" dirty="0">
                    <a:latin typeface="仿宋" panose="02010609060101010101" pitchFamily="49" charset="-122"/>
                    <a:ea typeface="仿宋" panose="02010609060101010101" pitchFamily="49" charset="-122"/>
                  </a:rPr>
                  <a:t>, </a:t>
                </a:r>
                <a:r>
                  <a:rPr lang="zh-CN" altLang="en-US" sz="2800" dirty="0"/>
                  <a:t>则导致矩阵</a:t>
                </a:r>
                <a14:m>
                  <m:oMath xmlns:m="http://schemas.openxmlformats.org/officeDocument/2006/math">
                    <m:r>
                      <a:rPr lang="en-US" altLang="zh-CN" sz="2800">
                        <a:latin typeface="Cambria Math" panose="02040503050406030204" pitchFamily="18" charset="0"/>
                      </a:rPr>
                      <m:t>𝐴</m:t>
                    </m:r>
                  </m:oMath>
                </a14:m>
                <a:r>
                  <a:rPr lang="zh-CN" altLang="en-US" sz="2800" dirty="0"/>
                  <a:t>的</a:t>
                </a:r>
                <a14:m>
                  <m:oMath xmlns:m="http://schemas.openxmlformats.org/officeDocument/2006/math">
                    <m:r>
                      <a:rPr lang="en-US" altLang="zh-CN" sz="2800" i="1">
                        <a:latin typeface="Cambria Math" panose="02040503050406030204" pitchFamily="18" charset="0"/>
                      </a:rPr>
                      <m:t>𝑄𝑅</m:t>
                    </m:r>
                  </m:oMath>
                </a14:m>
                <a:r>
                  <a:rPr lang="zh-CN" altLang="en-US" sz="2800" dirty="0"/>
                  <a:t>分解不唯一</a:t>
                </a:r>
                <a:r>
                  <a:rPr lang="en-US" altLang="zh-CN" sz="2800" dirty="0">
                    <a:latin typeface="仿宋" panose="02010609060101010101" pitchFamily="49" charset="-122"/>
                    <a:ea typeface="仿宋" panose="02010609060101010101" pitchFamily="49" charset="-122"/>
                  </a:rPr>
                  <a:t>. </a:t>
                </a: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zh-CN"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1" y="1181668"/>
                <a:ext cx="8115300" cy="4935337"/>
              </a:xfrm>
              <a:prstGeom prst="rect">
                <a:avLst/>
              </a:prstGeom>
              <a:blipFill>
                <a:blip r:embed="rId2"/>
                <a:stretch>
                  <a:fillRect l="-1503" t="-1607" r="-1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10477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——QR</a:t>
            </a:r>
            <a:r>
              <a:rPr lang="zh-CN" altLang="en-US" sz="2400" dirty="0">
                <a:latin typeface="黑体" panose="02010609060101010101" pitchFamily="49" charset="-122"/>
                <a:ea typeface="黑体" panose="02010609060101010101" pitchFamily="49" charset="-122"/>
                <a:cs typeface="Arial" charset="0"/>
              </a:rPr>
              <a:t>分解</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513031" y="1181668"/>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注</a:t>
                </a:r>
                <a:r>
                  <a:rPr kumimoji="0" lang="en-US" altLang="zh-CN"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1</a:t>
                </a: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a:t>
                </a:r>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若一实方阵既是正交矩阵又是正线上三角矩阵，则该矩阵一定是单位矩阵</a:t>
                </a:r>
                <a:r>
                  <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a:t>
                </a:r>
              </a:p>
              <a:p>
                <a:pPr lvl="0" algn="just" fontAlgn="base">
                  <a:spcAft>
                    <a:spcPct val="0"/>
                  </a:spcAft>
                  <a:defRPr/>
                </a:pP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注</a:t>
                </a:r>
                <a:r>
                  <a:rPr kumimoji="0" lang="en-US" altLang="zh-CN"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2</a:t>
                </a: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a:t>
                </a:r>
                <a:r>
                  <a:rPr lang="zh-CN" altLang="en-US" sz="2800" dirty="0"/>
                  <a:t>若不要求上三角阵</a:t>
                </a:r>
                <a14:m>
                  <m:oMath xmlns:m="http://schemas.openxmlformats.org/officeDocument/2006/math">
                    <m:r>
                      <a:rPr lang="en-US" altLang="zh-CN" sz="2800" i="1">
                        <a:latin typeface="Cambria Math" panose="02040503050406030204" pitchFamily="18" charset="0"/>
                      </a:rPr>
                      <m:t>𝑅</m:t>
                    </m:r>
                  </m:oMath>
                </a14:m>
                <a:r>
                  <a:rPr lang="zh-CN" altLang="en-US" sz="2800" dirty="0"/>
                  <a:t>的对角元素全为正实数</a:t>
                </a:r>
                <a:r>
                  <a:rPr lang="en-US" altLang="zh-CN" sz="2800" dirty="0">
                    <a:latin typeface="仿宋" panose="02010609060101010101" pitchFamily="49" charset="-122"/>
                    <a:ea typeface="仿宋" panose="02010609060101010101" pitchFamily="49" charset="-122"/>
                  </a:rPr>
                  <a:t>, </a:t>
                </a:r>
                <a:r>
                  <a:rPr lang="zh-CN" altLang="en-US" sz="2800" dirty="0"/>
                  <a:t>则导致矩阵</a:t>
                </a:r>
                <a14:m>
                  <m:oMath xmlns:m="http://schemas.openxmlformats.org/officeDocument/2006/math">
                    <m:r>
                      <a:rPr lang="en-US" altLang="zh-CN" sz="2800">
                        <a:latin typeface="Cambria Math" panose="02040503050406030204" pitchFamily="18" charset="0"/>
                      </a:rPr>
                      <m:t>𝐴</m:t>
                    </m:r>
                  </m:oMath>
                </a14:m>
                <a:r>
                  <a:rPr lang="zh-CN" altLang="en-US" sz="2800" dirty="0"/>
                  <a:t>的</a:t>
                </a:r>
                <a14:m>
                  <m:oMath xmlns:m="http://schemas.openxmlformats.org/officeDocument/2006/math">
                    <m:r>
                      <a:rPr lang="en-US" altLang="zh-CN" sz="2800" i="1">
                        <a:latin typeface="Cambria Math" panose="02040503050406030204" pitchFamily="18" charset="0"/>
                      </a:rPr>
                      <m:t>𝑄𝑅</m:t>
                    </m:r>
                  </m:oMath>
                </a14:m>
                <a:r>
                  <a:rPr lang="zh-CN" altLang="en-US" sz="2800" dirty="0"/>
                  <a:t>分解不唯一</a:t>
                </a:r>
                <a:r>
                  <a:rPr lang="en-US" altLang="zh-CN" sz="2800" dirty="0">
                    <a:latin typeface="仿宋" panose="02010609060101010101" pitchFamily="49" charset="-122"/>
                    <a:ea typeface="仿宋" panose="02010609060101010101" pitchFamily="49" charset="-122"/>
                  </a:rPr>
                  <a:t>. </a:t>
                </a: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algn="just">
                  <a:lnSpc>
                    <a:spcPct val="120000"/>
                  </a:lnSpc>
                </a:pPr>
                <a:r>
                  <a:rPr lang="zh-CN" altLang="en-US" sz="2800" b="1" dirty="0">
                    <a:solidFill>
                      <a:schemeClr val="accent6">
                        <a:lumMod val="75000"/>
                      </a:schemeClr>
                    </a:solidFill>
                  </a:rPr>
                  <a:t>例</a:t>
                </a:r>
                <a:r>
                  <a:rPr lang="en-US" altLang="zh-CN" sz="2800" b="1" dirty="0">
                    <a:solidFill>
                      <a:schemeClr val="accent6">
                        <a:lumMod val="75000"/>
                      </a:schemeClr>
                    </a:solidFill>
                  </a:rPr>
                  <a:t>3.2.1</a:t>
                </a:r>
                <a:r>
                  <a:rPr lang="zh-CN" altLang="en-US" sz="2800" dirty="0">
                    <a:solidFill>
                      <a:schemeClr val="tx1"/>
                    </a:solidFill>
                  </a:rPr>
                  <a:t>考查</a:t>
                </a:r>
                <a14:m>
                  <m:oMath xmlns:m="http://schemas.openxmlformats.org/officeDocument/2006/math">
                    <m:sSub>
                      <m:sSubPr>
                        <m:ctrlPr>
                          <a:rPr lang="zh-CN" altLang="zh-CN" sz="2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800" dirty="0">
                    <a:solidFill>
                      <a:schemeClr val="tx1"/>
                    </a:solidFill>
                  </a:rPr>
                  <a:t>的</a:t>
                </a:r>
                <a14:m>
                  <m:oMath xmlns:m="http://schemas.openxmlformats.org/officeDocument/2006/math">
                    <m:r>
                      <a:rPr lang="en-US" altLang="zh-CN" sz="2800" i="1">
                        <a:latin typeface="Cambria Math" panose="02040503050406030204" pitchFamily="18" charset="0"/>
                      </a:rPr>
                      <m:t>𝑄𝑅</m:t>
                    </m:r>
                  </m:oMath>
                </a14:m>
                <a:r>
                  <a:rPr lang="zh-CN" altLang="en-US" sz="2800" dirty="0"/>
                  <a:t>分解</a:t>
                </a:r>
                <a:endParaRPr lang="en-US" altLang="zh-CN" sz="2800" dirty="0">
                  <a:solidFill>
                    <a:schemeClr val="tx1"/>
                  </a:solidFill>
                </a:endParaRPr>
              </a:p>
              <a:p>
                <a:pPr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8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kern="100">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𝑄𝑅</m:t>
                      </m:r>
                    </m:oMath>
                  </m:oMathPara>
                </a14:m>
                <a:endPar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8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2800" i="1">
                              <a:solidFill>
                                <a:srgbClr val="0D0D0D"/>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800" kern="100">
                              <a:solidFill>
                                <a:srgbClr val="0D0D0D"/>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kumimoji="0" lang="zh-CN"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zh-CN"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1" y="1181668"/>
                <a:ext cx="8115300" cy="4935337"/>
              </a:xfrm>
              <a:prstGeom prst="rect">
                <a:avLst/>
              </a:prstGeom>
              <a:blipFill>
                <a:blip r:embed="rId2"/>
                <a:stretch>
                  <a:fillRect l="-1503" t="-1607" r="-1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0748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——QR</a:t>
            </a:r>
            <a:r>
              <a:rPr lang="zh-CN" altLang="en-US" sz="2400" dirty="0">
                <a:latin typeface="黑体" panose="02010609060101010101" pitchFamily="49" charset="-122"/>
                <a:ea typeface="黑体" panose="02010609060101010101" pitchFamily="49" charset="-122"/>
                <a:cs typeface="Arial" charset="0"/>
              </a:rPr>
              <a:t>分解</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定理</a:t>
                </a:r>
                <a:r>
                  <a:rPr kumimoji="0" lang="en-US" altLang="zh-CN"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3.2.2</a:t>
                </a:r>
                <a:r>
                  <a:rPr kumimoji="0" lang="zh-CN" altLang="en-US" sz="2800" b="1" i="0" u="none" strike="noStrike" kern="1200" cap="none" spc="0" normalizeH="0" baseline="0" noProof="0" dirty="0">
                    <a:ln>
                      <a:noFill/>
                    </a:ln>
                    <a:solidFill>
                      <a:srgbClr val="0000FF"/>
                    </a:solidFill>
                    <a:effectLst/>
                    <a:uLnTx/>
                    <a:uFillTx/>
                    <a:latin typeface="+mn-ea"/>
                    <a:ea typeface="黑体" panose="02010609060101010101" pitchFamily="49" charset="-122"/>
                    <a:cs typeface="Arial"/>
                  </a:rPr>
                  <a:t> </a:t>
                </a:r>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设复方阵</a:t>
                </a:r>
                <a14:m>
                  <m:oMath xmlns:m="http://schemas.openxmlformats.org/officeDocument/2006/math">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rPr>
                      <m:t>𝐴</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rPr>
                      <m:t>可逆</m:t>
                    </m:r>
                  </m:oMath>
                </a14:m>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，则存在酉矩阵</a:t>
                </a:r>
                <a14:m>
                  <m:oMath xmlns:m="http://schemas.openxmlformats.org/officeDocument/2006/math">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rPr>
                      <m:t>𝑈</m:t>
                    </m:r>
                    <m:r>
                      <a:rPr kumimoji="0" lang="zh-CN" altLang="en-US" sz="2800" b="0" i="1" u="none" strike="noStrike" kern="1200" cap="none" spc="0" normalizeH="0" baseline="0" noProof="0" smtClean="0">
                        <a:ln>
                          <a:noFill/>
                        </a:ln>
                        <a:solidFill>
                          <a:srgbClr val="000000"/>
                        </a:solidFill>
                        <a:effectLst/>
                        <a:uLnTx/>
                        <a:uFillTx/>
                        <a:latin typeface="Cambria Math" panose="02040503050406030204" pitchFamily="18" charset="0"/>
                      </a:rPr>
                      <m:t>及</m:t>
                    </m:r>
                  </m:oMath>
                </a14:m>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正线上三角阵</a:t>
                </a:r>
                <a14:m>
                  <m:oMath xmlns:m="http://schemas.openxmlformats.org/officeDocument/2006/math">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rPr>
                      <m:t>𝑅</m:t>
                    </m:r>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rPr>
                      <m:t> </m:t>
                    </m:r>
                  </m:oMath>
                </a14:m>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满足</a:t>
                </a:r>
                <a14:m>
                  <m:oMath xmlns:m="http://schemas.openxmlformats.org/officeDocument/2006/math">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rPr>
                      <m:t>𝐴</m:t>
                    </m:r>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rPr>
                      <m:t>=</m:t>
                    </m:r>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rPr>
                      <m:t>𝑈</m:t>
                    </m:r>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rPr>
                      <m:t>𝑅</m:t>
                    </m:r>
                  </m:oMath>
                </a14:m>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且分解唯一</a:t>
                </a:r>
                <a:r>
                  <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a:t>
                </a: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lvl="0" algn="just" fontAlgn="base">
                  <a:spcAft>
                    <a:spcPct val="0"/>
                  </a:spcAft>
                  <a:defRPr/>
                </a:pPr>
                <a:r>
                  <a:rPr kumimoji="0" lang="zh-CN" altLang="en-US" sz="2800" b="1" i="0" u="none" strike="noStrike" kern="1200" cap="none" spc="0" normalizeH="0" baseline="0" noProof="0" dirty="0">
                    <a:ln>
                      <a:noFill/>
                    </a:ln>
                    <a:solidFill>
                      <a:srgbClr val="B90000">
                        <a:lumMod val="75000"/>
                      </a:srgbClr>
                    </a:solidFill>
                    <a:effectLst/>
                    <a:uLnTx/>
                    <a:uFillTx/>
                    <a:latin typeface="+mn-ea"/>
                    <a:ea typeface="黑体" panose="02010609060101010101" pitchFamily="49" charset="-122"/>
                    <a:cs typeface="Arial"/>
                  </a:rPr>
                  <a:t>思考：</a:t>
                </a:r>
                <a:r>
                  <a:rPr lang="zh-CN" altLang="zh-CN" sz="2800" dirty="0"/>
                  <a:t>对于不满秩的复方阵，是否可作</a:t>
                </a:r>
                <a:r>
                  <a:rPr lang="en-US" altLang="zh-CN" sz="2800" dirty="0"/>
                  <a:t>QR</a:t>
                </a:r>
                <a:r>
                  <a:rPr lang="zh-CN" altLang="zh-CN" sz="2800" dirty="0"/>
                  <a:t>分解呢</a:t>
                </a:r>
                <a:r>
                  <a:rPr kumimoji="0" lang="zh-CN" altLang="en-US"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rPr>
                  <a:t>？</a:t>
                </a: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zh-CN"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a:p>
                <a:pPr marL="0" marR="0" lvl="0" indent="0" algn="just" defTabSz="914400" rtl="0" eaLnBrk="1" fontAlgn="base" latinLnBrk="0" hangingPunct="1">
                  <a:lnSpc>
                    <a:spcPct val="110000"/>
                  </a:lnSpc>
                  <a:spcBef>
                    <a:spcPts val="600"/>
                  </a:spcBef>
                  <a:spcAft>
                    <a:spcPct val="0"/>
                  </a:spcAft>
                  <a:buClrTx/>
                  <a:buSzTx/>
                  <a:buFont typeface="Arial" panose="020B0604020202020204" pitchFamily="34" charset="0"/>
                  <a:buNone/>
                  <a:tabLst/>
                  <a:defRPr/>
                </a:pPr>
                <a:endParaRPr kumimoji="0" lang="zh-CN" altLang="zh-CN" sz="2800" b="0" i="0" u="none" strike="noStrike" kern="1200" cap="none" spc="0" normalizeH="0" baseline="0" noProof="0" dirty="0">
                  <a:ln>
                    <a:noFill/>
                  </a:ln>
                  <a:solidFill>
                    <a:srgbClr val="000000"/>
                  </a:solidFill>
                  <a:effectLst/>
                  <a:uLnTx/>
                  <a:uFillTx/>
                  <a:latin typeface="+mn-ea"/>
                  <a:ea typeface="黑体" panose="02010609060101010101" pitchFamily="49" charset="-122"/>
                  <a:cs typeface="Aria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2"/>
                <a:stretch>
                  <a:fillRect l="-1503" t="-1607" r="-60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6004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第三章 矩阵分解</a:t>
                </a:r>
                <a:r>
                  <a:rPr lang="en-US" altLang="zh-CN" sz="2400" dirty="0">
                    <a:latin typeface="黑体" panose="02010609060101010101" pitchFamily="49" charset="-122"/>
                    <a:ea typeface="黑体" panose="02010609060101010101" pitchFamily="49" charset="-122"/>
                    <a:cs typeface="Arial" charset="0"/>
                  </a:rPr>
                  <a:t>——</a:t>
                </a:r>
                <a14:m>
                  <m:oMath xmlns:m="http://schemas.openxmlformats.org/officeDocument/2006/math">
                    <m:r>
                      <a:rPr lang="en-US" altLang="zh-CN" sz="2400" i="1" smtClean="0">
                        <a:latin typeface="Cambria Math" panose="02040503050406030204" pitchFamily="18" charset="0"/>
                      </a:rPr>
                      <m:t>𝑄𝑅</m:t>
                    </m:r>
                  </m:oMath>
                </a14:m>
                <a:r>
                  <a:rPr lang="zh-CN" altLang="en-US" sz="2400" dirty="0">
                    <a:latin typeface="黑体" panose="02010609060101010101" pitchFamily="49" charset="-122"/>
                    <a:ea typeface="黑体" panose="02010609060101010101" pitchFamily="49" charset="-122"/>
                    <a:cs typeface="Arial" charset="0"/>
                  </a:rPr>
                  <a:t>分解</a:t>
                </a:r>
              </a:p>
            </p:txBody>
          </p:sp>
        </mc:Choice>
        <mc:Fallback xmlns="">
          <p:sp>
            <p:nvSpPr>
              <p:cNvPr id="5" name="标题 1"/>
              <p:cNvSpPr>
                <a:spLocks noGrp="1" noRot="1" noChangeAspect="1" noMove="1" noResize="1" noEditPoints="1" noAdjustHandles="1" noChangeArrowheads="1" noChangeShapeType="1" noTextEdit="1"/>
              </p:cNvSpPr>
              <p:nvPr>
                <p:ph type="title"/>
              </p:nvPr>
            </p:nvSpPr>
            <p:spPr>
              <a:xfrm>
                <a:off x="513031" y="180000"/>
                <a:ext cx="8001000" cy="678344"/>
              </a:xfrm>
              <a:blipFill>
                <a:blip r:embed="rId2"/>
                <a:stretch>
                  <a:fillRect l="-1142" b="-18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p:cNvSpPr txBox="1">
                <a:spLocks/>
              </p:cNvSpPr>
              <p:nvPr/>
            </p:nvSpPr>
            <p:spPr>
              <a:xfrm>
                <a:off x="513032" y="1229293"/>
                <a:ext cx="81153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3.2.2 </a:t>
                </a:r>
                <a:r>
                  <a:rPr lang="zh-CN" altLang="zh-CN" sz="2800" kern="100" dirty="0">
                    <a:solidFill>
                      <a:srgbClr val="0D0D0D"/>
                    </a:solidFill>
                    <a:effectLst/>
                    <a:latin typeface="黑体" panose="02010609060101010101" pitchFamily="49" charset="-122"/>
                    <a:cs typeface="Times New Roman" panose="02020603050405020304" pitchFamily="18" charset="0"/>
                  </a:rPr>
                  <a:t>考察矩阵</a:t>
                </a:r>
                <a14:m>
                  <m:oMath xmlns:m="http://schemas.openxmlformats.org/officeDocument/2006/math">
                    <m:r>
                      <a:rPr lang="en-US" altLang="zh-CN" sz="2800" i="1" smtClean="0">
                        <a:latin typeface="Cambria Math" panose="02040503050406030204" pitchFamily="18" charset="0"/>
                      </a:rPr>
                      <m:t>𝐴</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0</m:t>
                              </m:r>
                            </m:e>
                            <m:e>
                              <m:r>
                                <a:rPr lang="en-US" altLang="zh-CN" sz="2800" i="1">
                                  <a:latin typeface="Cambria Math" panose="02040503050406030204" pitchFamily="18" charset="0"/>
                                </a:rPr>
                                <m:t>0</m:t>
                              </m:r>
                            </m:e>
                          </m:mr>
                        </m:m>
                      </m:e>
                    </m:d>
                  </m:oMath>
                </a14:m>
                <a:r>
                  <a:rPr lang="zh-CN" altLang="zh-CN" sz="2800" kern="100" dirty="0">
                    <a:solidFill>
                      <a:srgbClr val="0D0D0D"/>
                    </a:solidFill>
                    <a:effectLst/>
                    <a:latin typeface="黑体" panose="02010609060101010101" pitchFamily="49" charset="-122"/>
                    <a:cs typeface="Times New Roman" panose="02020603050405020304" pitchFamily="18" charset="0"/>
                  </a:rPr>
                  <a:t>的</a:t>
                </a:r>
                <a14:m>
                  <m:oMath xmlns:m="http://schemas.openxmlformats.org/officeDocument/2006/math">
                    <m:r>
                      <a:rPr lang="en-US" altLang="zh-CN" sz="2800" i="1">
                        <a:latin typeface="Cambria Math" panose="02040503050406030204" pitchFamily="18" charset="0"/>
                      </a:rPr>
                      <m:t>𝑄𝑅</m:t>
                    </m:r>
                  </m:oMath>
                </a14:m>
                <a:r>
                  <a:rPr lang="zh-CN" altLang="zh-CN" sz="2800" kern="100" dirty="0">
                    <a:solidFill>
                      <a:srgbClr val="0D0D0D"/>
                    </a:solidFill>
                    <a:effectLst/>
                    <a:latin typeface="黑体" panose="02010609060101010101" pitchFamily="49" charset="-122"/>
                    <a:cs typeface="Times New Roman" panose="02020603050405020304" pitchFamily="18" charset="0"/>
                  </a:rPr>
                  <a:t>分解</a:t>
                </a:r>
                <a:r>
                  <a:rPr lang="en-US" altLang="zh-CN" sz="2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p>
              <a:p>
                <a:pPr algn="just">
                  <a:lnSpc>
                    <a:spcPct val="120000"/>
                  </a:lnSpc>
                </a:pPr>
                <a:endParaRPr lang="zh-CN" altLang="zh-CN" sz="2800" dirty="0"/>
              </a:p>
              <a:p>
                <a:pPr algn="just">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513032" y="1229293"/>
                <a:ext cx="8115300" cy="4935337"/>
              </a:xfrm>
              <a:prstGeom prst="rect">
                <a:avLst/>
              </a:prstGeom>
              <a:blipFill>
                <a:blip r:embed="rId3"/>
                <a:stretch>
                  <a:fillRect l="-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0406132"/>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881</Words>
  <Application>Microsoft Office PowerPoint</Application>
  <PresentationFormat>全屏显示(4:3)</PresentationFormat>
  <Paragraphs>113</Paragraphs>
  <Slides>17</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17</vt:i4>
      </vt:variant>
    </vt:vector>
  </HeadingPairs>
  <TitlesOfParts>
    <vt:vector size="30" baseType="lpstr">
      <vt:lpstr>等线</vt:lpstr>
      <vt:lpstr>仿宋</vt:lpstr>
      <vt:lpstr>黑体</vt:lpstr>
      <vt:lpstr>宋体</vt:lpstr>
      <vt:lpstr>微软雅黑</vt:lpstr>
      <vt:lpstr>Arial</vt:lpstr>
      <vt:lpstr>Calibri</vt:lpstr>
      <vt:lpstr>Cambria Math</vt:lpstr>
      <vt:lpstr>Times New Roman</vt:lpstr>
      <vt:lpstr>Verdana</vt:lpstr>
      <vt:lpstr>Wingdings</vt:lpstr>
      <vt:lpstr>Profile</vt:lpstr>
      <vt:lpstr>1_Profile</vt:lpstr>
      <vt:lpstr>第三章 矩阵分解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lpstr>第三章 矩阵分解——QR分解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矩阵分解</dc:title>
  <dc:creator>Liu Kexin</dc:creator>
  <cp:lastModifiedBy>buaa</cp:lastModifiedBy>
  <cp:revision>51</cp:revision>
  <dcterms:created xsi:type="dcterms:W3CDTF">2020-08-18T08:03:12Z</dcterms:created>
  <dcterms:modified xsi:type="dcterms:W3CDTF">2024-08-30T11:16:32Z</dcterms:modified>
</cp:coreProperties>
</file>